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1" r:id="rId3"/>
    <p:sldId id="317" r:id="rId4"/>
    <p:sldId id="325" r:id="rId5"/>
    <p:sldId id="313" r:id="rId6"/>
    <p:sldId id="312" r:id="rId7"/>
    <p:sldId id="314" r:id="rId8"/>
    <p:sldId id="261" r:id="rId9"/>
    <p:sldId id="269" r:id="rId10"/>
    <p:sldId id="306" r:id="rId11"/>
    <p:sldId id="262" r:id="rId12"/>
    <p:sldId id="337" r:id="rId13"/>
    <p:sldId id="257" r:id="rId14"/>
    <p:sldId id="258" r:id="rId15"/>
    <p:sldId id="274" r:id="rId16"/>
    <p:sldId id="305" r:id="rId17"/>
    <p:sldId id="303" r:id="rId18"/>
    <p:sldId id="304" r:id="rId19"/>
    <p:sldId id="321" r:id="rId20"/>
    <p:sldId id="318" r:id="rId21"/>
    <p:sldId id="336" r:id="rId22"/>
    <p:sldId id="319" r:id="rId23"/>
    <p:sldId id="320" r:id="rId24"/>
    <p:sldId id="290" r:id="rId25"/>
    <p:sldId id="271" r:id="rId26"/>
    <p:sldId id="307" r:id="rId27"/>
    <p:sldId id="293" r:id="rId28"/>
    <p:sldId id="294" r:id="rId29"/>
    <p:sldId id="267" r:id="rId30"/>
    <p:sldId id="265" r:id="rId31"/>
    <p:sldId id="308" r:id="rId32"/>
    <p:sldId id="268" r:id="rId33"/>
    <p:sldId id="309" r:id="rId34"/>
    <p:sldId id="300" r:id="rId35"/>
    <p:sldId id="310" r:id="rId36"/>
    <p:sldId id="324" r:id="rId37"/>
    <p:sldId id="259" r:id="rId38"/>
    <p:sldId id="323" r:id="rId39"/>
    <p:sldId id="326" r:id="rId40"/>
    <p:sldId id="333" r:id="rId41"/>
    <p:sldId id="334" r:id="rId42"/>
    <p:sldId id="335" r:id="rId43"/>
    <p:sldId id="263" r:id="rId44"/>
    <p:sldId id="264" r:id="rId45"/>
    <p:sldId id="276" r:id="rId46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146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B381D-B44E-4713-98C8-125EF324D071}" type="datetimeFigureOut">
              <a:rPr lang="hu-HU" smtClean="0"/>
              <a:t>2024. 05. 21.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FE3DB-B920-4DDF-9839-438446711C3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24987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B381D-B44E-4713-98C8-125EF324D071}" type="datetimeFigureOut">
              <a:rPr lang="hu-HU" smtClean="0"/>
              <a:t>2024. 05. 21.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FE3DB-B920-4DDF-9839-438446711C3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33676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B381D-B44E-4713-98C8-125EF324D071}" type="datetimeFigureOut">
              <a:rPr lang="hu-HU" smtClean="0"/>
              <a:t>2024. 05. 21.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FE3DB-B920-4DDF-9839-438446711C3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15228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/>
          <p:cNvSpPr>
            <a:spLocks noGrp="1"/>
          </p:cNvSpPr>
          <p:nvPr>
            <p:ph/>
          </p:nvPr>
        </p:nvSpPr>
        <p:spPr>
          <a:xfrm>
            <a:off x="566738" y="304800"/>
            <a:ext cx="8008937" cy="5715000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http://balkancenter.ttk.pte.hu</a:t>
            </a: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BF323EA4-568B-489F-BA51-4BA677C9F92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620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Cím, szöveg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http://balkancenter.ttk.pte.hu</a:t>
            </a: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9326573D-4C43-46E9-9516-BE2281B46C7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405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Cím és tábláz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áblázat helye 2"/>
          <p:cNvSpPr>
            <a:spLocks noGrp="1"/>
          </p:cNvSpPr>
          <p:nvPr>
            <p:ph type="tbl" idx="1"/>
          </p:nvPr>
        </p:nvSpPr>
        <p:spPr>
          <a:xfrm>
            <a:off x="566738" y="1752600"/>
            <a:ext cx="8001000" cy="4267200"/>
          </a:xfrm>
        </p:spPr>
        <p:txBody>
          <a:bodyPr/>
          <a:lstStyle/>
          <a:p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http://balkancenter.ttk.pte.hu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51E21269-E32E-4E96-A6C6-D4D9DD08604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767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B381D-B44E-4713-98C8-125EF324D071}" type="datetimeFigureOut">
              <a:rPr lang="hu-HU" smtClean="0"/>
              <a:t>2024. 05. 21.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FE3DB-B920-4DDF-9839-438446711C3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76960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B381D-B44E-4713-98C8-125EF324D071}" type="datetimeFigureOut">
              <a:rPr lang="hu-HU" smtClean="0"/>
              <a:t>2024. 05. 21.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FE3DB-B920-4DDF-9839-438446711C3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03811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B381D-B44E-4713-98C8-125EF324D071}" type="datetimeFigureOut">
              <a:rPr lang="hu-HU" smtClean="0"/>
              <a:t>2024. 05. 21.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FE3DB-B920-4DDF-9839-438446711C3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29306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B381D-B44E-4713-98C8-125EF324D071}" type="datetimeFigureOut">
              <a:rPr lang="hu-HU" smtClean="0"/>
              <a:t>2024. 05. 21.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FE3DB-B920-4DDF-9839-438446711C3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27446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B381D-B44E-4713-98C8-125EF324D071}" type="datetimeFigureOut">
              <a:rPr lang="hu-HU" smtClean="0"/>
              <a:t>2024. 05. 21.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FE3DB-B920-4DDF-9839-438446711C3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07356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B381D-B44E-4713-98C8-125EF324D071}" type="datetimeFigureOut">
              <a:rPr lang="hu-HU" smtClean="0"/>
              <a:t>2024. 05. 21.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FE3DB-B920-4DDF-9839-438446711C3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7229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B381D-B44E-4713-98C8-125EF324D071}" type="datetimeFigureOut">
              <a:rPr lang="hu-HU" smtClean="0"/>
              <a:t>2024. 05. 21.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FE3DB-B920-4DDF-9839-438446711C3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62509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B381D-B44E-4713-98C8-125EF324D071}" type="datetimeFigureOut">
              <a:rPr lang="hu-HU" smtClean="0"/>
              <a:t>2024. 05. 21.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FE3DB-B920-4DDF-9839-438446711C3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22183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6B381D-B44E-4713-98C8-125EF324D071}" type="datetimeFigureOut">
              <a:rPr lang="hu-HU" smtClean="0"/>
              <a:t>2024. 05. 21.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AFE3DB-B920-4DDF-9839-438446711C3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91858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err="1"/>
              <a:t>Bosnia</a:t>
            </a:r>
            <a:r>
              <a:rPr lang="hu-HU" dirty="0"/>
              <a:t> and </a:t>
            </a:r>
            <a:r>
              <a:rPr lang="hu-HU" dirty="0" err="1"/>
              <a:t>Herzegovina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dirty="0" err="1"/>
              <a:t>Ethnocratic</a:t>
            </a:r>
            <a:r>
              <a:rPr lang="hu-HU" dirty="0"/>
              <a:t> </a:t>
            </a:r>
            <a:r>
              <a:rPr lang="hu-HU" dirty="0" err="1"/>
              <a:t>regimes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8132890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8D6E4E4B-CF37-F6A3-FE5B-1C20215A5E3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00063" y="115887"/>
            <a:ext cx="8001000" cy="1216025"/>
          </a:xfrm>
        </p:spPr>
        <p:txBody>
          <a:bodyPr/>
          <a:lstStyle/>
          <a:p>
            <a:pPr eaLnBrk="1" hangingPunct="1"/>
            <a:r>
              <a:rPr lang="hu-HU" altLang="hu-HU" sz="4000" dirty="0"/>
              <a:t>The </a:t>
            </a:r>
            <a:r>
              <a:rPr lang="hu-HU" altLang="hu-HU" sz="4000" dirty="0" err="1"/>
              <a:t>state</a:t>
            </a:r>
            <a:endParaRPr lang="hu-HU" altLang="hu-HU" sz="4000" dirty="0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1CEF7076-C970-6FD6-8950-504CF8760641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107950" y="1268413"/>
            <a:ext cx="4535488" cy="5473700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hu-HU" altLang="hu-HU" sz="2800" dirty="0"/>
              <a:t>DPA ended </a:t>
            </a:r>
            <a:r>
              <a:rPr lang="hu-HU" altLang="hu-HU" sz="2800" dirty="0" err="1"/>
              <a:t>the</a:t>
            </a:r>
            <a:r>
              <a:rPr lang="hu-HU" altLang="hu-HU" sz="2800" dirty="0"/>
              <a:t> </a:t>
            </a:r>
            <a:r>
              <a:rPr lang="hu-HU" altLang="hu-HU" sz="2800" dirty="0" err="1"/>
              <a:t>war</a:t>
            </a:r>
            <a:r>
              <a:rPr lang="hu-HU" altLang="hu-HU" sz="2800" dirty="0"/>
              <a:t> </a:t>
            </a:r>
            <a:r>
              <a:rPr lang="hu-HU" altLang="hu-HU" sz="2800" dirty="0" err="1"/>
              <a:t>but</a:t>
            </a:r>
            <a:r>
              <a:rPr lang="hu-HU" altLang="hu-HU" sz="2800" dirty="0"/>
              <a:t> no </a:t>
            </a:r>
            <a:r>
              <a:rPr lang="hu-HU" altLang="hu-HU" sz="2800" dirty="0" err="1"/>
              <a:t>sustainable</a:t>
            </a:r>
            <a:r>
              <a:rPr lang="hu-HU" altLang="hu-HU" sz="2800" dirty="0"/>
              <a:t> </a:t>
            </a:r>
            <a:r>
              <a:rPr lang="hu-HU" altLang="hu-HU" sz="2800" dirty="0" err="1"/>
              <a:t>development</a:t>
            </a:r>
            <a:r>
              <a:rPr lang="hu-HU" altLang="hu-HU" sz="2800" dirty="0"/>
              <a:t> has </a:t>
            </a:r>
            <a:r>
              <a:rPr lang="hu-HU" altLang="hu-HU" sz="2800" dirty="0" err="1"/>
              <a:t>been</a:t>
            </a:r>
            <a:r>
              <a:rPr lang="hu-HU" altLang="hu-HU" sz="2800" dirty="0"/>
              <a:t> </a:t>
            </a:r>
            <a:r>
              <a:rPr lang="hu-HU" altLang="hu-HU" sz="2800" dirty="0" err="1"/>
              <a:t>achieved</a:t>
            </a:r>
            <a:r>
              <a:rPr lang="hu-HU" altLang="hu-HU" sz="2800" dirty="0"/>
              <a:t> – </a:t>
            </a:r>
            <a:r>
              <a:rPr lang="hu-HU" altLang="hu-HU" sz="2800" dirty="0" err="1"/>
              <a:t>political</a:t>
            </a:r>
            <a:r>
              <a:rPr lang="hu-HU" altLang="hu-HU" sz="2800" dirty="0"/>
              <a:t> </a:t>
            </a:r>
            <a:r>
              <a:rPr lang="hu-HU" altLang="hu-HU" sz="2800" dirty="0" err="1"/>
              <a:t>stalemate</a:t>
            </a:r>
            <a:endParaRPr lang="hu-HU" altLang="hu-HU" sz="2800" dirty="0"/>
          </a:p>
          <a:p>
            <a:pPr>
              <a:lnSpc>
                <a:spcPct val="90000"/>
              </a:lnSpc>
              <a:defRPr/>
            </a:pPr>
            <a:r>
              <a:rPr lang="hu-HU" altLang="hu-HU" sz="2800" dirty="0" err="1"/>
              <a:t>War-time</a:t>
            </a:r>
            <a:r>
              <a:rPr lang="hu-HU" altLang="hu-HU" sz="2800" dirty="0"/>
              <a:t> </a:t>
            </a:r>
            <a:r>
              <a:rPr lang="hu-HU" altLang="hu-HU" sz="2800" dirty="0" err="1"/>
              <a:t>territorial</a:t>
            </a:r>
            <a:r>
              <a:rPr lang="hu-HU" altLang="hu-HU" sz="2800" dirty="0"/>
              <a:t> </a:t>
            </a:r>
            <a:r>
              <a:rPr lang="hu-HU" altLang="hu-HU" sz="2800" dirty="0" err="1"/>
              <a:t>gains</a:t>
            </a:r>
            <a:r>
              <a:rPr lang="hu-HU" altLang="hu-HU" sz="2800" dirty="0"/>
              <a:t> </a:t>
            </a:r>
            <a:r>
              <a:rPr lang="hu-HU" altLang="hu-HU" sz="2800" dirty="0" err="1"/>
              <a:t>are</a:t>
            </a:r>
            <a:r>
              <a:rPr lang="hu-HU" altLang="hu-HU" sz="2800" dirty="0"/>
              <a:t> </a:t>
            </a:r>
            <a:r>
              <a:rPr lang="hu-HU" altLang="hu-HU" sz="2800" dirty="0" err="1"/>
              <a:t>legitimized</a:t>
            </a:r>
            <a:endParaRPr lang="hu-HU" altLang="hu-HU" sz="2800" dirty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hu-HU" altLang="hu-HU" sz="2800" dirty="0"/>
              <a:t>DPA </a:t>
            </a:r>
            <a:r>
              <a:rPr lang="hu-HU" altLang="hu-HU" sz="2800" dirty="0" err="1"/>
              <a:t>needs</a:t>
            </a:r>
            <a:r>
              <a:rPr lang="hu-HU" altLang="hu-HU" sz="2800" dirty="0"/>
              <a:t> </a:t>
            </a:r>
            <a:r>
              <a:rPr lang="hu-HU" altLang="hu-HU" sz="2800" dirty="0" err="1"/>
              <a:t>ethnic</a:t>
            </a:r>
            <a:r>
              <a:rPr lang="hu-HU" altLang="hu-HU" sz="2800" dirty="0"/>
              <a:t> </a:t>
            </a:r>
            <a:r>
              <a:rPr lang="hu-HU" altLang="hu-HU" sz="2800" dirty="0" err="1"/>
              <a:t>based</a:t>
            </a:r>
            <a:r>
              <a:rPr lang="hu-HU" altLang="hu-HU" sz="2800" dirty="0"/>
              <a:t> </a:t>
            </a:r>
            <a:r>
              <a:rPr lang="hu-HU" altLang="hu-HU" sz="2800" dirty="0" err="1"/>
              <a:t>territorial</a:t>
            </a:r>
            <a:r>
              <a:rPr lang="hu-HU" altLang="hu-HU" sz="2800" dirty="0"/>
              <a:t> </a:t>
            </a:r>
            <a:r>
              <a:rPr lang="hu-HU" altLang="hu-HU" sz="2800" dirty="0" err="1"/>
              <a:t>decentralization</a:t>
            </a:r>
            <a:r>
              <a:rPr lang="hu-HU" altLang="hu-HU" sz="2800" dirty="0"/>
              <a:t> 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hu-HU" altLang="hu-HU" sz="2800" dirty="0" err="1"/>
              <a:t>Majority</a:t>
            </a:r>
            <a:r>
              <a:rPr lang="hu-HU" altLang="hu-HU" sz="2800" dirty="0"/>
              <a:t> of </a:t>
            </a:r>
            <a:r>
              <a:rPr lang="hu-HU" altLang="hu-HU" sz="2800" dirty="0" err="1"/>
              <a:t>political</a:t>
            </a:r>
            <a:r>
              <a:rPr lang="hu-HU" altLang="hu-HU" sz="2800" dirty="0"/>
              <a:t> </a:t>
            </a:r>
            <a:r>
              <a:rPr lang="hu-HU" altLang="hu-HU" sz="2800" dirty="0" err="1"/>
              <a:t>groups</a:t>
            </a:r>
            <a:r>
              <a:rPr lang="hu-HU" altLang="hu-HU" sz="2800" dirty="0"/>
              <a:t> (</a:t>
            </a:r>
            <a:r>
              <a:rPr lang="hu-HU" altLang="hu-HU" sz="2800" dirty="0" err="1"/>
              <a:t>parties</a:t>
            </a:r>
            <a:r>
              <a:rPr lang="hu-HU" altLang="hu-HU" sz="2800" dirty="0"/>
              <a:t>) </a:t>
            </a:r>
            <a:r>
              <a:rPr lang="hu-HU" altLang="hu-HU" sz="2800" dirty="0" err="1"/>
              <a:t>are</a:t>
            </a:r>
            <a:r>
              <a:rPr lang="hu-HU" altLang="hu-HU" sz="2800" dirty="0"/>
              <a:t> </a:t>
            </a:r>
            <a:r>
              <a:rPr lang="hu-HU" altLang="hu-HU" sz="2800" dirty="0" err="1"/>
              <a:t>also</a:t>
            </a:r>
            <a:r>
              <a:rPr lang="hu-HU" altLang="hu-HU" sz="2800" dirty="0"/>
              <a:t> </a:t>
            </a:r>
            <a:r>
              <a:rPr lang="hu-HU" altLang="hu-HU" sz="2800" dirty="0" err="1"/>
              <a:t>organized</a:t>
            </a:r>
            <a:r>
              <a:rPr lang="hu-HU" altLang="hu-HU" sz="2800" dirty="0"/>
              <a:t> </a:t>
            </a:r>
            <a:r>
              <a:rPr lang="hu-HU" altLang="hu-HU" sz="2800" dirty="0" err="1"/>
              <a:t>along</a:t>
            </a:r>
            <a:r>
              <a:rPr lang="hu-HU" altLang="hu-HU" sz="2800" dirty="0"/>
              <a:t> </a:t>
            </a:r>
            <a:r>
              <a:rPr lang="hu-HU" altLang="hu-HU" sz="2800" dirty="0" err="1"/>
              <a:t>ethnic</a:t>
            </a:r>
            <a:r>
              <a:rPr lang="hu-HU" altLang="hu-HU" sz="2800" dirty="0"/>
              <a:t> </a:t>
            </a:r>
            <a:r>
              <a:rPr lang="hu-HU" altLang="hu-HU" sz="2800" dirty="0" err="1"/>
              <a:t>lines</a:t>
            </a:r>
            <a:endParaRPr lang="hu-HU" altLang="hu-HU" sz="2800" dirty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hu-HU" altLang="hu-HU" sz="2800" dirty="0" err="1"/>
              <a:t>Ethnic</a:t>
            </a:r>
            <a:r>
              <a:rPr lang="hu-HU" altLang="hu-HU" sz="2800" dirty="0"/>
              <a:t> </a:t>
            </a:r>
            <a:r>
              <a:rPr lang="hu-HU" altLang="hu-HU" sz="2800" dirty="0" err="1"/>
              <a:t>affiliation</a:t>
            </a:r>
            <a:r>
              <a:rPr lang="hu-HU" altLang="hu-HU" sz="2800" dirty="0"/>
              <a:t> in </a:t>
            </a:r>
            <a:r>
              <a:rPr lang="hu-HU" altLang="hu-HU" sz="2800" dirty="0" err="1"/>
              <a:t>many</a:t>
            </a:r>
            <a:r>
              <a:rPr lang="hu-HU" altLang="hu-HU" sz="2800" dirty="0"/>
              <a:t> </a:t>
            </a:r>
            <a:r>
              <a:rPr lang="hu-HU" altLang="hu-HU" sz="2800" dirty="0" err="1"/>
              <a:t>cases</a:t>
            </a:r>
            <a:r>
              <a:rPr lang="hu-HU" altLang="hu-HU" sz="2800" dirty="0"/>
              <a:t> </a:t>
            </a:r>
            <a:r>
              <a:rPr lang="hu-HU" altLang="hu-HU" sz="2800" dirty="0" err="1"/>
              <a:t>overrules</a:t>
            </a:r>
            <a:r>
              <a:rPr lang="hu-HU" altLang="hu-HU" sz="2800" dirty="0"/>
              <a:t> </a:t>
            </a:r>
            <a:r>
              <a:rPr lang="hu-HU" altLang="hu-HU" sz="2800" dirty="0" err="1"/>
              <a:t>loyalty</a:t>
            </a:r>
            <a:r>
              <a:rPr lang="hu-HU" altLang="hu-HU" sz="2800" dirty="0"/>
              <a:t> </a:t>
            </a:r>
            <a:r>
              <a:rPr lang="hu-HU" altLang="hu-HU" sz="2800" dirty="0" err="1"/>
              <a:t>to</a:t>
            </a:r>
            <a:r>
              <a:rPr lang="hu-HU" altLang="hu-HU" sz="2800" dirty="0"/>
              <a:t> </a:t>
            </a:r>
            <a:r>
              <a:rPr lang="hu-HU" altLang="hu-HU" sz="2800" dirty="0" err="1"/>
              <a:t>the</a:t>
            </a:r>
            <a:r>
              <a:rPr lang="hu-HU" altLang="hu-HU" sz="2800" dirty="0"/>
              <a:t> </a:t>
            </a:r>
            <a:r>
              <a:rPr lang="hu-HU" altLang="hu-HU" sz="2800" dirty="0" err="1"/>
              <a:t>state</a:t>
            </a:r>
            <a:endParaRPr lang="hu-HU" altLang="hu-HU" sz="2800" dirty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hu-HU" altLang="hu-HU" sz="2800" dirty="0" err="1"/>
              <a:t>Different</a:t>
            </a:r>
            <a:r>
              <a:rPr lang="hu-HU" altLang="hu-HU" sz="2800" dirty="0"/>
              <a:t> </a:t>
            </a:r>
            <a:r>
              <a:rPr lang="hu-HU" altLang="hu-HU" sz="2800" dirty="0" err="1"/>
              <a:t>demographic</a:t>
            </a:r>
            <a:r>
              <a:rPr lang="hu-HU" altLang="hu-HU" sz="2800" dirty="0"/>
              <a:t> </a:t>
            </a:r>
            <a:r>
              <a:rPr lang="hu-HU" altLang="hu-HU" sz="2800" dirty="0" err="1"/>
              <a:t>dynamics</a:t>
            </a:r>
            <a:r>
              <a:rPr lang="hu-HU" altLang="hu-HU" sz="2800" dirty="0"/>
              <a:t> </a:t>
            </a:r>
            <a:r>
              <a:rPr lang="hu-HU" altLang="hu-HU" sz="2800" dirty="0" err="1"/>
              <a:t>create</a:t>
            </a:r>
            <a:r>
              <a:rPr lang="hu-HU" altLang="hu-HU" sz="2800" dirty="0"/>
              <a:t> </a:t>
            </a:r>
            <a:r>
              <a:rPr lang="hu-HU" altLang="hu-HU" sz="2800" dirty="0" err="1"/>
              <a:t>different</a:t>
            </a:r>
            <a:r>
              <a:rPr lang="hu-HU" altLang="hu-HU" sz="2800" dirty="0"/>
              <a:t> </a:t>
            </a:r>
            <a:r>
              <a:rPr lang="hu-HU" altLang="hu-HU" sz="2800" dirty="0" err="1"/>
              <a:t>strategies</a:t>
            </a:r>
            <a:endParaRPr lang="hu-HU" altLang="hu-HU" sz="2800" dirty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hu-HU" altLang="hu-HU" sz="2800" dirty="0" err="1"/>
              <a:t>Self</a:t>
            </a:r>
            <a:r>
              <a:rPr lang="hu-HU" altLang="hu-HU" sz="2800" dirty="0"/>
              <a:t> </a:t>
            </a:r>
            <a:r>
              <a:rPr lang="hu-HU" altLang="hu-HU" sz="2800" dirty="0" err="1"/>
              <a:t>caging</a:t>
            </a:r>
            <a:r>
              <a:rPr lang="hu-HU" altLang="hu-HU" sz="2800" dirty="0"/>
              <a:t> </a:t>
            </a:r>
            <a:r>
              <a:rPr lang="hu-HU" altLang="hu-HU" sz="2800" dirty="0" err="1"/>
              <a:t>vs</a:t>
            </a:r>
            <a:r>
              <a:rPr lang="hu-HU" altLang="hu-HU" sz="2800" dirty="0"/>
              <a:t> </a:t>
            </a:r>
            <a:r>
              <a:rPr lang="hu-HU" altLang="hu-HU" sz="2800" dirty="0" err="1"/>
              <a:t>expansionism</a:t>
            </a:r>
            <a:endParaRPr lang="hu-HU" altLang="hu-HU" sz="2800" dirty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endParaRPr lang="hu-HU" altLang="hu-HU" sz="2800" dirty="0"/>
          </a:p>
        </p:txBody>
      </p:sp>
      <p:pic>
        <p:nvPicPr>
          <p:cNvPr id="7172" name="Picture 5" descr="federation-of-bih">
            <a:extLst>
              <a:ext uri="{FF2B5EF4-FFF2-40B4-BE49-F238E27FC236}">
                <a16:creationId xmlns:a16="http://schemas.microsoft.com/office/drawing/2014/main" id="{6CC83457-9B1C-9E6B-C01B-C921E350A99E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84"/>
          <a:stretch/>
        </p:blipFill>
        <p:spPr>
          <a:xfrm>
            <a:off x="4608514" y="1268413"/>
            <a:ext cx="4284662" cy="5373216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http://balkancenter.ttk.pte.hu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The </a:t>
            </a:r>
            <a:r>
              <a:rPr lang="hu-HU" dirty="0" err="1"/>
              <a:t>political</a:t>
            </a:r>
            <a:r>
              <a:rPr lang="hu-HU" dirty="0"/>
              <a:t> </a:t>
            </a:r>
            <a:r>
              <a:rPr lang="hu-HU" dirty="0" err="1"/>
              <a:t>system</a:t>
            </a:r>
            <a:endParaRPr lang="en-US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hu-HU" sz="2600" dirty="0" err="1"/>
              <a:t>Practically</a:t>
            </a:r>
            <a:r>
              <a:rPr lang="hu-HU" sz="2600" dirty="0"/>
              <a:t> a </a:t>
            </a:r>
            <a:r>
              <a:rPr lang="hu-HU" sz="2600" dirty="0" err="1"/>
              <a:t>form</a:t>
            </a:r>
            <a:r>
              <a:rPr lang="hu-HU" sz="2600" dirty="0"/>
              <a:t> of </a:t>
            </a:r>
            <a:r>
              <a:rPr lang="hu-HU" sz="2600" dirty="0" err="1"/>
              <a:t>internationl</a:t>
            </a:r>
            <a:r>
              <a:rPr lang="hu-HU" sz="2600" dirty="0"/>
              <a:t> </a:t>
            </a:r>
            <a:r>
              <a:rPr lang="hu-HU" sz="2600" dirty="0" err="1"/>
              <a:t>protectorate</a:t>
            </a:r>
            <a:r>
              <a:rPr lang="hu-HU" sz="2600" dirty="0"/>
              <a:t> </a:t>
            </a:r>
            <a:r>
              <a:rPr lang="hu-HU" sz="2600" dirty="0" err="1"/>
              <a:t>with</a:t>
            </a:r>
            <a:r>
              <a:rPr lang="hu-HU" sz="2600" dirty="0"/>
              <a:t> limited </a:t>
            </a:r>
            <a:r>
              <a:rPr lang="hu-HU" sz="2600" dirty="0" err="1"/>
              <a:t>sovereignity</a:t>
            </a:r>
            <a:r>
              <a:rPr lang="hu-HU" sz="2600" dirty="0"/>
              <a:t> (</a:t>
            </a:r>
            <a:r>
              <a:rPr lang="hu-HU" sz="2600" dirty="0" err="1"/>
              <a:t>High</a:t>
            </a:r>
            <a:r>
              <a:rPr lang="hu-HU" sz="2600" dirty="0"/>
              <a:t> </a:t>
            </a:r>
            <a:r>
              <a:rPr lang="hu-HU" sz="2600" dirty="0" err="1"/>
              <a:t>Representative</a:t>
            </a:r>
            <a:r>
              <a:rPr lang="hu-HU" sz="2600" dirty="0"/>
              <a:t>)</a:t>
            </a:r>
          </a:p>
          <a:p>
            <a:r>
              <a:rPr lang="hu-HU" sz="2600" dirty="0" err="1"/>
              <a:t>Two</a:t>
            </a:r>
            <a:r>
              <a:rPr lang="hu-HU" sz="2600" dirty="0"/>
              <a:t> </a:t>
            </a:r>
            <a:r>
              <a:rPr lang="hu-HU" sz="2600" dirty="0" err="1"/>
              <a:t>entities</a:t>
            </a:r>
            <a:r>
              <a:rPr lang="hu-HU" sz="2600" dirty="0"/>
              <a:t> a </a:t>
            </a:r>
            <a:r>
              <a:rPr lang="hu-HU" sz="2600" dirty="0" err="1"/>
              <a:t>special</a:t>
            </a:r>
            <a:r>
              <a:rPr lang="hu-HU" sz="2600" dirty="0"/>
              <a:t> </a:t>
            </a:r>
            <a:r>
              <a:rPr lang="hu-HU" sz="2600" dirty="0" err="1"/>
              <a:t>district</a:t>
            </a:r>
            <a:r>
              <a:rPr lang="hu-HU" sz="2600" dirty="0"/>
              <a:t> and </a:t>
            </a:r>
            <a:r>
              <a:rPr lang="hu-HU" sz="2600" dirty="0" err="1"/>
              <a:t>ten</a:t>
            </a:r>
            <a:r>
              <a:rPr lang="hu-HU" sz="2600" dirty="0"/>
              <a:t> </a:t>
            </a:r>
            <a:r>
              <a:rPr lang="hu-HU" sz="2600" dirty="0" err="1"/>
              <a:t>cantons</a:t>
            </a:r>
            <a:endParaRPr lang="hu-HU" sz="2600" dirty="0"/>
          </a:p>
          <a:p>
            <a:r>
              <a:rPr lang="hu-HU" sz="2600" dirty="0" err="1"/>
              <a:t>All</a:t>
            </a:r>
            <a:r>
              <a:rPr lang="hu-HU" sz="2600" dirty="0"/>
              <a:t> </a:t>
            </a:r>
            <a:r>
              <a:rPr lang="hu-HU" sz="2600" dirty="0" err="1"/>
              <a:t>with</a:t>
            </a:r>
            <a:r>
              <a:rPr lang="hu-HU" sz="2600" dirty="0"/>
              <a:t> </a:t>
            </a:r>
            <a:r>
              <a:rPr lang="hu-HU" sz="2600" dirty="0" err="1"/>
              <a:t>its</a:t>
            </a:r>
            <a:r>
              <a:rPr lang="hu-HU" sz="2600" dirty="0"/>
              <a:t> </a:t>
            </a:r>
            <a:r>
              <a:rPr lang="hu-HU" sz="2600" dirty="0" err="1"/>
              <a:t>own</a:t>
            </a:r>
            <a:r>
              <a:rPr lang="hu-HU" sz="2600" dirty="0"/>
              <a:t> </a:t>
            </a:r>
            <a:r>
              <a:rPr lang="hu-HU" sz="2600" dirty="0" err="1"/>
              <a:t>legislative</a:t>
            </a:r>
            <a:r>
              <a:rPr lang="hu-HU" sz="2600" dirty="0"/>
              <a:t>, </a:t>
            </a:r>
            <a:r>
              <a:rPr lang="hu-HU" sz="2600" dirty="0" err="1"/>
              <a:t>executive</a:t>
            </a:r>
            <a:r>
              <a:rPr lang="hu-HU" sz="2600" dirty="0"/>
              <a:t> and </a:t>
            </a:r>
            <a:r>
              <a:rPr lang="hu-HU" sz="2600" dirty="0" err="1"/>
              <a:t>jurisdictional</a:t>
            </a:r>
            <a:r>
              <a:rPr lang="hu-HU" sz="2600" dirty="0"/>
              <a:t> </a:t>
            </a:r>
            <a:r>
              <a:rPr lang="hu-HU" sz="2600" dirty="0" err="1"/>
              <a:t>bodies</a:t>
            </a:r>
            <a:endParaRPr lang="hu-HU" sz="2600" dirty="0"/>
          </a:p>
          <a:p>
            <a:r>
              <a:rPr lang="hu-HU" sz="2600" dirty="0" err="1"/>
              <a:t>Huge</a:t>
            </a:r>
            <a:r>
              <a:rPr lang="hu-HU" sz="2600" dirty="0"/>
              <a:t> </a:t>
            </a:r>
            <a:r>
              <a:rPr lang="hu-HU" sz="2600" dirty="0" err="1"/>
              <a:t>bureaucracy</a:t>
            </a:r>
            <a:endParaRPr lang="hu-HU" sz="2600" dirty="0"/>
          </a:p>
          <a:p>
            <a:r>
              <a:rPr lang="hu-HU" sz="2600" dirty="0" err="1"/>
              <a:t>Collective</a:t>
            </a:r>
            <a:r>
              <a:rPr lang="hu-HU" sz="2600" dirty="0"/>
              <a:t> </a:t>
            </a:r>
            <a:r>
              <a:rPr lang="hu-HU" sz="2600" dirty="0" err="1"/>
              <a:t>presidency</a:t>
            </a:r>
            <a:endParaRPr lang="hu-HU" sz="2600" dirty="0"/>
          </a:p>
          <a:p>
            <a:r>
              <a:rPr lang="hu-HU" sz="2600" dirty="0" err="1"/>
              <a:t>Ethnic</a:t>
            </a:r>
            <a:r>
              <a:rPr lang="hu-HU" sz="2600" dirty="0"/>
              <a:t> </a:t>
            </a:r>
            <a:r>
              <a:rPr lang="hu-HU" sz="2600" dirty="0" err="1"/>
              <a:t>quotas</a:t>
            </a:r>
            <a:endParaRPr lang="hu-HU" sz="2600" dirty="0"/>
          </a:p>
          <a:p>
            <a:r>
              <a:rPr lang="hu-HU" sz="2600" dirty="0" err="1"/>
              <a:t>Ethnic</a:t>
            </a:r>
            <a:r>
              <a:rPr lang="hu-HU" sz="2600" dirty="0"/>
              <a:t> </a:t>
            </a:r>
            <a:r>
              <a:rPr lang="hu-HU" sz="2600" dirty="0" err="1"/>
              <a:t>veto</a:t>
            </a:r>
            <a:endParaRPr lang="hu-HU" sz="2600" dirty="0"/>
          </a:p>
          <a:p>
            <a:r>
              <a:rPr lang="hu-HU" sz="2600" dirty="0"/>
              <a:t>IEBL – </a:t>
            </a:r>
            <a:r>
              <a:rPr lang="hu-HU" sz="2600" dirty="0" err="1"/>
              <a:t>along</a:t>
            </a:r>
            <a:r>
              <a:rPr lang="hu-HU" sz="2600" dirty="0"/>
              <a:t> </a:t>
            </a:r>
            <a:r>
              <a:rPr lang="hu-HU" sz="2600" dirty="0" err="1"/>
              <a:t>the</a:t>
            </a:r>
            <a:r>
              <a:rPr lang="hu-HU" sz="2600" dirty="0"/>
              <a:t> </a:t>
            </a:r>
            <a:r>
              <a:rPr lang="hu-HU" sz="2600" dirty="0" err="1"/>
              <a:t>frontlines</a:t>
            </a:r>
            <a:endParaRPr lang="hu-HU" sz="2600" dirty="0"/>
          </a:p>
          <a:p>
            <a:r>
              <a:rPr lang="hu-HU" sz="2600" dirty="0"/>
              <a:t>The </a:t>
            </a:r>
            <a:r>
              <a:rPr lang="hu-HU" sz="2600" dirty="0" err="1"/>
              <a:t>result</a:t>
            </a:r>
            <a:r>
              <a:rPr lang="hu-HU" sz="2600" dirty="0"/>
              <a:t> is an </a:t>
            </a:r>
            <a:r>
              <a:rPr lang="hu-HU" sz="2600" dirty="0" err="1"/>
              <a:t>overcomplicated</a:t>
            </a:r>
            <a:r>
              <a:rPr lang="hu-HU" sz="2600" dirty="0"/>
              <a:t>, </a:t>
            </a:r>
            <a:r>
              <a:rPr lang="hu-HU" sz="2600" dirty="0" err="1"/>
              <a:t>very</a:t>
            </a:r>
            <a:r>
              <a:rPr lang="hu-HU" sz="2600" dirty="0"/>
              <a:t> </a:t>
            </a:r>
            <a:r>
              <a:rPr lang="hu-HU" sz="2600" dirty="0" err="1"/>
              <a:t>expensive</a:t>
            </a:r>
            <a:r>
              <a:rPr lang="hu-HU" sz="2600" dirty="0"/>
              <a:t> </a:t>
            </a:r>
            <a:r>
              <a:rPr lang="hu-HU" sz="2600" dirty="0" err="1"/>
              <a:t>system</a:t>
            </a:r>
            <a:endParaRPr lang="hu-HU" sz="2600" dirty="0"/>
          </a:p>
          <a:p>
            <a:endParaRPr lang="hu-HU" sz="2600" dirty="0"/>
          </a:p>
        </p:txBody>
      </p:sp>
    </p:spTree>
    <p:extLst>
      <p:ext uri="{BB962C8B-B14F-4D97-AF65-F5344CB8AC3E}">
        <p14:creationId xmlns:p14="http://schemas.microsoft.com/office/powerpoint/2010/main" val="17405805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>
            <a:extLst>
              <a:ext uri="{FF2B5EF4-FFF2-40B4-BE49-F238E27FC236}">
                <a16:creationId xmlns:a16="http://schemas.microsoft.com/office/drawing/2014/main" id="{423A908A-FEE3-1899-D805-0B7F5FE03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4330824" cy="922114"/>
          </a:xfrm>
        </p:spPr>
        <p:txBody>
          <a:bodyPr>
            <a:normAutofit/>
          </a:bodyPr>
          <a:lstStyle/>
          <a:p>
            <a:r>
              <a:rPr lang="hu-HU" sz="3600" dirty="0" err="1"/>
              <a:t>Ethnic</a:t>
            </a:r>
            <a:r>
              <a:rPr lang="hu-HU" sz="3600" dirty="0"/>
              <a:t> </a:t>
            </a:r>
            <a:r>
              <a:rPr lang="hu-HU" sz="3600" dirty="0" err="1"/>
              <a:t>based</a:t>
            </a:r>
            <a:r>
              <a:rPr lang="hu-HU" sz="3600" dirty="0"/>
              <a:t> </a:t>
            </a:r>
            <a:r>
              <a:rPr lang="hu-HU" sz="3600" dirty="0" err="1"/>
              <a:t>politics</a:t>
            </a:r>
            <a:endParaRPr lang="en-US" sz="3600" dirty="0"/>
          </a:p>
        </p:txBody>
      </p:sp>
      <p:sp>
        <p:nvSpPr>
          <p:cNvPr id="5" name="Tartalom helye 4">
            <a:extLst>
              <a:ext uri="{FF2B5EF4-FFF2-40B4-BE49-F238E27FC236}">
                <a16:creationId xmlns:a16="http://schemas.microsoft.com/office/drawing/2014/main" id="{E63817E2-B337-5272-BF83-B91DA4B240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4762872" cy="5256584"/>
          </a:xfrm>
        </p:spPr>
        <p:txBody>
          <a:bodyPr>
            <a:normAutofit fontScale="92500" lnSpcReduction="20000"/>
          </a:bodyPr>
          <a:lstStyle/>
          <a:p>
            <a:r>
              <a:rPr lang="hu-HU" dirty="0"/>
              <a:t>Major </a:t>
            </a:r>
            <a:r>
              <a:rPr lang="hu-HU" dirty="0" err="1"/>
              <a:t>parties</a:t>
            </a:r>
            <a:r>
              <a:rPr lang="hu-HU" dirty="0"/>
              <a:t> </a:t>
            </a:r>
            <a:r>
              <a:rPr lang="hu-HU" dirty="0" err="1"/>
              <a:t>are</a:t>
            </a:r>
            <a:r>
              <a:rPr lang="hu-HU" dirty="0"/>
              <a:t> </a:t>
            </a:r>
            <a:r>
              <a:rPr lang="hu-HU" dirty="0" err="1"/>
              <a:t>ethnic-based</a:t>
            </a:r>
            <a:r>
              <a:rPr lang="hu-HU" dirty="0"/>
              <a:t> </a:t>
            </a:r>
            <a:r>
              <a:rPr lang="hu-HU" dirty="0" err="1"/>
              <a:t>since</a:t>
            </a:r>
            <a:r>
              <a:rPr lang="hu-HU" dirty="0"/>
              <a:t> 1990</a:t>
            </a:r>
          </a:p>
          <a:p>
            <a:r>
              <a:rPr lang="hu-HU" dirty="0" err="1"/>
              <a:t>Client</a:t>
            </a:r>
            <a:r>
              <a:rPr lang="hu-HU" dirty="0"/>
              <a:t> relations </a:t>
            </a:r>
            <a:r>
              <a:rPr lang="hu-HU" dirty="0" err="1"/>
              <a:t>with</a:t>
            </a:r>
            <a:r>
              <a:rPr lang="hu-HU" dirty="0"/>
              <a:t> </a:t>
            </a:r>
            <a:r>
              <a:rPr lang="hu-HU" dirty="0" err="1"/>
              <a:t>constituencies</a:t>
            </a:r>
            <a:endParaRPr lang="hu-HU" dirty="0"/>
          </a:p>
          <a:p>
            <a:r>
              <a:rPr lang="hu-HU" dirty="0"/>
              <a:t>Access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resources</a:t>
            </a:r>
            <a:r>
              <a:rPr lang="hu-HU" dirty="0"/>
              <a:t> </a:t>
            </a:r>
            <a:r>
              <a:rPr lang="hu-HU" dirty="0" err="1"/>
              <a:t>through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ethnic</a:t>
            </a:r>
            <a:r>
              <a:rPr lang="hu-HU" dirty="0"/>
              <a:t> </a:t>
            </a:r>
            <a:r>
              <a:rPr lang="hu-HU" dirty="0" err="1"/>
              <a:t>elites</a:t>
            </a:r>
            <a:endParaRPr lang="hu-HU" dirty="0"/>
          </a:p>
          <a:p>
            <a:r>
              <a:rPr lang="hu-HU" dirty="0" err="1"/>
              <a:t>Only</a:t>
            </a:r>
            <a:r>
              <a:rPr lang="hu-HU" dirty="0"/>
              <a:t> </a:t>
            </a:r>
            <a:r>
              <a:rPr lang="hu-HU" dirty="0" err="1"/>
              <a:t>members</a:t>
            </a:r>
            <a:r>
              <a:rPr lang="hu-HU" dirty="0"/>
              <a:t> of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three</a:t>
            </a:r>
            <a:r>
              <a:rPr lang="hu-HU" dirty="0"/>
              <a:t> </a:t>
            </a:r>
            <a:r>
              <a:rPr lang="hu-HU" dirty="0" err="1"/>
              <a:t>constituent</a:t>
            </a:r>
            <a:r>
              <a:rPr lang="hu-HU" dirty="0"/>
              <a:t> </a:t>
            </a:r>
            <a:r>
              <a:rPr lang="hu-HU" dirty="0" err="1"/>
              <a:t>peoples</a:t>
            </a:r>
            <a:r>
              <a:rPr lang="hu-HU" dirty="0"/>
              <a:t> </a:t>
            </a:r>
            <a:r>
              <a:rPr lang="hu-HU" dirty="0" err="1"/>
              <a:t>can</a:t>
            </a:r>
            <a:r>
              <a:rPr lang="hu-HU" dirty="0"/>
              <a:t> be </a:t>
            </a:r>
            <a:r>
              <a:rPr lang="hu-HU" dirty="0" err="1"/>
              <a:t>elected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MP</a:t>
            </a:r>
          </a:p>
          <a:p>
            <a:r>
              <a:rPr lang="hu-HU" dirty="0" err="1"/>
              <a:t>Only</a:t>
            </a:r>
            <a:r>
              <a:rPr lang="hu-HU" dirty="0"/>
              <a:t> </a:t>
            </a:r>
            <a:r>
              <a:rPr lang="hu-HU" dirty="0" err="1"/>
              <a:t>residents</a:t>
            </a:r>
            <a:r>
              <a:rPr lang="hu-HU" dirty="0"/>
              <a:t> of </a:t>
            </a:r>
            <a:r>
              <a:rPr lang="hu-HU" dirty="0" err="1"/>
              <a:t>FBiH</a:t>
            </a:r>
            <a:r>
              <a:rPr lang="hu-HU" dirty="0"/>
              <a:t> </a:t>
            </a:r>
            <a:r>
              <a:rPr lang="hu-HU" dirty="0" err="1"/>
              <a:t>can</a:t>
            </a:r>
            <a:r>
              <a:rPr lang="hu-HU" dirty="0"/>
              <a:t> </a:t>
            </a:r>
            <a:r>
              <a:rPr lang="hu-HU" dirty="0" err="1"/>
              <a:t>vote</a:t>
            </a:r>
            <a:r>
              <a:rPr lang="hu-HU" dirty="0"/>
              <a:t> </a:t>
            </a:r>
            <a:r>
              <a:rPr lang="hu-HU" dirty="0" err="1"/>
              <a:t>for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Croat</a:t>
            </a:r>
            <a:r>
              <a:rPr lang="hu-HU" dirty="0"/>
              <a:t> and Bosniak </a:t>
            </a:r>
            <a:r>
              <a:rPr lang="hu-HU" dirty="0" err="1"/>
              <a:t>candidates</a:t>
            </a:r>
            <a:r>
              <a:rPr lang="hu-HU" dirty="0"/>
              <a:t> and </a:t>
            </a:r>
            <a:r>
              <a:rPr lang="hu-HU" dirty="0" err="1"/>
              <a:t>residents</a:t>
            </a:r>
            <a:r>
              <a:rPr lang="hu-HU" dirty="0"/>
              <a:t> of RS </a:t>
            </a:r>
            <a:r>
              <a:rPr lang="hu-HU" dirty="0" err="1"/>
              <a:t>for</a:t>
            </a:r>
            <a:r>
              <a:rPr lang="hu-HU" dirty="0"/>
              <a:t> </a:t>
            </a:r>
            <a:r>
              <a:rPr lang="hu-HU" dirty="0" err="1"/>
              <a:t>Serbian</a:t>
            </a:r>
            <a:r>
              <a:rPr lang="hu-HU" dirty="0"/>
              <a:t> </a:t>
            </a:r>
            <a:r>
              <a:rPr lang="hu-HU" dirty="0" err="1"/>
              <a:t>candidates</a:t>
            </a:r>
            <a:endParaRPr lang="hu-HU" dirty="0"/>
          </a:p>
          <a:p>
            <a:r>
              <a:rPr lang="hu-HU" dirty="0" err="1"/>
              <a:t>Unlikely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change</a:t>
            </a:r>
            <a:r>
              <a:rPr lang="hu-HU" dirty="0"/>
              <a:t> </a:t>
            </a:r>
            <a:r>
              <a:rPr lang="hu-HU" dirty="0" err="1"/>
              <a:t>anytime</a:t>
            </a:r>
            <a:r>
              <a:rPr lang="hu-HU" dirty="0"/>
              <a:t> </a:t>
            </a:r>
            <a:r>
              <a:rPr lang="hu-HU" dirty="0" err="1"/>
              <a:t>soon</a:t>
            </a:r>
            <a:endParaRPr lang="hu-HU" dirty="0"/>
          </a:p>
          <a:p>
            <a:endParaRPr lang="hu-HU" dirty="0"/>
          </a:p>
        </p:txBody>
      </p:sp>
      <p:pic>
        <p:nvPicPr>
          <p:cNvPr id="8" name="Tartalom helye 7">
            <a:extLst>
              <a:ext uri="{FF2B5EF4-FFF2-40B4-BE49-F238E27FC236}">
                <a16:creationId xmlns:a16="http://schemas.microsoft.com/office/drawing/2014/main" id="{86AC6DD4-2A6F-9D83-5E13-AFB0D52912C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220072" y="274638"/>
            <a:ext cx="3466728" cy="3003293"/>
          </a:xfrm>
        </p:spPr>
      </p:pic>
      <p:pic>
        <p:nvPicPr>
          <p:cNvPr id="10" name="Kép 9">
            <a:extLst>
              <a:ext uri="{FF2B5EF4-FFF2-40B4-BE49-F238E27FC236}">
                <a16:creationId xmlns:a16="http://schemas.microsoft.com/office/drawing/2014/main" id="{7E65A002-5035-C0ED-ABB0-BAB23586D1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511" y="3576660"/>
            <a:ext cx="3466289" cy="3037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756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http://balkancenter.ttk.pte.hu</a:t>
            </a:r>
          </a:p>
        </p:txBody>
      </p:sp>
      <p:pic>
        <p:nvPicPr>
          <p:cNvPr id="79877" name="Picture 5" descr="bihtelep_ma [Átalakított]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20775" y="304800"/>
            <a:ext cx="6900863" cy="5715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49910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http://balkancenter.ttk.pte.hu</a:t>
            </a:r>
          </a:p>
        </p:txBody>
      </p:sp>
      <p:pic>
        <p:nvPicPr>
          <p:cNvPr id="80901" name="Picture 5" descr="atvagottbih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27213" y="304800"/>
            <a:ext cx="5487987" cy="5715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7327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http://balkancenter.ttk.pte.hu</a:t>
            </a:r>
          </a:p>
        </p:txBody>
      </p:sp>
      <p:sp>
        <p:nvSpPr>
          <p:cNvPr id="43054" name="Rectangle 4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Ethnic</a:t>
            </a:r>
            <a:r>
              <a:rPr lang="hu-HU" dirty="0"/>
              <a:t> </a:t>
            </a:r>
            <a:r>
              <a:rPr lang="hu-HU" dirty="0" err="1"/>
              <a:t>composition</a:t>
            </a:r>
            <a:endParaRPr lang="en-US" dirty="0"/>
          </a:p>
        </p:txBody>
      </p:sp>
      <p:graphicFrame>
        <p:nvGraphicFramePr>
          <p:cNvPr id="43062" name="Group 5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1049513"/>
              </p:ext>
            </p:extLst>
          </p:nvPr>
        </p:nvGraphicFramePr>
        <p:xfrm>
          <a:off x="467545" y="1299083"/>
          <a:ext cx="8424935" cy="4132518"/>
        </p:xfrm>
        <a:graphic>
          <a:graphicData uri="http://schemas.openxmlformats.org/drawingml/2006/table">
            <a:tbl>
              <a:tblPr/>
              <a:tblGrid>
                <a:gridCol w="15433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01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675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69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46945">
                  <a:extLst>
                    <a:ext uri="{9D8B030D-6E8A-4147-A177-3AD203B41FA5}">
                      <a16:colId xmlns:a16="http://schemas.microsoft.com/office/drawing/2014/main" val="2347905655"/>
                    </a:ext>
                  </a:extLst>
                </a:gridCol>
              </a:tblGrid>
              <a:tr h="612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hu-H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1991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(</a:t>
                      </a:r>
                      <a:r>
                        <a:rPr kumimoji="0" lang="hu-HU" sz="13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census</a:t>
                      </a:r>
                      <a:r>
                        <a:rPr kumimoji="0" lang="hu-H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1995 </a:t>
                      </a:r>
                      <a:r>
                        <a:rPr kumimoji="0" lang="hu-H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(est.)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hu-HU" sz="13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source</a:t>
                      </a:r>
                      <a:r>
                        <a:rPr kumimoji="0" lang="hu-H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: </a:t>
                      </a:r>
                      <a:r>
                        <a:rPr kumimoji="0" lang="hu-HU" sz="13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Praso</a:t>
                      </a:r>
                      <a:r>
                        <a:rPr kumimoji="0" lang="hu-H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, M. 1996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2000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(CIA est.)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2013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(</a:t>
                      </a:r>
                      <a:r>
                        <a:rPr kumimoji="0" lang="hu-HU" sz="13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census</a:t>
                      </a:r>
                      <a:r>
                        <a:rPr kumimoji="0" lang="hu-H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Bosniak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1 902 956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1 275 000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1 932 232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1 769 592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1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Serb</a:t>
                      </a:r>
                      <a:r>
                        <a:rPr kumimoji="0" lang="hu-H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1 366 104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987 000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1 493 451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1 086 733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4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Croat</a:t>
                      </a:r>
                      <a:r>
                        <a:rPr kumimoji="0" lang="hu-H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760 852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468 000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575 643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544 780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2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Yugoslav</a:t>
                      </a:r>
                      <a:r>
                        <a:rPr kumimoji="0" lang="hu-H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242 682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116 000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2570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4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others</a:t>
                      </a:r>
                      <a:r>
                        <a:rPr kumimoji="0" lang="hu-H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104 439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52 000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24 150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127 000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total</a:t>
                      </a:r>
                      <a:r>
                        <a:rPr kumimoji="0" lang="hu-H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4 377 033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2 898 000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4 025 476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hu-H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3 531 159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4800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áblázat helye 3">
            <a:extLst>
              <a:ext uri="{FF2B5EF4-FFF2-40B4-BE49-F238E27FC236}">
                <a16:creationId xmlns:a16="http://schemas.microsoft.com/office/drawing/2014/main" id="{096BF8FD-6BC5-B625-A346-B4175CB9AA65}"/>
              </a:ext>
            </a:extLst>
          </p:cNvPr>
          <p:cNvPicPr>
            <a:picLocks noGrp="1" noChangeAspect="1"/>
          </p:cNvPicPr>
          <p:nvPr>
            <p:ph type="tbl" idx="1"/>
          </p:nvPr>
        </p:nvPicPr>
        <p:blipFill>
          <a:blip r:embed="rId2"/>
          <a:stretch>
            <a:fillRect/>
          </a:stretch>
        </p:blipFill>
        <p:spPr>
          <a:xfrm>
            <a:off x="971600" y="-2924"/>
            <a:ext cx="7064280" cy="6843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30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 descr="A képen térkép, szöveg, atlasz látható&#10;&#10;Automatikusan generált leírás">
            <a:extLst>
              <a:ext uri="{FF2B5EF4-FFF2-40B4-BE49-F238E27FC236}">
                <a16:creationId xmlns:a16="http://schemas.microsoft.com/office/drawing/2014/main" id="{97F4C38F-F893-23D6-D5BE-F8E0060B16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69" r="2197" b="-1"/>
          <a:stretch/>
        </p:blipFill>
        <p:spPr>
          <a:xfrm>
            <a:off x="20" y="10"/>
            <a:ext cx="9143980" cy="68579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654656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1D64B65-BFD3-D5DE-D45B-A907BF0B0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Tartalom helye 3">
            <a:extLst>
              <a:ext uri="{FF2B5EF4-FFF2-40B4-BE49-F238E27FC236}">
                <a16:creationId xmlns:a16="http://schemas.microsoft.com/office/drawing/2014/main" id="{1288F155-D7F6-16E8-8E75-A55A40A218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7584" y="692696"/>
            <a:ext cx="7128792" cy="5730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8437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EB2B6F3-46CA-ECF5-446E-CE5B14DF0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Natural</a:t>
            </a:r>
            <a:r>
              <a:rPr lang="hu-HU" dirty="0"/>
              <a:t> </a:t>
            </a:r>
            <a:r>
              <a:rPr lang="hu-HU" dirty="0" err="1"/>
              <a:t>change</a:t>
            </a:r>
            <a:endParaRPr lang="hu-HU" dirty="0"/>
          </a:p>
        </p:txBody>
      </p:sp>
      <p:pic>
        <p:nvPicPr>
          <p:cNvPr id="5" name="Tartalom helye 4">
            <a:extLst>
              <a:ext uri="{FF2B5EF4-FFF2-40B4-BE49-F238E27FC236}">
                <a16:creationId xmlns:a16="http://schemas.microsoft.com/office/drawing/2014/main" id="{0CA53A9E-3CEC-54B2-0328-7A338F667D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5509" y="1417638"/>
            <a:ext cx="8532982" cy="4366292"/>
          </a:xfrm>
        </p:spPr>
      </p:pic>
    </p:spTree>
    <p:extLst>
      <p:ext uri="{BB962C8B-B14F-4D97-AF65-F5344CB8AC3E}">
        <p14:creationId xmlns:p14="http://schemas.microsoft.com/office/powerpoint/2010/main" val="3664388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>
            <a:extLst>
              <a:ext uri="{FF2B5EF4-FFF2-40B4-BE49-F238E27FC236}">
                <a16:creationId xmlns:a16="http://schemas.microsoft.com/office/drawing/2014/main" id="{CD2910F6-315A-3C8C-7520-8568A31E05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5976" y="23018"/>
            <a:ext cx="4546848" cy="1143000"/>
          </a:xfrm>
        </p:spPr>
        <p:txBody>
          <a:bodyPr/>
          <a:lstStyle/>
          <a:p>
            <a:r>
              <a:rPr lang="hu-HU" dirty="0" err="1"/>
              <a:t>Some</a:t>
            </a:r>
            <a:r>
              <a:rPr lang="hu-HU" dirty="0"/>
              <a:t> </a:t>
            </a:r>
            <a:r>
              <a:rPr lang="hu-HU" dirty="0" err="1"/>
              <a:t>facts</a:t>
            </a:r>
            <a:endParaRPr lang="en-US" dirty="0"/>
          </a:p>
        </p:txBody>
      </p:sp>
      <p:pic>
        <p:nvPicPr>
          <p:cNvPr id="7" name="Tartalom helye 6">
            <a:extLst>
              <a:ext uri="{FF2B5EF4-FFF2-40B4-BE49-F238E27FC236}">
                <a16:creationId xmlns:a16="http://schemas.microsoft.com/office/drawing/2014/main" id="{7C97FCF8-0ED4-C8D9-2690-3128C66EB3E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1352" y="188640"/>
            <a:ext cx="4038600" cy="3025794"/>
          </a:xfrm>
          <a:prstGeom prst="rect">
            <a:avLst/>
          </a:prstGeom>
        </p:spPr>
      </p:pic>
      <p:sp>
        <p:nvSpPr>
          <p:cNvPr id="6" name="Tartalom helye 5">
            <a:extLst>
              <a:ext uri="{FF2B5EF4-FFF2-40B4-BE49-F238E27FC236}">
                <a16:creationId xmlns:a16="http://schemas.microsoft.com/office/drawing/2014/main" id="{E1BB7D7C-129E-35EE-37F2-16EBD6EF13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24807" y="1166018"/>
            <a:ext cx="4468688" cy="5575350"/>
          </a:xfrm>
        </p:spPr>
        <p:txBody>
          <a:bodyPr>
            <a:normAutofit lnSpcReduction="10000"/>
          </a:bodyPr>
          <a:lstStyle/>
          <a:p>
            <a:r>
              <a:rPr lang="hu-HU" dirty="0" err="1"/>
              <a:t>SEEurope</a:t>
            </a:r>
            <a:r>
              <a:rPr lang="hu-HU" dirty="0"/>
              <a:t> (</a:t>
            </a:r>
            <a:r>
              <a:rPr lang="hu-HU" dirty="0" err="1"/>
              <a:t>a.k.a</a:t>
            </a:r>
            <a:r>
              <a:rPr lang="hu-HU" dirty="0"/>
              <a:t>. </a:t>
            </a:r>
            <a:r>
              <a:rPr lang="hu-HU" dirty="0" err="1"/>
              <a:t>Balkans</a:t>
            </a:r>
            <a:r>
              <a:rPr lang="hu-HU" dirty="0"/>
              <a:t>)</a:t>
            </a:r>
          </a:p>
          <a:p>
            <a:r>
              <a:rPr lang="hu-HU" dirty="0" err="1"/>
              <a:t>Republic</a:t>
            </a:r>
            <a:r>
              <a:rPr lang="hu-HU" dirty="0"/>
              <a:t> of </a:t>
            </a:r>
            <a:r>
              <a:rPr lang="hu-HU" dirty="0" err="1"/>
              <a:t>former</a:t>
            </a:r>
            <a:r>
              <a:rPr lang="hu-HU" dirty="0"/>
              <a:t> </a:t>
            </a:r>
            <a:r>
              <a:rPr lang="hu-HU" dirty="0" err="1"/>
              <a:t>Yugoslavia</a:t>
            </a:r>
            <a:endParaRPr lang="hu-HU" dirty="0"/>
          </a:p>
          <a:p>
            <a:r>
              <a:rPr lang="hu-HU" dirty="0"/>
              <a:t>Capital: </a:t>
            </a:r>
            <a:r>
              <a:rPr lang="hu-HU" dirty="0" err="1"/>
              <a:t>Sarajevo</a:t>
            </a:r>
            <a:endParaRPr lang="hu-HU" dirty="0"/>
          </a:p>
          <a:p>
            <a:r>
              <a:rPr lang="hu-HU" dirty="0"/>
              <a:t>51,209 </a:t>
            </a:r>
            <a:r>
              <a:rPr lang="hu-HU" dirty="0" err="1"/>
              <a:t>sqkm</a:t>
            </a:r>
            <a:endParaRPr lang="hu-HU" dirty="0"/>
          </a:p>
          <a:p>
            <a:r>
              <a:rPr lang="hu-HU" dirty="0"/>
              <a:t>3.4 </a:t>
            </a:r>
            <a:r>
              <a:rPr lang="hu-HU" dirty="0" err="1"/>
              <a:t>million</a:t>
            </a:r>
            <a:r>
              <a:rPr lang="hu-HU" dirty="0"/>
              <a:t>  (est.) last </a:t>
            </a:r>
            <a:r>
              <a:rPr lang="hu-HU" dirty="0" err="1"/>
              <a:t>census</a:t>
            </a:r>
            <a:r>
              <a:rPr lang="hu-HU" dirty="0"/>
              <a:t> in 2013</a:t>
            </a:r>
          </a:p>
          <a:p>
            <a:pPr lvl="1"/>
            <a:r>
              <a:rPr lang="hu-HU" dirty="0"/>
              <a:t>51% Bosniak (</a:t>
            </a:r>
            <a:r>
              <a:rPr lang="hu-HU" dirty="0" err="1"/>
              <a:t>pred</a:t>
            </a:r>
            <a:r>
              <a:rPr lang="hu-HU" dirty="0"/>
              <a:t>. </a:t>
            </a:r>
            <a:r>
              <a:rPr lang="hu-HU" dirty="0" err="1"/>
              <a:t>Muslim</a:t>
            </a:r>
            <a:r>
              <a:rPr lang="hu-HU" dirty="0"/>
              <a:t>)</a:t>
            </a:r>
          </a:p>
          <a:p>
            <a:pPr lvl="1"/>
            <a:r>
              <a:rPr lang="hu-HU" dirty="0"/>
              <a:t>31% </a:t>
            </a:r>
            <a:r>
              <a:rPr lang="hu-HU" dirty="0" err="1"/>
              <a:t>Serbs</a:t>
            </a:r>
            <a:r>
              <a:rPr lang="hu-HU" dirty="0"/>
              <a:t> (</a:t>
            </a:r>
            <a:r>
              <a:rPr lang="hu-HU" dirty="0" err="1"/>
              <a:t>pred</a:t>
            </a:r>
            <a:r>
              <a:rPr lang="hu-HU" dirty="0"/>
              <a:t>. </a:t>
            </a:r>
            <a:r>
              <a:rPr lang="hu-HU" dirty="0" err="1"/>
              <a:t>Orthodox</a:t>
            </a:r>
            <a:r>
              <a:rPr lang="hu-HU" dirty="0"/>
              <a:t>)</a:t>
            </a:r>
          </a:p>
          <a:p>
            <a:pPr lvl="1"/>
            <a:r>
              <a:rPr lang="hu-HU" dirty="0"/>
              <a:t>15% </a:t>
            </a:r>
            <a:r>
              <a:rPr lang="hu-HU" dirty="0" err="1"/>
              <a:t>Croats</a:t>
            </a:r>
            <a:r>
              <a:rPr lang="hu-HU" dirty="0"/>
              <a:t> (</a:t>
            </a:r>
            <a:r>
              <a:rPr lang="hu-HU" dirty="0" err="1"/>
              <a:t>pred</a:t>
            </a:r>
            <a:r>
              <a:rPr lang="hu-HU" dirty="0"/>
              <a:t> </a:t>
            </a:r>
            <a:r>
              <a:rPr lang="hu-HU" dirty="0" err="1"/>
              <a:t>Catholic</a:t>
            </a:r>
            <a:r>
              <a:rPr lang="hu-HU" dirty="0"/>
              <a:t>)</a:t>
            </a:r>
          </a:p>
          <a:p>
            <a:r>
              <a:rPr lang="hu-HU" dirty="0"/>
              <a:t>Long </a:t>
            </a:r>
            <a:r>
              <a:rPr lang="hu-HU" dirty="0" err="1"/>
              <a:t>history</a:t>
            </a:r>
            <a:r>
              <a:rPr lang="hu-HU" dirty="0"/>
              <a:t> of </a:t>
            </a:r>
            <a:r>
              <a:rPr lang="hu-HU" dirty="0" err="1"/>
              <a:t>multiculturality</a:t>
            </a:r>
            <a:endParaRPr lang="hu-HU" dirty="0"/>
          </a:p>
        </p:txBody>
      </p:sp>
      <p:pic>
        <p:nvPicPr>
          <p:cNvPr id="3" name="Kép 2" descr="A képen kültéri, ég, épület, növény látható&#10;&#10;Automatikusan generált leírás">
            <a:extLst>
              <a:ext uri="{FF2B5EF4-FFF2-40B4-BE49-F238E27FC236}">
                <a16:creationId xmlns:a16="http://schemas.microsoft.com/office/drawing/2014/main" id="{990968C0-82C5-EB68-30A8-215E758334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505" y="3526071"/>
            <a:ext cx="4034393" cy="3025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9475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5F5BECC5-FA02-A679-8638-6390CB1FF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altLang="hu-HU" sz="4000"/>
              <a:t>Top-down vs. bottom-up state-building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A4BA461C-214A-4A0C-0690-1E210F650C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hu-HU" altLang="hu-HU" sz="2800" dirty="0">
                <a:latin typeface="Arial" panose="020B0604020202020204" pitchFamily="34" charset="0"/>
              </a:rPr>
              <a:t>Parallel </a:t>
            </a:r>
            <a:r>
              <a:rPr lang="hu-HU" altLang="hu-HU" sz="2800" dirty="0" err="1"/>
              <a:t>state</a:t>
            </a:r>
            <a:r>
              <a:rPr lang="hu-HU" altLang="hu-HU" sz="2800" dirty="0"/>
              <a:t> building in </a:t>
            </a:r>
            <a:r>
              <a:rPr lang="hu-HU" altLang="hu-HU" sz="2800" dirty="0" err="1"/>
              <a:t>BiH</a:t>
            </a:r>
            <a:r>
              <a:rPr lang="hu-HU" altLang="hu-HU" sz="2800" dirty="0"/>
              <a:t> </a:t>
            </a:r>
            <a:r>
              <a:rPr lang="hu-HU" altLang="hu-HU" sz="2800" dirty="0" err="1"/>
              <a:t>following</a:t>
            </a:r>
            <a:r>
              <a:rPr lang="hu-HU" altLang="hu-HU" sz="2800" dirty="0"/>
              <a:t> </a:t>
            </a:r>
            <a:r>
              <a:rPr lang="hu-HU" altLang="hu-HU" sz="2800" dirty="0" err="1"/>
              <a:t>ethnic</a:t>
            </a:r>
            <a:r>
              <a:rPr lang="hu-HU" altLang="hu-HU" sz="2800" dirty="0"/>
              <a:t> </a:t>
            </a:r>
            <a:r>
              <a:rPr lang="hu-HU" altLang="hu-HU" sz="2800" dirty="0" err="1"/>
              <a:t>logic</a:t>
            </a:r>
            <a:endParaRPr lang="hu-HU" altLang="hu-HU" sz="2800" dirty="0"/>
          </a:p>
          <a:p>
            <a:pPr eaLnBrk="1" hangingPunct="1">
              <a:lnSpc>
                <a:spcPct val="80000"/>
              </a:lnSpc>
            </a:pPr>
            <a:r>
              <a:rPr lang="hu-HU" altLang="hu-HU" sz="2800" dirty="0"/>
              <a:t>Top-down in </a:t>
            </a:r>
            <a:r>
              <a:rPr lang="hu-HU" altLang="hu-HU" sz="2800" dirty="0" err="1"/>
              <a:t>BiH</a:t>
            </a:r>
            <a:r>
              <a:rPr lang="hu-HU" altLang="hu-HU" sz="2800" dirty="0"/>
              <a:t>, </a:t>
            </a:r>
            <a:r>
              <a:rPr lang="hu-HU" altLang="hu-HU" sz="2800" dirty="0" err="1"/>
              <a:t>with</a:t>
            </a:r>
            <a:r>
              <a:rPr lang="hu-HU" altLang="hu-HU" sz="2800" dirty="0"/>
              <a:t> </a:t>
            </a:r>
            <a:r>
              <a:rPr lang="hu-HU" altLang="hu-HU" sz="2800" dirty="0" err="1"/>
              <a:t>the</a:t>
            </a:r>
            <a:r>
              <a:rPr lang="hu-HU" altLang="hu-HU" sz="2800" dirty="0"/>
              <a:t> </a:t>
            </a:r>
            <a:r>
              <a:rPr lang="hu-HU" altLang="hu-HU" sz="2800" dirty="0" err="1"/>
              <a:t>help</a:t>
            </a:r>
            <a:r>
              <a:rPr lang="hu-HU" altLang="hu-HU" sz="2800" dirty="0"/>
              <a:t> of western </a:t>
            </a:r>
            <a:r>
              <a:rPr lang="hu-HU" altLang="hu-HU" sz="2800" dirty="0" err="1"/>
              <a:t>states</a:t>
            </a:r>
            <a:r>
              <a:rPr lang="hu-HU" altLang="hu-HU" sz="2800" dirty="0"/>
              <a:t> </a:t>
            </a:r>
            <a:r>
              <a:rPr lang="hu-HU" altLang="hu-HU" sz="2800" dirty="0" err="1"/>
              <a:t>from</a:t>
            </a:r>
            <a:r>
              <a:rPr lang="hu-HU" altLang="hu-HU" sz="2800" dirty="0"/>
              <a:t> 1995 (</a:t>
            </a:r>
            <a:r>
              <a:rPr lang="hu-HU" altLang="hu-HU" sz="2800" dirty="0" err="1"/>
              <a:t>statute</a:t>
            </a:r>
            <a:r>
              <a:rPr lang="hu-HU" altLang="hu-HU" sz="2800" dirty="0"/>
              <a:t>, HR, </a:t>
            </a:r>
            <a:r>
              <a:rPr lang="hu-HU" altLang="hu-HU" sz="2800" dirty="0" err="1"/>
              <a:t>institution</a:t>
            </a:r>
            <a:r>
              <a:rPr lang="hu-HU" altLang="hu-HU" sz="2800" dirty="0"/>
              <a:t> &amp; </a:t>
            </a:r>
            <a:r>
              <a:rPr lang="hu-HU" altLang="hu-HU" sz="2800" dirty="0" err="1"/>
              <a:t>capacity</a:t>
            </a:r>
            <a:r>
              <a:rPr lang="hu-HU" altLang="hu-HU" sz="2800" dirty="0"/>
              <a:t> building, </a:t>
            </a:r>
            <a:r>
              <a:rPr lang="hu-HU" altLang="hu-HU" sz="2800" dirty="0" err="1"/>
              <a:t>neighborhood</a:t>
            </a:r>
            <a:r>
              <a:rPr lang="hu-HU" altLang="hu-HU" sz="2800" dirty="0"/>
              <a:t> policy, </a:t>
            </a:r>
            <a:r>
              <a:rPr lang="hu-HU" altLang="hu-HU" sz="2800" dirty="0" err="1"/>
              <a:t>financial</a:t>
            </a:r>
            <a:r>
              <a:rPr lang="hu-HU" altLang="hu-HU" sz="2800" dirty="0"/>
              <a:t> </a:t>
            </a:r>
            <a:r>
              <a:rPr lang="hu-HU" altLang="hu-HU" sz="2800" dirty="0" err="1"/>
              <a:t>help</a:t>
            </a:r>
            <a:r>
              <a:rPr lang="hu-HU" altLang="hu-HU" sz="2800" dirty="0"/>
              <a:t>, etc.)</a:t>
            </a:r>
          </a:p>
          <a:p>
            <a:pPr eaLnBrk="1" hangingPunct="1">
              <a:lnSpc>
                <a:spcPct val="80000"/>
              </a:lnSpc>
            </a:pPr>
            <a:r>
              <a:rPr lang="hu-HU" altLang="hu-HU" sz="2800" dirty="0"/>
              <a:t>In </a:t>
            </a:r>
            <a:r>
              <a:rPr lang="hu-HU" altLang="hu-HU" sz="2800" dirty="0" err="1"/>
              <a:t>the</a:t>
            </a:r>
            <a:r>
              <a:rPr lang="hu-HU" altLang="hu-HU" sz="2800" dirty="0"/>
              <a:t> RS </a:t>
            </a:r>
            <a:r>
              <a:rPr lang="hu-HU" altLang="hu-HU" sz="2800" dirty="0" err="1"/>
              <a:t>bottom-up</a:t>
            </a:r>
            <a:r>
              <a:rPr lang="hu-HU" altLang="hu-HU" sz="2800" dirty="0"/>
              <a:t>, </a:t>
            </a:r>
            <a:r>
              <a:rPr lang="hu-HU" altLang="hu-HU" sz="2800" dirty="0" err="1"/>
              <a:t>driven</a:t>
            </a:r>
            <a:r>
              <a:rPr lang="hu-HU" altLang="hu-HU" sz="2800" dirty="0"/>
              <a:t> </a:t>
            </a:r>
            <a:r>
              <a:rPr lang="hu-HU" altLang="hu-HU" sz="2800" dirty="0" err="1"/>
              <a:t>by</a:t>
            </a:r>
            <a:r>
              <a:rPr lang="hu-HU" altLang="hu-HU" sz="2800" dirty="0"/>
              <a:t> </a:t>
            </a:r>
            <a:r>
              <a:rPr lang="hu-HU" altLang="hu-HU" sz="2800" dirty="0" err="1"/>
              <a:t>internal</a:t>
            </a:r>
            <a:r>
              <a:rPr lang="hu-HU" altLang="hu-HU" sz="2800" dirty="0"/>
              <a:t> </a:t>
            </a:r>
            <a:r>
              <a:rPr lang="hu-HU" altLang="hu-HU" sz="2800" dirty="0" err="1"/>
              <a:t>forces</a:t>
            </a:r>
            <a:r>
              <a:rPr lang="hu-HU" altLang="hu-HU" sz="2800" dirty="0"/>
              <a:t> </a:t>
            </a:r>
            <a:r>
              <a:rPr lang="hu-HU" altLang="hu-HU" sz="2800" dirty="0" err="1"/>
              <a:t>with</a:t>
            </a:r>
            <a:r>
              <a:rPr lang="hu-HU" altLang="hu-HU" sz="2800" dirty="0"/>
              <a:t> </a:t>
            </a:r>
            <a:r>
              <a:rPr lang="hu-HU" altLang="hu-HU" sz="2800" dirty="0" err="1"/>
              <a:t>the</a:t>
            </a:r>
            <a:r>
              <a:rPr lang="hu-HU" altLang="hu-HU" sz="2800" dirty="0"/>
              <a:t> ‘</a:t>
            </a:r>
            <a:r>
              <a:rPr lang="hu-HU" altLang="hu-HU" sz="2800" dirty="0" err="1"/>
              <a:t>covert</a:t>
            </a:r>
            <a:r>
              <a:rPr lang="hu-HU" altLang="hu-HU" sz="2800" dirty="0"/>
              <a:t>’ </a:t>
            </a:r>
            <a:r>
              <a:rPr lang="hu-HU" altLang="hu-HU" sz="2800" dirty="0" err="1"/>
              <a:t>help</a:t>
            </a:r>
            <a:r>
              <a:rPr lang="hu-HU" altLang="hu-HU" sz="2800" dirty="0"/>
              <a:t> of </a:t>
            </a:r>
            <a:r>
              <a:rPr lang="hu-HU" altLang="hu-HU" sz="2800" dirty="0" err="1"/>
              <a:t>Russia</a:t>
            </a:r>
            <a:r>
              <a:rPr lang="hu-HU" altLang="hu-HU" sz="2800" dirty="0"/>
              <a:t>, </a:t>
            </a:r>
            <a:r>
              <a:rPr lang="hu-HU" altLang="hu-HU" sz="2800" dirty="0" err="1"/>
              <a:t>China</a:t>
            </a:r>
            <a:r>
              <a:rPr lang="hu-HU" altLang="hu-HU" sz="2800" dirty="0"/>
              <a:t> and </a:t>
            </a:r>
            <a:r>
              <a:rPr lang="hu-HU" altLang="hu-HU" sz="2800" dirty="0" err="1"/>
              <a:t>Serbia</a:t>
            </a:r>
            <a:r>
              <a:rPr lang="hu-HU" altLang="hu-HU" sz="2800" dirty="0"/>
              <a:t>. (</a:t>
            </a:r>
            <a:r>
              <a:rPr lang="hu-HU" altLang="hu-HU" sz="2800" dirty="0" err="1"/>
              <a:t>regional</a:t>
            </a:r>
            <a:r>
              <a:rPr lang="hu-HU" altLang="hu-HU" sz="2800" dirty="0"/>
              <a:t> </a:t>
            </a:r>
            <a:r>
              <a:rPr lang="hu-HU" altLang="hu-HU" sz="2800" dirty="0" err="1"/>
              <a:t>development</a:t>
            </a:r>
            <a:r>
              <a:rPr lang="hu-HU" altLang="hu-HU" sz="2800" dirty="0"/>
              <a:t>, </a:t>
            </a:r>
            <a:r>
              <a:rPr lang="hu-HU" altLang="hu-HU" sz="2800" dirty="0" err="1"/>
              <a:t>economic</a:t>
            </a:r>
            <a:r>
              <a:rPr lang="hu-HU" altLang="hu-HU" sz="2800" dirty="0"/>
              <a:t> policy/</a:t>
            </a:r>
            <a:r>
              <a:rPr lang="hu-HU" altLang="hu-HU" sz="2800" dirty="0" err="1"/>
              <a:t>privatisation</a:t>
            </a:r>
            <a:r>
              <a:rPr lang="hu-HU" altLang="hu-HU" sz="2800" dirty="0"/>
              <a:t>, </a:t>
            </a:r>
            <a:r>
              <a:rPr lang="hu-HU" altLang="hu-HU" sz="2800" dirty="0" err="1"/>
              <a:t>education</a:t>
            </a:r>
            <a:r>
              <a:rPr lang="hu-HU" altLang="hu-HU" sz="2800" dirty="0"/>
              <a:t>, </a:t>
            </a:r>
            <a:r>
              <a:rPr lang="hu-HU" altLang="hu-HU" sz="2800" dirty="0" err="1"/>
              <a:t>ethnocratic</a:t>
            </a:r>
            <a:r>
              <a:rPr lang="hu-HU" altLang="hu-HU" sz="2800" dirty="0"/>
              <a:t> </a:t>
            </a:r>
            <a:r>
              <a:rPr lang="hu-HU" altLang="hu-HU" sz="2800" dirty="0" err="1"/>
              <a:t>structures</a:t>
            </a:r>
            <a:r>
              <a:rPr lang="hu-HU" altLang="hu-HU" sz="2800" dirty="0"/>
              <a:t>)</a:t>
            </a:r>
          </a:p>
          <a:p>
            <a:pPr eaLnBrk="1" hangingPunct="1">
              <a:lnSpc>
                <a:spcPct val="80000"/>
              </a:lnSpc>
            </a:pPr>
            <a:r>
              <a:rPr lang="hu-HU" altLang="hu-HU" sz="2800" dirty="0"/>
              <a:t>The </a:t>
            </a:r>
            <a:r>
              <a:rPr lang="hu-HU" altLang="hu-HU" sz="2800" dirty="0" err="1"/>
              <a:t>first</a:t>
            </a:r>
            <a:r>
              <a:rPr lang="hu-HU" altLang="hu-HU" sz="2800" dirty="0"/>
              <a:t> is a </a:t>
            </a:r>
            <a:r>
              <a:rPr lang="hu-HU" altLang="hu-HU" sz="2800" dirty="0" err="1"/>
              <a:t>centripetal</a:t>
            </a:r>
            <a:r>
              <a:rPr lang="hu-HU" altLang="hu-HU" sz="2800" dirty="0"/>
              <a:t> </a:t>
            </a:r>
            <a:r>
              <a:rPr lang="hu-HU" altLang="hu-HU" sz="2800" dirty="0" err="1"/>
              <a:t>while</a:t>
            </a:r>
            <a:r>
              <a:rPr lang="hu-HU" altLang="hu-HU" sz="2800" dirty="0"/>
              <a:t> </a:t>
            </a:r>
            <a:r>
              <a:rPr lang="hu-HU" altLang="hu-HU" sz="2800" dirty="0" err="1"/>
              <a:t>the</a:t>
            </a:r>
            <a:r>
              <a:rPr lang="hu-HU" altLang="hu-HU" sz="2800" dirty="0"/>
              <a:t> </a:t>
            </a:r>
            <a:r>
              <a:rPr lang="hu-HU" altLang="hu-HU" sz="2800" dirty="0" err="1"/>
              <a:t>second</a:t>
            </a:r>
            <a:r>
              <a:rPr lang="hu-HU" altLang="hu-HU" sz="2800" dirty="0"/>
              <a:t> is a </a:t>
            </a:r>
            <a:r>
              <a:rPr lang="hu-HU" altLang="hu-HU" sz="2800" dirty="0" err="1"/>
              <a:t>centrifugal</a:t>
            </a:r>
            <a:r>
              <a:rPr lang="hu-HU" altLang="hu-HU" sz="2800" dirty="0"/>
              <a:t> </a:t>
            </a:r>
            <a:r>
              <a:rPr lang="hu-HU" altLang="hu-HU" sz="2800" dirty="0" err="1"/>
              <a:t>force</a:t>
            </a:r>
            <a:r>
              <a:rPr lang="hu-HU" altLang="hu-HU" sz="2800" dirty="0"/>
              <a:t> </a:t>
            </a:r>
            <a:r>
              <a:rPr lang="hu-HU" altLang="hu-HU" sz="2800" dirty="0" err="1"/>
              <a:t>regarding</a:t>
            </a:r>
            <a:r>
              <a:rPr lang="hu-HU" altLang="hu-HU" sz="2800" dirty="0"/>
              <a:t> </a:t>
            </a:r>
            <a:r>
              <a:rPr lang="hu-HU" altLang="hu-HU" sz="2800" dirty="0" err="1"/>
              <a:t>integrity</a:t>
            </a:r>
            <a:r>
              <a:rPr lang="hu-HU" altLang="hu-HU" sz="2800" dirty="0"/>
              <a:t> of </a:t>
            </a:r>
            <a:r>
              <a:rPr lang="hu-HU" altLang="hu-HU" sz="2800" dirty="0" err="1"/>
              <a:t>BiH</a:t>
            </a:r>
            <a:endParaRPr lang="en-US" altLang="hu-HU" sz="28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>
            <a:extLst>
              <a:ext uri="{FF2B5EF4-FFF2-40B4-BE49-F238E27FC236}">
                <a16:creationId xmlns:a16="http://schemas.microsoft.com/office/drawing/2014/main" id="{31806619-1DAF-EC5B-F16E-497810FDE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education</a:t>
            </a:r>
            <a:endParaRPr lang="en-US" dirty="0"/>
          </a:p>
        </p:txBody>
      </p:sp>
      <p:sp>
        <p:nvSpPr>
          <p:cNvPr id="5" name="Tartalom helye 4">
            <a:extLst>
              <a:ext uri="{FF2B5EF4-FFF2-40B4-BE49-F238E27FC236}">
                <a16:creationId xmlns:a16="http://schemas.microsoft.com/office/drawing/2014/main" id="{D2018947-5CF9-BDB0-8C29-EB7DA253DF4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u-HU" dirty="0" err="1"/>
              <a:t>Entities</a:t>
            </a:r>
            <a:r>
              <a:rPr lang="hu-HU" dirty="0"/>
              <a:t> </a:t>
            </a:r>
            <a:r>
              <a:rPr lang="hu-HU" dirty="0" err="1"/>
              <a:t>have</a:t>
            </a:r>
            <a:r>
              <a:rPr lang="hu-HU" dirty="0"/>
              <a:t> </a:t>
            </a:r>
            <a:r>
              <a:rPr lang="hu-HU" dirty="0" err="1"/>
              <a:t>different</a:t>
            </a:r>
            <a:r>
              <a:rPr lang="hu-HU" dirty="0"/>
              <a:t> </a:t>
            </a:r>
            <a:r>
              <a:rPr lang="hu-HU" dirty="0" err="1"/>
              <a:t>educational</a:t>
            </a:r>
            <a:r>
              <a:rPr lang="hu-HU" dirty="0"/>
              <a:t> </a:t>
            </a:r>
            <a:r>
              <a:rPr lang="hu-HU" dirty="0" err="1"/>
              <a:t>systems</a:t>
            </a:r>
            <a:endParaRPr lang="hu-HU" dirty="0"/>
          </a:p>
          <a:p>
            <a:r>
              <a:rPr lang="hu-HU" dirty="0" err="1"/>
              <a:t>Curriculas</a:t>
            </a:r>
            <a:r>
              <a:rPr lang="hu-HU" dirty="0"/>
              <a:t>, </a:t>
            </a:r>
            <a:r>
              <a:rPr lang="hu-HU" dirty="0" err="1"/>
              <a:t>textbooks</a:t>
            </a:r>
            <a:r>
              <a:rPr lang="hu-HU" dirty="0"/>
              <a:t> </a:t>
            </a:r>
            <a:r>
              <a:rPr lang="hu-HU" dirty="0" err="1"/>
              <a:t>from</a:t>
            </a:r>
            <a:r>
              <a:rPr lang="hu-HU" dirty="0"/>
              <a:t> </a:t>
            </a:r>
            <a:r>
              <a:rPr lang="hu-HU" dirty="0" err="1"/>
              <a:t>Serbia</a:t>
            </a:r>
            <a:r>
              <a:rPr lang="hu-HU" dirty="0"/>
              <a:t> and </a:t>
            </a:r>
            <a:r>
              <a:rPr lang="hu-HU" dirty="0" err="1"/>
              <a:t>Croatia</a:t>
            </a:r>
            <a:endParaRPr lang="hu-HU" dirty="0"/>
          </a:p>
          <a:p>
            <a:r>
              <a:rPr lang="hu-HU" dirty="0" err="1"/>
              <a:t>Two</a:t>
            </a:r>
            <a:r>
              <a:rPr lang="hu-HU" dirty="0"/>
              <a:t> </a:t>
            </a:r>
            <a:r>
              <a:rPr lang="hu-HU" dirty="0" err="1"/>
              <a:t>schools</a:t>
            </a:r>
            <a:r>
              <a:rPr lang="hu-HU" dirty="0"/>
              <a:t> </a:t>
            </a:r>
            <a:r>
              <a:rPr lang="hu-HU" dirty="0" err="1"/>
              <a:t>under</a:t>
            </a:r>
            <a:r>
              <a:rPr lang="hu-HU" dirty="0"/>
              <a:t> </a:t>
            </a:r>
            <a:r>
              <a:rPr lang="hu-HU" dirty="0" err="1"/>
              <a:t>one</a:t>
            </a:r>
            <a:r>
              <a:rPr lang="hu-HU" dirty="0"/>
              <a:t> </a:t>
            </a:r>
            <a:r>
              <a:rPr lang="hu-HU" dirty="0" err="1"/>
              <a:t>roof</a:t>
            </a:r>
            <a:r>
              <a:rPr lang="hu-HU" dirty="0"/>
              <a:t> in </a:t>
            </a:r>
            <a:r>
              <a:rPr lang="hu-HU" dirty="0" err="1"/>
              <a:t>Federation</a:t>
            </a:r>
            <a:endParaRPr lang="hu-HU" dirty="0"/>
          </a:p>
          <a:p>
            <a:r>
              <a:rPr lang="hu-HU" dirty="0" err="1"/>
              <a:t>Three</a:t>
            </a:r>
            <a:r>
              <a:rPr lang="hu-HU" dirty="0"/>
              <a:t> </a:t>
            </a:r>
            <a:r>
              <a:rPr lang="hu-HU" dirty="0" err="1"/>
              <a:t>different</a:t>
            </a:r>
            <a:r>
              <a:rPr lang="hu-HU" dirty="0"/>
              <a:t> </a:t>
            </a:r>
            <a:r>
              <a:rPr lang="hu-HU" dirty="0" err="1"/>
              <a:t>histories</a:t>
            </a:r>
            <a:r>
              <a:rPr lang="hu-HU" dirty="0"/>
              <a:t>, </a:t>
            </a:r>
            <a:r>
              <a:rPr lang="hu-HU" dirty="0" err="1"/>
              <a:t>geographies</a:t>
            </a:r>
            <a:r>
              <a:rPr lang="hu-HU" dirty="0"/>
              <a:t>, </a:t>
            </a:r>
            <a:r>
              <a:rPr lang="hu-HU" dirty="0" err="1"/>
              <a:t>literatures</a:t>
            </a:r>
            <a:r>
              <a:rPr lang="hu-HU" dirty="0"/>
              <a:t> etc. </a:t>
            </a:r>
            <a:r>
              <a:rPr lang="hu-HU" dirty="0" err="1"/>
              <a:t>entrenches</a:t>
            </a:r>
            <a:r>
              <a:rPr lang="hu-HU" dirty="0"/>
              <a:t> </a:t>
            </a:r>
            <a:r>
              <a:rPr lang="hu-HU" dirty="0" err="1"/>
              <a:t>divisions</a:t>
            </a:r>
            <a:endParaRPr lang="hu-HU" dirty="0"/>
          </a:p>
          <a:p>
            <a:r>
              <a:rPr lang="hu-HU" dirty="0" err="1"/>
              <a:t>Create</a:t>
            </a:r>
            <a:r>
              <a:rPr lang="hu-HU" dirty="0"/>
              <a:t> </a:t>
            </a:r>
            <a:r>
              <a:rPr lang="hu-HU" dirty="0" err="1"/>
              <a:t>different</a:t>
            </a:r>
            <a:r>
              <a:rPr lang="hu-HU" dirty="0"/>
              <a:t> </a:t>
            </a:r>
            <a:r>
              <a:rPr lang="hu-HU" dirty="0" err="1"/>
              <a:t>national</a:t>
            </a:r>
            <a:r>
              <a:rPr lang="hu-HU" dirty="0"/>
              <a:t> </a:t>
            </a:r>
            <a:r>
              <a:rPr lang="hu-HU" dirty="0" err="1"/>
              <a:t>narratives</a:t>
            </a:r>
            <a:r>
              <a:rPr lang="hu-HU" dirty="0"/>
              <a:t> </a:t>
            </a:r>
          </a:p>
          <a:p>
            <a:endParaRPr lang="hu-HU" dirty="0"/>
          </a:p>
          <a:p>
            <a:endParaRPr lang="hu-HU" dirty="0"/>
          </a:p>
        </p:txBody>
      </p:sp>
      <p:pic>
        <p:nvPicPr>
          <p:cNvPr id="10" name="Tartalom helye 9">
            <a:extLst>
              <a:ext uri="{FF2B5EF4-FFF2-40B4-BE49-F238E27FC236}">
                <a16:creationId xmlns:a16="http://schemas.microsoft.com/office/drawing/2014/main" id="{6162E849-A972-3BA9-0FCD-1D073C032CA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72476" y="2302324"/>
            <a:ext cx="4038600" cy="2531235"/>
          </a:xfrm>
          <a:prstGeom prst="rect">
            <a:avLst/>
          </a:prstGeom>
        </p:spPr>
      </p:pic>
      <p:sp>
        <p:nvSpPr>
          <p:cNvPr id="11" name="Szövegdoboz 10">
            <a:extLst>
              <a:ext uri="{FF2B5EF4-FFF2-40B4-BE49-F238E27FC236}">
                <a16:creationId xmlns:a16="http://schemas.microsoft.com/office/drawing/2014/main" id="{A3A9FBFC-A702-A98A-7EF7-AC4346A27C6E}"/>
              </a:ext>
            </a:extLst>
          </p:cNvPr>
          <p:cNvSpPr txBox="1"/>
          <p:nvPr/>
        </p:nvSpPr>
        <p:spPr>
          <a:xfrm>
            <a:off x="4772476" y="1560739"/>
            <a:ext cx="42062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200" dirty="0"/>
              <a:t>By Krešimir Bikić - http://picasaweb.google.com/kresimirbikic/</a:t>
            </a:r>
            <a:br>
              <a:rPr lang="pl-PL" sz="1200" dirty="0"/>
            </a:br>
            <a:r>
              <a:rPr lang="pl-PL" sz="1200" dirty="0"/>
              <a:t>TravnikBosna#, CC BY-SA 3.0, https://commons.wikimedia.org/w</a:t>
            </a:r>
            <a:br>
              <a:rPr lang="pl-PL" sz="1200" dirty="0"/>
            </a:br>
            <a:r>
              <a:rPr lang="pl-PL" sz="1200" dirty="0"/>
              <a:t>/index.php?curid=12740502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7368472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ím 1">
            <a:extLst>
              <a:ext uri="{FF2B5EF4-FFF2-40B4-BE49-F238E27FC236}">
                <a16:creationId xmlns:a16="http://schemas.microsoft.com/office/drawing/2014/main" id="{155A5D36-93DB-51CD-0BC9-B9288EE65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altLang="hu-HU" sz="4000"/>
              <a:t>Transportation development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A1AAF219-2380-2993-BC94-0C310604A4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913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u-HU" dirty="0" err="1"/>
              <a:t>Regional</a:t>
            </a:r>
            <a:r>
              <a:rPr lang="hu-HU" dirty="0"/>
              <a:t> </a:t>
            </a:r>
            <a:r>
              <a:rPr lang="hu-HU" dirty="0" err="1"/>
              <a:t>development</a:t>
            </a:r>
            <a:r>
              <a:rPr lang="hu-HU" dirty="0"/>
              <a:t> and </a:t>
            </a:r>
            <a:r>
              <a:rPr lang="hu-HU" dirty="0" err="1"/>
              <a:t>transportation</a:t>
            </a:r>
            <a:r>
              <a:rPr lang="hu-HU" dirty="0"/>
              <a:t> </a:t>
            </a:r>
            <a:r>
              <a:rPr lang="hu-HU" dirty="0" err="1"/>
              <a:t>development</a:t>
            </a:r>
            <a:r>
              <a:rPr lang="hu-HU" dirty="0"/>
              <a:t> </a:t>
            </a:r>
            <a:r>
              <a:rPr lang="hu-HU" dirty="0" err="1"/>
              <a:t>are</a:t>
            </a:r>
            <a:r>
              <a:rPr lang="hu-HU" dirty="0"/>
              <a:t> major </a:t>
            </a:r>
            <a:r>
              <a:rPr lang="hu-HU" dirty="0" err="1"/>
              <a:t>tools</a:t>
            </a:r>
            <a:r>
              <a:rPr lang="hu-HU" dirty="0"/>
              <a:t> </a:t>
            </a:r>
            <a:r>
              <a:rPr lang="hu-HU" dirty="0" err="1"/>
              <a:t>in</a:t>
            </a:r>
            <a:r>
              <a:rPr lang="hu-HU" dirty="0"/>
              <a:t> </a:t>
            </a:r>
            <a:r>
              <a:rPr lang="hu-HU" dirty="0" err="1"/>
              <a:t>state</a:t>
            </a:r>
            <a:r>
              <a:rPr lang="hu-HU" dirty="0"/>
              <a:t> building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hu-HU" dirty="0" err="1"/>
              <a:t>However</a:t>
            </a:r>
            <a:r>
              <a:rPr lang="hu-HU" dirty="0"/>
              <a:t> i</a:t>
            </a:r>
            <a:r>
              <a:rPr lang="en-US" dirty="0"/>
              <a:t>t is definitely not transportation infrastructure, or the state of communication which is the greatest problem of BiH</a:t>
            </a:r>
            <a:endParaRPr lang="hu-HU" dirty="0"/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/>
              <a:t>The economy is not dynamic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/>
              <a:t>High unemployment rates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/>
              <a:t>Low export figures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/>
              <a:t>Not a real transit region</a:t>
            </a:r>
            <a:r>
              <a:rPr lang="hu-HU" dirty="0"/>
              <a:t> – </a:t>
            </a:r>
            <a:r>
              <a:rPr lang="hu-HU" dirty="0" err="1"/>
              <a:t>except</a:t>
            </a:r>
            <a:r>
              <a:rPr lang="hu-HU" dirty="0"/>
              <a:t> CE </a:t>
            </a:r>
            <a:r>
              <a:rPr lang="hu-HU" dirty="0" err="1"/>
              <a:t>tourists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C and S </a:t>
            </a:r>
            <a:r>
              <a:rPr lang="hu-HU" dirty="0" err="1"/>
              <a:t>Dalmatia</a:t>
            </a:r>
            <a:endParaRPr lang="en-US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All contribute to the fact that the existing infrastructure is generally not overused</a:t>
            </a:r>
            <a:r>
              <a:rPr lang="hu-HU" dirty="0"/>
              <a:t> (</a:t>
            </a:r>
            <a:r>
              <a:rPr lang="hu-HU" dirty="0" err="1"/>
              <a:t>though</a:t>
            </a:r>
            <a:r>
              <a:rPr lang="hu-HU" dirty="0"/>
              <a:t> </a:t>
            </a:r>
            <a:r>
              <a:rPr lang="hu-HU" dirty="0" err="1"/>
              <a:t>sometimes</a:t>
            </a:r>
            <a:r>
              <a:rPr lang="hu-HU" dirty="0"/>
              <a:t> </a:t>
            </a:r>
            <a:r>
              <a:rPr lang="hu-HU" dirty="0" err="1"/>
              <a:t>at</a:t>
            </a:r>
            <a:r>
              <a:rPr lang="hu-HU" dirty="0"/>
              <a:t> </a:t>
            </a:r>
            <a:r>
              <a:rPr lang="hu-HU" dirty="0" err="1"/>
              <a:t>some</a:t>
            </a:r>
            <a:r>
              <a:rPr lang="hu-HU" dirty="0"/>
              <a:t> </a:t>
            </a:r>
            <a:r>
              <a:rPr lang="hu-HU" dirty="0" err="1"/>
              <a:t>places</a:t>
            </a:r>
            <a:r>
              <a:rPr lang="hu-HU" dirty="0"/>
              <a:t> </a:t>
            </a:r>
            <a:r>
              <a:rPr lang="hu-HU" dirty="0" err="1"/>
              <a:t>it</a:t>
            </a:r>
            <a:r>
              <a:rPr lang="hu-HU" dirty="0"/>
              <a:t> </a:t>
            </a:r>
            <a:r>
              <a:rPr lang="hu-HU" dirty="0" err="1"/>
              <a:t>may</a:t>
            </a:r>
            <a:r>
              <a:rPr lang="hu-HU" dirty="0"/>
              <a:t> be </a:t>
            </a:r>
            <a:r>
              <a:rPr lang="hu-HU" dirty="0" err="1"/>
              <a:t>crowded</a:t>
            </a:r>
            <a:r>
              <a:rPr lang="hu-HU" dirty="0"/>
              <a:t>)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hu-HU" dirty="0" err="1"/>
              <a:t>Due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ethnoterritorial</a:t>
            </a:r>
            <a:r>
              <a:rPr lang="hu-HU" dirty="0"/>
              <a:t> </a:t>
            </a:r>
            <a:r>
              <a:rPr lang="hu-HU" dirty="0" err="1"/>
              <a:t>structures</a:t>
            </a:r>
            <a:r>
              <a:rPr lang="hu-HU" dirty="0"/>
              <a:t> </a:t>
            </a:r>
            <a:r>
              <a:rPr lang="hu-HU" dirty="0" err="1"/>
              <a:t>talking</a:t>
            </a:r>
            <a:r>
              <a:rPr lang="hu-HU" dirty="0"/>
              <a:t> </a:t>
            </a:r>
            <a:r>
              <a:rPr lang="hu-HU" dirty="0" err="1"/>
              <a:t>about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infrastructure</a:t>
            </a:r>
            <a:r>
              <a:rPr lang="hu-HU" dirty="0"/>
              <a:t> </a:t>
            </a:r>
            <a:r>
              <a:rPr lang="hu-HU" dirty="0" err="1"/>
              <a:t>in</a:t>
            </a:r>
            <a:r>
              <a:rPr lang="hu-HU" dirty="0"/>
              <a:t> </a:t>
            </a:r>
            <a:r>
              <a:rPr lang="hu-HU" dirty="0" err="1"/>
              <a:t>BiH</a:t>
            </a:r>
            <a:r>
              <a:rPr lang="hu-HU" dirty="0"/>
              <a:t> is </a:t>
            </a:r>
            <a:r>
              <a:rPr lang="hu-HU" dirty="0" err="1"/>
              <a:t>rather</a:t>
            </a:r>
            <a:r>
              <a:rPr lang="hu-HU" dirty="0"/>
              <a:t> a </a:t>
            </a:r>
            <a:r>
              <a:rPr lang="hu-HU" dirty="0" err="1"/>
              <a:t>political</a:t>
            </a:r>
            <a:r>
              <a:rPr lang="hu-HU" dirty="0"/>
              <a:t> </a:t>
            </a:r>
            <a:r>
              <a:rPr lang="hu-HU" dirty="0" err="1"/>
              <a:t>question</a:t>
            </a:r>
            <a:r>
              <a:rPr lang="hu-HU" dirty="0"/>
              <a:t> and </a:t>
            </a:r>
            <a:r>
              <a:rPr lang="hu-HU" dirty="0" err="1"/>
              <a:t>not</a:t>
            </a:r>
            <a:r>
              <a:rPr lang="hu-HU" dirty="0"/>
              <a:t> </a:t>
            </a:r>
            <a:r>
              <a:rPr lang="hu-HU" dirty="0" err="1"/>
              <a:t>economic</a:t>
            </a:r>
            <a:endParaRPr lang="hu-HU" dirty="0"/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ím 1">
            <a:extLst>
              <a:ext uri="{FF2B5EF4-FFF2-40B4-BE49-F238E27FC236}">
                <a16:creationId xmlns:a16="http://schemas.microsoft.com/office/drawing/2014/main" id="{6833F5DE-B5F9-BCD9-D304-194F11FBE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altLang="hu-HU"/>
              <a:t>Major axes</a:t>
            </a:r>
          </a:p>
        </p:txBody>
      </p:sp>
      <p:sp>
        <p:nvSpPr>
          <p:cNvPr id="11267" name="Tartalom helye 2">
            <a:extLst>
              <a:ext uri="{FF2B5EF4-FFF2-40B4-BE49-F238E27FC236}">
                <a16:creationId xmlns:a16="http://schemas.microsoft.com/office/drawing/2014/main" id="{712CAEFD-5824-5623-FE6F-37D472EE69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1600200"/>
            <a:ext cx="4211638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hu-HU" sz="2300"/>
              <a:t>As many other, transportation is also ethnicized in BiH</a:t>
            </a:r>
          </a:p>
          <a:p>
            <a:pPr eaLnBrk="1" hangingPunct="1">
              <a:lnSpc>
                <a:spcPct val="80000"/>
              </a:lnSpc>
            </a:pPr>
            <a:r>
              <a:rPr lang="en-US" altLang="hu-HU" sz="2300"/>
              <a:t>The main axis of RS is E-W along Posavina the secondary is N-S along the Drina</a:t>
            </a:r>
          </a:p>
          <a:p>
            <a:pPr eaLnBrk="1" hangingPunct="1">
              <a:lnSpc>
                <a:spcPct val="80000"/>
              </a:lnSpc>
            </a:pPr>
            <a:r>
              <a:rPr lang="en-US" altLang="hu-HU" sz="2300"/>
              <a:t>The main axis of FBiH is N-S along the Bosna-Neretva the secondary is NW-SE along the poljes</a:t>
            </a:r>
            <a:endParaRPr lang="hu-HU" altLang="hu-HU" sz="2300"/>
          </a:p>
          <a:p>
            <a:pPr eaLnBrk="1" hangingPunct="1">
              <a:lnSpc>
                <a:spcPct val="90000"/>
              </a:lnSpc>
            </a:pPr>
            <a:r>
              <a:rPr lang="en-US" altLang="hu-HU" sz="2300"/>
              <a:t>Since the planning, maintaining and control of the roads and traffic is an entity business particular ethnic/entity interests rule</a:t>
            </a: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endParaRPr lang="en-US" altLang="hu-HU" sz="2600"/>
          </a:p>
        </p:txBody>
      </p:sp>
      <p:pic>
        <p:nvPicPr>
          <p:cNvPr id="11268" name="Tartalom helye 5">
            <a:extLst>
              <a:ext uri="{FF2B5EF4-FFF2-40B4-BE49-F238E27FC236}">
                <a16:creationId xmlns:a16="http://schemas.microsoft.com/office/drawing/2014/main" id="{95E0B0D3-10DD-8AA3-1451-09AD19DEDE8B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95750" y="1628775"/>
            <a:ext cx="5048250" cy="4679950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B089931-C964-0F00-3FAF-ABDCD92A6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u-HU" dirty="0" err="1"/>
              <a:t>Who’s</a:t>
            </a:r>
            <a:r>
              <a:rPr lang="hu-HU" dirty="0"/>
              <a:t> interest</a:t>
            </a:r>
            <a:r>
              <a:rPr lang="en-US" dirty="0"/>
              <a:t>?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0CD3A343-846D-4E02-F9A8-F47598DFF7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hu-H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ím 3">
            <a:extLst>
              <a:ext uri="{FF2B5EF4-FFF2-40B4-BE49-F238E27FC236}">
                <a16:creationId xmlns:a16="http://schemas.microsoft.com/office/drawing/2014/main" id="{8DF1CF25-E714-88BF-74C0-B9E094D69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hu-HU" altLang="hu-HU"/>
          </a:p>
        </p:txBody>
      </p:sp>
      <p:sp>
        <p:nvSpPr>
          <p:cNvPr id="13315" name="Tartalom helye 4">
            <a:extLst>
              <a:ext uri="{FF2B5EF4-FFF2-40B4-BE49-F238E27FC236}">
                <a16:creationId xmlns:a16="http://schemas.microsoft.com/office/drawing/2014/main" id="{9D7FD3E6-5F53-FDAF-77A8-BD554F147C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hu-HU" sz="2700" dirty="0"/>
              <a:t>Transportation development and regional development in general are entity business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hu-HU" sz="2700" dirty="0"/>
              <a:t>Who controls the land?</a:t>
            </a:r>
          </a:p>
          <a:p>
            <a:pPr eaLnBrk="1" hangingPunct="1">
              <a:lnSpc>
                <a:spcPct val="80000"/>
              </a:lnSpc>
            </a:pPr>
            <a:r>
              <a:rPr lang="en-US" altLang="hu-HU" sz="2700" dirty="0"/>
              <a:t>All would like to have crucial lines running uninterruptedly</a:t>
            </a:r>
            <a:r>
              <a:rPr lang="hu-HU" altLang="hu-HU" sz="2700" dirty="0"/>
              <a:t> </a:t>
            </a:r>
            <a:r>
              <a:rPr lang="en-US" altLang="hu-HU" sz="2700" dirty="0"/>
              <a:t>in „their” territory</a:t>
            </a:r>
            <a:endParaRPr lang="hu-HU" altLang="hu-HU" sz="2700" dirty="0"/>
          </a:p>
          <a:p>
            <a:pPr eaLnBrk="1" hangingPunct="1">
              <a:lnSpc>
                <a:spcPct val="80000"/>
              </a:lnSpc>
            </a:pPr>
            <a:r>
              <a:rPr lang="hu-HU" altLang="hu-HU" sz="2700" dirty="0" err="1"/>
              <a:t>What</a:t>
            </a:r>
            <a:r>
              <a:rPr lang="hu-HU" altLang="hu-HU" sz="2700" dirty="0"/>
              <a:t> is </a:t>
            </a:r>
            <a:r>
              <a:rPr lang="hu-HU" altLang="hu-HU" sz="2700" dirty="0" err="1"/>
              <a:t>good</a:t>
            </a:r>
            <a:r>
              <a:rPr lang="hu-HU" altLang="hu-HU" sz="2700" dirty="0"/>
              <a:t> </a:t>
            </a:r>
            <a:r>
              <a:rPr lang="hu-HU" altLang="hu-HU" sz="2700" dirty="0" err="1"/>
              <a:t>for</a:t>
            </a:r>
            <a:r>
              <a:rPr lang="hu-HU" altLang="hu-HU" sz="2700" dirty="0"/>
              <a:t> RS of </a:t>
            </a:r>
            <a:r>
              <a:rPr lang="hu-HU" altLang="hu-HU" sz="2700" dirty="0" err="1"/>
              <a:t>BiH</a:t>
            </a:r>
            <a:r>
              <a:rPr lang="hu-HU" altLang="hu-HU" sz="2700" dirty="0"/>
              <a:t> is </a:t>
            </a:r>
            <a:r>
              <a:rPr lang="hu-HU" altLang="hu-HU" sz="2700" dirty="0" err="1"/>
              <a:t>also</a:t>
            </a:r>
            <a:r>
              <a:rPr lang="hu-HU" altLang="hu-HU" sz="2700" dirty="0"/>
              <a:t> </a:t>
            </a:r>
            <a:r>
              <a:rPr lang="hu-HU" altLang="hu-HU" sz="2700" dirty="0" err="1"/>
              <a:t>suitable</a:t>
            </a:r>
            <a:r>
              <a:rPr lang="hu-HU" altLang="hu-HU" sz="2700" dirty="0"/>
              <a:t> </a:t>
            </a:r>
            <a:r>
              <a:rPr lang="hu-HU" altLang="hu-HU" sz="2700" dirty="0" err="1"/>
              <a:t>for</a:t>
            </a:r>
            <a:r>
              <a:rPr lang="hu-HU" altLang="hu-HU" sz="2700" dirty="0"/>
              <a:t> an </a:t>
            </a:r>
            <a:r>
              <a:rPr lang="hu-HU" altLang="hu-HU" sz="2700" dirty="0" err="1"/>
              <a:t>independent</a:t>
            </a:r>
            <a:r>
              <a:rPr lang="hu-HU" altLang="hu-HU" sz="2700" dirty="0"/>
              <a:t> RS</a:t>
            </a:r>
            <a:endParaRPr lang="en-US" altLang="hu-HU" sz="2700" dirty="0"/>
          </a:p>
          <a:p>
            <a:pPr eaLnBrk="1" hangingPunct="1">
              <a:lnSpc>
                <a:spcPct val="80000"/>
              </a:lnSpc>
            </a:pPr>
            <a:r>
              <a:rPr lang="en-US" altLang="hu-HU" sz="2700" dirty="0"/>
              <a:t>A major characteristic of ethnocratic regimes </a:t>
            </a:r>
            <a:endParaRPr lang="hu-HU" altLang="hu-HU" sz="2700" dirty="0"/>
          </a:p>
          <a:p>
            <a:pPr eaLnBrk="1" hangingPunct="1">
              <a:lnSpc>
                <a:spcPct val="80000"/>
              </a:lnSpc>
            </a:pPr>
            <a:r>
              <a:rPr lang="hu-HU" altLang="hu-HU" sz="2700" dirty="0" err="1"/>
              <a:t>Due</a:t>
            </a:r>
            <a:r>
              <a:rPr lang="hu-HU" altLang="hu-HU" sz="2700" dirty="0"/>
              <a:t> </a:t>
            </a:r>
            <a:r>
              <a:rPr lang="hu-HU" altLang="hu-HU" sz="2700" dirty="0" err="1"/>
              <a:t>to</a:t>
            </a:r>
            <a:r>
              <a:rPr lang="hu-HU" altLang="hu-HU" sz="2700" dirty="0"/>
              <a:t> </a:t>
            </a:r>
            <a:r>
              <a:rPr lang="hu-HU" altLang="hu-HU" sz="2700" dirty="0" err="1"/>
              <a:t>long-term</a:t>
            </a:r>
            <a:r>
              <a:rPr lang="hu-HU" altLang="hu-HU" sz="2700" dirty="0"/>
              <a:t> </a:t>
            </a:r>
            <a:r>
              <a:rPr lang="hu-HU" altLang="hu-HU" sz="2700" dirty="0" err="1"/>
              <a:t>demographic</a:t>
            </a:r>
            <a:r>
              <a:rPr lang="hu-HU" altLang="hu-HU" sz="2700" dirty="0"/>
              <a:t> </a:t>
            </a:r>
            <a:r>
              <a:rPr lang="hu-HU" altLang="hu-HU" sz="2700" dirty="0" err="1"/>
              <a:t>changes</a:t>
            </a:r>
            <a:r>
              <a:rPr lang="hu-HU" altLang="hu-HU" sz="2700" dirty="0"/>
              <a:t> </a:t>
            </a:r>
            <a:r>
              <a:rPr lang="hu-HU" altLang="hu-HU" sz="2700" dirty="0" err="1"/>
              <a:t>Bosniaks</a:t>
            </a:r>
            <a:r>
              <a:rPr lang="hu-HU" altLang="hu-HU" sz="2700" dirty="0"/>
              <a:t> </a:t>
            </a:r>
            <a:r>
              <a:rPr lang="hu-HU" altLang="hu-HU" sz="2700" dirty="0" err="1"/>
              <a:t>are</a:t>
            </a:r>
            <a:r>
              <a:rPr lang="hu-HU" altLang="hu-HU" sz="2700" dirty="0"/>
              <a:t> </a:t>
            </a:r>
            <a:r>
              <a:rPr lang="hu-HU" altLang="hu-HU" sz="2700" dirty="0" err="1"/>
              <a:t>interested</a:t>
            </a:r>
            <a:r>
              <a:rPr lang="hu-HU" altLang="hu-HU" sz="2700" dirty="0"/>
              <a:t> in </a:t>
            </a:r>
            <a:r>
              <a:rPr lang="hu-HU" altLang="hu-HU" sz="2700" dirty="0" err="1"/>
              <a:t>centralized</a:t>
            </a:r>
            <a:r>
              <a:rPr lang="hu-HU" altLang="hu-HU" sz="2700" dirty="0"/>
              <a:t> </a:t>
            </a:r>
            <a:r>
              <a:rPr lang="hu-HU" altLang="hu-HU" sz="2700" dirty="0" err="1"/>
              <a:t>transportation</a:t>
            </a:r>
            <a:r>
              <a:rPr lang="hu-HU" altLang="hu-HU" sz="2700" dirty="0"/>
              <a:t> </a:t>
            </a:r>
            <a:r>
              <a:rPr lang="hu-HU" altLang="hu-HU" sz="2700" dirty="0" err="1"/>
              <a:t>development</a:t>
            </a:r>
            <a:r>
              <a:rPr lang="hu-HU" altLang="hu-HU" sz="2700" dirty="0"/>
              <a:t> </a:t>
            </a:r>
            <a:r>
              <a:rPr lang="hu-HU" altLang="hu-HU" sz="2700" dirty="0" err="1"/>
              <a:t>as</a:t>
            </a:r>
            <a:r>
              <a:rPr lang="hu-HU" altLang="hu-HU" sz="2700" dirty="0"/>
              <a:t> </a:t>
            </a:r>
            <a:r>
              <a:rPr lang="hu-HU" altLang="hu-HU" sz="2700" dirty="0" err="1"/>
              <a:t>well</a:t>
            </a:r>
            <a:r>
              <a:rPr lang="hu-HU" altLang="hu-HU" sz="2700" dirty="0">
                <a:latin typeface="Arial" panose="020B0604020202020204" pitchFamily="34" charset="0"/>
              </a:rPr>
              <a:t> </a:t>
            </a:r>
            <a:r>
              <a:rPr lang="hu-HU" altLang="hu-HU" sz="2700" dirty="0" err="1"/>
              <a:t>but</a:t>
            </a:r>
            <a:r>
              <a:rPr lang="hu-HU" altLang="hu-HU" sz="2700" dirty="0"/>
              <a:t> </a:t>
            </a:r>
            <a:r>
              <a:rPr lang="hu-HU" altLang="hu-HU" sz="2700" dirty="0" err="1"/>
              <a:t>not</a:t>
            </a:r>
            <a:r>
              <a:rPr lang="hu-HU" altLang="hu-HU" sz="2700" dirty="0"/>
              <a:t> </a:t>
            </a:r>
            <a:r>
              <a:rPr lang="hu-HU" altLang="hu-HU" sz="2700" dirty="0" err="1"/>
              <a:t>always</a:t>
            </a:r>
            <a:endParaRPr lang="hu-HU" altLang="hu-HU" sz="2700" dirty="0"/>
          </a:p>
          <a:p>
            <a:pPr eaLnBrk="1" hangingPunct="1">
              <a:lnSpc>
                <a:spcPct val="80000"/>
              </a:lnSpc>
            </a:pPr>
            <a:r>
              <a:rPr lang="hu-HU" altLang="hu-HU" sz="2700" dirty="0" err="1"/>
              <a:t>Regional</a:t>
            </a:r>
            <a:r>
              <a:rPr lang="hu-HU" altLang="hu-HU" sz="2700" dirty="0"/>
              <a:t> </a:t>
            </a:r>
            <a:r>
              <a:rPr lang="hu-HU" altLang="hu-HU" sz="2700" dirty="0" err="1"/>
              <a:t>development</a:t>
            </a:r>
            <a:r>
              <a:rPr lang="hu-HU" altLang="hu-HU" sz="2700" dirty="0"/>
              <a:t> </a:t>
            </a:r>
            <a:r>
              <a:rPr lang="hu-HU" altLang="hu-HU" sz="2700" dirty="0" err="1"/>
              <a:t>plans</a:t>
            </a:r>
            <a:r>
              <a:rPr lang="hu-HU" altLang="hu-HU" sz="2700" dirty="0"/>
              <a:t> </a:t>
            </a:r>
            <a:r>
              <a:rPr lang="hu-HU" altLang="hu-HU" sz="2700" dirty="0" err="1"/>
              <a:t>clearly</a:t>
            </a:r>
            <a:r>
              <a:rPr lang="hu-HU" altLang="hu-HU" sz="2700" dirty="0"/>
              <a:t> </a:t>
            </a:r>
            <a:r>
              <a:rPr lang="hu-HU" altLang="hu-HU" sz="2700" dirty="0" err="1"/>
              <a:t>reflect</a:t>
            </a:r>
            <a:r>
              <a:rPr lang="hu-HU" altLang="hu-HU" sz="2700" dirty="0"/>
              <a:t> </a:t>
            </a:r>
            <a:r>
              <a:rPr lang="hu-HU" altLang="hu-HU" sz="2700" dirty="0" err="1"/>
              <a:t>this</a:t>
            </a:r>
            <a:endParaRPr lang="en-US" altLang="hu-HU" sz="27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3D025DDB-4DB9-E57B-806E-CFEC06088C1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altLang="hu-HU" sz="4000" dirty="0" err="1"/>
              <a:t>Different</a:t>
            </a:r>
            <a:r>
              <a:rPr lang="hu-HU" altLang="hu-HU" sz="4000" dirty="0"/>
              <a:t> </a:t>
            </a:r>
            <a:r>
              <a:rPr lang="hu-HU" altLang="hu-HU" sz="4000" dirty="0" err="1"/>
              <a:t>perception</a:t>
            </a:r>
            <a:r>
              <a:rPr lang="hu-HU" altLang="hu-HU" sz="4000" dirty="0"/>
              <a:t> of IEBL</a:t>
            </a:r>
            <a:endParaRPr lang="en-US" altLang="hu-HU" sz="4000" dirty="0"/>
          </a:p>
        </p:txBody>
      </p:sp>
      <p:pic>
        <p:nvPicPr>
          <p:cNvPr id="12291" name="Picture 6">
            <a:extLst>
              <a:ext uri="{FF2B5EF4-FFF2-40B4-BE49-F238E27FC236}">
                <a16:creationId xmlns:a16="http://schemas.microsoft.com/office/drawing/2014/main" id="{CA8E0166-71F5-7FC4-B6D0-FFCBF633794D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97475" y="1125538"/>
            <a:ext cx="3946525" cy="5732462"/>
          </a:xfrm>
        </p:spPr>
      </p:pic>
      <p:pic>
        <p:nvPicPr>
          <p:cNvPr id="12292" name="Picture 7">
            <a:extLst>
              <a:ext uri="{FF2B5EF4-FFF2-40B4-BE49-F238E27FC236}">
                <a16:creationId xmlns:a16="http://schemas.microsoft.com/office/drawing/2014/main" id="{17360CDF-B8B4-F91E-1E71-15593D3F44DF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2827338"/>
            <a:ext cx="5435600" cy="4030662"/>
          </a:xfrm>
        </p:spPr>
      </p:pic>
      <p:sp>
        <p:nvSpPr>
          <p:cNvPr id="2" name="Szövegdoboz 1">
            <a:extLst>
              <a:ext uri="{FF2B5EF4-FFF2-40B4-BE49-F238E27FC236}">
                <a16:creationId xmlns:a16="http://schemas.microsoft.com/office/drawing/2014/main" id="{4FB1CB62-6D47-2E5F-4F85-299D8334BA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22225" y="1412875"/>
            <a:ext cx="756809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600" dirty="0" err="1">
                <a:latin typeface="Arial" panose="020B0604020202020204" pitchFamily="34" charset="0"/>
              </a:rPr>
              <a:t>Planning</a:t>
            </a:r>
            <a:r>
              <a:rPr lang="hu-HU" altLang="hu-HU" sz="1600" dirty="0">
                <a:latin typeface="Arial" panose="020B0604020202020204" pitchFamily="34" charset="0"/>
              </a:rPr>
              <a:t> </a:t>
            </a:r>
            <a:r>
              <a:rPr lang="hu-HU" altLang="hu-HU" sz="1600" dirty="0" err="1">
                <a:latin typeface="Arial" panose="020B0604020202020204" pitchFamily="34" charset="0"/>
              </a:rPr>
              <a:t>documents</a:t>
            </a:r>
            <a:r>
              <a:rPr lang="hu-HU" altLang="hu-HU" sz="1600" dirty="0">
                <a:latin typeface="Arial" panose="020B0604020202020204" pitchFamily="34" charset="0"/>
              </a:rPr>
              <a:t> of RS </a:t>
            </a:r>
            <a:r>
              <a:rPr lang="hu-HU" altLang="hu-HU" sz="1600" dirty="0" err="1">
                <a:latin typeface="Arial" panose="020B0604020202020204" pitchFamily="34" charset="0"/>
              </a:rPr>
              <a:t>do</a:t>
            </a:r>
            <a:r>
              <a:rPr lang="hu-HU" altLang="hu-HU" sz="1600" dirty="0">
                <a:latin typeface="Arial" panose="020B0604020202020204" pitchFamily="34" charset="0"/>
              </a:rPr>
              <a:t> </a:t>
            </a:r>
            <a:r>
              <a:rPr lang="hu-HU" altLang="hu-HU" sz="1600" dirty="0" err="1">
                <a:latin typeface="Arial" panose="020B0604020202020204" pitchFamily="34" charset="0"/>
              </a:rPr>
              <a:t>not</a:t>
            </a:r>
            <a:r>
              <a:rPr lang="hu-HU" altLang="hu-HU" sz="1600" dirty="0">
                <a:latin typeface="Arial" panose="020B0604020202020204" pitchFamily="34" charset="0"/>
              </a:rPr>
              <a:t> </a:t>
            </a:r>
            <a:r>
              <a:rPr lang="hu-HU" altLang="hu-HU" sz="1600" dirty="0" err="1">
                <a:latin typeface="Arial" panose="020B0604020202020204" pitchFamily="34" charset="0"/>
              </a:rPr>
              <a:t>care</a:t>
            </a:r>
            <a:r>
              <a:rPr lang="hu-HU" altLang="hu-HU" sz="1600" dirty="0">
                <a:latin typeface="Arial" panose="020B0604020202020204" pitchFamily="34" charset="0"/>
              </a:rPr>
              <a:t> </a:t>
            </a:r>
            <a:r>
              <a:rPr lang="hu-HU" altLang="hu-HU" sz="1600" dirty="0" err="1">
                <a:latin typeface="Arial" panose="020B0604020202020204" pitchFamily="34" charset="0"/>
              </a:rPr>
              <a:t>about</a:t>
            </a:r>
            <a:r>
              <a:rPr lang="hu-HU" altLang="hu-HU" sz="1600" dirty="0">
                <a:latin typeface="Arial" panose="020B0604020202020204" pitchFamily="34" charset="0"/>
              </a:rPr>
              <a:t> </a:t>
            </a:r>
            <a:r>
              <a:rPr lang="hu-HU" altLang="hu-HU" sz="1600" dirty="0" err="1">
                <a:latin typeface="Arial" panose="020B0604020202020204" pitchFamily="34" charset="0"/>
              </a:rPr>
              <a:t>the</a:t>
            </a:r>
            <a:r>
              <a:rPr lang="hu-HU" altLang="hu-HU" sz="1600" dirty="0">
                <a:latin typeface="Arial" panose="020B0604020202020204" pitchFamily="34" charset="0"/>
              </a:rPr>
              <a:t> </a:t>
            </a:r>
            <a:r>
              <a:rPr lang="hu-HU" altLang="hu-HU" sz="1600" dirty="0" err="1">
                <a:latin typeface="Arial" panose="020B0604020202020204" pitchFamily="34" charset="0"/>
              </a:rPr>
              <a:t>territory</a:t>
            </a:r>
            <a:r>
              <a:rPr lang="hu-HU" altLang="hu-HU" sz="1600" dirty="0">
                <a:latin typeface="Arial" panose="020B0604020202020204" pitchFamily="34" charset="0"/>
              </a:rPr>
              <a:t> of </a:t>
            </a:r>
            <a:r>
              <a:rPr lang="hu-HU" altLang="hu-HU" sz="1600" dirty="0" err="1">
                <a:latin typeface="Arial" panose="020B0604020202020204" pitchFamily="34" charset="0"/>
              </a:rPr>
              <a:t>FBiH</a:t>
            </a:r>
            <a:r>
              <a:rPr lang="hu-HU" altLang="hu-HU" sz="1600" dirty="0">
                <a:latin typeface="Arial" panose="020B0604020202020204" pitchFamily="34" charset="0"/>
              </a:rPr>
              <a:t>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600" dirty="0" err="1">
                <a:latin typeface="Arial" panose="020B0604020202020204" pitchFamily="34" charset="0"/>
              </a:rPr>
              <a:t>Planning</a:t>
            </a:r>
            <a:r>
              <a:rPr lang="hu-HU" altLang="hu-HU" sz="1600" dirty="0">
                <a:latin typeface="Arial" panose="020B0604020202020204" pitchFamily="34" charset="0"/>
              </a:rPr>
              <a:t> </a:t>
            </a:r>
            <a:r>
              <a:rPr lang="hu-HU" altLang="hu-HU" sz="1600" dirty="0" err="1">
                <a:latin typeface="Arial" panose="020B0604020202020204" pitchFamily="34" charset="0"/>
              </a:rPr>
              <a:t>objectives</a:t>
            </a:r>
            <a:r>
              <a:rPr lang="hu-HU" altLang="hu-HU" sz="1600" dirty="0">
                <a:latin typeface="Arial" panose="020B0604020202020204" pitchFamily="34" charset="0"/>
              </a:rPr>
              <a:t> </a:t>
            </a:r>
            <a:r>
              <a:rPr lang="hu-HU" altLang="hu-HU" sz="1600" dirty="0" err="1">
                <a:latin typeface="Arial" panose="020B0604020202020204" pitchFamily="34" charset="0"/>
              </a:rPr>
              <a:t>are</a:t>
            </a:r>
            <a:r>
              <a:rPr lang="hu-HU" altLang="hu-HU" sz="1600" dirty="0">
                <a:latin typeface="Arial" panose="020B0604020202020204" pitchFamily="34" charset="0"/>
              </a:rPr>
              <a:t> </a:t>
            </a:r>
            <a:r>
              <a:rPr lang="hu-HU" altLang="hu-HU" sz="1600" dirty="0" err="1">
                <a:latin typeface="Arial" panose="020B0604020202020204" pitchFamily="34" charset="0"/>
              </a:rPr>
              <a:t>decreasing</a:t>
            </a:r>
            <a:r>
              <a:rPr lang="hu-HU" altLang="hu-HU" sz="1600" dirty="0">
                <a:latin typeface="Arial" panose="020B0604020202020204" pitchFamily="34" charset="0"/>
              </a:rPr>
              <a:t> </a:t>
            </a:r>
            <a:r>
              <a:rPr lang="hu-HU" altLang="hu-HU" sz="1600" dirty="0" err="1">
                <a:latin typeface="Arial" panose="020B0604020202020204" pitchFamily="34" charset="0"/>
              </a:rPr>
              <a:t>territorial</a:t>
            </a:r>
            <a:r>
              <a:rPr lang="hu-HU" altLang="hu-HU" sz="1600" dirty="0">
                <a:latin typeface="Arial" panose="020B0604020202020204" pitchFamily="34" charset="0"/>
              </a:rPr>
              <a:t> </a:t>
            </a:r>
            <a:r>
              <a:rPr lang="hu-HU" altLang="hu-HU" sz="1600" dirty="0" err="1">
                <a:latin typeface="Arial" panose="020B0604020202020204" pitchFamily="34" charset="0"/>
              </a:rPr>
              <a:t>weaknesses</a:t>
            </a:r>
            <a:r>
              <a:rPr lang="hu-HU" altLang="hu-HU" sz="1600" dirty="0">
                <a:latin typeface="Arial" panose="020B0604020202020204" pitchFamily="34" charset="0"/>
              </a:rPr>
              <a:t> and </a:t>
            </a:r>
            <a:r>
              <a:rPr lang="hu-HU" altLang="hu-HU" sz="1600" dirty="0" err="1">
                <a:latin typeface="Arial" panose="020B0604020202020204" pitchFamily="34" charset="0"/>
              </a:rPr>
              <a:t>vulnerability</a:t>
            </a:r>
            <a:r>
              <a:rPr lang="hu-HU" altLang="hu-HU" sz="1600" dirty="0">
                <a:latin typeface="Arial" panose="020B0604020202020204" pitchFamily="34" charset="0"/>
              </a:rPr>
              <a:t> of RS </a:t>
            </a:r>
            <a:br>
              <a:rPr lang="hu-HU" altLang="hu-HU" sz="1600" dirty="0">
                <a:latin typeface="Arial" panose="020B0604020202020204" pitchFamily="34" charset="0"/>
              </a:rPr>
            </a:br>
            <a:r>
              <a:rPr lang="hu-HU" altLang="hu-HU" sz="1600" dirty="0">
                <a:latin typeface="Arial" panose="020B0604020202020204" pitchFamily="34" charset="0"/>
              </a:rPr>
              <a:t>and </a:t>
            </a:r>
            <a:r>
              <a:rPr lang="hu-HU" altLang="hu-HU" sz="1600" dirty="0" err="1">
                <a:latin typeface="Arial" panose="020B0604020202020204" pitchFamily="34" charset="0"/>
              </a:rPr>
              <a:t>increasing</a:t>
            </a:r>
            <a:r>
              <a:rPr lang="hu-HU" altLang="hu-HU" sz="1600" dirty="0">
                <a:latin typeface="Arial" panose="020B0604020202020204" pitchFamily="34" charset="0"/>
              </a:rPr>
              <a:t> </a:t>
            </a:r>
            <a:r>
              <a:rPr lang="hu-HU" altLang="hu-HU" sz="1600" dirty="0" err="1">
                <a:latin typeface="Arial" panose="020B0604020202020204" pitchFamily="34" charset="0"/>
              </a:rPr>
              <a:t>territorial</a:t>
            </a:r>
            <a:r>
              <a:rPr lang="hu-HU" altLang="hu-HU" sz="1600" dirty="0">
                <a:latin typeface="Arial" panose="020B0604020202020204" pitchFamily="34" charset="0"/>
              </a:rPr>
              <a:t> </a:t>
            </a:r>
            <a:r>
              <a:rPr lang="hu-HU" altLang="hu-HU" sz="1600" dirty="0" err="1">
                <a:latin typeface="Arial" panose="020B0604020202020204" pitchFamily="34" charset="0"/>
              </a:rPr>
              <a:t>cohesion</a:t>
            </a:r>
            <a:r>
              <a:rPr lang="hu-HU" altLang="hu-HU" sz="1600" dirty="0">
                <a:latin typeface="Arial" panose="020B0604020202020204" pitchFamily="34" charset="0"/>
              </a:rPr>
              <a:t>, </a:t>
            </a:r>
            <a:r>
              <a:rPr lang="hu-HU" altLang="hu-HU" sz="1600" dirty="0" err="1">
                <a:latin typeface="Arial" panose="020B0604020202020204" pitchFamily="34" charset="0"/>
              </a:rPr>
              <a:t>competitiveness</a:t>
            </a:r>
            <a:r>
              <a:rPr lang="hu-HU" altLang="hu-HU" sz="1600" dirty="0">
                <a:latin typeface="Arial" panose="020B0604020202020204" pitchFamily="34" charset="0"/>
              </a:rPr>
              <a:t>, </a:t>
            </a:r>
            <a:r>
              <a:rPr lang="hu-HU" altLang="hu-HU" sz="1600" dirty="0" err="1">
                <a:latin typeface="Arial" panose="020B0604020202020204" pitchFamily="34" charset="0"/>
              </a:rPr>
              <a:t>identity</a:t>
            </a:r>
            <a:r>
              <a:rPr lang="hu-HU" altLang="hu-HU" sz="1600" dirty="0">
                <a:latin typeface="Arial" panose="020B0604020202020204" pitchFamily="34" charset="0"/>
              </a:rPr>
              <a:t> etc. </a:t>
            </a: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322A78F6-9516-D5A2-7EA8-ED40D5FB11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913" y="5589588"/>
            <a:ext cx="7184980" cy="5847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600" dirty="0" err="1">
                <a:latin typeface="Arial" panose="020B0604020202020204" pitchFamily="34" charset="0"/>
              </a:rPr>
              <a:t>Strategy</a:t>
            </a:r>
            <a:r>
              <a:rPr lang="hu-HU" altLang="hu-HU" sz="1600" dirty="0">
                <a:latin typeface="Arial" panose="020B0604020202020204" pitchFamily="34" charset="0"/>
              </a:rPr>
              <a:t> of </a:t>
            </a:r>
            <a:r>
              <a:rPr lang="hu-HU" altLang="hu-HU" sz="1600" dirty="0" err="1">
                <a:latin typeface="Arial" panose="020B0604020202020204" pitchFamily="34" charset="0"/>
              </a:rPr>
              <a:t>FBiH</a:t>
            </a:r>
            <a:r>
              <a:rPr lang="hu-HU" altLang="hu-HU" sz="1600" dirty="0">
                <a:latin typeface="Arial" panose="020B0604020202020204" pitchFamily="34" charset="0"/>
              </a:rPr>
              <a:t> </a:t>
            </a:r>
            <a:r>
              <a:rPr lang="hu-HU" altLang="hu-HU" sz="1600" dirty="0" err="1">
                <a:latin typeface="Arial" panose="020B0604020202020204" pitchFamily="34" charset="0"/>
              </a:rPr>
              <a:t>on</a:t>
            </a:r>
            <a:r>
              <a:rPr lang="hu-HU" altLang="hu-HU" sz="1600" dirty="0">
                <a:latin typeface="Arial" panose="020B0604020202020204" pitchFamily="34" charset="0"/>
              </a:rPr>
              <a:t> </a:t>
            </a:r>
            <a:r>
              <a:rPr lang="hu-HU" altLang="hu-HU" sz="1600" dirty="0" err="1">
                <a:latin typeface="Arial" panose="020B0604020202020204" pitchFamily="34" charset="0"/>
              </a:rPr>
              <a:t>the</a:t>
            </a:r>
            <a:r>
              <a:rPr lang="hu-HU" altLang="hu-HU" sz="1600" dirty="0">
                <a:latin typeface="Arial" panose="020B0604020202020204" pitchFamily="34" charset="0"/>
              </a:rPr>
              <a:t> </a:t>
            </a:r>
            <a:r>
              <a:rPr lang="hu-HU" altLang="hu-HU" sz="1600" dirty="0" err="1">
                <a:latin typeface="Arial" panose="020B0604020202020204" pitchFamily="34" charset="0"/>
              </a:rPr>
              <a:t>contrary</a:t>
            </a:r>
            <a:r>
              <a:rPr lang="hu-HU" altLang="hu-HU" sz="1600" dirty="0">
                <a:latin typeface="Arial" panose="020B0604020202020204" pitchFamily="34" charset="0"/>
              </a:rPr>
              <a:t> </a:t>
            </a:r>
            <a:r>
              <a:rPr lang="hu-HU" altLang="hu-HU" sz="1600" dirty="0" err="1">
                <a:latin typeface="Arial" panose="020B0604020202020204" pitchFamily="34" charset="0"/>
              </a:rPr>
              <a:t>eviews</a:t>
            </a:r>
            <a:r>
              <a:rPr lang="hu-HU" altLang="hu-HU" sz="1600" dirty="0">
                <a:latin typeface="Arial" panose="020B0604020202020204" pitchFamily="34" charset="0"/>
              </a:rPr>
              <a:t> </a:t>
            </a:r>
            <a:r>
              <a:rPr lang="hu-HU" altLang="hu-HU" sz="1600" dirty="0" err="1">
                <a:latin typeface="Arial" panose="020B0604020202020204" pitchFamily="34" charset="0"/>
              </a:rPr>
              <a:t>spatial</a:t>
            </a:r>
            <a:r>
              <a:rPr lang="hu-HU" altLang="hu-HU" sz="1600" dirty="0">
                <a:latin typeface="Arial" panose="020B0604020202020204" pitchFamily="34" charset="0"/>
              </a:rPr>
              <a:t> </a:t>
            </a:r>
            <a:r>
              <a:rPr lang="hu-HU" altLang="hu-HU" sz="1600" dirty="0" err="1">
                <a:latin typeface="Arial" panose="020B0604020202020204" pitchFamily="34" charset="0"/>
              </a:rPr>
              <a:t>planning</a:t>
            </a:r>
            <a:r>
              <a:rPr lang="hu-HU" altLang="hu-HU" sz="1600" dirty="0">
                <a:latin typeface="Arial" panose="020B0604020202020204" pitchFamily="34" charset="0"/>
              </a:rPr>
              <a:t> and </a:t>
            </a:r>
            <a:r>
              <a:rPr lang="hu-HU" altLang="hu-HU" sz="1600" dirty="0" err="1">
                <a:latin typeface="Arial" panose="020B0604020202020204" pitchFamily="34" charset="0"/>
              </a:rPr>
              <a:t>implementation</a:t>
            </a:r>
            <a:r>
              <a:rPr lang="hu-HU" altLang="hu-HU" sz="1600" dirty="0">
                <a:latin typeface="Arial" panose="020B0604020202020204" pitchFamily="34" charset="0"/>
              </a:rPr>
              <a:t> </a:t>
            </a:r>
            <a:br>
              <a:rPr lang="hu-HU" altLang="hu-HU" sz="1600" dirty="0">
                <a:latin typeface="Arial" panose="020B0604020202020204" pitchFamily="34" charset="0"/>
              </a:rPr>
            </a:br>
            <a:r>
              <a:rPr lang="hu-HU" altLang="hu-HU" sz="1600" dirty="0">
                <a:latin typeface="Arial" panose="020B0604020202020204" pitchFamily="34" charset="0"/>
              </a:rPr>
              <a:t>of </a:t>
            </a:r>
            <a:r>
              <a:rPr lang="hu-HU" altLang="hu-HU" sz="1600" dirty="0" err="1">
                <a:latin typeface="Arial" panose="020B0604020202020204" pitchFamily="34" charset="0"/>
              </a:rPr>
              <a:t>plans</a:t>
            </a:r>
            <a:r>
              <a:rPr lang="hu-HU" altLang="hu-HU" sz="1600" dirty="0">
                <a:latin typeface="Arial" panose="020B0604020202020204" pitchFamily="34" charset="0"/>
              </a:rPr>
              <a:t> </a:t>
            </a:r>
            <a:r>
              <a:rPr lang="hu-HU" altLang="hu-HU" sz="1600" dirty="0" err="1">
                <a:latin typeface="Arial" panose="020B0604020202020204" pitchFamily="34" charset="0"/>
              </a:rPr>
              <a:t>as</a:t>
            </a:r>
            <a:r>
              <a:rPr lang="hu-HU" altLang="hu-HU" sz="1600" dirty="0">
                <a:latin typeface="Arial" panose="020B0604020202020204" pitchFamily="34" charset="0"/>
              </a:rPr>
              <a:t> </a:t>
            </a:r>
            <a:r>
              <a:rPr lang="hu-HU" altLang="hu-HU" sz="1600" dirty="0" err="1">
                <a:latin typeface="Arial" panose="020B0604020202020204" pitchFamily="34" charset="0"/>
              </a:rPr>
              <a:t>if</a:t>
            </a:r>
            <a:r>
              <a:rPr lang="hu-HU" altLang="hu-HU" sz="1600" dirty="0">
                <a:latin typeface="Arial" panose="020B0604020202020204" pitchFamily="34" charset="0"/>
              </a:rPr>
              <a:t> </a:t>
            </a:r>
            <a:r>
              <a:rPr lang="hu-HU" altLang="hu-HU" sz="1600" dirty="0" err="1">
                <a:latin typeface="Arial" panose="020B0604020202020204" pitchFamily="34" charset="0"/>
              </a:rPr>
              <a:t>there</a:t>
            </a:r>
            <a:r>
              <a:rPr lang="hu-HU" altLang="hu-HU" sz="1600" dirty="0">
                <a:latin typeface="Arial" panose="020B0604020202020204" pitchFamily="34" charset="0"/>
              </a:rPr>
              <a:t> </a:t>
            </a:r>
            <a:r>
              <a:rPr lang="hu-HU" altLang="hu-HU" sz="1600" dirty="0" err="1">
                <a:latin typeface="Arial" panose="020B0604020202020204" pitchFamily="34" charset="0"/>
              </a:rPr>
              <a:t>were</a:t>
            </a:r>
            <a:r>
              <a:rPr lang="hu-HU" altLang="hu-HU" sz="1600" dirty="0">
                <a:latin typeface="Arial" panose="020B0604020202020204" pitchFamily="34" charset="0"/>
              </a:rPr>
              <a:t> no </a:t>
            </a:r>
            <a:r>
              <a:rPr lang="hu-HU" altLang="hu-HU" sz="1600" dirty="0" err="1">
                <a:latin typeface="Arial" panose="020B0604020202020204" pitchFamily="34" charset="0"/>
              </a:rPr>
              <a:t>entities</a:t>
            </a:r>
            <a:r>
              <a:rPr lang="hu-HU" altLang="hu-HU" sz="1600" dirty="0">
                <a:latin typeface="Arial" panose="020B0604020202020204" pitchFamily="34" charset="0"/>
              </a:rPr>
              <a:t> and </a:t>
            </a:r>
            <a:r>
              <a:rPr lang="hu-HU" altLang="hu-HU" sz="1600" dirty="0" err="1">
                <a:latin typeface="Arial" panose="020B0604020202020204" pitchFamily="34" charset="0"/>
              </a:rPr>
              <a:t>cantons</a:t>
            </a:r>
            <a:r>
              <a:rPr lang="hu-HU" altLang="hu-HU" sz="1600" dirty="0">
                <a:latin typeface="Arial" panose="020B0604020202020204" pitchFamily="34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 descr="15_01_funkc_centri_i_regije">
            <a:extLst>
              <a:ext uri="{FF2B5EF4-FFF2-40B4-BE49-F238E27FC236}">
                <a16:creationId xmlns:a16="http://schemas.microsoft.com/office/drawing/2014/main" id="{CC32E339-D40F-76FA-5C17-7B61493B117E}"/>
              </a:ext>
            </a:extLst>
          </p:cNvPr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850" y="3175"/>
            <a:ext cx="8604250" cy="6854825"/>
          </a:xfr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>
            <a:extLst>
              <a:ext uri="{FF2B5EF4-FFF2-40B4-BE49-F238E27FC236}">
                <a16:creationId xmlns:a16="http://schemas.microsoft.com/office/drawing/2014/main" id="{C9F8C73B-FFEC-5D5E-3AAA-A03E1F3718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4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ím 1">
            <a:extLst>
              <a:ext uri="{FF2B5EF4-FFF2-40B4-BE49-F238E27FC236}">
                <a16:creationId xmlns:a16="http://schemas.microsoft.com/office/drawing/2014/main" id="{6C949636-A757-4027-CA89-8B9A81617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altLang="hu-HU" sz="4000" dirty="0" err="1"/>
              <a:t>Serbian</a:t>
            </a:r>
            <a:r>
              <a:rPr lang="hu-HU" altLang="hu-HU" sz="4000" dirty="0"/>
              <a:t> </a:t>
            </a:r>
            <a:r>
              <a:rPr lang="hu-HU" altLang="hu-HU" sz="4000" dirty="0" err="1"/>
              <a:t>corridor</a:t>
            </a:r>
            <a:r>
              <a:rPr lang="hu-HU" altLang="hu-HU" sz="4000" dirty="0"/>
              <a:t> of </a:t>
            </a:r>
            <a:r>
              <a:rPr lang="hu-HU" altLang="hu-HU" sz="4000" dirty="0" err="1"/>
              <a:t>Posavina</a:t>
            </a:r>
            <a:endParaRPr lang="hu-HU" altLang="hu-HU" sz="4000" dirty="0"/>
          </a:p>
        </p:txBody>
      </p:sp>
      <p:pic>
        <p:nvPicPr>
          <p:cNvPr id="14339" name="Picture 2">
            <a:extLst>
              <a:ext uri="{FF2B5EF4-FFF2-40B4-BE49-F238E27FC236}">
                <a16:creationId xmlns:a16="http://schemas.microsoft.com/office/drawing/2014/main" id="{2F045176-B162-7AE6-BA1A-360834043C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2" t="10344" r="1852" b="11089"/>
          <a:stretch>
            <a:fillRect/>
          </a:stretch>
        </p:blipFill>
        <p:spPr bwMode="auto">
          <a:xfrm>
            <a:off x="122238" y="1844675"/>
            <a:ext cx="9021762" cy="454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Tartalom helye 1">
            <a:extLst>
              <a:ext uri="{FF2B5EF4-FFF2-40B4-BE49-F238E27FC236}">
                <a16:creationId xmlns:a16="http://schemas.microsoft.com/office/drawing/2014/main" id="{91AACE74-FD35-66FC-40FF-292E082D56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31838" y="1268413"/>
            <a:ext cx="7802562" cy="55181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B858DBDE-C2E9-0BC9-AA4D-9ED418703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altLang="hu-HU" dirty="0" err="1"/>
              <a:t>What</a:t>
            </a:r>
            <a:r>
              <a:rPr lang="hu-HU" altLang="hu-HU" dirty="0"/>
              <a:t> is an </a:t>
            </a:r>
            <a:r>
              <a:rPr lang="hu-HU" altLang="hu-HU" dirty="0" err="1"/>
              <a:t>ethnocratic</a:t>
            </a:r>
            <a:r>
              <a:rPr lang="hu-HU" altLang="hu-HU" dirty="0"/>
              <a:t> </a:t>
            </a:r>
            <a:r>
              <a:rPr lang="hu-HU" altLang="hu-HU" dirty="0" err="1"/>
              <a:t>regime</a:t>
            </a:r>
            <a:r>
              <a:rPr lang="hu-HU" altLang="hu-HU" dirty="0"/>
              <a:t>? </a:t>
            </a:r>
            <a:br>
              <a:rPr lang="hu-HU" altLang="hu-HU" dirty="0"/>
            </a:br>
            <a:r>
              <a:rPr lang="hu-HU" altLang="hu-HU" sz="2400" dirty="0" err="1"/>
              <a:t>according</a:t>
            </a:r>
            <a:r>
              <a:rPr lang="hu-HU" altLang="hu-HU" sz="2400" dirty="0"/>
              <a:t> </a:t>
            </a:r>
            <a:r>
              <a:rPr lang="hu-HU" altLang="hu-HU" sz="2400" dirty="0" err="1"/>
              <a:t>to</a:t>
            </a:r>
            <a:r>
              <a:rPr lang="hu-HU" altLang="hu-HU" sz="2400" dirty="0"/>
              <a:t> O. </a:t>
            </a:r>
            <a:r>
              <a:rPr lang="hu-HU" altLang="hu-HU" sz="2400" dirty="0" err="1"/>
              <a:t>Yiftachel</a:t>
            </a:r>
            <a:r>
              <a:rPr lang="hu-HU" altLang="hu-HU" sz="2400" dirty="0"/>
              <a:t> and A. </a:t>
            </a:r>
            <a:r>
              <a:rPr lang="hu-HU" altLang="hu-HU" sz="2400" dirty="0" err="1"/>
              <a:t>Ghanem</a:t>
            </a:r>
            <a:r>
              <a:rPr lang="hu-HU" altLang="hu-HU" sz="2400" dirty="0"/>
              <a:t> 2004</a:t>
            </a:r>
            <a:endParaRPr lang="en-US" altLang="hu-HU" sz="2400" dirty="0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58C307B1-9E7D-C855-BD19-F2C77B2900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hu-HU" altLang="hu-HU" sz="2400" dirty="0" err="1"/>
              <a:t>Ethnicity</a:t>
            </a:r>
            <a:r>
              <a:rPr lang="hu-HU" altLang="hu-HU" sz="2400" dirty="0"/>
              <a:t> </a:t>
            </a:r>
            <a:r>
              <a:rPr lang="hu-HU" altLang="hu-HU" sz="2400" dirty="0" err="1"/>
              <a:t>instead</a:t>
            </a:r>
            <a:r>
              <a:rPr lang="hu-HU" altLang="hu-HU" sz="2400" dirty="0"/>
              <a:t> of </a:t>
            </a:r>
            <a:r>
              <a:rPr lang="hu-HU" altLang="hu-HU" sz="2400" dirty="0" err="1"/>
              <a:t>citizenship</a:t>
            </a:r>
            <a:r>
              <a:rPr lang="hu-HU" altLang="hu-HU" sz="2400" dirty="0"/>
              <a:t> </a:t>
            </a:r>
            <a:r>
              <a:rPr lang="hu-HU" altLang="hu-HU" sz="2400" dirty="0" err="1"/>
              <a:t>matters</a:t>
            </a:r>
            <a:r>
              <a:rPr lang="hu-HU" altLang="hu-HU" sz="2400" dirty="0"/>
              <a:t> in </a:t>
            </a:r>
            <a:r>
              <a:rPr lang="hu-HU" altLang="hu-HU" sz="2400" dirty="0" err="1"/>
              <a:t>accessing</a:t>
            </a:r>
            <a:r>
              <a:rPr lang="hu-HU" altLang="hu-HU" sz="2400" dirty="0"/>
              <a:t> </a:t>
            </a:r>
            <a:r>
              <a:rPr lang="hu-HU" altLang="hu-HU" sz="2400" dirty="0" err="1"/>
              <a:t>public</a:t>
            </a:r>
            <a:r>
              <a:rPr lang="hu-HU" altLang="hu-HU" sz="2400" dirty="0"/>
              <a:t> </a:t>
            </a:r>
            <a:r>
              <a:rPr lang="hu-HU" altLang="hu-HU" sz="2400" dirty="0" err="1"/>
              <a:t>goods</a:t>
            </a:r>
            <a:r>
              <a:rPr lang="hu-HU" altLang="hu-HU" sz="2400" dirty="0"/>
              <a:t> and </a:t>
            </a:r>
            <a:r>
              <a:rPr lang="hu-HU" altLang="hu-HU" sz="2400" dirty="0" err="1"/>
              <a:t>benefits</a:t>
            </a:r>
            <a:endParaRPr lang="hu-HU" altLang="hu-HU" sz="2400" dirty="0"/>
          </a:p>
          <a:p>
            <a:pPr eaLnBrk="1" hangingPunct="1">
              <a:lnSpc>
                <a:spcPct val="90000"/>
              </a:lnSpc>
            </a:pPr>
            <a:r>
              <a:rPr lang="hu-HU" altLang="hu-HU" sz="2400" dirty="0" err="1"/>
              <a:t>One</a:t>
            </a:r>
            <a:r>
              <a:rPr lang="hu-HU" altLang="hu-HU" sz="2400" dirty="0"/>
              <a:t> </a:t>
            </a:r>
            <a:r>
              <a:rPr lang="hu-HU" altLang="hu-HU" sz="2400" dirty="0" err="1"/>
              <a:t>ethnic</a:t>
            </a:r>
            <a:r>
              <a:rPr lang="hu-HU" altLang="hu-HU" sz="2400" dirty="0"/>
              <a:t> </a:t>
            </a:r>
            <a:r>
              <a:rPr lang="hu-HU" altLang="hu-HU" sz="2400" dirty="0" err="1"/>
              <a:t>group</a:t>
            </a:r>
            <a:r>
              <a:rPr lang="hu-HU" altLang="hu-HU" sz="2400" dirty="0"/>
              <a:t> </a:t>
            </a:r>
            <a:r>
              <a:rPr lang="hu-HU" altLang="hu-HU" sz="2400" dirty="0" err="1"/>
              <a:t>dominates</a:t>
            </a:r>
            <a:r>
              <a:rPr lang="hu-HU" altLang="hu-HU" sz="2400" dirty="0"/>
              <a:t> </a:t>
            </a:r>
            <a:r>
              <a:rPr lang="hu-HU" altLang="hu-HU" sz="2400" dirty="0" err="1"/>
              <a:t>politics</a:t>
            </a:r>
            <a:r>
              <a:rPr lang="hu-HU" altLang="hu-HU" sz="2400" dirty="0"/>
              <a:t> and </a:t>
            </a:r>
            <a:r>
              <a:rPr lang="hu-HU" altLang="hu-HU" sz="2400" dirty="0" err="1"/>
              <a:t>institutions</a:t>
            </a:r>
            <a:endParaRPr lang="hu-HU" altLang="hu-HU" sz="2400" dirty="0"/>
          </a:p>
          <a:p>
            <a:pPr eaLnBrk="1" hangingPunct="1">
              <a:lnSpc>
                <a:spcPct val="90000"/>
              </a:lnSpc>
            </a:pPr>
            <a:r>
              <a:rPr lang="hu-HU" altLang="hu-HU" sz="2400" dirty="0" err="1"/>
              <a:t>Control</a:t>
            </a:r>
            <a:r>
              <a:rPr lang="hu-HU" altLang="hu-HU" sz="2400" dirty="0"/>
              <a:t> over </a:t>
            </a:r>
            <a:r>
              <a:rPr lang="hu-HU" altLang="hu-HU" sz="2400" dirty="0" err="1"/>
              <a:t>territory</a:t>
            </a:r>
            <a:r>
              <a:rPr lang="hu-HU" altLang="hu-HU" sz="2400" dirty="0"/>
              <a:t> – main </a:t>
            </a:r>
            <a:r>
              <a:rPr lang="hu-HU" altLang="hu-HU" sz="2400" dirty="0" err="1"/>
              <a:t>issue</a:t>
            </a:r>
            <a:endParaRPr lang="hu-HU" altLang="hu-HU" sz="2400" dirty="0"/>
          </a:p>
          <a:p>
            <a:pPr lvl="1" eaLnBrk="1" hangingPunct="1">
              <a:lnSpc>
                <a:spcPct val="90000"/>
              </a:lnSpc>
            </a:pPr>
            <a:r>
              <a:rPr lang="hu-HU" altLang="hu-HU" sz="2000" dirty="0" err="1"/>
              <a:t>Structural</a:t>
            </a:r>
            <a:r>
              <a:rPr lang="hu-HU" altLang="hu-HU" sz="2000" dirty="0"/>
              <a:t> </a:t>
            </a:r>
            <a:r>
              <a:rPr lang="hu-HU" altLang="hu-HU" sz="2000" dirty="0" err="1"/>
              <a:t>segregation</a:t>
            </a:r>
            <a:endParaRPr lang="hu-HU" altLang="hu-HU" sz="2000" dirty="0"/>
          </a:p>
          <a:p>
            <a:pPr lvl="1" eaLnBrk="1" hangingPunct="1">
              <a:lnSpc>
                <a:spcPct val="90000"/>
              </a:lnSpc>
            </a:pPr>
            <a:r>
              <a:rPr lang="hu-HU" altLang="hu-HU" sz="2000" dirty="0" err="1"/>
              <a:t>Minorities</a:t>
            </a:r>
            <a:r>
              <a:rPr lang="hu-HU" altLang="hu-HU" sz="2000" dirty="0"/>
              <a:t> </a:t>
            </a:r>
            <a:r>
              <a:rPr lang="hu-HU" altLang="hu-HU" sz="2000" dirty="0" err="1"/>
              <a:t>perceived</a:t>
            </a:r>
            <a:r>
              <a:rPr lang="hu-HU" altLang="hu-HU" sz="2000" dirty="0"/>
              <a:t> </a:t>
            </a:r>
            <a:r>
              <a:rPr lang="hu-HU" altLang="hu-HU" sz="2000" dirty="0" err="1"/>
              <a:t>as</a:t>
            </a:r>
            <a:r>
              <a:rPr lang="hu-HU" altLang="hu-HU" sz="2000" dirty="0"/>
              <a:t> </a:t>
            </a:r>
            <a:r>
              <a:rPr lang="hu-HU" altLang="hu-HU" sz="2000" dirty="0" err="1"/>
              <a:t>threat</a:t>
            </a:r>
            <a:r>
              <a:rPr lang="hu-HU" altLang="hu-HU" sz="2000" dirty="0"/>
              <a:t> </a:t>
            </a:r>
            <a:r>
              <a:rPr lang="hu-HU" altLang="hu-HU" sz="2000" dirty="0" err="1"/>
              <a:t>to</a:t>
            </a:r>
            <a:r>
              <a:rPr lang="hu-HU" altLang="hu-HU" sz="2000" dirty="0"/>
              <a:t> </a:t>
            </a:r>
            <a:r>
              <a:rPr lang="hu-HU" altLang="hu-HU" sz="2000" dirty="0" err="1"/>
              <a:t>the</a:t>
            </a:r>
            <a:r>
              <a:rPr lang="hu-HU" altLang="hu-HU" sz="2000" dirty="0"/>
              <a:t> </a:t>
            </a:r>
            <a:r>
              <a:rPr lang="hu-HU" altLang="hu-HU" sz="2000" dirty="0" err="1"/>
              <a:t>nationalistic</a:t>
            </a:r>
            <a:r>
              <a:rPr lang="hu-HU" altLang="hu-HU" sz="2000" dirty="0"/>
              <a:t> project</a:t>
            </a:r>
          </a:p>
          <a:p>
            <a:pPr lvl="1" eaLnBrk="1" hangingPunct="1">
              <a:lnSpc>
                <a:spcPct val="90000"/>
              </a:lnSpc>
            </a:pPr>
            <a:r>
              <a:rPr lang="hu-HU" altLang="hu-HU" sz="2000" dirty="0" err="1"/>
              <a:t>Ethnocratic</a:t>
            </a:r>
            <a:r>
              <a:rPr lang="hu-HU" altLang="hu-HU" sz="2000" dirty="0"/>
              <a:t> </a:t>
            </a:r>
            <a:r>
              <a:rPr lang="hu-HU" altLang="hu-HU" sz="2000" dirty="0" err="1"/>
              <a:t>spatial</a:t>
            </a:r>
            <a:r>
              <a:rPr lang="hu-HU" altLang="hu-HU" sz="2000" dirty="0"/>
              <a:t> </a:t>
            </a:r>
            <a:r>
              <a:rPr lang="hu-HU" altLang="hu-HU" sz="2000" dirty="0" err="1"/>
              <a:t>control</a:t>
            </a:r>
            <a:r>
              <a:rPr lang="hu-HU" altLang="hu-HU" sz="2000" dirty="0"/>
              <a:t> (</a:t>
            </a:r>
            <a:r>
              <a:rPr lang="hu-HU" altLang="hu-HU" sz="2000" dirty="0" err="1"/>
              <a:t>land</a:t>
            </a:r>
            <a:r>
              <a:rPr lang="hu-HU" altLang="hu-HU" sz="2000" dirty="0"/>
              <a:t> </a:t>
            </a:r>
            <a:r>
              <a:rPr lang="hu-HU" altLang="hu-HU" sz="2000" dirty="0" err="1"/>
              <a:t>tenure</a:t>
            </a:r>
            <a:r>
              <a:rPr lang="hu-HU" altLang="hu-HU" sz="2000" dirty="0"/>
              <a:t>, </a:t>
            </a:r>
            <a:r>
              <a:rPr lang="hu-HU" altLang="hu-HU" sz="2000" dirty="0" err="1"/>
              <a:t>planning</a:t>
            </a:r>
            <a:r>
              <a:rPr lang="hu-HU" altLang="hu-HU" sz="2000" dirty="0"/>
              <a:t>, </a:t>
            </a:r>
            <a:r>
              <a:rPr lang="hu-HU" altLang="hu-HU" sz="2000" dirty="0" err="1"/>
              <a:t>transportation</a:t>
            </a:r>
            <a:r>
              <a:rPr lang="hu-HU" altLang="hu-HU" sz="2000" dirty="0"/>
              <a:t>…)</a:t>
            </a:r>
          </a:p>
          <a:p>
            <a:pPr eaLnBrk="1" hangingPunct="1">
              <a:lnSpc>
                <a:spcPct val="90000"/>
              </a:lnSpc>
            </a:pPr>
            <a:r>
              <a:rPr lang="hu-HU" altLang="hu-HU" sz="2400" dirty="0"/>
              <a:t>In </a:t>
            </a:r>
            <a:r>
              <a:rPr lang="hu-HU" altLang="hu-HU" sz="2400" dirty="0" err="1"/>
              <a:t>BiH</a:t>
            </a:r>
            <a:r>
              <a:rPr lang="hu-HU" altLang="hu-HU" sz="2400" dirty="0"/>
              <a:t> </a:t>
            </a:r>
            <a:r>
              <a:rPr lang="hu-HU" altLang="hu-HU" sz="2400" dirty="0" err="1"/>
              <a:t>the</a:t>
            </a:r>
            <a:r>
              <a:rPr lang="hu-HU" altLang="hu-HU" sz="2400" dirty="0"/>
              <a:t> </a:t>
            </a:r>
            <a:r>
              <a:rPr lang="hu-HU" altLang="hu-HU" sz="2400" dirty="0" err="1"/>
              <a:t>sub-national</a:t>
            </a:r>
            <a:r>
              <a:rPr lang="hu-HU" altLang="hu-HU" sz="2400" dirty="0"/>
              <a:t> </a:t>
            </a:r>
            <a:r>
              <a:rPr lang="hu-HU" altLang="hu-HU" sz="2400" dirty="0" err="1"/>
              <a:t>units</a:t>
            </a:r>
            <a:r>
              <a:rPr lang="hu-HU" altLang="hu-HU" sz="2400" dirty="0"/>
              <a:t> </a:t>
            </a:r>
            <a:r>
              <a:rPr lang="hu-HU" altLang="hu-HU" sz="2400" dirty="0" err="1"/>
              <a:t>run</a:t>
            </a:r>
            <a:r>
              <a:rPr lang="hu-HU" altLang="hu-HU" sz="2400" dirty="0"/>
              <a:t> </a:t>
            </a:r>
            <a:r>
              <a:rPr lang="hu-HU" altLang="hu-HU" sz="2400" dirty="0" err="1"/>
              <a:t>the</a:t>
            </a:r>
            <a:r>
              <a:rPr lang="hu-HU" altLang="hu-HU" sz="2400" dirty="0"/>
              <a:t> </a:t>
            </a:r>
            <a:r>
              <a:rPr lang="hu-HU" altLang="hu-HU" sz="2400" dirty="0" err="1"/>
              <a:t>ethnocratic</a:t>
            </a:r>
            <a:r>
              <a:rPr lang="hu-HU" altLang="hu-HU" sz="2400" dirty="0"/>
              <a:t> </a:t>
            </a:r>
            <a:r>
              <a:rPr lang="hu-HU" altLang="hu-HU" sz="2400" dirty="0" err="1"/>
              <a:t>regimes</a:t>
            </a:r>
            <a:r>
              <a:rPr lang="hu-HU" altLang="hu-HU" sz="2400" dirty="0"/>
              <a:t> </a:t>
            </a:r>
            <a:r>
              <a:rPr lang="hu-HU" altLang="hu-HU" sz="2400" dirty="0" err="1"/>
              <a:t>creating</a:t>
            </a:r>
            <a:r>
              <a:rPr lang="hu-HU" altLang="hu-HU" sz="2400" dirty="0"/>
              <a:t> </a:t>
            </a:r>
            <a:r>
              <a:rPr lang="hu-HU" altLang="hu-HU" sz="2400" dirty="0" err="1"/>
              <a:t>unfriendly</a:t>
            </a:r>
            <a:r>
              <a:rPr lang="hu-HU" altLang="hu-HU" sz="2400" dirty="0"/>
              <a:t> </a:t>
            </a:r>
            <a:r>
              <a:rPr lang="hu-HU" altLang="hu-HU" sz="2400" dirty="0" err="1"/>
              <a:t>environment</a:t>
            </a:r>
            <a:r>
              <a:rPr lang="hu-HU" altLang="hu-HU" sz="2400" dirty="0"/>
              <a:t> </a:t>
            </a:r>
            <a:r>
              <a:rPr lang="hu-HU" altLang="hu-HU" sz="2400" dirty="0" err="1"/>
              <a:t>for</a:t>
            </a:r>
            <a:r>
              <a:rPr lang="hu-HU" altLang="hu-HU" sz="2400" dirty="0"/>
              <a:t> </a:t>
            </a:r>
            <a:r>
              <a:rPr lang="hu-HU" altLang="hu-HU" sz="2400" dirty="0">
                <a:latin typeface="Arial" panose="020B0604020202020204" pitchFamily="34" charset="0"/>
              </a:rPr>
              <a:t>‘</a:t>
            </a:r>
            <a:r>
              <a:rPr lang="hu-HU" altLang="hu-HU" sz="2400" dirty="0" err="1"/>
              <a:t>others</a:t>
            </a:r>
            <a:r>
              <a:rPr lang="hu-HU" altLang="hu-HU" sz="2400" dirty="0">
                <a:latin typeface="Arial" panose="020B0604020202020204" pitchFamily="34" charset="0"/>
              </a:rPr>
              <a:t>’</a:t>
            </a:r>
          </a:p>
          <a:p>
            <a:pPr eaLnBrk="1" hangingPunct="1">
              <a:lnSpc>
                <a:spcPct val="90000"/>
              </a:lnSpc>
            </a:pPr>
            <a:r>
              <a:rPr lang="hu-HU" altLang="hu-HU" sz="2400" dirty="0" err="1"/>
              <a:t>Ethnic</a:t>
            </a:r>
            <a:r>
              <a:rPr lang="hu-HU" altLang="hu-HU" sz="2400" dirty="0"/>
              <a:t> </a:t>
            </a:r>
            <a:r>
              <a:rPr lang="hu-HU" altLang="hu-HU" sz="2400" dirty="0" err="1"/>
              <a:t>parties</a:t>
            </a:r>
            <a:r>
              <a:rPr lang="hu-HU" altLang="hu-HU" sz="2400" dirty="0"/>
              <a:t>, </a:t>
            </a:r>
            <a:r>
              <a:rPr lang="hu-HU" altLang="hu-HU" sz="2400" dirty="0" err="1"/>
              <a:t>ethnicized</a:t>
            </a:r>
            <a:r>
              <a:rPr lang="hu-HU" altLang="hu-HU" sz="2400" dirty="0"/>
              <a:t> </a:t>
            </a:r>
            <a:r>
              <a:rPr lang="hu-HU" altLang="hu-HU" sz="2400" dirty="0" err="1"/>
              <a:t>education</a:t>
            </a:r>
            <a:r>
              <a:rPr lang="hu-HU" altLang="hu-HU" sz="2400" dirty="0"/>
              <a:t>, </a:t>
            </a:r>
            <a:r>
              <a:rPr lang="hu-HU" altLang="hu-HU" sz="2400" dirty="0" err="1"/>
              <a:t>ethnic</a:t>
            </a:r>
            <a:r>
              <a:rPr lang="hu-HU" altLang="hu-HU" sz="2400" dirty="0"/>
              <a:t> </a:t>
            </a:r>
            <a:r>
              <a:rPr lang="hu-HU" altLang="hu-HU" sz="2400" dirty="0" err="1"/>
              <a:t>differentiation</a:t>
            </a:r>
            <a:r>
              <a:rPr lang="hu-HU" altLang="hu-HU" sz="2400" dirty="0"/>
              <a:t> in </a:t>
            </a:r>
            <a:r>
              <a:rPr lang="hu-HU" altLang="hu-HU" sz="2400" dirty="0" err="1"/>
              <a:t>the</a:t>
            </a:r>
            <a:r>
              <a:rPr lang="hu-HU" altLang="hu-HU" sz="2400" dirty="0"/>
              <a:t> </a:t>
            </a:r>
            <a:r>
              <a:rPr lang="hu-HU" altLang="hu-HU" sz="2400" dirty="0" err="1"/>
              <a:t>public</a:t>
            </a:r>
            <a:r>
              <a:rPr lang="hu-HU" altLang="hu-HU" sz="2400" dirty="0"/>
              <a:t> </a:t>
            </a:r>
            <a:r>
              <a:rPr lang="hu-HU" altLang="hu-HU" sz="2400" dirty="0" err="1"/>
              <a:t>sphere</a:t>
            </a:r>
            <a:r>
              <a:rPr lang="hu-HU" altLang="hu-HU" sz="2400" dirty="0"/>
              <a:t> (</a:t>
            </a:r>
            <a:r>
              <a:rPr lang="hu-HU" altLang="hu-HU" sz="2400" dirty="0" err="1"/>
              <a:t>jobs</a:t>
            </a:r>
            <a:r>
              <a:rPr lang="hu-HU" altLang="hu-HU" sz="2400" dirty="0"/>
              <a:t>, </a:t>
            </a:r>
            <a:r>
              <a:rPr lang="hu-HU" altLang="hu-HU" sz="2400" dirty="0" err="1"/>
              <a:t>subsidies</a:t>
            </a:r>
            <a:r>
              <a:rPr lang="hu-HU" altLang="hu-HU" sz="2400" dirty="0"/>
              <a:t>…) and </a:t>
            </a:r>
            <a:r>
              <a:rPr lang="hu-HU" altLang="hu-HU" sz="2400" dirty="0" err="1"/>
              <a:t>everyday</a:t>
            </a:r>
            <a:r>
              <a:rPr lang="hu-HU" altLang="hu-HU" sz="2400" dirty="0"/>
              <a:t> life</a:t>
            </a:r>
          </a:p>
          <a:p>
            <a:pPr eaLnBrk="1" hangingPunct="1">
              <a:lnSpc>
                <a:spcPct val="90000"/>
              </a:lnSpc>
            </a:pPr>
            <a:r>
              <a:rPr lang="hu-HU" altLang="hu-HU" sz="2400" dirty="0" err="1"/>
              <a:t>Examples</a:t>
            </a:r>
            <a:r>
              <a:rPr lang="hu-HU" altLang="hu-HU" sz="2400" dirty="0"/>
              <a:t> </a:t>
            </a:r>
            <a:r>
              <a:rPr lang="hu-HU" altLang="hu-HU" sz="2400" dirty="0" err="1"/>
              <a:t>are</a:t>
            </a:r>
            <a:r>
              <a:rPr lang="hu-HU" altLang="hu-HU" sz="2400" dirty="0"/>
              <a:t> Israel, </a:t>
            </a:r>
            <a:r>
              <a:rPr lang="hu-HU" altLang="hu-HU" sz="2400" dirty="0" err="1"/>
              <a:t>Bangladesh</a:t>
            </a:r>
            <a:r>
              <a:rPr lang="hu-HU" altLang="hu-HU" sz="2400" dirty="0"/>
              <a:t>, </a:t>
            </a:r>
            <a:r>
              <a:rPr lang="hu-HU" altLang="hu-HU" sz="2400" dirty="0" err="1"/>
              <a:t>Estonia</a:t>
            </a:r>
            <a:r>
              <a:rPr lang="hu-HU" altLang="hu-HU" sz="2400" dirty="0"/>
              <a:t>, etc.</a:t>
            </a:r>
            <a:endParaRPr lang="en-US" altLang="hu-HU" sz="24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ím 1">
            <a:extLst>
              <a:ext uri="{FF2B5EF4-FFF2-40B4-BE49-F238E27FC236}">
                <a16:creationId xmlns:a16="http://schemas.microsoft.com/office/drawing/2014/main" id="{5A99C4E2-8212-17B7-7A12-0AC4CBA90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800"/>
          </a:xfrm>
        </p:spPr>
        <p:txBody>
          <a:bodyPr/>
          <a:lstStyle/>
          <a:p>
            <a:pPr eaLnBrk="1" hangingPunct="1"/>
            <a:r>
              <a:rPr lang="hu-HU" altLang="hu-HU" sz="4000" dirty="0"/>
              <a:t>Bosniak </a:t>
            </a:r>
            <a:r>
              <a:rPr lang="hu-HU" altLang="hu-HU" sz="4000" dirty="0" err="1"/>
              <a:t>exit</a:t>
            </a:r>
            <a:r>
              <a:rPr lang="hu-HU" altLang="hu-HU" sz="4000" dirty="0"/>
              <a:t> </a:t>
            </a:r>
            <a:r>
              <a:rPr lang="hu-HU" altLang="hu-HU" sz="4000" dirty="0" err="1"/>
              <a:t>to</a:t>
            </a:r>
            <a:r>
              <a:rPr lang="hu-HU" altLang="hu-HU" sz="4000" dirty="0"/>
              <a:t> </a:t>
            </a:r>
            <a:r>
              <a:rPr lang="hu-HU" altLang="hu-HU" sz="4000" dirty="0" err="1"/>
              <a:t>Sava</a:t>
            </a:r>
            <a:endParaRPr lang="hu-HU" altLang="hu-HU" sz="4000" dirty="0"/>
          </a:p>
        </p:txBody>
      </p:sp>
      <p:pic>
        <p:nvPicPr>
          <p:cNvPr id="15363" name="Picture 3">
            <a:extLst>
              <a:ext uri="{FF2B5EF4-FFF2-40B4-BE49-F238E27FC236}">
                <a16:creationId xmlns:a16="http://schemas.microsoft.com/office/drawing/2014/main" id="{861EB0A2-9620-A1A2-F1A9-C4A00DEC1C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0" r="20998" b="12715"/>
          <a:stretch>
            <a:fillRect/>
          </a:stretch>
        </p:blipFill>
        <p:spPr bwMode="auto">
          <a:xfrm>
            <a:off x="0" y="1341438"/>
            <a:ext cx="9036050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Tartalom helye 1">
            <a:extLst>
              <a:ext uri="{FF2B5EF4-FFF2-40B4-BE49-F238E27FC236}">
                <a16:creationId xmlns:a16="http://schemas.microsoft.com/office/drawing/2014/main" id="{3EAF3B31-F9FC-34DD-C7BF-3F51E42579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5950" y="1341438"/>
            <a:ext cx="7804150" cy="551656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ím 1">
            <a:extLst>
              <a:ext uri="{FF2B5EF4-FFF2-40B4-BE49-F238E27FC236}">
                <a16:creationId xmlns:a16="http://schemas.microsoft.com/office/drawing/2014/main" id="{B97BFBBD-D263-125A-D304-EFFD5B4EBD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20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hu-HU" altLang="hu-HU" sz="4000" dirty="0" err="1"/>
              <a:t>Serbian</a:t>
            </a:r>
            <a:r>
              <a:rPr lang="hu-HU" altLang="hu-HU" sz="4000" dirty="0"/>
              <a:t> version of </a:t>
            </a:r>
            <a:r>
              <a:rPr lang="hu-HU" altLang="hu-HU" sz="4000" dirty="0" err="1"/>
              <a:t>Herzegovina</a:t>
            </a:r>
            <a:r>
              <a:rPr lang="hu-HU" altLang="hu-HU" sz="4000" dirty="0"/>
              <a:t> </a:t>
            </a:r>
            <a:r>
              <a:rPr lang="hu-HU" altLang="hu-HU" sz="4000" dirty="0" err="1"/>
              <a:t>highway</a:t>
            </a:r>
            <a:endParaRPr lang="hu-HU" altLang="hu-HU" sz="4000" dirty="0"/>
          </a:p>
        </p:txBody>
      </p:sp>
      <p:pic>
        <p:nvPicPr>
          <p:cNvPr id="16387" name="Picture 2">
            <a:extLst>
              <a:ext uri="{FF2B5EF4-FFF2-40B4-BE49-F238E27FC236}">
                <a16:creationId xmlns:a16="http://schemas.microsoft.com/office/drawing/2014/main" id="{87C38133-212A-E1B7-2661-8BD97931E4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51" t="10776" r="19543" b="11206"/>
          <a:stretch>
            <a:fillRect/>
          </a:stretch>
        </p:blipFill>
        <p:spPr bwMode="auto">
          <a:xfrm>
            <a:off x="179388" y="1150938"/>
            <a:ext cx="8718550" cy="570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Tartalom helye 1">
            <a:extLst>
              <a:ext uri="{FF2B5EF4-FFF2-40B4-BE49-F238E27FC236}">
                <a16:creationId xmlns:a16="http://schemas.microsoft.com/office/drawing/2014/main" id="{A1B00C9D-2FF0-048C-CDB1-733FE5FDB8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7988" y="1109663"/>
            <a:ext cx="8129587" cy="574833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ím 1">
            <a:extLst>
              <a:ext uri="{FF2B5EF4-FFF2-40B4-BE49-F238E27FC236}">
                <a16:creationId xmlns:a16="http://schemas.microsoft.com/office/drawing/2014/main" id="{83AB8513-4EF7-0A71-74AF-52F21FBE4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788" y="41275"/>
            <a:ext cx="8229600" cy="939800"/>
          </a:xfrm>
        </p:spPr>
        <p:txBody>
          <a:bodyPr/>
          <a:lstStyle/>
          <a:p>
            <a:pPr eaLnBrk="1" hangingPunct="1"/>
            <a:r>
              <a:rPr lang="hu-HU" altLang="hu-HU" sz="4000" dirty="0"/>
              <a:t>The </a:t>
            </a:r>
            <a:r>
              <a:rPr lang="hu-HU" altLang="hu-HU" sz="4000" dirty="0" err="1"/>
              <a:t>same</a:t>
            </a:r>
            <a:r>
              <a:rPr lang="hu-HU" altLang="hu-HU" sz="4000" dirty="0"/>
              <a:t> in </a:t>
            </a:r>
            <a:r>
              <a:rPr lang="hu-HU" altLang="hu-HU" sz="4000" dirty="0" err="1"/>
              <a:t>the</a:t>
            </a:r>
            <a:r>
              <a:rPr lang="hu-HU" altLang="hu-HU" sz="4000" dirty="0"/>
              <a:t> </a:t>
            </a:r>
            <a:r>
              <a:rPr lang="hu-HU" altLang="hu-HU" sz="4000" dirty="0" err="1"/>
              <a:t>Federation</a:t>
            </a:r>
            <a:endParaRPr lang="hu-HU" altLang="hu-HU" sz="4000" dirty="0"/>
          </a:p>
        </p:txBody>
      </p:sp>
      <p:pic>
        <p:nvPicPr>
          <p:cNvPr id="17411" name="Picture 2">
            <a:extLst>
              <a:ext uri="{FF2B5EF4-FFF2-40B4-BE49-F238E27FC236}">
                <a16:creationId xmlns:a16="http://schemas.microsoft.com/office/drawing/2014/main" id="{ED18AA36-5A67-9749-818F-425A68F55C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97" t="6897" r="16998" b="12283"/>
          <a:stretch>
            <a:fillRect/>
          </a:stretch>
        </p:blipFill>
        <p:spPr bwMode="auto">
          <a:xfrm>
            <a:off x="395288" y="874713"/>
            <a:ext cx="8532812" cy="599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Tartalom helye 1">
            <a:extLst>
              <a:ext uri="{FF2B5EF4-FFF2-40B4-BE49-F238E27FC236}">
                <a16:creationId xmlns:a16="http://schemas.microsoft.com/office/drawing/2014/main" id="{F7AB41BB-33D5-05D5-2195-5D2E18625B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4175" y="874713"/>
            <a:ext cx="8307388" cy="58737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ím 1">
            <a:extLst>
              <a:ext uri="{FF2B5EF4-FFF2-40B4-BE49-F238E27FC236}">
                <a16:creationId xmlns:a16="http://schemas.microsoft.com/office/drawing/2014/main" id="{86B8DA23-1122-EDFB-0F10-13FEFB085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hu-HU" altLang="hu-HU" sz="4000" dirty="0"/>
              <a:t>The „Drina-</a:t>
            </a:r>
            <a:r>
              <a:rPr lang="hu-HU" altLang="hu-HU" sz="4000" dirty="0" err="1"/>
              <a:t>railway</a:t>
            </a:r>
            <a:r>
              <a:rPr lang="hu-HU" altLang="hu-HU" sz="4000" dirty="0"/>
              <a:t>”</a:t>
            </a:r>
          </a:p>
        </p:txBody>
      </p:sp>
      <p:sp>
        <p:nvSpPr>
          <p:cNvPr id="18435" name="Tartalom helye 2">
            <a:extLst>
              <a:ext uri="{FF2B5EF4-FFF2-40B4-BE49-F238E27FC236}">
                <a16:creationId xmlns:a16="http://schemas.microsoft.com/office/drawing/2014/main" id="{A4694707-E19C-161A-EA38-D80948A48D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hu-HU" altLang="hu-HU"/>
          </a:p>
        </p:txBody>
      </p:sp>
      <p:pic>
        <p:nvPicPr>
          <p:cNvPr id="18436" name="Picture 2">
            <a:extLst>
              <a:ext uri="{FF2B5EF4-FFF2-40B4-BE49-F238E27FC236}">
                <a16:creationId xmlns:a16="http://schemas.microsoft.com/office/drawing/2014/main" id="{4B7C087A-8CA2-95B5-DB55-9EDB71C2AA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12" t="10991" r="6094" b="7759"/>
          <a:stretch>
            <a:fillRect/>
          </a:stretch>
        </p:blipFill>
        <p:spPr bwMode="auto">
          <a:xfrm>
            <a:off x="785813" y="1052513"/>
            <a:ext cx="7561262" cy="580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5" descr="D:\peti\konferenciák_írások\belgeo\belgeofinal\fig5.jpg">
            <a:extLst>
              <a:ext uri="{FF2B5EF4-FFF2-40B4-BE49-F238E27FC236}">
                <a16:creationId xmlns:a16="http://schemas.microsoft.com/office/drawing/2014/main" id="{675E54E3-BEBF-0F89-855F-1760E25AC4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016000"/>
            <a:ext cx="7954962" cy="562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ím 1">
            <a:extLst>
              <a:ext uri="{FF2B5EF4-FFF2-40B4-BE49-F238E27FC236}">
                <a16:creationId xmlns:a16="http://schemas.microsoft.com/office/drawing/2014/main" id="{5C2833EB-1296-3388-62C9-459FFC0AA0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hu-HU" altLang="hu-HU"/>
          </a:p>
        </p:txBody>
      </p:sp>
      <p:pic>
        <p:nvPicPr>
          <p:cNvPr id="20483" name="Tartalom helye 5">
            <a:extLst>
              <a:ext uri="{FF2B5EF4-FFF2-40B4-BE49-F238E27FC236}">
                <a16:creationId xmlns:a16="http://schemas.microsoft.com/office/drawing/2014/main" id="{977776AB-44CA-C3FF-F455-B51C700CFE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03350" y="174625"/>
            <a:ext cx="6642100" cy="6683375"/>
          </a:xfr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ím 1">
            <a:extLst>
              <a:ext uri="{FF2B5EF4-FFF2-40B4-BE49-F238E27FC236}">
                <a16:creationId xmlns:a16="http://schemas.microsoft.com/office/drawing/2014/main" id="{9C559F64-8A40-0F69-75F3-182CEE69D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hu-HU" altLang="hu-HU"/>
          </a:p>
        </p:txBody>
      </p:sp>
      <p:pic>
        <p:nvPicPr>
          <p:cNvPr id="19459" name="Tartalom helye 2">
            <a:extLst>
              <a:ext uri="{FF2B5EF4-FFF2-40B4-BE49-F238E27FC236}">
                <a16:creationId xmlns:a16="http://schemas.microsoft.com/office/drawing/2014/main" id="{D1BE5F20-A6D0-FC56-3062-401216A553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6550" y="692150"/>
            <a:ext cx="8720138" cy="6165850"/>
          </a:xfr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28650" y="385207"/>
            <a:ext cx="7886700" cy="878681"/>
          </a:xfrm>
        </p:spPr>
        <p:txBody>
          <a:bodyPr/>
          <a:lstStyle/>
          <a:p>
            <a:r>
              <a:rPr lang="hu-HU"/>
              <a:t>A </a:t>
            </a:r>
            <a:r>
              <a:rPr lang="hu-HU" dirty="0" err="1"/>
              <a:t>divided</a:t>
            </a:r>
            <a:r>
              <a:rPr lang="hu-HU" dirty="0"/>
              <a:t> </a:t>
            </a:r>
            <a:r>
              <a:rPr lang="hu-HU" dirty="0" err="1"/>
              <a:t>Balkans</a:t>
            </a:r>
            <a:endParaRPr lang="hu-HU" dirty="0"/>
          </a:p>
        </p:txBody>
      </p:sp>
      <p:sp>
        <p:nvSpPr>
          <p:cNvPr id="6" name="Tartalom helye 2">
            <a:extLst>
              <a:ext uri="{FF2B5EF4-FFF2-40B4-BE49-F238E27FC236}">
                <a16:creationId xmlns:a16="http://schemas.microsoft.com/office/drawing/2014/main" id="{859C64D5-BE73-5797-7F61-7D8C08E6C3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57175" y="1412776"/>
            <a:ext cx="4536281" cy="5060017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small and weak states</a:t>
            </a:r>
            <a:r>
              <a:rPr lang="hu-HU" dirty="0"/>
              <a:t> </a:t>
            </a:r>
            <a:r>
              <a:rPr lang="hu-HU" dirty="0" err="1"/>
              <a:t>at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margin </a:t>
            </a:r>
            <a:r>
              <a:rPr lang="en-US" dirty="0"/>
              <a:t>– great arena for building influence</a:t>
            </a:r>
            <a:endParaRPr lang="hu-HU" dirty="0"/>
          </a:p>
          <a:p>
            <a:r>
              <a:rPr lang="en-US" dirty="0"/>
              <a:t>„In-</a:t>
            </a:r>
            <a:r>
              <a:rPr lang="en-US" dirty="0" err="1"/>
              <a:t>betweenness</a:t>
            </a:r>
            <a:r>
              <a:rPr lang="en-US" dirty="0"/>
              <a:t>”: multiple spheres of interests</a:t>
            </a:r>
            <a:endParaRPr lang="hu-HU" dirty="0"/>
          </a:p>
          <a:p>
            <a:r>
              <a:rPr lang="hu-HU" dirty="0" err="1"/>
              <a:t>exists</a:t>
            </a:r>
            <a:r>
              <a:rPr lang="hu-HU" dirty="0"/>
              <a:t> </a:t>
            </a:r>
            <a:r>
              <a:rPr lang="hu-HU" dirty="0" err="1"/>
              <a:t>for</a:t>
            </a:r>
            <a:r>
              <a:rPr lang="hu-HU" dirty="0"/>
              <a:t> </a:t>
            </a:r>
            <a:r>
              <a:rPr lang="hu-HU" dirty="0" err="1"/>
              <a:t>centuries</a:t>
            </a:r>
            <a:r>
              <a:rPr lang="hu-HU" dirty="0"/>
              <a:t> </a:t>
            </a:r>
            <a:r>
              <a:rPr lang="hu-HU" dirty="0" err="1"/>
              <a:t>but</a:t>
            </a:r>
            <a:r>
              <a:rPr lang="hu-HU" dirty="0"/>
              <a:t> </a:t>
            </a:r>
            <a:r>
              <a:rPr lang="hu-HU" dirty="0" err="1"/>
              <a:t>increased</a:t>
            </a:r>
            <a:r>
              <a:rPr lang="hu-HU" dirty="0"/>
              <a:t> </a:t>
            </a:r>
            <a:r>
              <a:rPr lang="hu-HU" dirty="0" err="1"/>
              <a:t>by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b="1" dirty="0"/>
              <a:t>EU </a:t>
            </a:r>
            <a:r>
              <a:rPr lang="hu-HU" b="1" dirty="0" err="1"/>
              <a:t>political</a:t>
            </a:r>
            <a:r>
              <a:rPr lang="hu-HU" b="1" dirty="0"/>
              <a:t> </a:t>
            </a:r>
            <a:r>
              <a:rPr lang="hu-HU" b="1" dirty="0" err="1"/>
              <a:t>crisis</a:t>
            </a:r>
            <a:endParaRPr lang="en-US" b="1" dirty="0"/>
          </a:p>
          <a:p>
            <a:r>
              <a:rPr lang="hu-HU" dirty="0"/>
              <a:t>EU is </a:t>
            </a:r>
            <a:r>
              <a:rPr lang="hu-HU" dirty="0" err="1"/>
              <a:t>still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most </a:t>
            </a:r>
            <a:r>
              <a:rPr lang="hu-HU" dirty="0" err="1"/>
              <a:t>influential</a:t>
            </a:r>
            <a:r>
              <a:rPr lang="hu-HU" dirty="0"/>
              <a:t> </a:t>
            </a:r>
            <a:r>
              <a:rPr lang="hu-HU" dirty="0" err="1"/>
              <a:t>but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financial</a:t>
            </a:r>
            <a:r>
              <a:rPr lang="hu-HU" dirty="0"/>
              <a:t> and </a:t>
            </a:r>
            <a:r>
              <a:rPr lang="hu-HU" dirty="0" err="1"/>
              <a:t>institutional</a:t>
            </a:r>
            <a:r>
              <a:rPr lang="hu-HU" dirty="0"/>
              <a:t> </a:t>
            </a:r>
            <a:r>
              <a:rPr lang="hu-HU" dirty="0" err="1"/>
              <a:t>crisis</a:t>
            </a:r>
            <a:r>
              <a:rPr lang="hu-HU" dirty="0"/>
              <a:t>, BREXIT,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b="1" dirty="0" err="1"/>
              <a:t>enlargement</a:t>
            </a:r>
            <a:r>
              <a:rPr lang="hu-HU" b="1" dirty="0"/>
              <a:t> </a:t>
            </a:r>
            <a:r>
              <a:rPr lang="hu-HU" b="1" dirty="0" err="1"/>
              <a:t>fatigue</a:t>
            </a:r>
            <a:r>
              <a:rPr lang="hu-HU" dirty="0"/>
              <a:t>, COVID etc. </a:t>
            </a:r>
            <a:r>
              <a:rPr lang="hu-HU" dirty="0" err="1"/>
              <a:t>opens</a:t>
            </a:r>
            <a:r>
              <a:rPr lang="hu-HU" dirty="0"/>
              <a:t> </a:t>
            </a:r>
            <a:r>
              <a:rPr lang="hu-HU" dirty="0" err="1"/>
              <a:t>up</a:t>
            </a:r>
            <a:r>
              <a:rPr lang="hu-HU" dirty="0"/>
              <a:t> </a:t>
            </a:r>
            <a:r>
              <a:rPr lang="hu-HU" dirty="0" err="1"/>
              <a:t>space</a:t>
            </a:r>
            <a:r>
              <a:rPr lang="hu-HU" dirty="0"/>
              <a:t> </a:t>
            </a:r>
            <a:r>
              <a:rPr lang="hu-HU" dirty="0" err="1"/>
              <a:t>for</a:t>
            </a:r>
            <a:r>
              <a:rPr lang="hu-HU" dirty="0"/>
              <a:t> </a:t>
            </a:r>
            <a:r>
              <a:rPr lang="hu-HU" dirty="0" err="1"/>
              <a:t>other</a:t>
            </a:r>
            <a:r>
              <a:rPr lang="hu-HU" dirty="0"/>
              <a:t> </a:t>
            </a:r>
            <a:r>
              <a:rPr lang="hu-HU" dirty="0" err="1"/>
              <a:t>external</a:t>
            </a:r>
            <a:r>
              <a:rPr lang="hu-HU" dirty="0"/>
              <a:t> </a:t>
            </a:r>
            <a:r>
              <a:rPr lang="hu-HU" dirty="0" err="1"/>
              <a:t>powers</a:t>
            </a:r>
            <a:r>
              <a:rPr lang="hu-HU" dirty="0"/>
              <a:t> </a:t>
            </a:r>
          </a:p>
          <a:p>
            <a:r>
              <a:rPr lang="en-US" b="1" dirty="0"/>
              <a:t>Renewed </a:t>
            </a:r>
            <a:r>
              <a:rPr lang="hu-HU" b="1" dirty="0" err="1"/>
              <a:t>geopolitical</a:t>
            </a:r>
            <a:r>
              <a:rPr lang="hu-HU" b="1" dirty="0"/>
              <a:t> </a:t>
            </a:r>
            <a:r>
              <a:rPr lang="en-US" b="1" dirty="0"/>
              <a:t>competition </a:t>
            </a:r>
            <a:r>
              <a:rPr lang="en-US" dirty="0"/>
              <a:t>from the late 2000’s –  </a:t>
            </a:r>
            <a:r>
              <a:rPr lang="en-US" dirty="0" err="1"/>
              <a:t>China’s&amp;Russia’s</a:t>
            </a:r>
            <a:r>
              <a:rPr lang="en-US" dirty="0"/>
              <a:t> global strategies, Turkey’s regional power games</a:t>
            </a:r>
            <a:r>
              <a:rPr lang="hu-HU" dirty="0"/>
              <a:t>, USA </a:t>
            </a:r>
            <a:r>
              <a:rPr lang="hu-HU" dirty="0" err="1"/>
              <a:t>new</a:t>
            </a:r>
            <a:r>
              <a:rPr lang="hu-HU" dirty="0"/>
              <a:t> </a:t>
            </a:r>
            <a:r>
              <a:rPr lang="hu-HU" dirty="0" err="1"/>
              <a:t>cold</a:t>
            </a:r>
            <a:r>
              <a:rPr lang="hu-HU" dirty="0"/>
              <a:t> </a:t>
            </a:r>
            <a:r>
              <a:rPr lang="hu-HU" dirty="0" err="1"/>
              <a:t>war&amp;containment</a:t>
            </a:r>
            <a:r>
              <a:rPr lang="hu-HU" dirty="0"/>
              <a:t> </a:t>
            </a:r>
          </a:p>
          <a:p>
            <a:r>
              <a:rPr lang="hu-HU" b="1" dirty="0"/>
              <a:t>No </a:t>
            </a:r>
            <a:r>
              <a:rPr lang="en-GB" b="1" dirty="0"/>
              <a:t>clear hegemonic power in the region.</a:t>
            </a:r>
            <a:r>
              <a:rPr lang="en-GB" dirty="0"/>
              <a:t> </a:t>
            </a:r>
            <a:endParaRPr lang="hu-HU" dirty="0"/>
          </a:p>
          <a:p>
            <a:r>
              <a:rPr lang="en-GB" dirty="0"/>
              <a:t>The competition for power creates opportunities for smaller </a:t>
            </a:r>
            <a:r>
              <a:rPr lang="hu-HU" dirty="0" err="1"/>
              <a:t>states</a:t>
            </a:r>
            <a:r>
              <a:rPr lang="en-GB" dirty="0"/>
              <a:t> to assert their own interests</a:t>
            </a:r>
            <a:r>
              <a:rPr lang="hu-HU" dirty="0"/>
              <a:t> </a:t>
            </a:r>
          </a:p>
          <a:p>
            <a:endParaRPr lang="hu-HU" dirty="0"/>
          </a:p>
        </p:txBody>
      </p:sp>
      <p:pic>
        <p:nvPicPr>
          <p:cNvPr id="7" name="Tartalom helye 4">
            <a:extLst>
              <a:ext uri="{FF2B5EF4-FFF2-40B4-BE49-F238E27FC236}">
                <a16:creationId xmlns:a16="http://schemas.microsoft.com/office/drawing/2014/main" id="{08162493-2A60-AADA-44FB-2704005D729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4913" y="2062163"/>
            <a:ext cx="3935531" cy="3582786"/>
          </a:xfrm>
        </p:spPr>
      </p:pic>
    </p:spTree>
    <p:extLst>
      <p:ext uri="{BB962C8B-B14F-4D97-AF65-F5344CB8AC3E}">
        <p14:creationId xmlns:p14="http://schemas.microsoft.com/office/powerpoint/2010/main" val="185952696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A </a:t>
            </a:r>
            <a:r>
              <a:rPr lang="hu-HU" dirty="0" err="1"/>
              <a:t>divided</a:t>
            </a:r>
            <a:r>
              <a:rPr lang="hu-HU" dirty="0"/>
              <a:t> </a:t>
            </a:r>
            <a:r>
              <a:rPr lang="hu-HU" dirty="0" err="1"/>
              <a:t>BiH</a:t>
            </a:r>
            <a:endParaRPr lang="hu-HU" dirty="0"/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31DDF30D-882F-803A-AD27-FE728A6C66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2880" y="1628800"/>
            <a:ext cx="4389120" cy="4824536"/>
          </a:xfrm>
        </p:spPr>
        <p:txBody>
          <a:bodyPr>
            <a:normAutofit fontScale="92500" lnSpcReduction="20000"/>
          </a:bodyPr>
          <a:lstStyle/>
          <a:p>
            <a:r>
              <a:rPr lang="hu-HU" dirty="0"/>
              <a:t>A </a:t>
            </a:r>
            <a:r>
              <a:rPr lang="hu-HU" dirty="0" err="1"/>
              <a:t>divided</a:t>
            </a:r>
            <a:r>
              <a:rPr lang="hu-HU" dirty="0"/>
              <a:t> </a:t>
            </a:r>
            <a:r>
              <a:rPr lang="hu-HU" dirty="0" err="1"/>
              <a:t>BiH</a:t>
            </a:r>
            <a:r>
              <a:rPr lang="hu-HU" dirty="0"/>
              <a:t> </a:t>
            </a:r>
            <a:r>
              <a:rPr lang="hu-HU" dirty="0" err="1"/>
              <a:t>makes</a:t>
            </a:r>
            <a:r>
              <a:rPr lang="hu-HU" dirty="0"/>
              <a:t> </a:t>
            </a:r>
            <a:r>
              <a:rPr lang="hu-HU" dirty="0" err="1"/>
              <a:t>increasing</a:t>
            </a:r>
            <a:r>
              <a:rPr lang="hu-HU" dirty="0"/>
              <a:t> </a:t>
            </a:r>
            <a:r>
              <a:rPr lang="hu-HU" dirty="0" err="1"/>
              <a:t>influence</a:t>
            </a:r>
            <a:r>
              <a:rPr lang="hu-HU" dirty="0"/>
              <a:t> </a:t>
            </a:r>
            <a:r>
              <a:rPr lang="hu-HU" dirty="0" err="1"/>
              <a:t>even</a:t>
            </a:r>
            <a:r>
              <a:rPr lang="hu-HU" dirty="0"/>
              <a:t> </a:t>
            </a:r>
            <a:r>
              <a:rPr lang="hu-HU" dirty="0" err="1"/>
              <a:t>easier</a:t>
            </a:r>
            <a:endParaRPr lang="hu-HU" dirty="0"/>
          </a:p>
          <a:p>
            <a:r>
              <a:rPr lang="hu-HU" dirty="0" err="1"/>
              <a:t>Two</a:t>
            </a:r>
            <a:r>
              <a:rPr lang="hu-HU" dirty="0"/>
              <a:t> </a:t>
            </a:r>
            <a:r>
              <a:rPr lang="hu-HU" dirty="0" err="1"/>
              <a:t>entities</a:t>
            </a:r>
            <a:r>
              <a:rPr lang="hu-HU" dirty="0"/>
              <a:t>, </a:t>
            </a:r>
            <a:r>
              <a:rPr lang="hu-HU" dirty="0" err="1"/>
              <a:t>three</a:t>
            </a:r>
            <a:r>
              <a:rPr lang="hu-HU" dirty="0"/>
              <a:t> </a:t>
            </a:r>
            <a:r>
              <a:rPr lang="hu-HU" dirty="0" err="1"/>
              <a:t>constituent</a:t>
            </a:r>
            <a:r>
              <a:rPr lang="hu-HU" dirty="0"/>
              <a:t> </a:t>
            </a:r>
            <a:r>
              <a:rPr lang="hu-HU" dirty="0" err="1"/>
              <a:t>nations</a:t>
            </a:r>
            <a:r>
              <a:rPr lang="hu-HU" dirty="0"/>
              <a:t>, </a:t>
            </a:r>
            <a:r>
              <a:rPr lang="hu-HU" dirty="0" err="1"/>
              <a:t>complex</a:t>
            </a:r>
            <a:r>
              <a:rPr lang="hu-HU" dirty="0"/>
              <a:t> </a:t>
            </a:r>
            <a:r>
              <a:rPr lang="hu-HU" dirty="0" err="1"/>
              <a:t>political</a:t>
            </a:r>
            <a:r>
              <a:rPr lang="hu-HU" dirty="0"/>
              <a:t> </a:t>
            </a:r>
            <a:r>
              <a:rPr lang="hu-HU" dirty="0" err="1"/>
              <a:t>structure</a:t>
            </a:r>
            <a:r>
              <a:rPr lang="hu-HU" dirty="0"/>
              <a:t>, </a:t>
            </a:r>
            <a:r>
              <a:rPr lang="hu-HU" dirty="0" err="1"/>
              <a:t>ethnocratic</a:t>
            </a:r>
            <a:r>
              <a:rPr lang="hu-HU" dirty="0"/>
              <a:t> </a:t>
            </a:r>
            <a:r>
              <a:rPr lang="hu-HU" dirty="0" err="1"/>
              <a:t>regimes</a:t>
            </a:r>
            <a:r>
              <a:rPr lang="hu-HU" dirty="0"/>
              <a:t>…</a:t>
            </a:r>
          </a:p>
          <a:p>
            <a:r>
              <a:rPr lang="hu-HU" dirty="0" err="1"/>
              <a:t>External</a:t>
            </a:r>
            <a:r>
              <a:rPr lang="hu-HU" dirty="0"/>
              <a:t> </a:t>
            </a:r>
            <a:r>
              <a:rPr lang="hu-HU" dirty="0" err="1"/>
              <a:t>actors</a:t>
            </a:r>
            <a:r>
              <a:rPr lang="hu-HU" dirty="0"/>
              <a:t> </a:t>
            </a:r>
            <a:r>
              <a:rPr lang="hu-HU" dirty="0" err="1"/>
              <a:t>have</a:t>
            </a:r>
            <a:r>
              <a:rPr lang="hu-HU" dirty="0"/>
              <a:t> </a:t>
            </a:r>
            <a:r>
              <a:rPr lang="hu-HU" dirty="0" err="1"/>
              <a:t>been</a:t>
            </a:r>
            <a:r>
              <a:rPr lang="hu-HU" dirty="0"/>
              <a:t> </a:t>
            </a:r>
            <a:r>
              <a:rPr lang="hu-HU" dirty="0" err="1"/>
              <a:t>interfering</a:t>
            </a:r>
            <a:r>
              <a:rPr lang="hu-HU" dirty="0"/>
              <a:t> </a:t>
            </a:r>
            <a:r>
              <a:rPr lang="hu-HU" dirty="0" err="1"/>
              <a:t>Bosnian</a:t>
            </a:r>
            <a:r>
              <a:rPr lang="hu-HU" dirty="0"/>
              <a:t> </a:t>
            </a:r>
            <a:r>
              <a:rPr lang="hu-HU" dirty="0" err="1"/>
              <a:t>politics</a:t>
            </a:r>
            <a:r>
              <a:rPr lang="hu-HU" dirty="0"/>
              <a:t> </a:t>
            </a:r>
            <a:r>
              <a:rPr lang="hu-HU" dirty="0" err="1"/>
              <a:t>for</a:t>
            </a:r>
            <a:r>
              <a:rPr lang="hu-HU" dirty="0"/>
              <a:t> a </a:t>
            </a:r>
            <a:r>
              <a:rPr lang="hu-HU" dirty="0" err="1"/>
              <a:t>while</a:t>
            </a:r>
            <a:r>
              <a:rPr lang="hu-HU" dirty="0"/>
              <a:t> (</a:t>
            </a:r>
            <a:r>
              <a:rPr lang="hu-HU" dirty="0" err="1"/>
              <a:t>even</a:t>
            </a:r>
            <a:r>
              <a:rPr lang="hu-HU" dirty="0"/>
              <a:t> </a:t>
            </a:r>
            <a:r>
              <a:rPr lang="hu-HU" dirty="0" err="1"/>
              <a:t>constitually</a:t>
            </a:r>
            <a:r>
              <a:rPr lang="hu-HU" dirty="0"/>
              <a:t> </a:t>
            </a:r>
            <a:r>
              <a:rPr lang="hu-HU" dirty="0" err="1"/>
              <a:t>legalized</a:t>
            </a:r>
            <a:r>
              <a:rPr lang="hu-HU" dirty="0"/>
              <a:t> </a:t>
            </a:r>
            <a:r>
              <a:rPr lang="hu-HU" dirty="0" err="1"/>
              <a:t>right</a:t>
            </a:r>
            <a:r>
              <a:rPr lang="hu-HU" dirty="0"/>
              <a:t> </a:t>
            </a:r>
            <a:r>
              <a:rPr lang="hu-HU" dirty="0" err="1"/>
              <a:t>for</a:t>
            </a:r>
            <a:r>
              <a:rPr lang="hu-HU" dirty="0"/>
              <a:t> </a:t>
            </a:r>
            <a:r>
              <a:rPr lang="hu-HU" dirty="0" err="1"/>
              <a:t>interference</a:t>
            </a:r>
            <a:r>
              <a:rPr lang="hu-HU" dirty="0"/>
              <a:t>)</a:t>
            </a:r>
          </a:p>
          <a:p>
            <a:r>
              <a:rPr lang="hu-HU" dirty="0" err="1"/>
              <a:t>Political</a:t>
            </a:r>
            <a:r>
              <a:rPr lang="hu-HU" dirty="0"/>
              <a:t> </a:t>
            </a:r>
            <a:r>
              <a:rPr lang="hu-HU" dirty="0" err="1"/>
              <a:t>stalemate</a:t>
            </a:r>
            <a:r>
              <a:rPr lang="hu-HU" dirty="0"/>
              <a:t> – no </a:t>
            </a:r>
            <a:r>
              <a:rPr lang="hu-HU" dirty="0" err="1"/>
              <a:t>clear</a:t>
            </a:r>
            <a:r>
              <a:rPr lang="hu-HU" dirty="0"/>
              <a:t> </a:t>
            </a:r>
            <a:r>
              <a:rPr lang="hu-HU" dirty="0" err="1"/>
              <a:t>hegemony</a:t>
            </a:r>
            <a:r>
              <a:rPr lang="hu-HU" dirty="0"/>
              <a:t> – </a:t>
            </a:r>
            <a:r>
              <a:rPr lang="hu-HU" dirty="0" err="1"/>
              <a:t>similar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WB</a:t>
            </a:r>
          </a:p>
          <a:p>
            <a:endParaRPr lang="hu-HU" dirty="0"/>
          </a:p>
        </p:txBody>
      </p:sp>
      <p:pic>
        <p:nvPicPr>
          <p:cNvPr id="7" name="Tartalom helye 6" descr="A képen térkép látható&#10;&#10;Automatikusan generált leírás">
            <a:extLst>
              <a:ext uri="{FF2B5EF4-FFF2-40B4-BE49-F238E27FC236}">
                <a16:creationId xmlns:a16="http://schemas.microsoft.com/office/drawing/2014/main" id="{1F39239D-753C-99C6-2FC4-5B9F979A882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204864"/>
            <a:ext cx="4583327" cy="3240360"/>
          </a:xfrm>
        </p:spPr>
      </p:pic>
    </p:spTree>
    <p:extLst>
      <p:ext uri="{BB962C8B-B14F-4D97-AF65-F5344CB8AC3E}">
        <p14:creationId xmlns:p14="http://schemas.microsoft.com/office/powerpoint/2010/main" val="21418032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A15E4BB-D634-0F4E-15D3-643AA8F0A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Foreign</a:t>
            </a:r>
            <a:r>
              <a:rPr lang="hu-HU" dirty="0"/>
              <a:t> </a:t>
            </a:r>
            <a:r>
              <a:rPr lang="hu-HU" dirty="0" err="1"/>
              <a:t>influence</a:t>
            </a:r>
            <a:endParaRPr lang="en-US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C95A1EAB-2B75-65BC-0D51-3355FE301B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417638"/>
            <a:ext cx="4032448" cy="4708525"/>
          </a:xfrm>
        </p:spPr>
        <p:txBody>
          <a:bodyPr>
            <a:normAutofit fontScale="77500" lnSpcReduction="20000"/>
          </a:bodyPr>
          <a:lstStyle/>
          <a:p>
            <a:r>
              <a:rPr lang="hu-HU" dirty="0" err="1"/>
              <a:t>Serbs</a:t>
            </a:r>
            <a:r>
              <a:rPr lang="hu-HU" dirty="0"/>
              <a:t> and </a:t>
            </a:r>
            <a:r>
              <a:rPr lang="hu-HU" dirty="0" err="1"/>
              <a:t>Croats</a:t>
            </a:r>
            <a:r>
              <a:rPr lang="hu-HU" dirty="0"/>
              <a:t> </a:t>
            </a:r>
            <a:r>
              <a:rPr lang="hu-HU" dirty="0" err="1"/>
              <a:t>have</a:t>
            </a:r>
            <a:r>
              <a:rPr lang="hu-HU" dirty="0"/>
              <a:t> a kin </a:t>
            </a:r>
            <a:r>
              <a:rPr lang="hu-HU" dirty="0" err="1"/>
              <a:t>state</a:t>
            </a:r>
            <a:r>
              <a:rPr lang="hu-HU" dirty="0"/>
              <a:t> in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neighborhood</a:t>
            </a:r>
            <a:endParaRPr lang="hu-HU" dirty="0"/>
          </a:p>
          <a:p>
            <a:r>
              <a:rPr lang="hu-HU" dirty="0" err="1"/>
              <a:t>Double</a:t>
            </a:r>
            <a:r>
              <a:rPr lang="hu-HU" dirty="0"/>
              <a:t> </a:t>
            </a:r>
            <a:r>
              <a:rPr lang="hu-HU" dirty="0" err="1"/>
              <a:t>citizenships</a:t>
            </a:r>
            <a:endParaRPr lang="hu-HU" dirty="0"/>
          </a:p>
          <a:p>
            <a:r>
              <a:rPr lang="hu-HU" dirty="0"/>
              <a:t>RS </a:t>
            </a:r>
            <a:r>
              <a:rPr lang="hu-HU" dirty="0" err="1"/>
              <a:t>leader</a:t>
            </a:r>
            <a:r>
              <a:rPr lang="hu-HU" dirty="0"/>
              <a:t> Dodik – </a:t>
            </a:r>
            <a:r>
              <a:rPr lang="hu-HU" dirty="0" err="1"/>
              <a:t>secessionist</a:t>
            </a:r>
            <a:r>
              <a:rPr lang="hu-HU" dirty="0"/>
              <a:t> </a:t>
            </a:r>
            <a:r>
              <a:rPr lang="hu-HU" dirty="0" err="1"/>
              <a:t>threats</a:t>
            </a:r>
            <a:endParaRPr lang="hu-HU" dirty="0"/>
          </a:p>
          <a:p>
            <a:r>
              <a:rPr lang="hu-HU" dirty="0" err="1"/>
              <a:t>Croatia’s</a:t>
            </a:r>
            <a:r>
              <a:rPr lang="hu-HU" dirty="0"/>
              <a:t> </a:t>
            </a:r>
            <a:r>
              <a:rPr lang="hu-HU" dirty="0" err="1"/>
              <a:t>influence</a:t>
            </a:r>
            <a:r>
              <a:rPr lang="hu-HU" dirty="0"/>
              <a:t> in </a:t>
            </a:r>
            <a:r>
              <a:rPr lang="hu-HU" dirty="0" err="1"/>
              <a:t>Herzegovina</a:t>
            </a:r>
            <a:endParaRPr lang="hu-HU" dirty="0"/>
          </a:p>
          <a:p>
            <a:r>
              <a:rPr lang="hu-HU" dirty="0" err="1"/>
              <a:t>Turkish&amp;Gulf</a:t>
            </a:r>
            <a:r>
              <a:rPr lang="hu-HU" dirty="0"/>
              <a:t> </a:t>
            </a:r>
            <a:r>
              <a:rPr lang="hu-HU" dirty="0" err="1"/>
              <a:t>states</a:t>
            </a:r>
            <a:r>
              <a:rPr lang="hu-HU" dirty="0"/>
              <a:t>’ </a:t>
            </a:r>
            <a:r>
              <a:rPr lang="hu-HU" dirty="0" err="1"/>
              <a:t>influence</a:t>
            </a:r>
            <a:r>
              <a:rPr lang="hu-HU" dirty="0"/>
              <a:t> in Bosniak </a:t>
            </a:r>
            <a:r>
              <a:rPr lang="hu-HU" dirty="0" err="1"/>
              <a:t>cantons</a:t>
            </a:r>
            <a:endParaRPr lang="hu-HU" dirty="0"/>
          </a:p>
          <a:p>
            <a:r>
              <a:rPr lang="hu-HU" dirty="0" err="1"/>
              <a:t>Economy</a:t>
            </a:r>
            <a:r>
              <a:rPr lang="hu-HU" dirty="0"/>
              <a:t>, </a:t>
            </a:r>
            <a:r>
              <a:rPr lang="hu-HU" dirty="0" err="1"/>
              <a:t>culture</a:t>
            </a:r>
            <a:r>
              <a:rPr lang="hu-HU" dirty="0"/>
              <a:t>, </a:t>
            </a:r>
            <a:r>
              <a:rPr lang="hu-HU" dirty="0" err="1"/>
              <a:t>education</a:t>
            </a:r>
            <a:r>
              <a:rPr lang="hu-HU" dirty="0"/>
              <a:t>, etc. </a:t>
            </a:r>
            <a:endParaRPr lang="en-US" dirty="0"/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70426536-95EE-E473-996B-01F47572B0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9632" y="1417638"/>
            <a:ext cx="4395472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86089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5A8BAC2-658B-0AB8-A4C3-D50C191F7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/>
              <a:t>Hungary in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region</a:t>
            </a:r>
            <a:endParaRPr lang="hu-HU" dirty="0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23951" y="2636912"/>
            <a:ext cx="4448049" cy="2798564"/>
          </a:xfrm>
          <a:prstGeom prst="rect">
            <a:avLst/>
          </a:prstGeom>
        </p:spPr>
      </p:pic>
      <p:sp>
        <p:nvSpPr>
          <p:cNvPr id="5" name="Tartalom helye 4"/>
          <p:cNvSpPr>
            <a:spLocks noGrp="1"/>
          </p:cNvSpPr>
          <p:nvPr>
            <p:ph sz="half" idx="2"/>
          </p:nvPr>
        </p:nvSpPr>
        <p:spPr>
          <a:xfrm>
            <a:off x="4664786" y="2178844"/>
            <a:ext cx="4264819" cy="4679156"/>
          </a:xfrm>
        </p:spPr>
        <p:txBody>
          <a:bodyPr>
            <a:normAutofit fontScale="85000" lnSpcReduction="20000"/>
          </a:bodyPr>
          <a:lstStyle/>
          <a:p>
            <a:r>
              <a:rPr lang="hu-HU" dirty="0" err="1"/>
              <a:t>Hungary’s</a:t>
            </a:r>
            <a:r>
              <a:rPr lang="hu-HU" dirty="0"/>
              <a:t> </a:t>
            </a:r>
            <a:r>
              <a:rPr lang="hu-HU" dirty="0" err="1"/>
              <a:t>renewed</a:t>
            </a:r>
            <a:r>
              <a:rPr lang="hu-HU" dirty="0"/>
              <a:t> interest </a:t>
            </a:r>
            <a:r>
              <a:rPr lang="hu-HU" dirty="0" err="1"/>
              <a:t>towards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Western </a:t>
            </a:r>
            <a:r>
              <a:rPr lang="hu-HU" dirty="0" err="1"/>
              <a:t>Balkans</a:t>
            </a:r>
            <a:r>
              <a:rPr lang="hu-HU" dirty="0"/>
              <a:t> </a:t>
            </a:r>
            <a:r>
              <a:rPr lang="hu-HU" dirty="0" err="1"/>
              <a:t>from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2010’s (Reményi </a:t>
            </a:r>
            <a:r>
              <a:rPr lang="hu-HU" dirty="0" err="1"/>
              <a:t>et</a:t>
            </a:r>
            <a:r>
              <a:rPr lang="hu-HU" dirty="0"/>
              <a:t> </a:t>
            </a:r>
            <a:r>
              <a:rPr lang="hu-HU" dirty="0" err="1"/>
              <a:t>al</a:t>
            </a:r>
            <a:r>
              <a:rPr lang="hu-HU" dirty="0"/>
              <a:t>. 2021)</a:t>
            </a:r>
          </a:p>
          <a:p>
            <a:r>
              <a:rPr lang="hu-HU" dirty="0" err="1"/>
              <a:t>After</a:t>
            </a:r>
            <a:r>
              <a:rPr lang="hu-HU" dirty="0"/>
              <a:t> </a:t>
            </a:r>
            <a:r>
              <a:rPr lang="hu-HU" dirty="0" err="1"/>
              <a:t>Croatia</a:t>
            </a:r>
            <a:r>
              <a:rPr lang="hu-HU" dirty="0"/>
              <a:t> and </a:t>
            </a:r>
            <a:r>
              <a:rPr lang="hu-HU" dirty="0" err="1"/>
              <a:t>Serbia</a:t>
            </a:r>
            <a:r>
              <a:rPr lang="hu-HU" dirty="0"/>
              <a:t> </a:t>
            </a:r>
            <a:r>
              <a:rPr lang="hu-HU" dirty="0" err="1"/>
              <a:t>BiH</a:t>
            </a:r>
            <a:r>
              <a:rPr lang="hu-HU" dirty="0"/>
              <a:t> </a:t>
            </a:r>
            <a:r>
              <a:rPr lang="hu-HU" dirty="0" err="1"/>
              <a:t>appears</a:t>
            </a:r>
            <a:r>
              <a:rPr lang="hu-HU" dirty="0"/>
              <a:t> more </a:t>
            </a:r>
            <a:r>
              <a:rPr lang="hu-HU" dirty="0" err="1"/>
              <a:t>often</a:t>
            </a:r>
            <a:r>
              <a:rPr lang="hu-HU" dirty="0"/>
              <a:t> in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news</a:t>
            </a:r>
            <a:endParaRPr lang="hu-HU" dirty="0"/>
          </a:p>
          <a:p>
            <a:r>
              <a:rPr lang="hu-HU" dirty="0" err="1"/>
              <a:t>At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end of 2018 </a:t>
            </a:r>
            <a:r>
              <a:rPr lang="hu-HU" dirty="0" err="1"/>
              <a:t>many</a:t>
            </a:r>
            <a:r>
              <a:rPr lang="hu-HU" dirty="0"/>
              <a:t> </a:t>
            </a:r>
            <a:r>
              <a:rPr lang="hu-HU" dirty="0" err="1"/>
              <a:t>news</a:t>
            </a:r>
            <a:r>
              <a:rPr lang="hu-HU" dirty="0"/>
              <a:t> </a:t>
            </a:r>
            <a:r>
              <a:rPr lang="hu-HU" dirty="0" err="1"/>
              <a:t>outlets</a:t>
            </a:r>
            <a:r>
              <a:rPr lang="hu-HU" dirty="0"/>
              <a:t> </a:t>
            </a:r>
            <a:r>
              <a:rPr lang="hu-HU" dirty="0" err="1"/>
              <a:t>reported</a:t>
            </a:r>
            <a:r>
              <a:rPr lang="hu-HU" dirty="0"/>
              <a:t> </a:t>
            </a:r>
            <a:r>
              <a:rPr lang="hu-HU" dirty="0" err="1"/>
              <a:t>that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ethnic</a:t>
            </a:r>
            <a:r>
              <a:rPr lang="hu-HU" dirty="0"/>
              <a:t> map of </a:t>
            </a:r>
            <a:r>
              <a:rPr lang="hu-HU" dirty="0" err="1"/>
              <a:t>BiH</a:t>
            </a:r>
            <a:r>
              <a:rPr lang="hu-HU" dirty="0"/>
              <a:t> is hanging in PM </a:t>
            </a:r>
            <a:r>
              <a:rPr lang="hu-HU" dirty="0" err="1"/>
              <a:t>Orbán’s</a:t>
            </a:r>
            <a:r>
              <a:rPr lang="hu-HU" dirty="0"/>
              <a:t> </a:t>
            </a:r>
            <a:r>
              <a:rPr lang="hu-HU" dirty="0" err="1"/>
              <a:t>office</a:t>
            </a:r>
            <a:r>
              <a:rPr lang="hu-HU" dirty="0"/>
              <a:t>.</a:t>
            </a:r>
          </a:p>
          <a:p>
            <a:r>
              <a:rPr lang="hu-HU" dirty="0" err="1"/>
              <a:t>Several</a:t>
            </a:r>
            <a:r>
              <a:rPr lang="hu-HU" dirty="0"/>
              <a:t> </a:t>
            </a:r>
            <a:r>
              <a:rPr lang="hu-HU" dirty="0" err="1"/>
              <a:t>other</a:t>
            </a:r>
            <a:r>
              <a:rPr lang="hu-HU" dirty="0"/>
              <a:t> (</a:t>
            </a:r>
            <a:r>
              <a:rPr lang="hu-HU" dirty="0" err="1"/>
              <a:t>often</a:t>
            </a:r>
            <a:r>
              <a:rPr lang="hu-HU" dirty="0"/>
              <a:t> </a:t>
            </a:r>
            <a:r>
              <a:rPr lang="hu-HU" dirty="0" err="1"/>
              <a:t>controversial</a:t>
            </a:r>
            <a:r>
              <a:rPr lang="hu-HU" dirty="0"/>
              <a:t>) </a:t>
            </a:r>
            <a:r>
              <a:rPr lang="hu-HU" dirty="0" err="1"/>
              <a:t>moves</a:t>
            </a:r>
            <a:r>
              <a:rPr lang="hu-HU" dirty="0"/>
              <a:t> </a:t>
            </a:r>
            <a:r>
              <a:rPr lang="hu-HU" dirty="0" err="1"/>
              <a:t>towards</a:t>
            </a:r>
            <a:r>
              <a:rPr lang="hu-HU" dirty="0"/>
              <a:t> </a:t>
            </a:r>
            <a:r>
              <a:rPr lang="hu-HU" dirty="0" err="1"/>
              <a:t>BiH</a:t>
            </a:r>
            <a:r>
              <a:rPr lang="hu-HU" dirty="0"/>
              <a:t> </a:t>
            </a:r>
            <a:r>
              <a:rPr lang="hu-HU" dirty="0" err="1"/>
              <a:t>followed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831087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8373D7E-7119-6334-CB52-BAF7D9D0D3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Some</a:t>
            </a:r>
            <a:r>
              <a:rPr lang="hu-HU" dirty="0"/>
              <a:t> </a:t>
            </a:r>
            <a:r>
              <a:rPr lang="hu-HU" dirty="0" err="1"/>
              <a:t>turning</a:t>
            </a:r>
            <a:r>
              <a:rPr lang="hu-HU" dirty="0"/>
              <a:t> </a:t>
            </a:r>
            <a:r>
              <a:rPr lang="hu-HU" dirty="0" err="1"/>
              <a:t>points</a:t>
            </a:r>
            <a:endParaRPr lang="en-US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627351FB-9AF5-17C2-2C37-DDF8D2CEF5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9912" y="1380424"/>
            <a:ext cx="4906888" cy="5000904"/>
          </a:xfrm>
        </p:spPr>
        <p:txBody>
          <a:bodyPr>
            <a:normAutofit fontScale="85000" lnSpcReduction="10000"/>
          </a:bodyPr>
          <a:lstStyle/>
          <a:p>
            <a:r>
              <a:rPr lang="hu-HU" dirty="0"/>
              <a:t>Old </a:t>
            </a:r>
            <a:r>
              <a:rPr lang="hu-HU" dirty="0" err="1"/>
              <a:t>Bosnian</a:t>
            </a:r>
            <a:r>
              <a:rPr lang="hu-HU" dirty="0"/>
              <a:t> </a:t>
            </a:r>
            <a:r>
              <a:rPr lang="hu-HU" dirty="0" err="1"/>
              <a:t>church</a:t>
            </a:r>
            <a:endParaRPr lang="hu-HU" dirty="0"/>
          </a:p>
          <a:p>
            <a:r>
              <a:rPr lang="hu-HU" dirty="0" err="1"/>
              <a:t>Short-lived</a:t>
            </a:r>
            <a:r>
              <a:rPr lang="hu-HU" dirty="0"/>
              <a:t> </a:t>
            </a:r>
            <a:r>
              <a:rPr lang="hu-HU" dirty="0" err="1"/>
              <a:t>medieval</a:t>
            </a:r>
            <a:r>
              <a:rPr lang="hu-HU" dirty="0"/>
              <a:t> </a:t>
            </a:r>
            <a:r>
              <a:rPr lang="hu-HU" dirty="0" err="1"/>
              <a:t>semi-independence</a:t>
            </a:r>
            <a:endParaRPr lang="hu-HU" dirty="0"/>
          </a:p>
          <a:p>
            <a:r>
              <a:rPr lang="hu-HU" dirty="0" err="1"/>
              <a:t>Islamization</a:t>
            </a:r>
            <a:r>
              <a:rPr lang="hu-HU" dirty="0"/>
              <a:t> </a:t>
            </a:r>
            <a:r>
              <a:rPr lang="hu-HU" dirty="0" err="1"/>
              <a:t>during</a:t>
            </a:r>
            <a:r>
              <a:rPr lang="hu-HU" dirty="0"/>
              <a:t> Ottoman </a:t>
            </a:r>
            <a:r>
              <a:rPr lang="hu-HU" dirty="0" err="1"/>
              <a:t>times</a:t>
            </a:r>
            <a:r>
              <a:rPr lang="hu-HU" dirty="0"/>
              <a:t> (</a:t>
            </a:r>
            <a:r>
              <a:rPr lang="hu-HU" dirty="0" err="1"/>
              <a:t>Islamized</a:t>
            </a:r>
            <a:r>
              <a:rPr lang="hu-HU" dirty="0"/>
              <a:t> </a:t>
            </a:r>
            <a:r>
              <a:rPr lang="hu-HU" dirty="0" err="1"/>
              <a:t>Croats</a:t>
            </a:r>
            <a:r>
              <a:rPr lang="hu-HU" dirty="0"/>
              <a:t> </a:t>
            </a:r>
            <a:r>
              <a:rPr lang="hu-HU" dirty="0" err="1"/>
              <a:t>vs</a:t>
            </a:r>
            <a:r>
              <a:rPr lang="hu-HU" dirty="0"/>
              <a:t>. </a:t>
            </a:r>
            <a:r>
              <a:rPr lang="hu-HU" dirty="0" err="1"/>
              <a:t>Islamized</a:t>
            </a:r>
            <a:r>
              <a:rPr lang="hu-HU" dirty="0"/>
              <a:t> </a:t>
            </a:r>
            <a:r>
              <a:rPr lang="hu-HU" dirty="0" err="1"/>
              <a:t>Serbs</a:t>
            </a:r>
            <a:r>
              <a:rPr lang="hu-HU" dirty="0"/>
              <a:t>)</a:t>
            </a:r>
          </a:p>
          <a:p>
            <a:r>
              <a:rPr lang="hu-HU" dirty="0"/>
              <a:t>AH </a:t>
            </a:r>
            <a:r>
              <a:rPr lang="hu-HU" dirty="0" err="1"/>
              <a:t>annexation</a:t>
            </a:r>
            <a:r>
              <a:rPr lang="hu-HU" dirty="0"/>
              <a:t> – </a:t>
            </a:r>
            <a:r>
              <a:rPr lang="hu-HU" dirty="0" err="1"/>
              <a:t>attempt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develop</a:t>
            </a:r>
            <a:r>
              <a:rPr lang="hu-HU" dirty="0"/>
              <a:t> a </a:t>
            </a:r>
            <a:r>
              <a:rPr lang="hu-HU" dirty="0" err="1"/>
              <a:t>Bosnian</a:t>
            </a:r>
            <a:r>
              <a:rPr lang="hu-HU" dirty="0"/>
              <a:t> </a:t>
            </a:r>
            <a:r>
              <a:rPr lang="hu-HU" dirty="0" err="1"/>
              <a:t>identity</a:t>
            </a:r>
            <a:endParaRPr lang="hu-HU" dirty="0"/>
          </a:p>
          <a:p>
            <a:r>
              <a:rPr lang="hu-HU" dirty="0"/>
              <a:t>AH </a:t>
            </a:r>
            <a:r>
              <a:rPr lang="hu-HU" dirty="0" err="1"/>
              <a:t>colonialism</a:t>
            </a:r>
            <a:endParaRPr lang="hu-HU" dirty="0"/>
          </a:p>
          <a:p>
            <a:r>
              <a:rPr lang="hu-HU" dirty="0" err="1"/>
              <a:t>Yugoslavia</a:t>
            </a:r>
            <a:r>
              <a:rPr lang="hu-HU" dirty="0"/>
              <a:t> (1st&amp;2nd)</a:t>
            </a:r>
          </a:p>
          <a:p>
            <a:r>
              <a:rPr lang="hu-HU" dirty="0"/>
              <a:t>In </a:t>
            </a:r>
            <a:r>
              <a:rPr lang="hu-HU" dirty="0" err="1"/>
              <a:t>between</a:t>
            </a:r>
            <a:r>
              <a:rPr lang="hu-HU" dirty="0"/>
              <a:t>: </a:t>
            </a:r>
            <a:r>
              <a:rPr lang="hu-HU" dirty="0" err="1"/>
              <a:t>fascist</a:t>
            </a:r>
            <a:r>
              <a:rPr lang="hu-HU" dirty="0"/>
              <a:t> </a:t>
            </a:r>
            <a:r>
              <a:rPr lang="hu-HU" dirty="0" err="1"/>
              <a:t>Croat</a:t>
            </a:r>
            <a:r>
              <a:rPr lang="hu-HU" dirty="0"/>
              <a:t> </a:t>
            </a:r>
            <a:r>
              <a:rPr lang="hu-HU" dirty="0" err="1"/>
              <a:t>state</a:t>
            </a:r>
            <a:endParaRPr lang="hu-HU" dirty="0"/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650AC7FA-17B0-ECB0-1463-87DC2ABFE9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380424"/>
            <a:ext cx="3511296" cy="2336608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AE2B31E7-971A-921A-4527-01F37A0495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777" y="4077072"/>
            <a:ext cx="3147087" cy="243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74230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CDA2D2E-4CCB-BDBA-762D-57C9CF33E1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Hungary in </a:t>
            </a:r>
            <a:r>
              <a:rPr lang="hu-HU" dirty="0" err="1"/>
              <a:t>the</a:t>
            </a:r>
            <a:r>
              <a:rPr lang="hu-HU" dirty="0"/>
              <a:t> WB - </a:t>
            </a:r>
            <a:r>
              <a:rPr lang="hu-HU" dirty="0" err="1"/>
              <a:t>security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5DAC97BC-932B-5F25-DCC3-C00A174215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226469"/>
            <a:ext cx="5007769" cy="3263504"/>
          </a:xfrm>
        </p:spPr>
        <p:txBody>
          <a:bodyPr>
            <a:normAutofit fontScale="55000" lnSpcReduction="20000"/>
          </a:bodyPr>
          <a:lstStyle/>
          <a:p>
            <a:r>
              <a:rPr lang="hu-HU" dirty="0"/>
              <a:t>Hungary is </a:t>
            </a:r>
            <a:r>
              <a:rPr lang="hu-HU" dirty="0" err="1"/>
              <a:t>not</a:t>
            </a:r>
            <a:r>
              <a:rPr lang="hu-HU" dirty="0"/>
              <a:t> a major military </a:t>
            </a:r>
            <a:r>
              <a:rPr lang="hu-HU" dirty="0" err="1"/>
              <a:t>power</a:t>
            </a:r>
            <a:r>
              <a:rPr lang="hu-HU" dirty="0"/>
              <a:t> </a:t>
            </a:r>
            <a:r>
              <a:rPr lang="hu-HU" dirty="0" err="1"/>
              <a:t>but</a:t>
            </a:r>
            <a:r>
              <a:rPr lang="hu-HU" dirty="0"/>
              <a:t>,</a:t>
            </a:r>
          </a:p>
          <a:p>
            <a:pPr lvl="1"/>
            <a:r>
              <a:rPr lang="hu-HU" dirty="0" err="1"/>
              <a:t>both</a:t>
            </a:r>
            <a:r>
              <a:rPr lang="hu-HU" dirty="0"/>
              <a:t> in </a:t>
            </a:r>
            <a:r>
              <a:rPr lang="hu-HU" dirty="0" err="1"/>
              <a:t>BiH</a:t>
            </a:r>
            <a:r>
              <a:rPr lang="hu-HU" dirty="0"/>
              <a:t> and in KOS Hungary has a </a:t>
            </a:r>
            <a:r>
              <a:rPr lang="hu-HU" dirty="0" err="1"/>
              <a:t>significant</a:t>
            </a:r>
            <a:r>
              <a:rPr lang="hu-HU" dirty="0"/>
              <a:t> military </a:t>
            </a:r>
            <a:r>
              <a:rPr lang="hu-HU" dirty="0" err="1"/>
              <a:t>presence</a:t>
            </a:r>
            <a:r>
              <a:rPr lang="hu-HU" dirty="0"/>
              <a:t> </a:t>
            </a:r>
          </a:p>
          <a:p>
            <a:pPr lvl="1"/>
            <a:r>
              <a:rPr lang="hu-HU" dirty="0"/>
              <a:t>NATO liaison </a:t>
            </a:r>
            <a:r>
              <a:rPr lang="hu-HU" dirty="0" err="1"/>
              <a:t>office</a:t>
            </a:r>
            <a:r>
              <a:rPr lang="hu-HU" dirty="0"/>
              <a:t> in Banja Luka, </a:t>
            </a:r>
          </a:p>
          <a:p>
            <a:pPr lvl="1"/>
            <a:r>
              <a:rPr lang="hu-HU" dirty="0"/>
              <a:t>3rd </a:t>
            </a:r>
            <a:r>
              <a:rPr lang="hu-HU" dirty="0" err="1"/>
              <a:t>largest</a:t>
            </a:r>
            <a:r>
              <a:rPr lang="hu-HU" dirty="0"/>
              <a:t> </a:t>
            </a:r>
            <a:r>
              <a:rPr lang="hu-HU" dirty="0" err="1"/>
              <a:t>force</a:t>
            </a:r>
            <a:r>
              <a:rPr lang="hu-HU" dirty="0"/>
              <a:t> in KFOR, </a:t>
            </a:r>
          </a:p>
          <a:p>
            <a:pPr lvl="1"/>
            <a:r>
              <a:rPr lang="hu-HU" dirty="0"/>
              <a:t>1/3 of </a:t>
            </a:r>
            <a:r>
              <a:rPr lang="hu-HU" dirty="0" err="1"/>
              <a:t>soldiers</a:t>
            </a:r>
            <a:r>
              <a:rPr lang="hu-HU" dirty="0"/>
              <a:t> in </a:t>
            </a:r>
            <a:r>
              <a:rPr lang="hu-HU" dirty="0" err="1"/>
              <a:t>BiH</a:t>
            </a:r>
            <a:endParaRPr lang="hu-HU" dirty="0"/>
          </a:p>
          <a:p>
            <a:pPr lvl="1"/>
            <a:r>
              <a:rPr lang="hu-HU" dirty="0" err="1"/>
              <a:t>Commander</a:t>
            </a:r>
            <a:r>
              <a:rPr lang="hu-HU" dirty="0"/>
              <a:t> of KFOR (</a:t>
            </a:r>
            <a:r>
              <a:rPr lang="hu-HU" dirty="0" err="1"/>
              <a:t>oct</a:t>
            </a:r>
            <a:r>
              <a:rPr lang="hu-HU" dirty="0"/>
              <a:t>. 2021-22)</a:t>
            </a:r>
          </a:p>
          <a:p>
            <a:pPr lvl="1"/>
            <a:r>
              <a:rPr lang="hu-HU" dirty="0" err="1"/>
              <a:t>Commander</a:t>
            </a:r>
            <a:r>
              <a:rPr lang="hu-HU" dirty="0"/>
              <a:t> of EUFOR-ALTHEA (2024-) </a:t>
            </a:r>
          </a:p>
          <a:p>
            <a:r>
              <a:rPr lang="hu-HU" dirty="0" err="1"/>
              <a:t>supporting</a:t>
            </a:r>
            <a:r>
              <a:rPr lang="hu-HU" dirty="0"/>
              <a:t> </a:t>
            </a:r>
            <a:r>
              <a:rPr lang="hu-HU" dirty="0" err="1"/>
              <a:t>likeminded</a:t>
            </a:r>
            <a:r>
              <a:rPr lang="hu-HU" dirty="0"/>
              <a:t> </a:t>
            </a:r>
            <a:r>
              <a:rPr lang="hu-HU" dirty="0" err="1"/>
              <a:t>politicians</a:t>
            </a:r>
            <a:r>
              <a:rPr lang="hu-HU" dirty="0"/>
              <a:t> in </a:t>
            </a:r>
            <a:r>
              <a:rPr lang="hu-HU" dirty="0" err="1"/>
              <a:t>border</a:t>
            </a:r>
            <a:r>
              <a:rPr lang="hu-HU" dirty="0"/>
              <a:t> </a:t>
            </a:r>
            <a:r>
              <a:rPr lang="hu-HU" dirty="0" err="1"/>
              <a:t>securitization</a:t>
            </a:r>
            <a:endParaRPr lang="hu-HU" dirty="0"/>
          </a:p>
          <a:p>
            <a:pPr lvl="1"/>
            <a:r>
              <a:rPr lang="hu-HU" dirty="0" err="1"/>
              <a:t>providing</a:t>
            </a:r>
            <a:r>
              <a:rPr lang="hu-HU" dirty="0"/>
              <a:t> </a:t>
            </a:r>
            <a:r>
              <a:rPr lang="hu-HU" dirty="0" err="1"/>
              <a:t>razor</a:t>
            </a:r>
            <a:r>
              <a:rPr lang="hu-HU" dirty="0"/>
              <a:t> </a:t>
            </a:r>
            <a:r>
              <a:rPr lang="hu-HU" dirty="0" err="1"/>
              <a:t>wire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Macedonia</a:t>
            </a:r>
            <a:r>
              <a:rPr lang="hu-HU" dirty="0"/>
              <a:t>, </a:t>
            </a:r>
          </a:p>
          <a:p>
            <a:pPr lvl="1"/>
            <a:r>
              <a:rPr lang="hu-HU" dirty="0" err="1"/>
              <a:t>joint</a:t>
            </a:r>
            <a:r>
              <a:rPr lang="hu-HU" dirty="0"/>
              <a:t> </a:t>
            </a:r>
            <a:r>
              <a:rPr lang="hu-HU" dirty="0" err="1"/>
              <a:t>border</a:t>
            </a:r>
            <a:r>
              <a:rPr lang="hu-HU" dirty="0"/>
              <a:t> </a:t>
            </a:r>
            <a:r>
              <a:rPr lang="hu-HU" dirty="0" err="1"/>
              <a:t>patrol</a:t>
            </a:r>
            <a:r>
              <a:rPr lang="hu-HU" dirty="0"/>
              <a:t> in </a:t>
            </a:r>
            <a:r>
              <a:rPr lang="hu-HU" dirty="0" err="1"/>
              <a:t>Macedonia</a:t>
            </a:r>
            <a:r>
              <a:rPr lang="hu-HU" dirty="0"/>
              <a:t> and </a:t>
            </a:r>
            <a:r>
              <a:rPr lang="hu-HU" dirty="0" err="1"/>
              <a:t>Serbia</a:t>
            </a:r>
            <a:endParaRPr lang="hu-HU" dirty="0"/>
          </a:p>
          <a:p>
            <a:endParaRPr lang="hu-HU" dirty="0"/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AFD794F0-772A-5E4C-C5AD-C6228E4EEC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0319" y="1107908"/>
            <a:ext cx="3049788" cy="2034716"/>
          </a:xfrm>
          <a:prstGeom prst="rect">
            <a:avLst/>
          </a:prstGeom>
        </p:spPr>
      </p:pic>
      <p:sp>
        <p:nvSpPr>
          <p:cNvPr id="5" name="Szövegdoboz 4">
            <a:extLst>
              <a:ext uri="{FF2B5EF4-FFF2-40B4-BE49-F238E27FC236}">
                <a16:creationId xmlns:a16="http://schemas.microsoft.com/office/drawing/2014/main" id="{121FBD2D-DB86-68B4-F5A4-E88C3B477E0C}"/>
              </a:ext>
            </a:extLst>
          </p:cNvPr>
          <p:cNvSpPr txBox="1"/>
          <p:nvPr/>
        </p:nvSpPr>
        <p:spPr>
          <a:xfrm>
            <a:off x="6817891" y="3095122"/>
            <a:ext cx="218521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25" dirty="0" err="1"/>
              <a:t>Hungarian</a:t>
            </a:r>
            <a:r>
              <a:rPr lang="hu-HU" sz="825" dirty="0"/>
              <a:t> </a:t>
            </a:r>
            <a:r>
              <a:rPr lang="hu-HU" sz="825" dirty="0" err="1"/>
              <a:t>soldiers</a:t>
            </a:r>
            <a:r>
              <a:rPr lang="hu-HU" sz="825" dirty="0"/>
              <a:t> </a:t>
            </a:r>
            <a:r>
              <a:rPr lang="hu-HU" sz="825" dirty="0" err="1"/>
              <a:t>in</a:t>
            </a:r>
            <a:r>
              <a:rPr lang="hu-HU" sz="825" dirty="0"/>
              <a:t> </a:t>
            </a:r>
            <a:r>
              <a:rPr lang="hu-HU" sz="825" dirty="0" err="1"/>
              <a:t>Pristina</a:t>
            </a:r>
            <a:r>
              <a:rPr lang="hu-HU" sz="825" dirty="0"/>
              <a:t> – </a:t>
            </a:r>
            <a:r>
              <a:rPr lang="hu-HU" sz="825" dirty="0" err="1"/>
              <a:t>promenade.hu</a:t>
            </a:r>
            <a:endParaRPr lang="hu-HU" sz="825" dirty="0"/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CD6F15C3-B95B-9F7A-B653-95B5547892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0319" y="3389648"/>
            <a:ext cx="3049788" cy="2291153"/>
          </a:xfrm>
          <a:prstGeom prst="rect">
            <a:avLst/>
          </a:prstGeom>
        </p:spPr>
      </p:pic>
      <p:sp>
        <p:nvSpPr>
          <p:cNvPr id="7" name="Szövegdoboz 6">
            <a:extLst>
              <a:ext uri="{FF2B5EF4-FFF2-40B4-BE49-F238E27FC236}">
                <a16:creationId xmlns:a16="http://schemas.microsoft.com/office/drawing/2014/main" id="{EE4F9985-1D7E-59ED-A8E3-77217E8084C3}"/>
              </a:ext>
            </a:extLst>
          </p:cNvPr>
          <p:cNvSpPr txBox="1"/>
          <p:nvPr/>
        </p:nvSpPr>
        <p:spPr>
          <a:xfrm>
            <a:off x="6702475" y="5680801"/>
            <a:ext cx="2299027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825" dirty="0" err="1"/>
              <a:t>Macedonia</a:t>
            </a:r>
            <a:r>
              <a:rPr lang="hu-HU" sz="825" dirty="0"/>
              <a:t> </a:t>
            </a:r>
            <a:r>
              <a:rPr lang="hu-HU" sz="825" dirty="0" err="1"/>
              <a:t>border</a:t>
            </a:r>
            <a:r>
              <a:rPr lang="hu-HU" sz="825" dirty="0"/>
              <a:t> </a:t>
            </a:r>
            <a:r>
              <a:rPr lang="hu-HU" sz="825" dirty="0" err="1"/>
              <a:t>barrier</a:t>
            </a:r>
            <a:r>
              <a:rPr lang="hu-HU" sz="825" dirty="0"/>
              <a:t> - AP/</a:t>
            </a:r>
            <a:r>
              <a:rPr lang="hu-HU" sz="825" dirty="0" err="1"/>
              <a:t>Bornis</a:t>
            </a:r>
            <a:r>
              <a:rPr lang="hu-HU" sz="825" dirty="0"/>
              <a:t> </a:t>
            </a:r>
            <a:r>
              <a:rPr lang="hu-HU" sz="825" dirty="0" err="1"/>
              <a:t>Grdanoski</a:t>
            </a:r>
            <a:r>
              <a:rPr lang="hu-HU" sz="825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8620080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B4547684-722E-6547-A489-287B7678C1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578" y="3771900"/>
            <a:ext cx="8656844" cy="1955006"/>
          </a:xfrm>
        </p:spPr>
        <p:txBody>
          <a:bodyPr>
            <a:normAutofit fontScale="70000" lnSpcReduction="20000"/>
          </a:bodyPr>
          <a:lstStyle/>
          <a:p>
            <a:r>
              <a:rPr lang="hu-HU" dirty="0" err="1"/>
              <a:t>Institutional</a:t>
            </a:r>
            <a:r>
              <a:rPr lang="hu-HU" dirty="0"/>
              <a:t> </a:t>
            </a:r>
            <a:r>
              <a:rPr lang="hu-HU" dirty="0" err="1"/>
              <a:t>developments</a:t>
            </a:r>
            <a:endParaRPr lang="hu-HU" dirty="0"/>
          </a:p>
          <a:p>
            <a:pPr lvl="1"/>
            <a:r>
              <a:rPr lang="en-GB" dirty="0"/>
              <a:t>Hungarian Export Promotion Agency</a:t>
            </a:r>
            <a:r>
              <a:rPr lang="hu-HU" dirty="0"/>
              <a:t> – </a:t>
            </a:r>
            <a:r>
              <a:rPr lang="hu-HU" dirty="0" err="1"/>
              <a:t>Belgrade</a:t>
            </a:r>
            <a:r>
              <a:rPr lang="hu-HU" dirty="0"/>
              <a:t> </a:t>
            </a:r>
            <a:r>
              <a:rPr lang="hu-HU" dirty="0" err="1"/>
              <a:t>office</a:t>
            </a:r>
            <a:r>
              <a:rPr lang="hu-HU" dirty="0"/>
              <a:t> 2018 (</a:t>
            </a:r>
            <a:r>
              <a:rPr lang="hu-HU" dirty="0" err="1"/>
              <a:t>Istanbul</a:t>
            </a:r>
            <a:r>
              <a:rPr lang="hu-HU" dirty="0"/>
              <a:t>, </a:t>
            </a:r>
            <a:r>
              <a:rPr lang="hu-HU" dirty="0" err="1"/>
              <a:t>Moscow</a:t>
            </a:r>
            <a:r>
              <a:rPr lang="hu-HU" dirty="0"/>
              <a:t>, </a:t>
            </a:r>
            <a:r>
              <a:rPr lang="hu-HU" dirty="0" err="1"/>
              <a:t>Shanghai</a:t>
            </a:r>
            <a:r>
              <a:rPr lang="hu-HU" dirty="0"/>
              <a:t>, </a:t>
            </a:r>
            <a:r>
              <a:rPr lang="hu-HU" dirty="0" err="1"/>
              <a:t>Tokyo</a:t>
            </a:r>
            <a:r>
              <a:rPr lang="hu-HU" dirty="0"/>
              <a:t>, Toronto)</a:t>
            </a:r>
          </a:p>
          <a:p>
            <a:pPr lvl="1"/>
            <a:r>
              <a:rPr lang="en-GB" dirty="0"/>
              <a:t>Western Balkans Investment Support Programme 2019</a:t>
            </a:r>
            <a:r>
              <a:rPr lang="hu-HU" dirty="0"/>
              <a:t> (25million euro), etc.</a:t>
            </a:r>
          </a:p>
          <a:p>
            <a:r>
              <a:rPr lang="hu-HU" dirty="0" err="1"/>
              <a:t>Investment</a:t>
            </a:r>
            <a:r>
              <a:rPr lang="hu-HU" dirty="0"/>
              <a:t> in </a:t>
            </a:r>
            <a:r>
              <a:rPr lang="hu-HU" dirty="0" err="1"/>
              <a:t>strategic</a:t>
            </a:r>
            <a:r>
              <a:rPr lang="hu-HU" dirty="0"/>
              <a:t> sectors (banking, </a:t>
            </a:r>
            <a:r>
              <a:rPr lang="hu-HU" dirty="0" err="1"/>
              <a:t>energy</a:t>
            </a:r>
            <a:r>
              <a:rPr lang="hu-HU" dirty="0"/>
              <a:t>) </a:t>
            </a:r>
            <a:r>
              <a:rPr lang="hu-HU" dirty="0" err="1"/>
              <a:t>as</a:t>
            </a:r>
            <a:r>
              <a:rPr lang="hu-HU" dirty="0"/>
              <a:t> </a:t>
            </a:r>
            <a:r>
              <a:rPr lang="hu-HU" dirty="0" err="1"/>
              <a:t>well</a:t>
            </a:r>
            <a:r>
              <a:rPr lang="hu-HU" dirty="0"/>
              <a:t> </a:t>
            </a:r>
            <a:r>
              <a:rPr lang="hu-HU" dirty="0" err="1"/>
              <a:t>as</a:t>
            </a:r>
            <a:r>
              <a:rPr lang="hu-HU" dirty="0"/>
              <a:t> </a:t>
            </a:r>
            <a:r>
              <a:rPr lang="hu-HU" dirty="0" err="1"/>
              <a:t>SMEs</a:t>
            </a:r>
            <a:endParaRPr lang="hu-HU" dirty="0"/>
          </a:p>
        </p:txBody>
      </p:sp>
      <p:sp>
        <p:nvSpPr>
          <p:cNvPr id="5" name="Tartalom helye 2">
            <a:extLst>
              <a:ext uri="{FF2B5EF4-FFF2-40B4-BE49-F238E27FC236}">
                <a16:creationId xmlns:a16="http://schemas.microsoft.com/office/drawing/2014/main" id="{431BF15B-108E-B6A7-623A-25962C85B1B5}"/>
              </a:ext>
            </a:extLst>
          </p:cNvPr>
          <p:cNvSpPr txBox="1">
            <a:spLocks/>
          </p:cNvSpPr>
          <p:nvPr/>
        </p:nvSpPr>
        <p:spPr>
          <a:xfrm>
            <a:off x="89538" y="1243013"/>
            <a:ext cx="5489731" cy="2528887"/>
          </a:xfrm>
          <a:prstGeom prst="rect">
            <a:avLst/>
          </a:prstGeom>
        </p:spPr>
        <p:txBody>
          <a:bodyPr vert="horz" lIns="68580" tIns="34290" rIns="68580" bIns="3429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u-HU" sz="2475" dirty="0"/>
              <a:t>Hungary in </a:t>
            </a:r>
            <a:r>
              <a:rPr lang="hu-HU" sz="2475" dirty="0" err="1"/>
              <a:t>the</a:t>
            </a:r>
            <a:r>
              <a:rPr lang="hu-HU" sz="2475" dirty="0"/>
              <a:t> WB - </a:t>
            </a:r>
            <a:r>
              <a:rPr lang="hu-HU" sz="2475" dirty="0" err="1"/>
              <a:t>Economic</a:t>
            </a:r>
            <a:r>
              <a:rPr lang="hu-HU" sz="2475" dirty="0"/>
              <a:t> relations</a:t>
            </a:r>
          </a:p>
          <a:p>
            <a:pPr marL="0" indent="0">
              <a:buNone/>
            </a:pPr>
            <a:endParaRPr lang="hu-HU" sz="2250" b="1" dirty="0"/>
          </a:p>
          <a:p>
            <a:pPr lvl="1"/>
            <a:r>
              <a:rPr lang="hu-HU" sz="1950" dirty="0"/>
              <a:t>2010-2021 </a:t>
            </a:r>
            <a:r>
              <a:rPr lang="hu-HU" sz="1950" dirty="0" err="1"/>
              <a:t>the</a:t>
            </a:r>
            <a:r>
              <a:rPr lang="hu-HU" sz="1950" dirty="0"/>
              <a:t> export </a:t>
            </a:r>
            <a:r>
              <a:rPr lang="hu-HU" sz="1950" dirty="0" err="1"/>
              <a:t>doubled</a:t>
            </a:r>
            <a:r>
              <a:rPr lang="hu-HU" sz="1950" dirty="0"/>
              <a:t>, </a:t>
            </a:r>
            <a:r>
              <a:rPr lang="hu-HU" sz="1950" dirty="0" err="1"/>
              <a:t>total</a:t>
            </a:r>
            <a:r>
              <a:rPr lang="hu-HU" sz="1950" dirty="0"/>
              <a:t> trade </a:t>
            </a:r>
            <a:r>
              <a:rPr lang="hu-HU" sz="1950" dirty="0" err="1"/>
              <a:t>increased</a:t>
            </a:r>
            <a:r>
              <a:rPr lang="hu-HU" sz="1950" dirty="0"/>
              <a:t> 2.5 fold (5.5bn euro - </a:t>
            </a:r>
            <a:r>
              <a:rPr lang="hu-HU" sz="1950" dirty="0" err="1"/>
              <a:t>if</a:t>
            </a:r>
            <a:r>
              <a:rPr lang="hu-HU" sz="1950" dirty="0"/>
              <a:t> </a:t>
            </a:r>
            <a:r>
              <a:rPr lang="hu-HU" sz="1950" dirty="0" err="1"/>
              <a:t>Croatia</a:t>
            </a:r>
            <a:r>
              <a:rPr lang="hu-HU" sz="1950" dirty="0"/>
              <a:t> is </a:t>
            </a:r>
            <a:r>
              <a:rPr lang="hu-HU" sz="1950" dirty="0" err="1"/>
              <a:t>included</a:t>
            </a:r>
            <a:r>
              <a:rPr lang="hu-HU" sz="1950" dirty="0"/>
              <a:t> 4 fold </a:t>
            </a:r>
            <a:r>
              <a:rPr lang="hu-HU" sz="1950" dirty="0" err="1"/>
              <a:t>to</a:t>
            </a:r>
            <a:r>
              <a:rPr lang="hu-HU" sz="1950" dirty="0"/>
              <a:t> 9bn) – </a:t>
            </a:r>
            <a:r>
              <a:rPr lang="hu-HU" sz="1950" dirty="0" err="1"/>
              <a:t>same</a:t>
            </a:r>
            <a:r>
              <a:rPr lang="hu-HU" sz="1950" dirty="0"/>
              <a:t> </a:t>
            </a:r>
            <a:r>
              <a:rPr lang="hu-HU" sz="1950" dirty="0" err="1"/>
              <a:t>size</a:t>
            </a:r>
            <a:r>
              <a:rPr lang="hu-HU" sz="1950" dirty="0"/>
              <a:t> </a:t>
            </a:r>
            <a:r>
              <a:rPr lang="hu-HU" sz="1950" dirty="0" err="1"/>
              <a:t>as</a:t>
            </a:r>
            <a:r>
              <a:rPr lang="hu-HU" sz="1950" dirty="0"/>
              <a:t> </a:t>
            </a:r>
            <a:r>
              <a:rPr lang="hu-HU" sz="1950" dirty="0" err="1"/>
              <a:t>Turkey</a:t>
            </a:r>
            <a:endParaRPr lang="hu-HU" sz="1950" dirty="0"/>
          </a:p>
          <a:p>
            <a:pPr lvl="1"/>
            <a:r>
              <a:rPr lang="hu-HU" sz="1950" dirty="0"/>
              <a:t>FDI </a:t>
            </a:r>
            <a:r>
              <a:rPr lang="hu-HU" sz="1950" dirty="0" err="1"/>
              <a:t>increased</a:t>
            </a:r>
            <a:r>
              <a:rPr lang="hu-HU" sz="1950" dirty="0"/>
              <a:t> </a:t>
            </a:r>
            <a:r>
              <a:rPr lang="hu-HU" sz="1950" dirty="0" err="1"/>
              <a:t>by</a:t>
            </a:r>
            <a:r>
              <a:rPr lang="hu-HU" sz="1950" dirty="0"/>
              <a:t> more </a:t>
            </a:r>
            <a:r>
              <a:rPr lang="hu-HU" sz="1950" dirty="0" err="1"/>
              <a:t>than</a:t>
            </a:r>
            <a:r>
              <a:rPr lang="hu-HU" sz="1950" dirty="0"/>
              <a:t> 60% </a:t>
            </a:r>
            <a:r>
              <a:rPr lang="hu-HU" sz="1950" dirty="0" err="1"/>
              <a:t>to</a:t>
            </a:r>
            <a:r>
              <a:rPr lang="hu-HU" sz="1950" dirty="0"/>
              <a:t> 1.5bn euro (2010-21) </a:t>
            </a:r>
          </a:p>
          <a:p>
            <a:pPr lvl="1"/>
            <a:r>
              <a:rPr lang="hu-HU" sz="1950" dirty="0"/>
              <a:t>WB </a:t>
            </a:r>
            <a:r>
              <a:rPr lang="hu-HU" sz="1950" dirty="0" err="1"/>
              <a:t>would</a:t>
            </a:r>
            <a:r>
              <a:rPr lang="hu-HU" sz="1950" dirty="0"/>
              <a:t> be </a:t>
            </a:r>
            <a:r>
              <a:rPr lang="hu-HU" sz="1950" dirty="0" err="1"/>
              <a:t>the</a:t>
            </a:r>
            <a:r>
              <a:rPr lang="hu-HU" sz="1950" dirty="0"/>
              <a:t> 13th </a:t>
            </a:r>
            <a:r>
              <a:rPr lang="hu-HU" sz="1950" dirty="0" err="1"/>
              <a:t>largest</a:t>
            </a:r>
            <a:r>
              <a:rPr lang="hu-HU" sz="1950" dirty="0"/>
              <a:t> trade partner in 2021 (</a:t>
            </a:r>
            <a:r>
              <a:rPr lang="hu-HU" sz="1950" dirty="0" err="1"/>
              <a:t>same</a:t>
            </a:r>
            <a:r>
              <a:rPr lang="hu-HU" sz="1950" dirty="0"/>
              <a:t> </a:t>
            </a:r>
            <a:r>
              <a:rPr lang="hu-HU" sz="1950" dirty="0" err="1"/>
              <a:t>size</a:t>
            </a:r>
            <a:r>
              <a:rPr lang="hu-HU" sz="1950" dirty="0"/>
              <a:t> </a:t>
            </a:r>
            <a:r>
              <a:rPr lang="hu-HU" sz="1950" dirty="0" err="1"/>
              <a:t>as</a:t>
            </a:r>
            <a:r>
              <a:rPr lang="hu-HU" sz="1950" dirty="0"/>
              <a:t> </a:t>
            </a:r>
            <a:r>
              <a:rPr lang="hu-HU" sz="1950" dirty="0" err="1"/>
              <a:t>Russia</a:t>
            </a:r>
            <a:r>
              <a:rPr lang="hu-HU" sz="1950" dirty="0"/>
              <a:t> – 10th </a:t>
            </a:r>
            <a:r>
              <a:rPr lang="hu-HU" sz="1950" dirty="0" err="1"/>
              <a:t>if</a:t>
            </a:r>
            <a:r>
              <a:rPr lang="hu-HU" sz="1950" dirty="0"/>
              <a:t> HR is </a:t>
            </a:r>
            <a:r>
              <a:rPr lang="hu-HU" sz="1950" dirty="0" err="1"/>
              <a:t>included</a:t>
            </a:r>
            <a:r>
              <a:rPr lang="hu-HU" sz="1950" dirty="0"/>
              <a:t>=France) </a:t>
            </a:r>
            <a:r>
              <a:rPr lang="hu-HU" sz="1950" dirty="0" err="1"/>
              <a:t>but</a:t>
            </a:r>
            <a:r>
              <a:rPr lang="hu-HU" sz="1950" dirty="0"/>
              <a:t> </a:t>
            </a:r>
            <a:r>
              <a:rPr lang="hu-HU" sz="1950" dirty="0" err="1"/>
              <a:t>massively</a:t>
            </a:r>
            <a:r>
              <a:rPr lang="hu-HU" sz="1950" dirty="0"/>
              <a:t> </a:t>
            </a:r>
            <a:r>
              <a:rPr lang="hu-HU" sz="1950" dirty="0" err="1"/>
              <a:t>positive</a:t>
            </a:r>
            <a:r>
              <a:rPr lang="hu-HU" sz="1950" dirty="0"/>
              <a:t> </a:t>
            </a:r>
            <a:r>
              <a:rPr lang="hu-HU" sz="1950" dirty="0" err="1"/>
              <a:t>balance</a:t>
            </a:r>
            <a:r>
              <a:rPr lang="hu-HU" sz="1950" dirty="0"/>
              <a:t> (7th </a:t>
            </a:r>
            <a:r>
              <a:rPr lang="hu-HU" sz="1950" dirty="0" err="1"/>
              <a:t>largest</a:t>
            </a:r>
            <a:r>
              <a:rPr lang="hu-HU" sz="1950" dirty="0"/>
              <a:t> </a:t>
            </a:r>
            <a:r>
              <a:rPr lang="hu-HU" sz="1950" dirty="0" err="1"/>
              <a:t>surplus</a:t>
            </a:r>
            <a:r>
              <a:rPr lang="hu-HU" sz="1950" dirty="0"/>
              <a:t>, 3rd </a:t>
            </a:r>
            <a:r>
              <a:rPr lang="hu-HU" sz="1950" dirty="0" err="1"/>
              <a:t>if</a:t>
            </a:r>
            <a:r>
              <a:rPr lang="hu-HU" sz="1950" dirty="0"/>
              <a:t> </a:t>
            </a:r>
            <a:r>
              <a:rPr lang="hu-HU" sz="1950" dirty="0" err="1"/>
              <a:t>Hr</a:t>
            </a:r>
            <a:r>
              <a:rPr lang="hu-HU" sz="1950" dirty="0"/>
              <a:t> is </a:t>
            </a:r>
            <a:r>
              <a:rPr lang="hu-HU" sz="1950" dirty="0" err="1"/>
              <a:t>included</a:t>
            </a:r>
            <a:r>
              <a:rPr lang="hu-HU" sz="1950" dirty="0"/>
              <a:t>)</a:t>
            </a: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577C8D01-C497-BEB7-E869-59DDA2305C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5377" y="1447053"/>
            <a:ext cx="3451907" cy="2074817"/>
          </a:xfrm>
          <a:prstGeom prst="rect">
            <a:avLst/>
          </a:prstGeom>
        </p:spPr>
      </p:pic>
      <p:sp>
        <p:nvSpPr>
          <p:cNvPr id="9" name="Szövegdoboz 8">
            <a:extLst>
              <a:ext uri="{FF2B5EF4-FFF2-40B4-BE49-F238E27FC236}">
                <a16:creationId xmlns:a16="http://schemas.microsoft.com/office/drawing/2014/main" id="{87339690-27FB-9E8B-3FB9-A5BF1C9AE7DC}"/>
              </a:ext>
            </a:extLst>
          </p:cNvPr>
          <p:cNvSpPr txBox="1"/>
          <p:nvPr/>
        </p:nvSpPr>
        <p:spPr>
          <a:xfrm>
            <a:off x="6067798" y="1495313"/>
            <a:ext cx="2011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dirty="0"/>
              <a:t>HU-WB trade </a:t>
            </a:r>
            <a:r>
              <a:rPr lang="hu-HU" sz="1200" dirty="0" err="1"/>
              <a:t>incl</a:t>
            </a:r>
            <a:r>
              <a:rPr lang="hu-HU" sz="1200" dirty="0"/>
              <a:t>. </a:t>
            </a:r>
            <a:r>
              <a:rPr lang="hu-HU" sz="1200" dirty="0" err="1"/>
              <a:t>Croatia</a:t>
            </a:r>
            <a:endParaRPr lang="hu-HU" sz="1200" dirty="0"/>
          </a:p>
          <a:p>
            <a:r>
              <a:rPr lang="hu-HU" sz="1200" dirty="0"/>
              <a:t>in </a:t>
            </a:r>
            <a:r>
              <a:rPr lang="hu-HU" sz="1200" dirty="0" err="1"/>
              <a:t>million</a:t>
            </a:r>
            <a:r>
              <a:rPr lang="hu-HU" sz="1200" dirty="0"/>
              <a:t> HUF</a:t>
            </a:r>
          </a:p>
        </p:txBody>
      </p:sp>
    </p:spTree>
    <p:extLst>
      <p:ext uri="{BB962C8B-B14F-4D97-AF65-F5344CB8AC3E}">
        <p14:creationId xmlns:p14="http://schemas.microsoft.com/office/powerpoint/2010/main" val="376920833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9CD2CF3-870B-A562-30BC-A7CCBD442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Politics&amp;media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16C75B4-065D-D237-8578-33F6FEE257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226469"/>
            <a:ext cx="5989412" cy="3424238"/>
          </a:xfrm>
        </p:spPr>
        <p:txBody>
          <a:bodyPr>
            <a:normAutofit fontScale="62500" lnSpcReduction="20000"/>
          </a:bodyPr>
          <a:lstStyle/>
          <a:p>
            <a:r>
              <a:rPr lang="hu-HU" dirty="0" err="1"/>
              <a:t>Loud</a:t>
            </a:r>
            <a:r>
              <a:rPr lang="hu-HU" dirty="0"/>
              <a:t> </a:t>
            </a:r>
            <a:r>
              <a:rPr lang="hu-HU" dirty="0" err="1"/>
              <a:t>supporter</a:t>
            </a:r>
            <a:r>
              <a:rPr lang="hu-HU" dirty="0"/>
              <a:t> of </a:t>
            </a:r>
            <a:r>
              <a:rPr lang="hu-HU" dirty="0" err="1"/>
              <a:t>enlargement</a:t>
            </a:r>
            <a:endParaRPr lang="hu-HU" dirty="0"/>
          </a:p>
          <a:p>
            <a:pPr lvl="1"/>
            <a:r>
              <a:rPr lang="en-GB" i="1" dirty="0"/>
              <a:t>“It is in Hungary’s best interest to have peace and stability in the Western Balkans, and European integration is the most obvious guarantee for this”</a:t>
            </a:r>
            <a:r>
              <a:rPr lang="en-GB" dirty="0"/>
              <a:t> </a:t>
            </a:r>
            <a:r>
              <a:rPr lang="en-GB" sz="1425" dirty="0"/>
              <a:t>– Péter </a:t>
            </a:r>
            <a:r>
              <a:rPr lang="en-GB" sz="1425" dirty="0" err="1"/>
              <a:t>Szíjjártó</a:t>
            </a:r>
            <a:r>
              <a:rPr lang="en-GB" sz="1425" dirty="0"/>
              <a:t>, Minister of Foreign Affairs and Trade, 26 February 2021</a:t>
            </a:r>
            <a:endParaRPr lang="hu-HU" dirty="0"/>
          </a:p>
          <a:p>
            <a:pPr lvl="1"/>
            <a:r>
              <a:rPr lang="hu-HU" dirty="0" err="1"/>
              <a:t>Comissioner</a:t>
            </a:r>
            <a:r>
              <a:rPr lang="hu-HU" dirty="0"/>
              <a:t> </a:t>
            </a:r>
            <a:r>
              <a:rPr lang="hu-HU" dirty="0" err="1"/>
              <a:t>for</a:t>
            </a:r>
            <a:r>
              <a:rPr lang="hu-HU" dirty="0"/>
              <a:t> </a:t>
            </a:r>
            <a:r>
              <a:rPr lang="hu-HU" dirty="0" err="1"/>
              <a:t>Enlargement</a:t>
            </a:r>
            <a:r>
              <a:rPr lang="hu-HU" dirty="0"/>
              <a:t> (Mr. Várhelyi)</a:t>
            </a:r>
          </a:p>
          <a:p>
            <a:r>
              <a:rPr lang="hu-HU" dirty="0"/>
              <a:t>OHR </a:t>
            </a:r>
            <a:r>
              <a:rPr lang="hu-HU" dirty="0" err="1"/>
              <a:t>deputy</a:t>
            </a:r>
            <a:r>
              <a:rPr lang="hu-HU" dirty="0"/>
              <a:t> in Banja Luka</a:t>
            </a:r>
          </a:p>
          <a:p>
            <a:r>
              <a:rPr lang="hu-HU" dirty="0" err="1"/>
              <a:t>influence</a:t>
            </a:r>
            <a:r>
              <a:rPr lang="hu-HU" dirty="0"/>
              <a:t> in </a:t>
            </a:r>
            <a:r>
              <a:rPr lang="hu-HU" dirty="0" err="1"/>
              <a:t>domestic</a:t>
            </a:r>
            <a:r>
              <a:rPr lang="hu-HU" dirty="0"/>
              <a:t> </a:t>
            </a:r>
            <a:r>
              <a:rPr lang="hu-HU" dirty="0" err="1"/>
              <a:t>politics</a:t>
            </a:r>
            <a:r>
              <a:rPr lang="hu-HU" dirty="0"/>
              <a:t>: </a:t>
            </a:r>
            <a:r>
              <a:rPr lang="hu-HU" dirty="0" err="1"/>
              <a:t>Gruevski</a:t>
            </a:r>
            <a:r>
              <a:rPr lang="hu-HU" dirty="0"/>
              <a:t>, </a:t>
            </a:r>
            <a:r>
              <a:rPr lang="hu-HU" dirty="0" err="1"/>
              <a:t>Janša</a:t>
            </a:r>
            <a:r>
              <a:rPr lang="hu-HU" dirty="0"/>
              <a:t>, </a:t>
            </a:r>
            <a:r>
              <a:rPr lang="hu-HU" dirty="0" err="1"/>
              <a:t>Vučić</a:t>
            </a:r>
            <a:r>
              <a:rPr lang="hu-HU" dirty="0"/>
              <a:t>, Dodik, </a:t>
            </a:r>
          </a:p>
          <a:p>
            <a:pPr lvl="1"/>
            <a:r>
              <a:rPr lang="hu-HU" sz="1875" i="1" dirty="0"/>
              <a:t>„</a:t>
            </a:r>
            <a:r>
              <a:rPr lang="en-US" sz="1875" i="1" dirty="0"/>
              <a:t>Peace in the Western Balkans cannot be achieved through sanctions. Therefore I ask European politicians to talk to President Dodik instead of talking about him, and then they will have a much better understanding of the situation here.”</a:t>
            </a:r>
            <a:r>
              <a:rPr lang="hu-HU" sz="1875" i="1" dirty="0"/>
              <a:t> </a:t>
            </a:r>
            <a:r>
              <a:rPr lang="hu-HU" sz="1425" dirty="0"/>
              <a:t>– </a:t>
            </a:r>
            <a:r>
              <a:rPr lang="en-GB" sz="1425" dirty="0"/>
              <a:t>Péter </a:t>
            </a:r>
            <a:r>
              <a:rPr lang="en-GB" sz="1425" dirty="0" err="1"/>
              <a:t>Szíjjártó</a:t>
            </a:r>
            <a:r>
              <a:rPr lang="en-GB" sz="1425" dirty="0"/>
              <a:t>, Minister of Foreign Affairs and Trade, </a:t>
            </a:r>
            <a:r>
              <a:rPr lang="hu-HU" sz="1425" dirty="0"/>
              <a:t>2022. </a:t>
            </a:r>
            <a:r>
              <a:rPr lang="hu-HU" sz="1425" dirty="0" err="1"/>
              <a:t>may</a:t>
            </a:r>
            <a:r>
              <a:rPr lang="hu-HU" sz="1425" dirty="0"/>
              <a:t> </a:t>
            </a:r>
            <a:r>
              <a:rPr lang="en-US" sz="1425" dirty="0"/>
              <a:t>Source:</a:t>
            </a:r>
            <a:r>
              <a:rPr lang="hu-HU" sz="1425" dirty="0"/>
              <a:t> </a:t>
            </a:r>
            <a:r>
              <a:rPr lang="en-US" sz="1425" dirty="0"/>
              <a:t>dailynewshungary.com </a:t>
            </a:r>
            <a:endParaRPr lang="hu-HU" sz="1425" dirty="0"/>
          </a:p>
          <a:p>
            <a:r>
              <a:rPr lang="hu-HU" dirty="0" err="1"/>
              <a:t>media</a:t>
            </a:r>
            <a:r>
              <a:rPr lang="hu-HU" dirty="0"/>
              <a:t> </a:t>
            </a:r>
            <a:r>
              <a:rPr lang="hu-HU" dirty="0" err="1"/>
              <a:t>aquisitions</a:t>
            </a:r>
            <a:r>
              <a:rPr lang="hu-HU" dirty="0"/>
              <a:t> and </a:t>
            </a:r>
            <a:r>
              <a:rPr lang="hu-HU" dirty="0" err="1"/>
              <a:t>political</a:t>
            </a:r>
            <a:r>
              <a:rPr lang="hu-HU" dirty="0"/>
              <a:t> </a:t>
            </a:r>
            <a:r>
              <a:rPr lang="hu-HU" dirty="0" err="1"/>
              <a:t>support</a:t>
            </a:r>
            <a:r>
              <a:rPr lang="hu-HU" dirty="0"/>
              <a:t> in MAC, SLO&amp;SR</a:t>
            </a:r>
          </a:p>
          <a:p>
            <a:endParaRPr lang="hu-HU" dirty="0"/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18D38F7F-9644-1E98-0810-5146D455D8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8062" y="2125267"/>
            <a:ext cx="2234361" cy="1488119"/>
          </a:xfrm>
          <a:prstGeom prst="rect">
            <a:avLst/>
          </a:prstGeom>
        </p:spPr>
      </p:pic>
      <p:sp>
        <p:nvSpPr>
          <p:cNvPr id="5" name="Szövegdoboz 4">
            <a:extLst>
              <a:ext uri="{FF2B5EF4-FFF2-40B4-BE49-F238E27FC236}">
                <a16:creationId xmlns:a16="http://schemas.microsoft.com/office/drawing/2014/main" id="{AFCED38B-0935-445B-4562-86FE04E935C0}"/>
              </a:ext>
            </a:extLst>
          </p:cNvPr>
          <p:cNvSpPr txBox="1"/>
          <p:nvPr/>
        </p:nvSpPr>
        <p:spPr>
          <a:xfrm>
            <a:off x="7345439" y="3608216"/>
            <a:ext cx="1506985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25" dirty="0" err="1"/>
              <a:t>Gruevski</a:t>
            </a:r>
            <a:r>
              <a:rPr lang="hu-HU" sz="825" dirty="0"/>
              <a:t> </a:t>
            </a:r>
            <a:r>
              <a:rPr lang="hu-HU" sz="825" dirty="0" err="1"/>
              <a:t>in</a:t>
            </a:r>
            <a:r>
              <a:rPr lang="hu-HU" sz="825" dirty="0"/>
              <a:t> BP – Hungary </a:t>
            </a:r>
            <a:r>
              <a:rPr lang="hu-HU" sz="825" dirty="0" err="1"/>
              <a:t>Today</a:t>
            </a:r>
            <a:r>
              <a:rPr lang="hu-HU" sz="825" dirty="0"/>
              <a:t> </a:t>
            </a: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C5FE7EE0-A69C-1778-6A24-C71F40A2B1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877" y="2125266"/>
            <a:ext cx="6058425" cy="3218967"/>
          </a:xfrm>
          <a:prstGeom prst="rect">
            <a:avLst/>
          </a:prstGeom>
        </p:spPr>
      </p:pic>
      <p:sp>
        <p:nvSpPr>
          <p:cNvPr id="7" name="Szövegdoboz 6">
            <a:extLst>
              <a:ext uri="{FF2B5EF4-FFF2-40B4-BE49-F238E27FC236}">
                <a16:creationId xmlns:a16="http://schemas.microsoft.com/office/drawing/2014/main" id="{6B43C3BF-AC5B-3D6C-1217-870B6FF78F8D}"/>
              </a:ext>
            </a:extLst>
          </p:cNvPr>
          <p:cNvSpPr txBox="1"/>
          <p:nvPr/>
        </p:nvSpPr>
        <p:spPr>
          <a:xfrm>
            <a:off x="6784087" y="5459133"/>
            <a:ext cx="2141381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25" dirty="0"/>
              <a:t>Dodik </a:t>
            </a:r>
            <a:r>
              <a:rPr lang="hu-HU" sz="825" dirty="0" err="1"/>
              <a:t>awards</a:t>
            </a:r>
            <a:r>
              <a:rPr lang="hu-HU" sz="825" dirty="0"/>
              <a:t> </a:t>
            </a:r>
            <a:r>
              <a:rPr lang="hu-HU" sz="825" dirty="0" err="1"/>
              <a:t>Orban</a:t>
            </a:r>
            <a:r>
              <a:rPr lang="hu-HU" sz="825" dirty="0"/>
              <a:t> 2024.  </a:t>
            </a:r>
            <a:r>
              <a:rPr lang="hu-HU" sz="825" dirty="0" err="1"/>
              <a:t>Dnevni</a:t>
            </a:r>
            <a:r>
              <a:rPr lang="hu-HU" sz="825" dirty="0"/>
              <a:t> </a:t>
            </a:r>
            <a:r>
              <a:rPr lang="hu-HU" sz="825" dirty="0" err="1"/>
              <a:t>Avaz</a:t>
            </a:r>
            <a:endParaRPr lang="hu-HU" sz="825" dirty="0"/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8C815135-046E-58C3-AD7E-432F5CACAF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8062" y="4111355"/>
            <a:ext cx="2307405" cy="1295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137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Hungary &amp; </a:t>
            </a:r>
            <a:r>
              <a:rPr lang="hu-HU" dirty="0" err="1"/>
              <a:t>BiH</a:t>
            </a:r>
            <a:r>
              <a:rPr lang="hu-HU" dirty="0"/>
              <a:t> – </a:t>
            </a:r>
            <a:r>
              <a:rPr lang="hu-HU" dirty="0" err="1"/>
              <a:t>trade&amp;FDI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14337" y="2226468"/>
            <a:ext cx="3311843" cy="3938835"/>
          </a:xfrm>
        </p:spPr>
        <p:txBody>
          <a:bodyPr>
            <a:normAutofit fontScale="47500" lnSpcReduction="20000"/>
          </a:bodyPr>
          <a:lstStyle/>
          <a:p>
            <a:r>
              <a:rPr lang="hu-HU" dirty="0" err="1"/>
              <a:t>Increasing</a:t>
            </a:r>
            <a:r>
              <a:rPr lang="hu-HU" dirty="0"/>
              <a:t> trade</a:t>
            </a:r>
          </a:p>
          <a:p>
            <a:r>
              <a:rPr lang="hu-HU" dirty="0"/>
              <a:t>10th </a:t>
            </a:r>
            <a:r>
              <a:rPr lang="hu-HU" dirty="0" err="1"/>
              <a:t>largest</a:t>
            </a:r>
            <a:r>
              <a:rPr lang="hu-HU" dirty="0"/>
              <a:t> </a:t>
            </a:r>
            <a:r>
              <a:rPr lang="hu-HU" dirty="0" err="1"/>
              <a:t>importer</a:t>
            </a:r>
            <a:r>
              <a:rPr lang="hu-HU" dirty="0"/>
              <a:t> in </a:t>
            </a:r>
            <a:r>
              <a:rPr lang="hu-HU" dirty="0" err="1"/>
              <a:t>BiH</a:t>
            </a:r>
            <a:r>
              <a:rPr lang="hu-HU" dirty="0"/>
              <a:t> (</a:t>
            </a:r>
            <a:r>
              <a:rPr lang="hu-HU" dirty="0" err="1"/>
              <a:t>similar</a:t>
            </a:r>
            <a:r>
              <a:rPr lang="hu-HU" dirty="0"/>
              <a:t> </a:t>
            </a:r>
            <a:r>
              <a:rPr lang="hu-HU" dirty="0" err="1"/>
              <a:t>volume</a:t>
            </a:r>
            <a:r>
              <a:rPr lang="hu-HU" dirty="0"/>
              <a:t> </a:t>
            </a:r>
            <a:r>
              <a:rPr lang="hu-HU" dirty="0" err="1"/>
              <a:t>as</a:t>
            </a:r>
            <a:r>
              <a:rPr lang="hu-HU" dirty="0"/>
              <a:t> </a:t>
            </a:r>
            <a:r>
              <a:rPr lang="hu-HU" dirty="0" err="1"/>
              <a:t>Russia</a:t>
            </a:r>
            <a:r>
              <a:rPr lang="hu-HU" dirty="0"/>
              <a:t>)</a:t>
            </a:r>
          </a:p>
          <a:p>
            <a:r>
              <a:rPr lang="hu-HU" dirty="0"/>
              <a:t>12th </a:t>
            </a:r>
            <a:r>
              <a:rPr lang="hu-HU" dirty="0" err="1"/>
              <a:t>largest</a:t>
            </a:r>
            <a:r>
              <a:rPr lang="hu-HU" dirty="0"/>
              <a:t> </a:t>
            </a:r>
            <a:r>
              <a:rPr lang="hu-HU" dirty="0" err="1"/>
              <a:t>exporter</a:t>
            </a:r>
            <a:endParaRPr lang="hu-HU" dirty="0"/>
          </a:p>
          <a:p>
            <a:r>
              <a:rPr lang="hu-HU" dirty="0" err="1"/>
              <a:t>But</a:t>
            </a:r>
            <a:r>
              <a:rPr lang="hu-HU" dirty="0"/>
              <a:t> </a:t>
            </a:r>
            <a:r>
              <a:rPr lang="hu-HU" dirty="0" err="1"/>
              <a:t>BiH</a:t>
            </a:r>
            <a:r>
              <a:rPr lang="hu-HU" dirty="0"/>
              <a:t> is </a:t>
            </a:r>
            <a:r>
              <a:rPr lang="hu-HU" dirty="0" err="1"/>
              <a:t>only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33rd </a:t>
            </a:r>
            <a:r>
              <a:rPr lang="hu-HU" dirty="0" err="1"/>
              <a:t>largest</a:t>
            </a:r>
            <a:r>
              <a:rPr lang="hu-HU" dirty="0"/>
              <a:t> export market </a:t>
            </a:r>
            <a:r>
              <a:rPr lang="hu-HU" dirty="0" err="1"/>
              <a:t>for</a:t>
            </a:r>
            <a:r>
              <a:rPr lang="hu-HU" dirty="0"/>
              <a:t> HUN</a:t>
            </a:r>
          </a:p>
          <a:p>
            <a:r>
              <a:rPr lang="hu-HU" dirty="0" err="1"/>
              <a:t>but</a:t>
            </a:r>
            <a:r>
              <a:rPr lang="hu-HU" dirty="0"/>
              <a:t> </a:t>
            </a:r>
            <a:r>
              <a:rPr lang="hu-HU" dirty="0" err="1"/>
              <a:t>very</a:t>
            </a:r>
            <a:r>
              <a:rPr lang="hu-HU" dirty="0"/>
              <a:t> </a:t>
            </a:r>
            <a:r>
              <a:rPr lang="hu-HU" dirty="0" err="1"/>
              <a:t>low</a:t>
            </a:r>
            <a:r>
              <a:rPr lang="hu-HU" dirty="0"/>
              <a:t> FDI </a:t>
            </a:r>
            <a:r>
              <a:rPr lang="hu-HU" dirty="0" err="1"/>
              <a:t>figures</a:t>
            </a:r>
            <a:r>
              <a:rPr lang="hu-HU" dirty="0"/>
              <a:t> (</a:t>
            </a:r>
            <a:r>
              <a:rPr lang="hu-HU" dirty="0" err="1"/>
              <a:t>only</a:t>
            </a:r>
            <a:r>
              <a:rPr lang="hu-HU" dirty="0"/>
              <a:t> KOS </a:t>
            </a:r>
            <a:r>
              <a:rPr lang="hu-HU" dirty="0" err="1"/>
              <a:t>lower</a:t>
            </a:r>
            <a:r>
              <a:rPr lang="hu-HU" dirty="0"/>
              <a:t> in WB) and </a:t>
            </a:r>
            <a:r>
              <a:rPr lang="hu-HU" dirty="0" err="1"/>
              <a:t>shrinking</a:t>
            </a:r>
            <a:endParaRPr lang="hu-HU" dirty="0"/>
          </a:p>
          <a:p>
            <a:r>
              <a:rPr lang="hu-HU" dirty="0"/>
              <a:t>22nd </a:t>
            </a:r>
            <a:r>
              <a:rPr lang="hu-HU" dirty="0" err="1"/>
              <a:t>largest</a:t>
            </a:r>
            <a:r>
              <a:rPr lang="hu-HU" dirty="0"/>
              <a:t> FDI </a:t>
            </a:r>
            <a:r>
              <a:rPr lang="hu-HU" dirty="0" err="1"/>
              <a:t>stock</a:t>
            </a:r>
            <a:endParaRPr lang="hu-HU" dirty="0"/>
          </a:p>
          <a:p>
            <a:r>
              <a:rPr lang="hu-HU" dirty="0" err="1"/>
              <a:t>Weaker</a:t>
            </a:r>
            <a:r>
              <a:rPr lang="hu-HU" dirty="0"/>
              <a:t> </a:t>
            </a:r>
            <a:r>
              <a:rPr lang="hu-HU" dirty="0" err="1"/>
              <a:t>economic</a:t>
            </a:r>
            <a:r>
              <a:rPr lang="hu-HU" dirty="0"/>
              <a:t> </a:t>
            </a:r>
            <a:r>
              <a:rPr lang="hu-HU" dirty="0" err="1"/>
              <a:t>interests</a:t>
            </a:r>
            <a:r>
              <a:rPr lang="hu-HU" dirty="0"/>
              <a:t> </a:t>
            </a:r>
            <a:r>
              <a:rPr lang="hu-HU" dirty="0" err="1"/>
              <a:t>compared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b="1" dirty="0" err="1"/>
              <a:t>Serbia</a:t>
            </a:r>
            <a:r>
              <a:rPr lang="hu-HU" dirty="0"/>
              <a:t> </a:t>
            </a:r>
            <a:r>
              <a:rPr lang="hu-HU" dirty="0" err="1"/>
              <a:t>or</a:t>
            </a:r>
            <a:r>
              <a:rPr lang="hu-HU" dirty="0"/>
              <a:t> </a:t>
            </a:r>
            <a:r>
              <a:rPr lang="hu-HU" b="1" dirty="0" err="1"/>
              <a:t>Croatia</a:t>
            </a:r>
            <a:r>
              <a:rPr lang="hu-HU" dirty="0"/>
              <a:t> - </a:t>
            </a:r>
            <a:r>
              <a:rPr lang="hu-HU" dirty="0" err="1"/>
              <a:t>why</a:t>
            </a:r>
            <a:r>
              <a:rPr lang="hu-HU" dirty="0"/>
              <a:t> </a:t>
            </a:r>
            <a:r>
              <a:rPr lang="hu-HU" dirty="0" err="1"/>
              <a:t>then</a:t>
            </a:r>
            <a:r>
              <a:rPr lang="hu-HU" dirty="0"/>
              <a:t>?</a:t>
            </a:r>
          </a:p>
          <a:p>
            <a:r>
              <a:rPr lang="hu-HU" b="1" dirty="0" err="1"/>
              <a:t>Hungarian</a:t>
            </a:r>
            <a:r>
              <a:rPr lang="hu-HU" b="1" dirty="0"/>
              <a:t> </a:t>
            </a:r>
            <a:r>
              <a:rPr lang="hu-HU" b="1" dirty="0" err="1"/>
              <a:t>financial</a:t>
            </a:r>
            <a:r>
              <a:rPr lang="hu-HU" b="1" dirty="0"/>
              <a:t> </a:t>
            </a:r>
            <a:r>
              <a:rPr lang="hu-HU" b="1" dirty="0" err="1"/>
              <a:t>support</a:t>
            </a:r>
            <a:r>
              <a:rPr lang="hu-HU" b="1" dirty="0"/>
              <a:t> </a:t>
            </a:r>
            <a:r>
              <a:rPr lang="hu-HU" b="1" dirty="0" err="1"/>
              <a:t>for</a:t>
            </a:r>
            <a:r>
              <a:rPr lang="hu-HU" b="1" dirty="0"/>
              <a:t> </a:t>
            </a:r>
            <a:r>
              <a:rPr lang="hu-HU" b="1" dirty="0" err="1"/>
              <a:t>SME’s</a:t>
            </a:r>
            <a:r>
              <a:rPr lang="hu-HU" b="1" dirty="0"/>
              <a:t> of RS </a:t>
            </a:r>
            <a:r>
              <a:rPr lang="hu-HU" b="1" dirty="0" err="1"/>
              <a:t>BiH</a:t>
            </a:r>
            <a:r>
              <a:rPr lang="hu-HU" b="1" dirty="0"/>
              <a:t> – 35M EUR (2022-) </a:t>
            </a:r>
            <a:r>
              <a:rPr lang="hu-HU" b="1" dirty="0" err="1"/>
              <a:t>practically</a:t>
            </a:r>
            <a:r>
              <a:rPr lang="hu-HU" b="1" dirty="0"/>
              <a:t> </a:t>
            </a:r>
            <a:r>
              <a:rPr lang="hu-HU" b="1" dirty="0" err="1"/>
              <a:t>financing</a:t>
            </a:r>
            <a:r>
              <a:rPr lang="hu-HU" b="1" dirty="0"/>
              <a:t> RS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C804D875-4BBD-6CC8-8487-913F7636A7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8581" y="2332554"/>
            <a:ext cx="5076554" cy="3051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93538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880610" y="1161574"/>
            <a:ext cx="3886200" cy="994172"/>
          </a:xfrm>
        </p:spPr>
        <p:txBody>
          <a:bodyPr>
            <a:normAutofit/>
          </a:bodyPr>
          <a:lstStyle/>
          <a:p>
            <a:r>
              <a:rPr lang="hu-HU" sz="3000" dirty="0"/>
              <a:t>Hungary &amp; </a:t>
            </a:r>
            <a:r>
              <a:rPr lang="hu-HU" sz="3000" dirty="0" err="1"/>
              <a:t>BiH</a:t>
            </a:r>
            <a:r>
              <a:rPr lang="hu-HU" sz="3000" dirty="0"/>
              <a:t> - </a:t>
            </a:r>
            <a:r>
              <a:rPr lang="hu-HU" sz="3000" dirty="0" err="1"/>
              <a:t>politics</a:t>
            </a:r>
            <a:endParaRPr lang="hu-HU" sz="3000" dirty="0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182880" y="1161574"/>
            <a:ext cx="4549140" cy="5291762"/>
          </a:xfrm>
        </p:spPr>
        <p:txBody>
          <a:bodyPr>
            <a:normAutofit fontScale="55000" lnSpcReduction="20000"/>
          </a:bodyPr>
          <a:lstStyle/>
          <a:p>
            <a:r>
              <a:rPr lang="hu-HU" dirty="0" err="1"/>
              <a:t>Using</a:t>
            </a:r>
            <a:r>
              <a:rPr lang="hu-HU" dirty="0"/>
              <a:t> </a:t>
            </a:r>
            <a:r>
              <a:rPr lang="hu-HU" dirty="0" err="1"/>
              <a:t>supranational</a:t>
            </a:r>
            <a:r>
              <a:rPr lang="hu-HU" dirty="0"/>
              <a:t> </a:t>
            </a:r>
            <a:r>
              <a:rPr lang="hu-HU" dirty="0" err="1"/>
              <a:t>institutions</a:t>
            </a:r>
            <a:endParaRPr lang="hu-HU" dirty="0"/>
          </a:p>
          <a:p>
            <a:pPr lvl="1"/>
            <a:r>
              <a:rPr lang="hu-HU" dirty="0"/>
              <a:t>NATO liaison </a:t>
            </a:r>
            <a:r>
              <a:rPr lang="hu-HU" dirty="0" err="1"/>
              <a:t>office</a:t>
            </a:r>
            <a:r>
              <a:rPr lang="hu-HU" dirty="0"/>
              <a:t> in Banja Luka</a:t>
            </a:r>
          </a:p>
          <a:p>
            <a:pPr lvl="1"/>
            <a:r>
              <a:rPr lang="hu-HU" dirty="0" err="1"/>
              <a:t>Peacekeeping</a:t>
            </a:r>
            <a:r>
              <a:rPr lang="hu-HU" dirty="0"/>
              <a:t> (EUFOR-ALTHEA)</a:t>
            </a:r>
          </a:p>
          <a:p>
            <a:pPr lvl="1"/>
            <a:r>
              <a:rPr lang="hu-HU" dirty="0" err="1"/>
              <a:t>Commissioner</a:t>
            </a:r>
            <a:r>
              <a:rPr lang="hu-HU" dirty="0"/>
              <a:t> </a:t>
            </a:r>
            <a:r>
              <a:rPr lang="hu-HU" dirty="0" err="1"/>
              <a:t>for</a:t>
            </a:r>
            <a:r>
              <a:rPr lang="hu-HU" dirty="0"/>
              <a:t> </a:t>
            </a:r>
            <a:r>
              <a:rPr lang="hu-HU" dirty="0" err="1"/>
              <a:t>enlargement</a:t>
            </a:r>
            <a:r>
              <a:rPr lang="hu-HU" dirty="0"/>
              <a:t> (Mr. Várhelyi)</a:t>
            </a:r>
          </a:p>
          <a:p>
            <a:pPr marL="342900" lvl="1" indent="0">
              <a:buNone/>
            </a:pPr>
            <a:endParaRPr lang="hu-HU" dirty="0"/>
          </a:p>
          <a:p>
            <a:r>
              <a:rPr lang="en-AU" dirty="0"/>
              <a:t>Increasing number of official meetings</a:t>
            </a:r>
            <a:r>
              <a:rPr lang="hu-HU" dirty="0"/>
              <a:t> (PM)</a:t>
            </a:r>
            <a:endParaRPr lang="en-AU" dirty="0"/>
          </a:p>
          <a:p>
            <a:pPr lvl="1"/>
            <a:r>
              <a:rPr lang="hu-HU" dirty="0"/>
              <a:t>28th Nov. 20</a:t>
            </a:r>
            <a:r>
              <a:rPr lang="en-AU" dirty="0"/>
              <a:t>17. – </a:t>
            </a:r>
            <a:r>
              <a:rPr lang="hu-HU" dirty="0"/>
              <a:t>PM of </a:t>
            </a:r>
            <a:r>
              <a:rPr lang="hu-HU" dirty="0" err="1"/>
              <a:t>BiH</a:t>
            </a:r>
            <a:endParaRPr lang="en-AU" dirty="0"/>
          </a:p>
          <a:p>
            <a:pPr lvl="1"/>
            <a:r>
              <a:rPr lang="hu-HU" dirty="0"/>
              <a:t>10th Dec. 20</a:t>
            </a:r>
            <a:r>
              <a:rPr lang="en-AU" dirty="0"/>
              <a:t>18. – </a:t>
            </a:r>
            <a:r>
              <a:rPr lang="hu-HU" dirty="0" err="1"/>
              <a:t>Pres</a:t>
            </a:r>
            <a:r>
              <a:rPr lang="hu-HU" dirty="0"/>
              <a:t>. of </a:t>
            </a:r>
            <a:r>
              <a:rPr lang="hu-HU" dirty="0" err="1"/>
              <a:t>Presidency</a:t>
            </a:r>
            <a:r>
              <a:rPr lang="hu-HU" dirty="0"/>
              <a:t> (</a:t>
            </a:r>
            <a:r>
              <a:rPr lang="hu-HU" dirty="0" err="1"/>
              <a:t>Croat</a:t>
            </a:r>
            <a:r>
              <a:rPr lang="hu-HU" dirty="0"/>
              <a:t> </a:t>
            </a:r>
            <a:r>
              <a:rPr lang="hu-HU" dirty="0" err="1"/>
              <a:t>member</a:t>
            </a:r>
            <a:r>
              <a:rPr lang="hu-HU" dirty="0"/>
              <a:t>)</a:t>
            </a:r>
            <a:endParaRPr lang="en-AU" dirty="0"/>
          </a:p>
          <a:p>
            <a:pPr lvl="1"/>
            <a:r>
              <a:rPr lang="hu-HU" dirty="0"/>
              <a:t>18th </a:t>
            </a:r>
            <a:r>
              <a:rPr lang="hu-HU" dirty="0" err="1"/>
              <a:t>Jun</a:t>
            </a:r>
            <a:r>
              <a:rPr lang="hu-HU" dirty="0"/>
              <a:t>. 20</a:t>
            </a:r>
            <a:r>
              <a:rPr lang="en-AU" dirty="0"/>
              <a:t>19. – </a:t>
            </a:r>
            <a:r>
              <a:rPr lang="en-AU" b="1" dirty="0"/>
              <a:t>Dodik</a:t>
            </a:r>
            <a:r>
              <a:rPr lang="hu-HU" dirty="0"/>
              <a:t> (</a:t>
            </a:r>
            <a:r>
              <a:rPr lang="hu-HU" dirty="0" err="1"/>
              <a:t>dev</a:t>
            </a:r>
            <a:r>
              <a:rPr lang="hu-HU" dirty="0"/>
              <a:t>. </a:t>
            </a:r>
            <a:r>
              <a:rPr lang="hu-HU" dirty="0" err="1"/>
              <a:t>rel</a:t>
            </a:r>
            <a:r>
              <a:rPr lang="hu-HU" dirty="0"/>
              <a:t>.)</a:t>
            </a:r>
            <a:endParaRPr lang="en-AU" dirty="0"/>
          </a:p>
          <a:p>
            <a:pPr lvl="1"/>
            <a:r>
              <a:rPr lang="hu-HU" dirty="0"/>
              <a:t>23rd </a:t>
            </a:r>
            <a:r>
              <a:rPr lang="hu-HU" dirty="0" err="1"/>
              <a:t>Sept</a:t>
            </a:r>
            <a:r>
              <a:rPr lang="hu-HU" dirty="0"/>
              <a:t>. 20</a:t>
            </a:r>
            <a:r>
              <a:rPr lang="en-AU" dirty="0"/>
              <a:t>21. – </a:t>
            </a:r>
            <a:r>
              <a:rPr lang="en-AU" b="1" dirty="0"/>
              <a:t>Dodik</a:t>
            </a:r>
            <a:r>
              <a:rPr lang="hu-HU" dirty="0"/>
              <a:t> (</a:t>
            </a:r>
            <a:r>
              <a:rPr lang="hu-HU" dirty="0" err="1"/>
              <a:t>Bp</a:t>
            </a:r>
            <a:r>
              <a:rPr lang="hu-HU" dirty="0"/>
              <a:t> </a:t>
            </a:r>
            <a:r>
              <a:rPr lang="hu-HU" dirty="0" err="1"/>
              <a:t>Demographic</a:t>
            </a:r>
            <a:r>
              <a:rPr lang="hu-HU" dirty="0"/>
              <a:t> Summit)</a:t>
            </a:r>
            <a:endParaRPr lang="en-AU" dirty="0"/>
          </a:p>
          <a:p>
            <a:pPr lvl="1"/>
            <a:r>
              <a:rPr lang="hu-HU" dirty="0"/>
              <a:t>6th Nov. 20</a:t>
            </a:r>
            <a:r>
              <a:rPr lang="en-AU" dirty="0"/>
              <a:t>21. – </a:t>
            </a:r>
            <a:r>
              <a:rPr lang="en-AU" b="1" dirty="0"/>
              <a:t>Dodik</a:t>
            </a:r>
            <a:r>
              <a:rPr lang="hu-HU" dirty="0"/>
              <a:t> (</a:t>
            </a:r>
            <a:r>
              <a:rPr lang="hu-HU" dirty="0" err="1"/>
              <a:t>huge</a:t>
            </a:r>
            <a:r>
              <a:rPr lang="hu-HU" dirty="0"/>
              <a:t> </a:t>
            </a:r>
            <a:r>
              <a:rPr lang="hu-HU" dirty="0" err="1"/>
              <a:t>delegation</a:t>
            </a:r>
            <a:r>
              <a:rPr lang="hu-HU" dirty="0"/>
              <a:t>)  </a:t>
            </a:r>
          </a:p>
          <a:p>
            <a:pPr lvl="1"/>
            <a:r>
              <a:rPr lang="hu-HU" dirty="0"/>
              <a:t>…</a:t>
            </a:r>
            <a:endParaRPr lang="en-AU" dirty="0"/>
          </a:p>
          <a:p>
            <a:endParaRPr lang="hu-HU" dirty="0"/>
          </a:p>
          <a:p>
            <a:r>
              <a:rPr lang="hu-HU" dirty="0" err="1"/>
              <a:t>Other</a:t>
            </a:r>
            <a:r>
              <a:rPr lang="hu-HU" dirty="0"/>
              <a:t> </a:t>
            </a:r>
            <a:r>
              <a:rPr lang="hu-HU" dirty="0" err="1"/>
              <a:t>acts</a:t>
            </a:r>
            <a:endParaRPr lang="hu-HU" dirty="0"/>
          </a:p>
          <a:p>
            <a:pPr lvl="1"/>
            <a:r>
              <a:rPr lang="hu-HU" dirty="0"/>
              <a:t>COVID </a:t>
            </a:r>
            <a:r>
              <a:rPr lang="hu-HU" dirty="0" err="1"/>
              <a:t>diplomacy</a:t>
            </a:r>
            <a:endParaRPr lang="hu-HU" dirty="0"/>
          </a:p>
          <a:p>
            <a:pPr lvl="1"/>
            <a:r>
              <a:rPr lang="hu-HU" dirty="0"/>
              <a:t>Non-</a:t>
            </a:r>
            <a:r>
              <a:rPr lang="hu-HU" dirty="0" err="1"/>
              <a:t>paper</a:t>
            </a:r>
            <a:endParaRPr lang="hu-HU" dirty="0"/>
          </a:p>
          <a:p>
            <a:pPr lvl="1"/>
            <a:r>
              <a:rPr lang="hu-HU" dirty="0" err="1"/>
              <a:t>Controversial</a:t>
            </a:r>
            <a:r>
              <a:rPr lang="hu-HU" dirty="0"/>
              <a:t> </a:t>
            </a:r>
            <a:r>
              <a:rPr lang="hu-HU" dirty="0" err="1"/>
              <a:t>comments</a:t>
            </a:r>
            <a:r>
              <a:rPr lang="hu-HU" dirty="0"/>
              <a:t> </a:t>
            </a:r>
            <a:r>
              <a:rPr lang="hu-HU" dirty="0" err="1"/>
              <a:t>on</a:t>
            </a:r>
            <a:r>
              <a:rPr lang="hu-HU" dirty="0"/>
              <a:t> 2 </a:t>
            </a:r>
            <a:r>
              <a:rPr lang="hu-HU" dirty="0" err="1"/>
              <a:t>million</a:t>
            </a:r>
            <a:r>
              <a:rPr lang="hu-HU" dirty="0"/>
              <a:t> </a:t>
            </a:r>
            <a:r>
              <a:rPr lang="hu-HU" dirty="0" err="1"/>
              <a:t>muslims</a:t>
            </a:r>
            <a:r>
              <a:rPr lang="hu-HU" dirty="0"/>
              <a:t> of </a:t>
            </a:r>
            <a:r>
              <a:rPr lang="hu-HU" dirty="0" err="1"/>
              <a:t>BiH</a:t>
            </a:r>
            <a:r>
              <a:rPr lang="hu-HU" dirty="0"/>
              <a:t> (21st Dec. 2021.) </a:t>
            </a:r>
            <a:r>
              <a:rPr lang="hu-HU" dirty="0" err="1"/>
              <a:t>resulted</a:t>
            </a:r>
            <a:r>
              <a:rPr lang="hu-HU" dirty="0"/>
              <a:t> in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cancellation</a:t>
            </a:r>
            <a:r>
              <a:rPr lang="hu-HU" dirty="0"/>
              <a:t> of </a:t>
            </a:r>
            <a:r>
              <a:rPr lang="hu-HU" dirty="0" err="1"/>
              <a:t>PM’s</a:t>
            </a:r>
            <a:r>
              <a:rPr lang="hu-HU" dirty="0"/>
              <a:t> </a:t>
            </a:r>
            <a:r>
              <a:rPr lang="hu-HU" dirty="0" err="1"/>
              <a:t>January</a:t>
            </a:r>
            <a:r>
              <a:rPr lang="hu-HU" dirty="0"/>
              <a:t> </a:t>
            </a:r>
            <a:r>
              <a:rPr lang="hu-HU" dirty="0" err="1"/>
              <a:t>visit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BiH</a:t>
            </a:r>
            <a:endParaRPr lang="hu-HU" dirty="0"/>
          </a:p>
          <a:p>
            <a:pPr lvl="1"/>
            <a:r>
              <a:rPr lang="hu-HU" dirty="0"/>
              <a:t>‚</a:t>
            </a:r>
            <a:r>
              <a:rPr lang="hu-HU" dirty="0" err="1"/>
              <a:t>Bosniaks</a:t>
            </a:r>
            <a:r>
              <a:rPr lang="hu-HU" dirty="0"/>
              <a:t> </a:t>
            </a:r>
            <a:r>
              <a:rPr lang="hu-HU" dirty="0" err="1"/>
              <a:t>trick</a:t>
            </a:r>
            <a:r>
              <a:rPr lang="hu-HU" dirty="0"/>
              <a:t> </a:t>
            </a:r>
            <a:r>
              <a:rPr lang="hu-HU" dirty="0" err="1"/>
              <a:t>Croats</a:t>
            </a:r>
            <a:r>
              <a:rPr lang="hu-HU" dirty="0"/>
              <a:t>’ (</a:t>
            </a:r>
            <a:r>
              <a:rPr lang="hu-HU" dirty="0" err="1"/>
              <a:t>Tusványos</a:t>
            </a:r>
            <a:r>
              <a:rPr lang="hu-HU" dirty="0"/>
              <a:t> ‚22)</a:t>
            </a:r>
          </a:p>
          <a:p>
            <a:pPr lvl="1"/>
            <a:r>
              <a:rPr lang="hu-HU" dirty="0" err="1"/>
              <a:t>Orbán’s</a:t>
            </a:r>
            <a:r>
              <a:rPr lang="hu-HU" dirty="0"/>
              <a:t> RS </a:t>
            </a:r>
            <a:r>
              <a:rPr lang="hu-HU" dirty="0" err="1"/>
              <a:t>award</a:t>
            </a:r>
            <a:endParaRPr lang="hu-HU" dirty="0"/>
          </a:p>
          <a:p>
            <a:pPr lvl="1"/>
            <a:r>
              <a:rPr lang="hu-HU" dirty="0" err="1"/>
              <a:t>Not</a:t>
            </a:r>
            <a:r>
              <a:rPr lang="hu-HU" dirty="0"/>
              <a:t> </a:t>
            </a:r>
            <a:r>
              <a:rPr lang="hu-HU" dirty="0" err="1"/>
              <a:t>voting</a:t>
            </a:r>
            <a:r>
              <a:rPr lang="hu-HU" dirty="0"/>
              <a:t> </a:t>
            </a:r>
            <a:r>
              <a:rPr lang="hu-HU" dirty="0" err="1"/>
              <a:t>for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memorial</a:t>
            </a:r>
            <a:r>
              <a:rPr lang="hu-HU" dirty="0"/>
              <a:t> </a:t>
            </a:r>
            <a:r>
              <a:rPr lang="hu-HU" dirty="0" err="1"/>
              <a:t>day</a:t>
            </a:r>
            <a:r>
              <a:rPr lang="hu-HU" dirty="0"/>
              <a:t> of </a:t>
            </a:r>
            <a:r>
              <a:rPr lang="hu-HU" dirty="0" err="1"/>
              <a:t>Srebrenica</a:t>
            </a:r>
            <a:r>
              <a:rPr lang="hu-HU" dirty="0"/>
              <a:t> </a:t>
            </a:r>
            <a:r>
              <a:rPr lang="hu-HU" dirty="0" err="1"/>
              <a:t>genocide</a:t>
            </a:r>
            <a:r>
              <a:rPr lang="hu-HU" dirty="0"/>
              <a:t> in UN</a:t>
            </a:r>
          </a:p>
          <a:p>
            <a:pPr lvl="1"/>
            <a:r>
              <a:rPr lang="hu-HU" dirty="0"/>
              <a:t>…</a:t>
            </a:r>
          </a:p>
        </p:txBody>
      </p:sp>
      <p:pic>
        <p:nvPicPr>
          <p:cNvPr id="5" name="Tartalom helye 4">
            <a:extLst>
              <a:ext uri="{FF2B5EF4-FFF2-40B4-BE49-F238E27FC236}">
                <a16:creationId xmlns:a16="http://schemas.microsoft.com/office/drawing/2014/main" id="{02FA4C8C-332A-C7E6-017C-7E3158706C6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32020" y="2054410"/>
            <a:ext cx="4230541" cy="35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33401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ím 4">
            <a:extLst>
              <a:ext uri="{FF2B5EF4-FFF2-40B4-BE49-F238E27FC236}">
                <a16:creationId xmlns:a16="http://schemas.microsoft.com/office/drawing/2014/main" id="{1985045F-5BBD-A7E0-6C88-D3B529F1E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hu-HU"/>
              <a:t>conclusions</a:t>
            </a:r>
          </a:p>
        </p:txBody>
      </p:sp>
      <p:sp>
        <p:nvSpPr>
          <p:cNvPr id="24579" name="Tartalom helye 5">
            <a:extLst>
              <a:ext uri="{FF2B5EF4-FFF2-40B4-BE49-F238E27FC236}">
                <a16:creationId xmlns:a16="http://schemas.microsoft.com/office/drawing/2014/main" id="{6F72154B-80C5-B8B5-A791-CF6EF58542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hu-HU" altLang="hu-HU" sz="2200" dirty="0" err="1"/>
              <a:t>State</a:t>
            </a:r>
            <a:r>
              <a:rPr lang="hu-HU" altLang="hu-HU" sz="2200" dirty="0"/>
              <a:t> </a:t>
            </a:r>
            <a:r>
              <a:rPr lang="hu-HU" altLang="hu-HU" sz="2200" dirty="0" err="1"/>
              <a:t>level</a:t>
            </a:r>
            <a:r>
              <a:rPr lang="hu-HU" altLang="hu-HU" sz="2200" dirty="0"/>
              <a:t> </a:t>
            </a:r>
            <a:r>
              <a:rPr lang="hu-HU" altLang="hu-HU" sz="2200" dirty="0" err="1"/>
              <a:t>regional</a:t>
            </a:r>
            <a:r>
              <a:rPr lang="hu-HU" altLang="hu-HU" sz="2200" dirty="0"/>
              <a:t> </a:t>
            </a:r>
            <a:r>
              <a:rPr lang="hu-HU" altLang="hu-HU" sz="2200" dirty="0" err="1"/>
              <a:t>development</a:t>
            </a:r>
            <a:r>
              <a:rPr lang="hu-HU" altLang="hu-HU" sz="2200" dirty="0"/>
              <a:t> is </a:t>
            </a:r>
            <a:r>
              <a:rPr lang="en-US" altLang="hu-HU" sz="2200" dirty="0"/>
              <a:t>both</a:t>
            </a:r>
            <a:r>
              <a:rPr lang="hu-HU" altLang="hu-HU" sz="2200" dirty="0"/>
              <a:t> </a:t>
            </a:r>
            <a:r>
              <a:rPr lang="en-US" altLang="hu-HU" sz="2200" dirty="0"/>
              <a:t>a consequence </a:t>
            </a:r>
            <a:r>
              <a:rPr lang="hu-HU" altLang="hu-HU" sz="2200" dirty="0"/>
              <a:t>and a </a:t>
            </a:r>
            <a:r>
              <a:rPr lang="en-US" altLang="hu-HU" sz="2200" dirty="0"/>
              <a:t>prerequisite of a stable, efficient </a:t>
            </a:r>
            <a:r>
              <a:rPr lang="hu-HU" altLang="hu-HU" sz="2200" dirty="0"/>
              <a:t>and </a:t>
            </a:r>
            <a:r>
              <a:rPr lang="hu-HU" altLang="hu-HU" sz="2200" dirty="0" err="1"/>
              <a:t>integrated</a:t>
            </a:r>
            <a:r>
              <a:rPr lang="hu-HU" altLang="hu-HU" sz="2200" dirty="0"/>
              <a:t> </a:t>
            </a:r>
            <a:r>
              <a:rPr lang="en-US" altLang="hu-HU" sz="2200" dirty="0"/>
              <a:t>state</a:t>
            </a:r>
            <a:endParaRPr lang="hu-HU" altLang="hu-HU" sz="2200" dirty="0"/>
          </a:p>
          <a:p>
            <a:pPr eaLnBrk="1" hangingPunct="1">
              <a:lnSpc>
                <a:spcPct val="80000"/>
              </a:lnSpc>
            </a:pPr>
            <a:r>
              <a:rPr lang="en-US" altLang="hu-HU" sz="2200" dirty="0"/>
              <a:t>In postwar BiH the case of transportation is an entity/ethnic business</a:t>
            </a:r>
            <a:r>
              <a:rPr lang="hu-HU" altLang="hu-HU" sz="2200" dirty="0"/>
              <a:t> – </a:t>
            </a:r>
            <a:r>
              <a:rPr lang="hu-HU" altLang="hu-HU" sz="2200" dirty="0" err="1"/>
              <a:t>not</a:t>
            </a:r>
            <a:r>
              <a:rPr lang="hu-HU" altLang="hu-HU" sz="2200" dirty="0"/>
              <a:t> </a:t>
            </a:r>
            <a:r>
              <a:rPr lang="hu-HU" altLang="hu-HU" sz="2200" dirty="0" err="1"/>
              <a:t>suitable</a:t>
            </a:r>
            <a:r>
              <a:rPr lang="hu-HU" altLang="hu-HU" sz="2200" dirty="0"/>
              <a:t> </a:t>
            </a:r>
            <a:r>
              <a:rPr lang="hu-HU" altLang="hu-HU" sz="2200" dirty="0" err="1"/>
              <a:t>for</a:t>
            </a:r>
            <a:r>
              <a:rPr lang="hu-HU" altLang="hu-HU" sz="2200" dirty="0"/>
              <a:t> </a:t>
            </a:r>
            <a:r>
              <a:rPr lang="hu-HU" altLang="hu-HU" sz="2200" dirty="0" err="1"/>
              <a:t>integrating</a:t>
            </a:r>
            <a:r>
              <a:rPr lang="hu-HU" altLang="hu-HU" sz="2200" dirty="0"/>
              <a:t> a </a:t>
            </a:r>
            <a:r>
              <a:rPr lang="hu-HU" altLang="hu-HU" sz="2200" dirty="0" err="1"/>
              <a:t>state</a:t>
            </a:r>
            <a:endParaRPr lang="hu-HU" altLang="hu-HU" sz="2200" dirty="0"/>
          </a:p>
          <a:p>
            <a:pPr eaLnBrk="1" hangingPunct="1">
              <a:lnSpc>
                <a:spcPct val="80000"/>
              </a:lnSpc>
            </a:pPr>
            <a:r>
              <a:rPr lang="hu-HU" altLang="hu-HU" sz="2200" dirty="0" err="1"/>
              <a:t>Antagonistic</a:t>
            </a:r>
            <a:r>
              <a:rPr lang="hu-HU" altLang="hu-HU" sz="2200" dirty="0"/>
              <a:t> and </a:t>
            </a:r>
            <a:r>
              <a:rPr lang="hu-HU" altLang="hu-HU" sz="2200" dirty="0" err="1"/>
              <a:t>competing</a:t>
            </a:r>
            <a:r>
              <a:rPr lang="hu-HU" altLang="hu-HU" sz="2200" dirty="0"/>
              <a:t> </a:t>
            </a:r>
            <a:r>
              <a:rPr lang="hu-HU" altLang="hu-HU" sz="2200" dirty="0" err="1"/>
              <a:t>visions</a:t>
            </a:r>
            <a:r>
              <a:rPr lang="hu-HU" altLang="hu-HU" sz="2200" dirty="0"/>
              <a:t> and </a:t>
            </a:r>
            <a:r>
              <a:rPr lang="hu-HU" altLang="hu-HU" sz="2200" dirty="0" err="1"/>
              <a:t>plans</a:t>
            </a:r>
            <a:r>
              <a:rPr lang="hu-HU" altLang="hu-HU" sz="2200" dirty="0"/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hu-HU" sz="2200" dirty="0"/>
              <a:t>It is a mean to control space</a:t>
            </a:r>
            <a:r>
              <a:rPr lang="hu-HU" altLang="hu-HU" sz="2200" dirty="0"/>
              <a:t> and </a:t>
            </a:r>
            <a:r>
              <a:rPr lang="hu-HU" altLang="hu-HU" sz="2200" dirty="0" err="1"/>
              <a:t>development</a:t>
            </a:r>
            <a:r>
              <a:rPr lang="hu-HU" altLang="hu-HU" sz="2200" dirty="0"/>
              <a:t> </a:t>
            </a:r>
            <a:r>
              <a:rPr lang="hu-HU" altLang="hu-HU" sz="2200" dirty="0" err="1"/>
              <a:t>on</a:t>
            </a:r>
            <a:r>
              <a:rPr lang="hu-HU" altLang="hu-HU" sz="2200" dirty="0"/>
              <a:t> </a:t>
            </a:r>
            <a:r>
              <a:rPr lang="hu-HU" altLang="hu-HU" sz="2200" dirty="0" err="1"/>
              <a:t>entity</a:t>
            </a:r>
            <a:r>
              <a:rPr lang="hu-HU" altLang="hu-HU" sz="2200" dirty="0"/>
              <a:t> </a:t>
            </a:r>
            <a:r>
              <a:rPr lang="hu-HU" altLang="hu-HU" sz="2200" dirty="0" err="1"/>
              <a:t>level</a:t>
            </a:r>
            <a:endParaRPr lang="hu-HU" altLang="hu-HU" sz="2200" dirty="0"/>
          </a:p>
          <a:p>
            <a:pPr eaLnBrk="1" hangingPunct="1">
              <a:lnSpc>
                <a:spcPct val="80000"/>
              </a:lnSpc>
            </a:pPr>
            <a:r>
              <a:rPr lang="hu-HU" altLang="hu-HU" sz="2200" dirty="0"/>
              <a:t>Parallel </a:t>
            </a:r>
            <a:r>
              <a:rPr lang="hu-HU" altLang="hu-HU" sz="2200" dirty="0" err="1"/>
              <a:t>developments</a:t>
            </a:r>
            <a:r>
              <a:rPr lang="hu-HU" altLang="hu-HU" sz="2200" dirty="0"/>
              <a:t> </a:t>
            </a:r>
            <a:r>
              <a:rPr lang="hu-HU" altLang="hu-HU" sz="2200" dirty="0" err="1"/>
              <a:t>increase</a:t>
            </a:r>
            <a:r>
              <a:rPr lang="hu-HU" altLang="hu-HU" sz="2200" dirty="0"/>
              <a:t> </a:t>
            </a:r>
            <a:r>
              <a:rPr lang="hu-HU" altLang="hu-HU" sz="2200" dirty="0" err="1"/>
              <a:t>the</a:t>
            </a:r>
            <a:r>
              <a:rPr lang="hu-HU" altLang="hu-HU" sz="2200" dirty="0"/>
              <a:t> </a:t>
            </a:r>
            <a:r>
              <a:rPr lang="hu-HU" altLang="hu-HU" sz="2200" dirty="0" err="1"/>
              <a:t>costs</a:t>
            </a:r>
            <a:r>
              <a:rPr lang="hu-HU" altLang="hu-HU" sz="2200" dirty="0"/>
              <a:t> in a </a:t>
            </a:r>
            <a:r>
              <a:rPr lang="hu-HU" altLang="hu-HU" sz="2200" dirty="0" err="1"/>
              <a:t>resource-scarce</a:t>
            </a:r>
            <a:r>
              <a:rPr lang="hu-HU" altLang="hu-HU" sz="2200" dirty="0"/>
              <a:t> </a:t>
            </a:r>
            <a:r>
              <a:rPr lang="hu-HU" altLang="hu-HU" sz="2200" dirty="0" err="1"/>
              <a:t>state</a:t>
            </a:r>
            <a:endParaRPr lang="hu-HU" altLang="hu-HU" sz="2200" dirty="0"/>
          </a:p>
          <a:p>
            <a:pPr eaLnBrk="1" hangingPunct="1">
              <a:lnSpc>
                <a:spcPct val="80000"/>
              </a:lnSpc>
            </a:pPr>
            <a:r>
              <a:rPr lang="hu-HU" altLang="hu-HU" sz="2200" dirty="0" err="1"/>
              <a:t>Without</a:t>
            </a:r>
            <a:r>
              <a:rPr lang="hu-HU" altLang="hu-HU" sz="2200" dirty="0"/>
              <a:t> </a:t>
            </a:r>
            <a:r>
              <a:rPr lang="en-US" altLang="hu-HU" sz="2200" dirty="0"/>
              <a:t>centralization no </a:t>
            </a:r>
            <a:r>
              <a:rPr lang="hu-HU" altLang="hu-HU" sz="2200" dirty="0" err="1"/>
              <a:t>real</a:t>
            </a:r>
            <a:r>
              <a:rPr lang="hu-HU" altLang="hu-HU" sz="2200" dirty="0"/>
              <a:t> and </a:t>
            </a:r>
            <a:r>
              <a:rPr lang="hu-HU" altLang="hu-HU" sz="2200" dirty="0" err="1"/>
              <a:t>sustainable</a:t>
            </a:r>
            <a:r>
              <a:rPr lang="hu-HU" altLang="hu-HU" sz="2200" dirty="0"/>
              <a:t> </a:t>
            </a:r>
            <a:r>
              <a:rPr lang="en-US" altLang="hu-HU" sz="2200" dirty="0"/>
              <a:t>development is expected</a:t>
            </a:r>
            <a:endParaRPr lang="hu-HU" altLang="hu-HU" sz="2200" dirty="0"/>
          </a:p>
          <a:p>
            <a:pPr eaLnBrk="1" hangingPunct="1">
              <a:lnSpc>
                <a:spcPct val="80000"/>
              </a:lnSpc>
            </a:pPr>
            <a:r>
              <a:rPr lang="hu-HU" altLang="hu-HU" sz="2200" dirty="0" err="1"/>
              <a:t>Centralization</a:t>
            </a:r>
            <a:r>
              <a:rPr lang="hu-HU" altLang="hu-HU" sz="2200" dirty="0"/>
              <a:t> is </a:t>
            </a:r>
            <a:r>
              <a:rPr lang="hu-HU" altLang="hu-HU" sz="2200" dirty="0" err="1"/>
              <a:t>not</a:t>
            </a:r>
            <a:r>
              <a:rPr lang="hu-HU" altLang="hu-HU" sz="2200" dirty="0"/>
              <a:t> in </a:t>
            </a:r>
            <a:r>
              <a:rPr lang="hu-HU" altLang="hu-HU" sz="2200" dirty="0" err="1"/>
              <a:t>the</a:t>
            </a:r>
            <a:r>
              <a:rPr lang="hu-HU" altLang="hu-HU" sz="2200" dirty="0"/>
              <a:t> interest of </a:t>
            </a:r>
            <a:r>
              <a:rPr lang="hu-HU" altLang="hu-HU" sz="2200" dirty="0" err="1"/>
              <a:t>Serb</a:t>
            </a:r>
            <a:r>
              <a:rPr lang="hu-HU" altLang="hu-HU" sz="2200" dirty="0"/>
              <a:t> and </a:t>
            </a:r>
            <a:r>
              <a:rPr lang="hu-HU" altLang="hu-HU" sz="2200" dirty="0" err="1"/>
              <a:t>Croat</a:t>
            </a:r>
            <a:r>
              <a:rPr lang="hu-HU" altLang="hu-HU" sz="2200" dirty="0"/>
              <a:t> </a:t>
            </a:r>
            <a:r>
              <a:rPr lang="hu-HU" altLang="hu-HU" sz="2200" dirty="0" err="1"/>
              <a:t>elites</a:t>
            </a:r>
            <a:endParaRPr lang="en-US" altLang="hu-HU" sz="2200" dirty="0"/>
          </a:p>
          <a:p>
            <a:pPr eaLnBrk="1" hangingPunct="1">
              <a:lnSpc>
                <a:spcPct val="80000"/>
              </a:lnSpc>
            </a:pPr>
            <a:r>
              <a:rPr lang="hu-HU" altLang="hu-HU" sz="2200" dirty="0" err="1"/>
              <a:t>Creating</a:t>
            </a:r>
            <a:r>
              <a:rPr lang="hu-HU" altLang="hu-HU" sz="2200" dirty="0"/>
              <a:t> a </a:t>
            </a:r>
            <a:r>
              <a:rPr lang="hu-HU" altLang="hu-HU" sz="2200" dirty="0" err="1"/>
              <a:t>state-level</a:t>
            </a:r>
            <a:r>
              <a:rPr lang="hu-HU" altLang="hu-HU" sz="2200" dirty="0"/>
              <a:t> </a:t>
            </a:r>
            <a:r>
              <a:rPr lang="hu-HU" altLang="hu-HU" sz="2200" dirty="0" err="1"/>
              <a:t>regional</a:t>
            </a:r>
            <a:r>
              <a:rPr lang="hu-HU" altLang="hu-HU" sz="2200" dirty="0"/>
              <a:t> and </a:t>
            </a:r>
            <a:r>
              <a:rPr lang="hu-HU" altLang="hu-HU" sz="2200" dirty="0" err="1"/>
              <a:t>transportation</a:t>
            </a:r>
            <a:r>
              <a:rPr lang="hu-HU" altLang="hu-HU" sz="2200" dirty="0"/>
              <a:t> </a:t>
            </a:r>
            <a:r>
              <a:rPr lang="hu-HU" altLang="hu-HU" sz="2200" dirty="0" err="1"/>
              <a:t>development</a:t>
            </a:r>
            <a:r>
              <a:rPr lang="hu-HU" altLang="hu-HU" sz="2200" dirty="0"/>
              <a:t> </a:t>
            </a:r>
            <a:r>
              <a:rPr lang="hu-HU" altLang="hu-HU" sz="2200" dirty="0" err="1"/>
              <a:t>agency</a:t>
            </a:r>
            <a:r>
              <a:rPr lang="hu-HU" altLang="hu-HU" sz="2200" dirty="0"/>
              <a:t> and </a:t>
            </a:r>
            <a:r>
              <a:rPr lang="hu-HU" altLang="hu-HU" sz="2200" dirty="0" err="1"/>
              <a:t>plans</a:t>
            </a:r>
            <a:r>
              <a:rPr lang="hu-HU" altLang="hu-HU" sz="2200" dirty="0"/>
              <a:t> </a:t>
            </a:r>
            <a:r>
              <a:rPr lang="hu-HU" altLang="hu-HU" sz="2200" dirty="0" err="1"/>
              <a:t>would</a:t>
            </a:r>
            <a:r>
              <a:rPr lang="hu-HU" altLang="hu-HU" sz="2200" dirty="0"/>
              <a:t> be a major </a:t>
            </a:r>
            <a:r>
              <a:rPr lang="hu-HU" altLang="hu-HU" sz="2200" dirty="0" err="1"/>
              <a:t>step</a:t>
            </a:r>
            <a:r>
              <a:rPr lang="hu-HU" altLang="hu-HU" sz="2200" dirty="0"/>
              <a:t> </a:t>
            </a:r>
            <a:r>
              <a:rPr lang="hu-HU" altLang="hu-HU" sz="2200" dirty="0" err="1"/>
              <a:t>towards</a:t>
            </a:r>
            <a:r>
              <a:rPr lang="hu-HU" altLang="hu-HU" sz="2200" dirty="0"/>
              <a:t> </a:t>
            </a:r>
            <a:r>
              <a:rPr lang="hu-HU" altLang="hu-HU" sz="2200" dirty="0" err="1"/>
              <a:t>stability</a:t>
            </a:r>
            <a:r>
              <a:rPr lang="hu-HU" altLang="hu-HU" sz="2200" dirty="0"/>
              <a:t> and </a:t>
            </a:r>
            <a:r>
              <a:rPr lang="hu-HU" altLang="hu-HU" sz="2200" dirty="0" err="1"/>
              <a:t>integrity</a:t>
            </a:r>
            <a:endParaRPr lang="hu-HU" altLang="hu-HU" sz="2200" dirty="0"/>
          </a:p>
          <a:p>
            <a:pPr eaLnBrk="1" hangingPunct="1">
              <a:lnSpc>
                <a:spcPct val="80000"/>
              </a:lnSpc>
            </a:pPr>
            <a:endParaRPr lang="en-US" altLang="hu-HU" sz="2200" dirty="0"/>
          </a:p>
          <a:p>
            <a:pPr eaLnBrk="1" hangingPunct="1">
              <a:lnSpc>
                <a:spcPct val="80000"/>
              </a:lnSpc>
            </a:pPr>
            <a:endParaRPr lang="en-US" altLang="hu-HU" sz="2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0E02E73-4FD4-B3E4-1CB8-8190A3DC1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Dissolution</a:t>
            </a:r>
            <a:r>
              <a:rPr lang="hu-HU" dirty="0"/>
              <a:t> of SFRJ</a:t>
            </a:r>
            <a:endParaRPr lang="en-US" dirty="0"/>
          </a:p>
        </p:txBody>
      </p:sp>
      <p:pic>
        <p:nvPicPr>
          <p:cNvPr id="5" name="Tartalom helye 4">
            <a:extLst>
              <a:ext uri="{FF2B5EF4-FFF2-40B4-BE49-F238E27FC236}">
                <a16:creationId xmlns:a16="http://schemas.microsoft.com/office/drawing/2014/main" id="{B7F5F8F4-4CA1-51A3-03F7-34BA4B0C833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52847" y="2060848"/>
            <a:ext cx="4495353" cy="3375248"/>
          </a:xfrm>
          <a:prstGeom prst="rect">
            <a:avLst/>
          </a:prstGeom>
        </p:spPr>
      </p:pic>
      <p:sp>
        <p:nvSpPr>
          <p:cNvPr id="4" name="Tartalom helye 3">
            <a:extLst>
              <a:ext uri="{FF2B5EF4-FFF2-40B4-BE49-F238E27FC236}">
                <a16:creationId xmlns:a16="http://schemas.microsoft.com/office/drawing/2014/main" id="{AE3D2D89-E5A9-7FE9-6BD6-C37A862A8F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44280" cy="5069160"/>
          </a:xfrm>
        </p:spPr>
        <p:txBody>
          <a:bodyPr>
            <a:normAutofit/>
          </a:bodyPr>
          <a:lstStyle/>
          <a:p>
            <a:r>
              <a:rPr lang="hu-HU" dirty="0" err="1"/>
              <a:t>Change</a:t>
            </a:r>
            <a:r>
              <a:rPr lang="hu-HU" dirty="0"/>
              <a:t> in </a:t>
            </a:r>
            <a:r>
              <a:rPr lang="hu-HU" dirty="0" err="1"/>
              <a:t>external</a:t>
            </a:r>
            <a:r>
              <a:rPr lang="hu-HU" dirty="0"/>
              <a:t> context</a:t>
            </a:r>
          </a:p>
          <a:p>
            <a:pPr lvl="1"/>
            <a:r>
              <a:rPr lang="hu-HU" dirty="0"/>
              <a:t>End of </a:t>
            </a:r>
            <a:r>
              <a:rPr lang="hu-HU" dirty="0" err="1"/>
              <a:t>cold</a:t>
            </a:r>
            <a:r>
              <a:rPr lang="hu-HU" dirty="0"/>
              <a:t> </a:t>
            </a:r>
            <a:r>
              <a:rPr lang="hu-HU" dirty="0" err="1"/>
              <a:t>war</a:t>
            </a:r>
            <a:endParaRPr lang="hu-HU" dirty="0"/>
          </a:p>
          <a:p>
            <a:pPr lvl="1"/>
            <a:r>
              <a:rPr lang="hu-HU" dirty="0"/>
              <a:t>No </a:t>
            </a:r>
            <a:r>
              <a:rPr lang="hu-HU" dirty="0" err="1"/>
              <a:t>enemy</a:t>
            </a:r>
            <a:endParaRPr lang="hu-HU" dirty="0"/>
          </a:p>
          <a:p>
            <a:r>
              <a:rPr lang="hu-HU" dirty="0" err="1"/>
              <a:t>Growing</a:t>
            </a:r>
            <a:r>
              <a:rPr lang="hu-HU" dirty="0"/>
              <a:t> </a:t>
            </a:r>
            <a:r>
              <a:rPr lang="hu-HU" dirty="0" err="1"/>
              <a:t>internal</a:t>
            </a:r>
            <a:r>
              <a:rPr lang="hu-HU" dirty="0"/>
              <a:t> </a:t>
            </a:r>
            <a:r>
              <a:rPr lang="hu-HU" dirty="0" err="1"/>
              <a:t>tensions</a:t>
            </a:r>
            <a:endParaRPr lang="hu-HU" dirty="0"/>
          </a:p>
          <a:p>
            <a:pPr lvl="1"/>
            <a:r>
              <a:rPr lang="hu-HU" dirty="0" err="1"/>
              <a:t>Ethno-religious</a:t>
            </a:r>
            <a:endParaRPr lang="hu-HU" dirty="0"/>
          </a:p>
          <a:p>
            <a:pPr lvl="1"/>
            <a:r>
              <a:rPr lang="hu-HU" dirty="0" err="1"/>
              <a:t>Development</a:t>
            </a:r>
            <a:endParaRPr lang="hu-HU" dirty="0"/>
          </a:p>
          <a:p>
            <a:pPr lvl="1"/>
            <a:r>
              <a:rPr lang="hu-HU" dirty="0" err="1"/>
              <a:t>Historical</a:t>
            </a:r>
            <a:endParaRPr lang="hu-HU" dirty="0"/>
          </a:p>
          <a:p>
            <a:pPr lvl="1"/>
            <a:r>
              <a:rPr lang="hu-HU" dirty="0" err="1"/>
              <a:t>Socio-economic</a:t>
            </a:r>
            <a:r>
              <a:rPr lang="hu-HU" dirty="0"/>
              <a:t> </a:t>
            </a:r>
            <a:r>
              <a:rPr lang="hu-HU" dirty="0" err="1"/>
              <a:t>transition</a:t>
            </a:r>
            <a:endParaRPr lang="hu-HU" dirty="0"/>
          </a:p>
          <a:p>
            <a:pPr lvl="1"/>
            <a:r>
              <a:rPr lang="hu-HU" dirty="0" err="1"/>
              <a:t>Generational</a:t>
            </a:r>
            <a:r>
              <a:rPr lang="hu-HU" dirty="0"/>
              <a:t> </a:t>
            </a:r>
            <a:r>
              <a:rPr lang="hu-HU" dirty="0" err="1"/>
              <a:t>change</a:t>
            </a:r>
            <a:r>
              <a:rPr lang="hu-HU" dirty="0"/>
              <a:t>…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1782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F8E677F-ED57-A0BB-F1CC-4B06CD4CCA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Tartalom helye 4">
            <a:extLst>
              <a:ext uri="{FF2B5EF4-FFF2-40B4-BE49-F238E27FC236}">
                <a16:creationId xmlns:a16="http://schemas.microsoft.com/office/drawing/2014/main" id="{6FD59A83-4064-4E70-94EE-9654CA6790E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84615" y="274638"/>
            <a:ext cx="7774769" cy="4370681"/>
          </a:xfrm>
          <a:prstGeom prst="rect">
            <a:avLst/>
          </a:prstGeom>
        </p:spPr>
      </p:pic>
      <p:sp>
        <p:nvSpPr>
          <p:cNvPr id="4" name="Tartalom helye 3">
            <a:extLst>
              <a:ext uri="{FF2B5EF4-FFF2-40B4-BE49-F238E27FC236}">
                <a16:creationId xmlns:a16="http://schemas.microsoft.com/office/drawing/2014/main" id="{8095ADB2-DC2F-98E2-0D29-5A75D48BB8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4797152"/>
            <a:ext cx="8229600" cy="1656184"/>
          </a:xfrm>
        </p:spPr>
        <p:txBody>
          <a:bodyPr/>
          <a:lstStyle/>
          <a:p>
            <a:r>
              <a:rPr lang="hu-HU" dirty="0"/>
              <a:t>The </a:t>
            </a:r>
            <a:r>
              <a:rPr lang="hu-HU" dirty="0" err="1"/>
              <a:t>result</a:t>
            </a:r>
            <a:r>
              <a:rPr lang="hu-HU" dirty="0"/>
              <a:t> is </a:t>
            </a:r>
            <a:r>
              <a:rPr lang="hu-HU" dirty="0" err="1"/>
              <a:t>the</a:t>
            </a:r>
            <a:r>
              <a:rPr lang="hu-HU" dirty="0"/>
              <a:t> Western </a:t>
            </a:r>
            <a:r>
              <a:rPr lang="hu-HU" dirty="0" err="1"/>
              <a:t>Balkans</a:t>
            </a:r>
            <a:r>
              <a:rPr lang="hu-HU" dirty="0"/>
              <a:t> – EU </a:t>
            </a:r>
            <a:r>
              <a:rPr lang="hu-HU" dirty="0" err="1"/>
              <a:t>term</a:t>
            </a:r>
            <a:r>
              <a:rPr lang="hu-HU" dirty="0"/>
              <a:t> </a:t>
            </a:r>
            <a:r>
              <a:rPr lang="hu-HU" dirty="0" err="1"/>
              <a:t>for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region</a:t>
            </a:r>
            <a:endParaRPr lang="hu-HU" dirty="0"/>
          </a:p>
          <a:p>
            <a:r>
              <a:rPr lang="hu-HU" dirty="0"/>
              <a:t>EU </a:t>
            </a:r>
            <a:r>
              <a:rPr lang="hu-HU" dirty="0" err="1"/>
              <a:t>integration</a:t>
            </a:r>
            <a:r>
              <a:rPr lang="hu-HU" dirty="0"/>
              <a:t> </a:t>
            </a:r>
            <a:r>
              <a:rPr lang="hu-HU" dirty="0" err="1"/>
              <a:t>objectives</a:t>
            </a:r>
            <a:r>
              <a:rPr lang="hu-HU" dirty="0"/>
              <a:t> </a:t>
            </a:r>
            <a:r>
              <a:rPr lang="hu-HU" dirty="0" err="1"/>
              <a:t>for</a:t>
            </a:r>
            <a:r>
              <a:rPr lang="hu-HU" dirty="0"/>
              <a:t> </a:t>
            </a:r>
            <a:r>
              <a:rPr lang="hu-HU" dirty="0" err="1"/>
              <a:t>all</a:t>
            </a:r>
            <a:r>
              <a:rPr lang="hu-HU" dirty="0"/>
              <a:t>, </a:t>
            </a:r>
            <a:r>
              <a:rPr lang="hu-HU" dirty="0" err="1"/>
              <a:t>but</a:t>
            </a:r>
            <a:r>
              <a:rPr lang="hu-HU" dirty="0"/>
              <a:t> </a:t>
            </a:r>
            <a:r>
              <a:rPr lang="hu-HU" dirty="0" err="1"/>
              <a:t>different</a:t>
            </a:r>
            <a:r>
              <a:rPr lang="hu-HU" dirty="0"/>
              <a:t> </a:t>
            </a:r>
            <a:r>
              <a:rPr lang="hu-HU" dirty="0" err="1"/>
              <a:t>stages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5448578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BB2EAF4-0C32-6442-EEA0-EC30E3F45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hu-HU" dirty="0"/>
              <a:t>The </a:t>
            </a:r>
            <a:r>
              <a:rPr lang="hu-HU" dirty="0" err="1"/>
              <a:t>war</a:t>
            </a:r>
            <a:r>
              <a:rPr lang="hu-HU" dirty="0"/>
              <a:t> in </a:t>
            </a:r>
            <a:r>
              <a:rPr lang="hu-HU" dirty="0" err="1"/>
              <a:t>BiH</a:t>
            </a:r>
            <a:endParaRPr lang="en-US" dirty="0"/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4AF15BB1-7943-A8C4-E750-EFF6A6C18A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02016" y="1600200"/>
            <a:ext cx="3984784" cy="4983162"/>
          </a:xfrm>
        </p:spPr>
        <p:txBody>
          <a:bodyPr>
            <a:normAutofit fontScale="92500" lnSpcReduction="10000"/>
          </a:bodyPr>
          <a:lstStyle/>
          <a:p>
            <a:r>
              <a:rPr lang="hu-HU" dirty="0"/>
              <a:t>1992-1995, </a:t>
            </a:r>
            <a:r>
              <a:rPr lang="hu-HU" dirty="0" err="1"/>
              <a:t>longest</a:t>
            </a:r>
            <a:r>
              <a:rPr lang="hu-HU" dirty="0"/>
              <a:t> </a:t>
            </a:r>
            <a:r>
              <a:rPr lang="hu-HU" dirty="0" err="1"/>
              <a:t>among</a:t>
            </a:r>
            <a:r>
              <a:rPr lang="hu-HU" dirty="0"/>
              <a:t> YU </a:t>
            </a:r>
            <a:r>
              <a:rPr lang="hu-HU" dirty="0" err="1"/>
              <a:t>wars</a:t>
            </a:r>
            <a:endParaRPr lang="hu-HU" dirty="0"/>
          </a:p>
          <a:p>
            <a:r>
              <a:rPr lang="hu-HU" dirty="0" err="1"/>
              <a:t>Mainly</a:t>
            </a:r>
            <a:r>
              <a:rPr lang="hu-HU" dirty="0"/>
              <a:t> </a:t>
            </a:r>
            <a:r>
              <a:rPr lang="hu-HU" dirty="0" err="1"/>
              <a:t>along</a:t>
            </a:r>
            <a:r>
              <a:rPr lang="hu-HU" dirty="0"/>
              <a:t> </a:t>
            </a:r>
            <a:r>
              <a:rPr lang="hu-HU" dirty="0" err="1"/>
              <a:t>ethnic</a:t>
            </a:r>
            <a:r>
              <a:rPr lang="hu-HU" dirty="0"/>
              <a:t> </a:t>
            </a:r>
            <a:r>
              <a:rPr lang="hu-HU" dirty="0" err="1"/>
              <a:t>lines</a:t>
            </a:r>
            <a:r>
              <a:rPr lang="hu-HU" dirty="0"/>
              <a:t> (B. </a:t>
            </a:r>
            <a:r>
              <a:rPr lang="hu-HU" dirty="0" err="1"/>
              <a:t>vs</a:t>
            </a:r>
            <a:r>
              <a:rPr lang="hu-HU" dirty="0"/>
              <a:t>. B.)</a:t>
            </a:r>
          </a:p>
          <a:p>
            <a:r>
              <a:rPr lang="hu-HU" dirty="0"/>
              <a:t> </a:t>
            </a:r>
            <a:r>
              <a:rPr lang="hu-HU" dirty="0" err="1"/>
              <a:t>homogenization</a:t>
            </a:r>
            <a:r>
              <a:rPr lang="hu-HU" dirty="0"/>
              <a:t> </a:t>
            </a:r>
            <a:r>
              <a:rPr lang="hu-HU" dirty="0" err="1"/>
              <a:t>aims</a:t>
            </a:r>
            <a:r>
              <a:rPr lang="hu-HU" dirty="0"/>
              <a:t> – </a:t>
            </a:r>
            <a:r>
              <a:rPr lang="hu-HU" dirty="0" err="1"/>
              <a:t>ethnic</a:t>
            </a:r>
            <a:r>
              <a:rPr lang="hu-HU" dirty="0"/>
              <a:t> </a:t>
            </a:r>
            <a:r>
              <a:rPr lang="hu-HU" dirty="0" err="1"/>
              <a:t>cleansing</a:t>
            </a:r>
            <a:endParaRPr lang="hu-HU" dirty="0"/>
          </a:p>
          <a:p>
            <a:r>
              <a:rPr lang="hu-HU" dirty="0" err="1"/>
              <a:t>Genocide</a:t>
            </a:r>
            <a:r>
              <a:rPr lang="hu-HU" dirty="0"/>
              <a:t>/</a:t>
            </a:r>
            <a:r>
              <a:rPr lang="hu-HU" dirty="0" err="1"/>
              <a:t>ethnocide</a:t>
            </a:r>
            <a:r>
              <a:rPr lang="hu-HU" dirty="0"/>
              <a:t> (</a:t>
            </a:r>
            <a:r>
              <a:rPr lang="hu-HU" dirty="0" err="1"/>
              <a:t>e.g</a:t>
            </a:r>
            <a:r>
              <a:rPr lang="hu-HU" dirty="0"/>
              <a:t>. </a:t>
            </a:r>
            <a:r>
              <a:rPr lang="hu-HU" dirty="0" err="1"/>
              <a:t>Srebrenica</a:t>
            </a:r>
            <a:r>
              <a:rPr lang="hu-HU" dirty="0"/>
              <a:t>)</a:t>
            </a:r>
          </a:p>
          <a:p>
            <a:r>
              <a:rPr lang="hu-HU" dirty="0" err="1"/>
              <a:t>Deliberate</a:t>
            </a:r>
            <a:r>
              <a:rPr lang="hu-HU" dirty="0"/>
              <a:t> </a:t>
            </a:r>
            <a:r>
              <a:rPr lang="hu-HU" dirty="0" err="1"/>
              <a:t>destruction</a:t>
            </a:r>
            <a:r>
              <a:rPr lang="hu-HU" dirty="0"/>
              <a:t> of </a:t>
            </a:r>
            <a:r>
              <a:rPr lang="hu-HU" dirty="0" err="1"/>
              <a:t>built</a:t>
            </a:r>
            <a:r>
              <a:rPr lang="hu-HU" dirty="0"/>
              <a:t> </a:t>
            </a:r>
            <a:r>
              <a:rPr lang="hu-HU" dirty="0" err="1"/>
              <a:t>heritage</a:t>
            </a:r>
            <a:endParaRPr lang="hu-HU" dirty="0"/>
          </a:p>
          <a:p>
            <a:r>
              <a:rPr lang="hu-HU" dirty="0" err="1"/>
              <a:t>Siege</a:t>
            </a:r>
            <a:r>
              <a:rPr lang="hu-HU" dirty="0"/>
              <a:t> of </a:t>
            </a:r>
            <a:r>
              <a:rPr lang="hu-HU" dirty="0" err="1"/>
              <a:t>Sarajevo</a:t>
            </a:r>
            <a:endParaRPr lang="hu-HU" dirty="0"/>
          </a:p>
          <a:p>
            <a:r>
              <a:rPr lang="hu-HU" dirty="0" err="1"/>
              <a:t>Stopped</a:t>
            </a:r>
            <a:r>
              <a:rPr lang="hu-HU" dirty="0"/>
              <a:t> </a:t>
            </a:r>
            <a:r>
              <a:rPr lang="hu-HU" dirty="0" err="1"/>
              <a:t>by</a:t>
            </a:r>
            <a:r>
              <a:rPr lang="hu-HU" dirty="0"/>
              <a:t> </a:t>
            </a:r>
            <a:r>
              <a:rPr lang="hu-HU" dirty="0" err="1"/>
              <a:t>int’l</a:t>
            </a:r>
            <a:r>
              <a:rPr lang="hu-HU" dirty="0"/>
              <a:t> </a:t>
            </a:r>
            <a:r>
              <a:rPr lang="hu-HU" dirty="0" err="1"/>
              <a:t>forces</a:t>
            </a:r>
            <a:endParaRPr lang="en-US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8B436769-4F90-5624-ADE5-92A44EE053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245760"/>
            <a:ext cx="3984784" cy="2645030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:a16="http://schemas.microsoft.com/office/drawing/2014/main" id="{7DD2261A-53CB-4B1F-6EB3-87B6029131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83569"/>
            <a:ext cx="2156474" cy="3074431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B5D57762-F153-1CC1-F002-A2FF42ECB7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47818" y="3751392"/>
            <a:ext cx="2124182" cy="3114541"/>
          </a:xfrm>
          <a:prstGeom prst="rect">
            <a:avLst/>
          </a:prstGeom>
        </p:spPr>
      </p:pic>
      <p:pic>
        <p:nvPicPr>
          <p:cNvPr id="7" name="Kép 6" descr="A képen kültéri, sír, temető, fa látható&#10;&#10;Automatikusan generált leírás">
            <a:extLst>
              <a:ext uri="{FF2B5EF4-FFF2-40B4-BE49-F238E27FC236}">
                <a16:creationId xmlns:a16="http://schemas.microsoft.com/office/drawing/2014/main" id="{4D543995-03F2-F98E-7563-FA018214182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1" y="2297306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199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http://balkancenter.ttk.pte.hu</a:t>
            </a:r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Ethnic</a:t>
            </a:r>
            <a:r>
              <a:rPr lang="hu-HU" dirty="0"/>
              <a:t> </a:t>
            </a:r>
            <a:r>
              <a:rPr lang="hu-HU" dirty="0" err="1"/>
              <a:t>homogenization</a:t>
            </a:r>
            <a:endParaRPr lang="en-US" dirty="0"/>
          </a:p>
        </p:txBody>
      </p:sp>
      <p:pic>
        <p:nvPicPr>
          <p:cNvPr id="67593" name="Picture 9" descr="ethnic-composition-before-the-ware-199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3588" y="1752600"/>
            <a:ext cx="3529012" cy="426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7594" name="Picture 10" descr="ethnic-composition-after-the-war-in-1998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3438" y="1830388"/>
            <a:ext cx="3924300" cy="4111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14808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http://balkancenter.ttk.pte.hu</a:t>
            </a:r>
          </a:p>
        </p:txBody>
      </p:sp>
      <p:pic>
        <p:nvPicPr>
          <p:cNvPr id="73733" name="Picture 5" descr="Jugoszlavia [Átalakított]_lak_metropol_noslo_ujszin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347663"/>
            <a:ext cx="9144000" cy="65103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43726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1635</TotalTime>
  <Words>2125</Words>
  <Application>Microsoft Office PowerPoint</Application>
  <PresentationFormat>Diavetítés a képernyőre (4:3 oldalarány)</PresentationFormat>
  <Paragraphs>264</Paragraphs>
  <Slides>45</Slides>
  <Notes>0</Notes>
  <HiddenSlides>2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45</vt:i4>
      </vt:variant>
    </vt:vector>
  </HeadingPairs>
  <TitlesOfParts>
    <vt:vector size="50" baseType="lpstr">
      <vt:lpstr>Arial</vt:lpstr>
      <vt:lpstr>Calibri</vt:lpstr>
      <vt:lpstr>Verdana</vt:lpstr>
      <vt:lpstr>Wingdings</vt:lpstr>
      <vt:lpstr>Office-téma</vt:lpstr>
      <vt:lpstr>Bosnia and Herzegovina</vt:lpstr>
      <vt:lpstr>Some facts</vt:lpstr>
      <vt:lpstr>What is an ethnocratic regime?  according to O. Yiftachel and A. Ghanem 2004</vt:lpstr>
      <vt:lpstr>Some turning points</vt:lpstr>
      <vt:lpstr>Dissolution of SFRJ</vt:lpstr>
      <vt:lpstr>PowerPoint-bemutató</vt:lpstr>
      <vt:lpstr>The war in BiH</vt:lpstr>
      <vt:lpstr>Ethnic homogenization</vt:lpstr>
      <vt:lpstr>PowerPoint-bemutató</vt:lpstr>
      <vt:lpstr>The state</vt:lpstr>
      <vt:lpstr>The political system</vt:lpstr>
      <vt:lpstr>Ethnic based politics</vt:lpstr>
      <vt:lpstr>PowerPoint-bemutató</vt:lpstr>
      <vt:lpstr>PowerPoint-bemutató</vt:lpstr>
      <vt:lpstr>Ethnic composition</vt:lpstr>
      <vt:lpstr>PowerPoint-bemutató</vt:lpstr>
      <vt:lpstr>PowerPoint-bemutató</vt:lpstr>
      <vt:lpstr>PowerPoint-bemutató</vt:lpstr>
      <vt:lpstr>Natural change</vt:lpstr>
      <vt:lpstr>Top-down vs. bottom-up state-building</vt:lpstr>
      <vt:lpstr>education</vt:lpstr>
      <vt:lpstr>Transportation development</vt:lpstr>
      <vt:lpstr>Major axes</vt:lpstr>
      <vt:lpstr>Who’s interest?</vt:lpstr>
      <vt:lpstr>PowerPoint-bemutató</vt:lpstr>
      <vt:lpstr>Different perception of IEBL</vt:lpstr>
      <vt:lpstr>PowerPoint-bemutató</vt:lpstr>
      <vt:lpstr>PowerPoint-bemutató</vt:lpstr>
      <vt:lpstr>Serbian corridor of Posavina</vt:lpstr>
      <vt:lpstr>Bosniak exit to Sava</vt:lpstr>
      <vt:lpstr>Serbian version of Herzegovina highway</vt:lpstr>
      <vt:lpstr>The same in the Federation</vt:lpstr>
      <vt:lpstr>The „Drina-railway”</vt:lpstr>
      <vt:lpstr>PowerPoint-bemutató</vt:lpstr>
      <vt:lpstr>PowerPoint-bemutató</vt:lpstr>
      <vt:lpstr>A divided Balkans</vt:lpstr>
      <vt:lpstr>A divided BiH</vt:lpstr>
      <vt:lpstr>Foreign influence</vt:lpstr>
      <vt:lpstr>Hungary in the region</vt:lpstr>
      <vt:lpstr>Hungary in the WB - security</vt:lpstr>
      <vt:lpstr>PowerPoint-bemutató</vt:lpstr>
      <vt:lpstr>Politics&amp;media</vt:lpstr>
      <vt:lpstr>Hungary &amp; BiH – trade&amp;FDI</vt:lpstr>
      <vt:lpstr>Hungary &amp; BiH - politics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BiH</dc:title>
  <dc:creator>Remkó</dc:creator>
  <cp:lastModifiedBy>Dr. Reményi Péter</cp:lastModifiedBy>
  <cp:revision>11</cp:revision>
  <dcterms:created xsi:type="dcterms:W3CDTF">2012-12-03T15:53:32Z</dcterms:created>
  <dcterms:modified xsi:type="dcterms:W3CDTF">2024-05-22T06:45:37Z</dcterms:modified>
</cp:coreProperties>
</file>