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300" r:id="rId2"/>
    <p:sldId id="315" r:id="rId3"/>
    <p:sldId id="317" r:id="rId4"/>
    <p:sldId id="331" r:id="rId5"/>
    <p:sldId id="318" r:id="rId6"/>
    <p:sldId id="325" r:id="rId7"/>
    <p:sldId id="334" r:id="rId8"/>
    <p:sldId id="326" r:id="rId9"/>
    <p:sldId id="319" r:id="rId10"/>
    <p:sldId id="256" r:id="rId11"/>
    <p:sldId id="383" r:id="rId12"/>
    <p:sldId id="384" r:id="rId13"/>
    <p:sldId id="257" r:id="rId14"/>
    <p:sldId id="284" r:id="rId15"/>
    <p:sldId id="282" r:id="rId16"/>
    <p:sldId id="385" r:id="rId17"/>
    <p:sldId id="379" r:id="rId18"/>
    <p:sldId id="388" r:id="rId19"/>
    <p:sldId id="280" r:id="rId20"/>
    <p:sldId id="382" r:id="rId21"/>
    <p:sldId id="278" r:id="rId22"/>
    <p:sldId id="279" r:id="rId23"/>
    <p:sldId id="386" r:id="rId24"/>
    <p:sldId id="374" r:id="rId25"/>
    <p:sldId id="375" r:id="rId26"/>
    <p:sldId id="364" r:id="rId27"/>
    <p:sldId id="263" r:id="rId28"/>
    <p:sldId id="286" r:id="rId29"/>
    <p:sldId id="288" r:id="rId30"/>
    <p:sldId id="380" r:id="rId31"/>
    <p:sldId id="262" r:id="rId32"/>
    <p:sldId id="381" r:id="rId33"/>
    <p:sldId id="264" r:id="rId34"/>
    <p:sldId id="387" r:id="rId35"/>
    <p:sldId id="265" r:id="rId36"/>
    <p:sldId id="267" r:id="rId37"/>
    <p:sldId id="268" r:id="rId38"/>
    <p:sldId id="269" r:id="rId39"/>
    <p:sldId id="275" r:id="rId40"/>
    <p:sldId id="273" r:id="rId41"/>
    <p:sldId id="389" r:id="rId42"/>
    <p:sldId id="362" r:id="rId43"/>
    <p:sldId id="363" r:id="rId44"/>
    <p:sldId id="365" r:id="rId45"/>
    <p:sldId id="366" r:id="rId46"/>
    <p:sldId id="367" r:id="rId47"/>
    <p:sldId id="378" r:id="rId48"/>
    <p:sldId id="368" r:id="rId49"/>
    <p:sldId id="372" r:id="rId50"/>
    <p:sldId id="369" r:id="rId51"/>
    <p:sldId id="370" r:id="rId52"/>
    <p:sldId id="371" r:id="rId53"/>
    <p:sldId id="373" r:id="rId54"/>
    <p:sldId id="289" r:id="rId55"/>
    <p:sldId id="347" r:id="rId56"/>
    <p:sldId id="377" r:id="rId5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460" y="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ABAE9-165B-4D33-A969-EB5001CF0537}" type="datetimeFigureOut">
              <a:rPr lang="hu-HU" smtClean="0"/>
              <a:t>2024. 05. 20.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C71CB3-49A2-44FE-9805-DD9B61B8C38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01628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/>
          </a:p>
        </p:txBody>
      </p:sp>
      <p:sp>
        <p:nvSpPr>
          <p:cNvPr id="2458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16BBE62-00D2-49FB-97F9-0B41D821E915}" type="slidenum">
              <a:rPr lang="hu-HU" altLang="hu-HU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hu-HU" altLang="hu-H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/>
          </a:p>
        </p:txBody>
      </p:sp>
      <p:sp>
        <p:nvSpPr>
          <p:cNvPr id="25604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AC9B053-3D34-48CD-86FA-5E39CBB1525E}" type="slidenum">
              <a:rPr lang="hu-HU" altLang="hu-HU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hu-HU" altLang="hu-H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/>
          </a:p>
        </p:txBody>
      </p:sp>
      <p:sp>
        <p:nvSpPr>
          <p:cNvPr id="26628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A50EBCC-78DE-44AD-BFE3-27AB6F9BB5FD}" type="slidenum">
              <a:rPr lang="hu-HU" altLang="hu-HU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hu-HU" altLang="hu-H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/>
          </a:p>
        </p:txBody>
      </p:sp>
      <p:sp>
        <p:nvSpPr>
          <p:cNvPr id="30724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F02545B-E80E-4936-9615-3CA0749D7C3D}" type="slidenum">
              <a:rPr lang="hu-HU" altLang="hu-HU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hu-HU" altLang="hu-H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/>
          </a:p>
        </p:txBody>
      </p:sp>
      <p:sp>
        <p:nvSpPr>
          <p:cNvPr id="31748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9413B43-8ECE-4A09-8C5B-2E9FB1D1DC16}" type="slidenum">
              <a:rPr lang="hu-HU" altLang="hu-HU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hu-HU" altLang="hu-H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/>
          </a:p>
        </p:txBody>
      </p:sp>
      <p:sp>
        <p:nvSpPr>
          <p:cNvPr id="32772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4DF0505-437A-4A54-BFBD-1F674F899058}" type="slidenum">
              <a:rPr lang="hu-HU" altLang="hu-HU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hu-HU" altLang="hu-H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Diakép hely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6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u-HU" altLang="hu-HU"/>
          </a:p>
        </p:txBody>
      </p:sp>
      <p:sp>
        <p:nvSpPr>
          <p:cNvPr id="47107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ED2C24-F81C-4650-ADDF-3128FEA55B8C}" type="slidenum">
              <a:rPr lang="hu-HU" alt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hu-HU" alt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/>
          </a:p>
        </p:txBody>
      </p:sp>
      <p:sp>
        <p:nvSpPr>
          <p:cNvPr id="35844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BA43E57-498E-4648-88E3-8174F14FBB04}" type="slidenum">
              <a:rPr lang="hu-HU" altLang="hu-HU" smtClean="0"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hu-HU" altLang="hu-H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E2CC0-A398-46A7-ACEC-0CB08F9DF9C7}" type="slidenum">
              <a:rPr lang="en-US" altLang="hu-HU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3331954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AF49E-178D-4EA2-B9E0-FF5E414A4AD8}" type="slidenum">
              <a:rPr lang="en-US" altLang="hu-HU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1041010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E2BE2-7943-49F1-A945-E0E582E1C73C}" type="slidenum">
              <a:rPr lang="en-US" altLang="hu-HU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1486858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Cím, szöveg és 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F67D3-D358-4115-8DAE-2A078062EDCD}" type="slidenum">
              <a:rPr lang="en-US" altLang="hu-HU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2151968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00FF8-542C-4D31-BE17-605C4B325D06}" type="slidenum">
              <a:rPr lang="en-US" altLang="hu-HU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1889017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76CE5-0C88-48DB-A607-FBD1252AAD25}" type="slidenum">
              <a:rPr lang="en-US" altLang="hu-HU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3960435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A0667-784E-4C7C-9DBA-F81941C640E4}" type="slidenum">
              <a:rPr lang="en-US" altLang="hu-HU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2103401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F64AE-9331-425A-B299-638FC8655ADB}" type="slidenum">
              <a:rPr lang="en-US" altLang="hu-HU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303136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4985A-60DE-4649-903A-AB3227932F07}" type="slidenum">
              <a:rPr lang="en-US" altLang="hu-HU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1731567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999D1-4022-480C-AC07-2878653F3E66}" type="slidenum">
              <a:rPr lang="en-US" altLang="hu-HU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3631521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438F3-161B-42BB-8D07-8F797492B10B}" type="slidenum">
              <a:rPr lang="en-US" altLang="hu-HU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3771069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999B6-7F15-44BC-862F-E053159034FB}" type="slidenum">
              <a:rPr lang="en-US" altLang="hu-HU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2137303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hu-HU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hu-HU"/>
              <a:t>Mintaszöveg szerkesztése</a:t>
            </a:r>
          </a:p>
          <a:p>
            <a:pPr lvl="1"/>
            <a:r>
              <a:rPr lang="en-US" altLang="hu-HU"/>
              <a:t>Második szint</a:t>
            </a:r>
          </a:p>
          <a:p>
            <a:pPr lvl="2"/>
            <a:r>
              <a:rPr lang="en-US" altLang="hu-HU"/>
              <a:t>Harmadik szint</a:t>
            </a:r>
          </a:p>
          <a:p>
            <a:pPr lvl="3"/>
            <a:r>
              <a:rPr lang="en-US" altLang="hu-HU"/>
              <a:t>Negyedik szint</a:t>
            </a:r>
          </a:p>
          <a:p>
            <a:pPr lvl="4"/>
            <a:r>
              <a:rPr lang="en-US" altLang="hu-HU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EB19B9-E789-4A79-9A1C-F1AEFEDC60DE}" type="slidenum">
              <a:rPr lang="en-US" altLang="hu-HU"/>
              <a:pPr>
                <a:defRPr/>
              </a:pPr>
              <a:t>‹#›</a:t>
            </a:fld>
            <a:endParaRPr lang="en-US" alt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/>
              <a:t>Reményi Péter, PhD</a:t>
            </a:r>
            <a:br>
              <a:rPr lang="hu-HU" dirty="0"/>
            </a:br>
            <a:r>
              <a:rPr lang="hu-HU" sz="3600" dirty="0"/>
              <a:t>University of Pécs</a:t>
            </a:r>
            <a:br>
              <a:rPr lang="hu-HU" sz="3600" dirty="0"/>
            </a:br>
            <a:r>
              <a:rPr lang="hu-HU" sz="3600" dirty="0"/>
              <a:t>Hungary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err="1"/>
              <a:t>remko</a:t>
            </a:r>
            <a:r>
              <a:rPr lang="hu-HU" dirty="0"/>
              <a:t>@</a:t>
            </a:r>
            <a:r>
              <a:rPr lang="hu-HU" dirty="0" err="1"/>
              <a:t>gamma.ttk.pte.hu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90524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hu-HU" altLang="hu-HU" dirty="0" err="1"/>
              <a:t>Introduction</a:t>
            </a:r>
            <a:r>
              <a:rPr lang="hu-HU" altLang="hu-HU" dirty="0"/>
              <a:t> </a:t>
            </a:r>
            <a:r>
              <a:rPr lang="hu-HU" altLang="hu-HU" dirty="0" err="1"/>
              <a:t>to</a:t>
            </a:r>
            <a:r>
              <a:rPr lang="hu-HU" altLang="hu-HU" dirty="0"/>
              <a:t> </a:t>
            </a:r>
            <a:r>
              <a:rPr lang="hu-HU" altLang="hu-HU" dirty="0" err="1"/>
              <a:t>the</a:t>
            </a:r>
            <a:r>
              <a:rPr lang="hu-HU" altLang="hu-HU" dirty="0"/>
              <a:t> </a:t>
            </a:r>
            <a:r>
              <a:rPr lang="hu-HU" altLang="hu-HU" dirty="0" err="1"/>
              <a:t>political</a:t>
            </a:r>
            <a:r>
              <a:rPr lang="hu-HU" altLang="hu-HU" dirty="0"/>
              <a:t> </a:t>
            </a:r>
            <a:r>
              <a:rPr lang="hu-HU" altLang="hu-HU" dirty="0" err="1"/>
              <a:t>geography</a:t>
            </a:r>
            <a:r>
              <a:rPr lang="hu-HU" altLang="hu-HU" dirty="0"/>
              <a:t> of Hungary</a:t>
            </a:r>
            <a:endParaRPr lang="en-US" altLang="hu-H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hu-H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2DD4B70-1288-EABC-C054-BA77C5B31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Political</a:t>
            </a:r>
            <a:r>
              <a:rPr lang="hu-HU" dirty="0"/>
              <a:t> </a:t>
            </a:r>
            <a:r>
              <a:rPr lang="hu-HU" dirty="0" err="1"/>
              <a:t>geography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1D3959C-3817-58B5-2E18-87E67283DC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2800" dirty="0"/>
              <a:t>„…geography is about power…” (</a:t>
            </a:r>
            <a:r>
              <a:rPr lang="en-US" sz="2800" dirty="0" err="1"/>
              <a:t>O’Tuathail</a:t>
            </a:r>
            <a:r>
              <a:rPr lang="en-US" sz="2800" dirty="0"/>
              <a:t>)</a:t>
            </a:r>
          </a:p>
          <a:p>
            <a:pPr>
              <a:spcAft>
                <a:spcPts val="600"/>
              </a:spcAft>
            </a:pPr>
            <a:r>
              <a:rPr lang="en-US" sz="2800" dirty="0" err="1"/>
              <a:t>Space&amp;politics</a:t>
            </a:r>
            <a:endParaRPr lang="en-US" sz="2800" dirty="0"/>
          </a:p>
          <a:p>
            <a:pPr>
              <a:spcAft>
                <a:spcPts val="600"/>
              </a:spcAft>
            </a:pPr>
            <a:r>
              <a:rPr lang="en-US" sz="2800" dirty="0"/>
              <a:t>It’s fundaments: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Physical geography (it’s utilization)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The people (not what they are, but what they think they are)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History (it’s interpretation)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Actual elites’ influence</a:t>
            </a:r>
          </a:p>
        </p:txBody>
      </p:sp>
    </p:spTree>
    <p:extLst>
      <p:ext uri="{BB962C8B-B14F-4D97-AF65-F5344CB8AC3E}">
        <p14:creationId xmlns:p14="http://schemas.microsoft.com/office/powerpoint/2010/main" val="24722177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47B702A4-1FFC-E11B-3031-78F8F61DF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The </a:t>
            </a:r>
            <a:r>
              <a:rPr lang="hu-HU" dirty="0" err="1"/>
              <a:t>geography</a:t>
            </a:r>
            <a:endParaRPr lang="en-US" dirty="0"/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DADB49B0-0FF6-8707-7823-328AA38756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675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1721"/>
          </a:xfrm>
        </p:spPr>
        <p:txBody>
          <a:bodyPr/>
          <a:lstStyle/>
          <a:p>
            <a:pPr eaLnBrk="1" hangingPunct="1"/>
            <a:r>
              <a:rPr lang="hu-HU" altLang="hu-HU" dirty="0" err="1"/>
              <a:t>Relative</a:t>
            </a:r>
            <a:r>
              <a:rPr lang="hu-HU" altLang="hu-HU" dirty="0"/>
              <a:t> </a:t>
            </a:r>
            <a:r>
              <a:rPr lang="hu-HU" altLang="hu-HU" dirty="0" err="1"/>
              <a:t>geographical</a:t>
            </a:r>
            <a:r>
              <a:rPr lang="hu-HU" altLang="hu-HU" dirty="0"/>
              <a:t> </a:t>
            </a:r>
            <a:r>
              <a:rPr lang="hu-HU" altLang="hu-HU" dirty="0" err="1"/>
              <a:t>position</a:t>
            </a:r>
            <a:endParaRPr lang="en-US" altLang="hu-HU" dirty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u-HU" altLang="hu-HU" sz="2800" dirty="0" err="1"/>
              <a:t>Eastern</a:t>
            </a:r>
            <a:r>
              <a:rPr lang="hu-HU" altLang="hu-HU" sz="2800" dirty="0"/>
              <a:t> Europe?</a:t>
            </a:r>
          </a:p>
          <a:p>
            <a:pPr eaLnBrk="1" hangingPunct="1"/>
            <a:r>
              <a:rPr lang="hu-HU" altLang="hu-HU" sz="2800" dirty="0" err="1"/>
              <a:t>Central</a:t>
            </a:r>
            <a:r>
              <a:rPr lang="hu-HU" altLang="hu-HU" sz="2800" dirty="0"/>
              <a:t> Europe?</a:t>
            </a:r>
          </a:p>
          <a:p>
            <a:pPr eaLnBrk="1" hangingPunct="1"/>
            <a:r>
              <a:rPr lang="hu-HU" altLang="hu-HU" sz="2800" dirty="0"/>
              <a:t>Europe </a:t>
            </a:r>
            <a:r>
              <a:rPr lang="hu-HU" altLang="hu-HU" sz="2800" dirty="0" err="1"/>
              <a:t>in</a:t>
            </a:r>
            <a:r>
              <a:rPr lang="hu-HU" altLang="hu-HU" sz="2800" dirty="0"/>
              <a:t> </a:t>
            </a:r>
            <a:r>
              <a:rPr lang="hu-HU" altLang="hu-HU" sz="2800" dirty="0" err="1"/>
              <a:t>between</a:t>
            </a:r>
            <a:r>
              <a:rPr lang="hu-HU" altLang="hu-HU" sz="2800" dirty="0"/>
              <a:t> (</a:t>
            </a:r>
            <a:r>
              <a:rPr lang="hu-HU" altLang="hu-HU" sz="2800" dirty="0" err="1"/>
              <a:t>Zwischeneuropa</a:t>
            </a:r>
            <a:r>
              <a:rPr lang="hu-HU" altLang="hu-HU" sz="2800" dirty="0"/>
              <a:t>)?</a:t>
            </a:r>
          </a:p>
          <a:p>
            <a:pPr eaLnBrk="1" hangingPunct="1"/>
            <a:r>
              <a:rPr lang="hu-HU" altLang="hu-HU" sz="2800" dirty="0" err="1"/>
              <a:t>Landlocked</a:t>
            </a:r>
            <a:endParaRPr lang="hu-HU" altLang="hu-HU" sz="2800" dirty="0"/>
          </a:p>
          <a:p>
            <a:pPr eaLnBrk="1" hangingPunct="1"/>
            <a:r>
              <a:rPr lang="hu-HU" altLang="hu-HU" sz="2800" dirty="0" err="1"/>
              <a:t>Bottom</a:t>
            </a:r>
            <a:r>
              <a:rPr lang="hu-HU" altLang="hu-HU" sz="2800" dirty="0"/>
              <a:t> of a </a:t>
            </a:r>
            <a:r>
              <a:rPr lang="hu-HU" altLang="hu-HU" sz="2800" dirty="0" err="1"/>
              <a:t>basin</a:t>
            </a:r>
            <a:endParaRPr lang="hu-HU" altLang="hu-HU" sz="2800" dirty="0"/>
          </a:p>
          <a:p>
            <a:pPr eaLnBrk="1" hangingPunct="1"/>
            <a:endParaRPr lang="en-US" altLang="hu-HU" sz="2800" dirty="0"/>
          </a:p>
        </p:txBody>
      </p:sp>
      <p:pic>
        <p:nvPicPr>
          <p:cNvPr id="4" name="Tartalom hely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625" y="1574056"/>
            <a:ext cx="4038601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Tartalom hely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68194" y="1392150"/>
            <a:ext cx="4794350" cy="4008608"/>
          </a:xfrm>
          <a:prstGeom prst="rect">
            <a:avLst/>
          </a:prstGeom>
        </p:spPr>
      </p:pic>
      <p:pic>
        <p:nvPicPr>
          <p:cNvPr id="6" name="Tartalom hely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" t="1089" r="529" b="2640"/>
          <a:stretch>
            <a:fillRect/>
          </a:stretch>
        </p:blipFill>
        <p:spPr bwMode="auto">
          <a:xfrm>
            <a:off x="3459163" y="1950294"/>
            <a:ext cx="5684837" cy="408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938" y="1046359"/>
            <a:ext cx="4945062" cy="283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Kép 1">
            <a:extLst>
              <a:ext uri="{FF2B5EF4-FFF2-40B4-BE49-F238E27FC236}">
                <a16:creationId xmlns:a16="http://schemas.microsoft.com/office/drawing/2014/main" id="{47636DC3-1718-C9D0-3831-BC6F5F160F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3348" y="234696"/>
            <a:ext cx="9144000" cy="6388608"/>
          </a:xfrm>
          <a:prstGeom prst="rect">
            <a:avLst/>
          </a:prstGeom>
        </p:spPr>
      </p:pic>
      <p:pic>
        <p:nvPicPr>
          <p:cNvPr id="8" name="Picture 2" descr="http://www.budapestwatersummit.hu/data/images/vizhatalom_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269" y="2132856"/>
            <a:ext cx="6613525" cy="371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937" y="901366"/>
            <a:ext cx="7096125" cy="545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62" y="1005348"/>
            <a:ext cx="70485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dirty="0" err="1"/>
              <a:t>Buffer</a:t>
            </a:r>
            <a:r>
              <a:rPr lang="hu-HU" altLang="hu-HU" dirty="0"/>
              <a:t> </a:t>
            </a:r>
            <a:r>
              <a:rPr lang="hu-HU" altLang="hu-HU" dirty="0" err="1"/>
              <a:t>zone</a:t>
            </a:r>
            <a:r>
              <a:rPr lang="hu-HU" altLang="hu-HU" dirty="0"/>
              <a:t> – </a:t>
            </a:r>
            <a:r>
              <a:rPr lang="hu-HU" altLang="hu-HU" dirty="0" err="1"/>
              <a:t>Contact</a:t>
            </a:r>
            <a:r>
              <a:rPr lang="hu-HU" altLang="hu-HU" dirty="0"/>
              <a:t> </a:t>
            </a:r>
            <a:r>
              <a:rPr lang="hu-HU" altLang="hu-HU" dirty="0" err="1"/>
              <a:t>zone</a:t>
            </a:r>
            <a:endParaRPr lang="hu-HU" altLang="hu-HU" dirty="0"/>
          </a:p>
        </p:txBody>
      </p:sp>
      <p:sp>
        <p:nvSpPr>
          <p:cNvPr id="7171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u-HU" altLang="hu-HU" sz="2800" dirty="0"/>
              <a:t>The </a:t>
            </a:r>
            <a:r>
              <a:rPr lang="hu-HU" altLang="hu-HU" sz="2800" dirty="0" err="1"/>
              <a:t>westernmost</a:t>
            </a:r>
            <a:r>
              <a:rPr lang="hu-HU" altLang="hu-HU" sz="2800" dirty="0"/>
              <a:t> </a:t>
            </a:r>
            <a:r>
              <a:rPr lang="hu-HU" altLang="hu-HU" sz="2800" dirty="0" err="1"/>
              <a:t>steppe</a:t>
            </a:r>
            <a:endParaRPr lang="hu-HU" altLang="hu-HU" sz="2800" dirty="0"/>
          </a:p>
          <a:p>
            <a:pPr eaLnBrk="1" hangingPunct="1"/>
            <a:r>
              <a:rPr lang="hu-HU" altLang="hu-HU" sz="2800" dirty="0" err="1"/>
              <a:t>German</a:t>
            </a:r>
            <a:r>
              <a:rPr lang="hu-HU" altLang="hu-HU" sz="2800" dirty="0"/>
              <a:t> Europe – </a:t>
            </a:r>
            <a:r>
              <a:rPr lang="hu-HU" altLang="hu-HU" sz="2800" dirty="0" err="1"/>
              <a:t>Slavic</a:t>
            </a:r>
            <a:r>
              <a:rPr lang="hu-HU" altLang="hu-HU" sz="2800" dirty="0"/>
              <a:t> </a:t>
            </a:r>
            <a:r>
              <a:rPr lang="hu-HU" altLang="hu-HU" sz="2800" dirty="0" err="1"/>
              <a:t>Europe</a:t>
            </a:r>
            <a:endParaRPr lang="hu-HU" altLang="hu-HU" sz="2800" dirty="0"/>
          </a:p>
          <a:p>
            <a:pPr eaLnBrk="1" hangingPunct="1"/>
            <a:r>
              <a:rPr lang="hu-HU" altLang="hu-HU" sz="2800" dirty="0"/>
              <a:t>Western and </a:t>
            </a:r>
            <a:r>
              <a:rPr lang="hu-HU" altLang="hu-HU" sz="2800" dirty="0" err="1"/>
              <a:t>Eastern</a:t>
            </a:r>
            <a:r>
              <a:rPr lang="hu-HU" altLang="hu-HU" sz="2800" dirty="0"/>
              <a:t> </a:t>
            </a:r>
            <a:r>
              <a:rPr lang="hu-HU" altLang="hu-HU" sz="2800" dirty="0" err="1"/>
              <a:t>Christianity</a:t>
            </a:r>
            <a:endParaRPr lang="hu-HU" altLang="hu-HU" sz="2800" dirty="0"/>
          </a:p>
          <a:p>
            <a:pPr eaLnBrk="1" hangingPunct="1"/>
            <a:r>
              <a:rPr lang="hu-HU" altLang="hu-HU" sz="2800" dirty="0" err="1"/>
              <a:t>Strategic</a:t>
            </a:r>
            <a:r>
              <a:rPr lang="hu-HU" altLang="hu-HU" sz="2800" dirty="0"/>
              <a:t> </a:t>
            </a:r>
            <a:r>
              <a:rPr lang="hu-HU" altLang="hu-HU" sz="2800" dirty="0" err="1"/>
              <a:t>routes</a:t>
            </a:r>
            <a:r>
              <a:rPr lang="hu-HU" altLang="hu-HU" sz="2800" dirty="0"/>
              <a:t> (NW-SE, SW-NE, </a:t>
            </a:r>
            <a:r>
              <a:rPr lang="hu-HU" altLang="hu-HU" sz="2800" dirty="0" err="1"/>
              <a:t>Danube</a:t>
            </a:r>
            <a:r>
              <a:rPr lang="hu-HU" altLang="hu-HU" sz="2800" dirty="0"/>
              <a:t>)</a:t>
            </a:r>
          </a:p>
          <a:p>
            <a:pPr eaLnBrk="1" hangingPunct="1"/>
            <a:r>
              <a:rPr lang="hu-HU" altLang="hu-HU" sz="2800" dirty="0" err="1"/>
              <a:t>Many</a:t>
            </a:r>
            <a:r>
              <a:rPr lang="hu-HU" altLang="hu-HU" sz="2800" dirty="0"/>
              <a:t> </a:t>
            </a:r>
            <a:r>
              <a:rPr lang="hu-HU" altLang="hu-HU" sz="2800" dirty="0" err="1"/>
              <a:t>neighbors</a:t>
            </a:r>
            <a:endParaRPr lang="hu-HU" altLang="hu-HU" sz="2800" dirty="0"/>
          </a:p>
        </p:txBody>
      </p:sp>
      <p:pic>
        <p:nvPicPr>
          <p:cNvPr id="4" name="Picture 2" descr="D:\peti\oktatás\órák\introduction\turning points\Eurasian_steppe_be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297" y="2020721"/>
            <a:ext cx="6479703" cy="4837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D:\peti\konferenciák_írások\eugeo_rome_gulyas\voj_pecs\55-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31" y="96837"/>
            <a:ext cx="6408738" cy="648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Users\TTK\AppData\Local\Temp\0027_VTEF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980728"/>
            <a:ext cx="6867525" cy="51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Map of Hungary with Major Cities">
            <a:extLst>
              <a:ext uri="{FF2B5EF4-FFF2-40B4-BE49-F238E27FC236}">
                <a16:creationId xmlns:a16="http://schemas.microsoft.com/office/drawing/2014/main" id="{2D0FA0E4-49C1-1DE5-F3F3-A881B22DB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079" y="1042743"/>
            <a:ext cx="5857875" cy="512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/>
              <a:t>The Hungarian state</a:t>
            </a:r>
          </a:p>
        </p:txBody>
      </p:sp>
      <p:sp>
        <p:nvSpPr>
          <p:cNvPr id="6147" name="Tartalom helye 2"/>
          <p:cNvSpPr>
            <a:spLocks noGrp="1"/>
          </p:cNvSpPr>
          <p:nvPr>
            <p:ph idx="1"/>
          </p:nvPr>
        </p:nvSpPr>
        <p:spPr>
          <a:xfrm>
            <a:off x="451637" y="1556792"/>
            <a:ext cx="8229600" cy="4525963"/>
          </a:xfrm>
        </p:spPr>
        <p:txBody>
          <a:bodyPr/>
          <a:lstStyle/>
          <a:p>
            <a:pPr eaLnBrk="1" hangingPunct="1"/>
            <a:r>
              <a:rPr lang="hu-HU" altLang="hu-HU" sz="2400" b="1" dirty="0" err="1"/>
              <a:t>Unitarian</a:t>
            </a:r>
            <a:r>
              <a:rPr lang="hu-HU" altLang="hu-HU" sz="2400" b="1" dirty="0"/>
              <a:t> </a:t>
            </a:r>
            <a:r>
              <a:rPr lang="hu-HU" altLang="hu-HU" sz="2400" b="1" dirty="0" err="1"/>
              <a:t>state</a:t>
            </a:r>
            <a:r>
              <a:rPr lang="hu-HU" altLang="hu-HU" sz="2400" b="1" dirty="0"/>
              <a:t> </a:t>
            </a:r>
            <a:r>
              <a:rPr lang="hu-HU" altLang="hu-HU" sz="2400" dirty="0"/>
              <a:t>(</a:t>
            </a:r>
            <a:r>
              <a:rPr lang="hu-HU" altLang="hu-HU" sz="2400" dirty="0" err="1"/>
              <a:t>tradition</a:t>
            </a:r>
            <a:r>
              <a:rPr lang="hu-HU" altLang="hu-HU" sz="2400" dirty="0"/>
              <a:t> of </a:t>
            </a:r>
            <a:r>
              <a:rPr lang="hu-HU" altLang="hu-HU" sz="2400" dirty="0" err="1"/>
              <a:t>centralization</a:t>
            </a:r>
            <a:r>
              <a:rPr lang="hu-HU" altLang="hu-HU" sz="2400" dirty="0"/>
              <a:t> vs. </a:t>
            </a:r>
            <a:r>
              <a:rPr lang="hu-HU" altLang="hu-HU" sz="2400" dirty="0" err="1"/>
              <a:t>regional</a:t>
            </a:r>
            <a:r>
              <a:rPr lang="hu-HU" altLang="hu-HU" sz="2400" dirty="0"/>
              <a:t> </a:t>
            </a:r>
            <a:r>
              <a:rPr lang="hu-HU" altLang="hu-HU" sz="2400" dirty="0" err="1"/>
              <a:t>reforms</a:t>
            </a:r>
            <a:r>
              <a:rPr lang="hu-HU" altLang="hu-HU" sz="2400" dirty="0"/>
              <a:t>)</a:t>
            </a:r>
          </a:p>
          <a:p>
            <a:pPr eaLnBrk="1" hangingPunct="1"/>
            <a:r>
              <a:rPr lang="hu-HU" altLang="hu-HU" sz="2400" b="1" dirty="0" err="1"/>
              <a:t>Hungarian</a:t>
            </a:r>
            <a:r>
              <a:rPr lang="hu-HU" altLang="hu-HU" sz="2400" b="1" dirty="0"/>
              <a:t> (Magyar) </a:t>
            </a:r>
            <a:r>
              <a:rPr lang="hu-HU" altLang="hu-HU" sz="2400" b="1" dirty="0" err="1"/>
              <a:t>nation</a:t>
            </a:r>
            <a:r>
              <a:rPr lang="hu-HU" altLang="hu-HU" sz="2400" b="1" dirty="0"/>
              <a:t> </a:t>
            </a:r>
            <a:r>
              <a:rPr lang="hu-HU" altLang="hu-HU" sz="2400" dirty="0"/>
              <a:t>(</a:t>
            </a:r>
            <a:r>
              <a:rPr lang="hu-HU" altLang="hu-HU" sz="2400" dirty="0" err="1"/>
              <a:t>cultural</a:t>
            </a:r>
            <a:r>
              <a:rPr lang="hu-HU" altLang="hu-HU" sz="2400" dirty="0"/>
              <a:t> </a:t>
            </a:r>
            <a:r>
              <a:rPr lang="hu-HU" altLang="hu-HU" sz="2400" dirty="0" err="1"/>
              <a:t>nation</a:t>
            </a:r>
            <a:r>
              <a:rPr lang="hu-HU" altLang="hu-HU" sz="2400" dirty="0"/>
              <a:t>/</a:t>
            </a:r>
            <a:r>
              <a:rPr lang="hu-HU" altLang="hu-HU" sz="2400" dirty="0" err="1"/>
              <a:t>ethnic</a:t>
            </a:r>
            <a:r>
              <a:rPr lang="hu-HU" altLang="hu-HU" sz="2400" dirty="0"/>
              <a:t> </a:t>
            </a:r>
            <a:r>
              <a:rPr lang="hu-HU" altLang="hu-HU" sz="2400" dirty="0" err="1"/>
              <a:t>nation</a:t>
            </a:r>
            <a:r>
              <a:rPr lang="hu-HU" altLang="hu-HU" sz="2400" dirty="0"/>
              <a:t> – </a:t>
            </a:r>
            <a:r>
              <a:rPr lang="hu-HU" altLang="hu-HU" sz="2400" dirty="0" err="1"/>
              <a:t>mother</a:t>
            </a:r>
            <a:r>
              <a:rPr lang="hu-HU" altLang="hu-HU" sz="2400" dirty="0"/>
              <a:t> </a:t>
            </a:r>
            <a:r>
              <a:rPr lang="hu-HU" altLang="hu-HU" sz="2400" dirty="0" err="1"/>
              <a:t>tongue</a:t>
            </a:r>
            <a:r>
              <a:rPr lang="hu-HU" altLang="hu-HU" sz="2400" dirty="0"/>
              <a:t>!) </a:t>
            </a:r>
            <a:r>
              <a:rPr lang="hu-HU" altLang="hu-HU" sz="2400" dirty="0" err="1"/>
              <a:t>Hungarians</a:t>
            </a:r>
            <a:r>
              <a:rPr lang="hu-HU" altLang="hu-HU" sz="2400" dirty="0"/>
              <a:t> (</a:t>
            </a:r>
            <a:r>
              <a:rPr lang="hu-HU" altLang="hu-HU" sz="2400" dirty="0" err="1"/>
              <a:t>Magyars</a:t>
            </a:r>
            <a:r>
              <a:rPr lang="hu-HU" altLang="hu-HU" sz="2400" dirty="0"/>
              <a:t>) </a:t>
            </a:r>
            <a:r>
              <a:rPr lang="hu-HU" altLang="hu-HU" sz="2400" dirty="0" err="1"/>
              <a:t>beyond</a:t>
            </a:r>
            <a:r>
              <a:rPr lang="hu-HU" altLang="hu-HU" sz="2400" dirty="0"/>
              <a:t> </a:t>
            </a:r>
            <a:r>
              <a:rPr lang="hu-HU" altLang="hu-HU" sz="2400" dirty="0" err="1"/>
              <a:t>the</a:t>
            </a:r>
            <a:r>
              <a:rPr lang="hu-HU" altLang="hu-HU" sz="2400" dirty="0"/>
              <a:t> </a:t>
            </a:r>
            <a:r>
              <a:rPr lang="hu-HU" altLang="hu-HU" sz="2400" dirty="0" err="1"/>
              <a:t>state</a:t>
            </a:r>
            <a:r>
              <a:rPr lang="hu-HU" altLang="hu-HU" sz="2400" dirty="0"/>
              <a:t> </a:t>
            </a:r>
            <a:r>
              <a:rPr lang="hu-HU" altLang="hu-HU" sz="2400" dirty="0" err="1"/>
              <a:t>borders</a:t>
            </a:r>
            <a:r>
              <a:rPr lang="hu-HU" altLang="hu-HU" sz="2400" dirty="0"/>
              <a:t>, </a:t>
            </a:r>
            <a:r>
              <a:rPr lang="hu-HU" altLang="hu-HU" sz="2400" dirty="0" err="1"/>
              <a:t>diaspora</a:t>
            </a:r>
            <a:r>
              <a:rPr lang="hu-HU" altLang="hu-HU" sz="2400" dirty="0"/>
              <a:t> – </a:t>
            </a:r>
            <a:r>
              <a:rPr lang="hu-HU" altLang="hu-HU" sz="2400" dirty="0" err="1"/>
              <a:t>centuries</a:t>
            </a:r>
            <a:r>
              <a:rPr lang="hu-HU" altLang="hu-HU" sz="2400" dirty="0"/>
              <a:t> old </a:t>
            </a:r>
            <a:r>
              <a:rPr lang="hu-HU" altLang="hu-HU" sz="2400" dirty="0" err="1"/>
              <a:t>tensions</a:t>
            </a:r>
            <a:r>
              <a:rPr lang="hu-HU" altLang="hu-HU" sz="2400" dirty="0"/>
              <a:t> </a:t>
            </a:r>
            <a:r>
              <a:rPr lang="hu-HU" altLang="hu-HU" sz="2400" dirty="0" err="1"/>
              <a:t>between</a:t>
            </a:r>
            <a:r>
              <a:rPr lang="hu-HU" altLang="hu-HU" sz="2400" dirty="0"/>
              <a:t> </a:t>
            </a:r>
            <a:r>
              <a:rPr lang="hu-HU" altLang="hu-HU" sz="2400" dirty="0" err="1"/>
              <a:t>state</a:t>
            </a:r>
            <a:r>
              <a:rPr lang="hu-HU" altLang="hu-HU" sz="2400" dirty="0"/>
              <a:t> </a:t>
            </a:r>
            <a:r>
              <a:rPr lang="hu-HU" altLang="hu-HU" sz="2400" dirty="0" err="1"/>
              <a:t>territory</a:t>
            </a:r>
            <a:r>
              <a:rPr lang="hu-HU" altLang="hu-HU" sz="2400" dirty="0"/>
              <a:t> and </a:t>
            </a:r>
            <a:r>
              <a:rPr lang="hu-HU" altLang="hu-HU" sz="2400" dirty="0" err="1"/>
              <a:t>area</a:t>
            </a:r>
            <a:r>
              <a:rPr lang="hu-HU" altLang="hu-HU" sz="2400" dirty="0"/>
              <a:t> </a:t>
            </a:r>
            <a:r>
              <a:rPr lang="hu-HU" altLang="hu-HU" sz="2400" dirty="0" err="1"/>
              <a:t>inhabited</a:t>
            </a:r>
            <a:r>
              <a:rPr lang="hu-HU" altLang="hu-HU" sz="2400" dirty="0"/>
              <a:t> </a:t>
            </a:r>
            <a:r>
              <a:rPr lang="hu-HU" altLang="hu-HU" sz="2400" dirty="0" err="1"/>
              <a:t>by</a:t>
            </a:r>
            <a:r>
              <a:rPr lang="hu-HU" altLang="hu-HU" sz="2400" dirty="0"/>
              <a:t> </a:t>
            </a:r>
            <a:r>
              <a:rPr lang="hu-HU" altLang="hu-HU" sz="2400" dirty="0" err="1"/>
              <a:t>Hungarians</a:t>
            </a:r>
            <a:endParaRPr lang="hu-HU" altLang="hu-HU" sz="2400" dirty="0"/>
          </a:p>
          <a:p>
            <a:pPr eaLnBrk="1" hangingPunct="1"/>
            <a:r>
              <a:rPr lang="hu-HU" altLang="hu-HU" sz="2400" b="1" dirty="0" err="1"/>
              <a:t>Compact</a:t>
            </a:r>
            <a:r>
              <a:rPr lang="hu-HU" altLang="hu-HU" sz="2400" b="1" dirty="0"/>
              <a:t> </a:t>
            </a:r>
            <a:r>
              <a:rPr lang="hu-HU" altLang="hu-HU" sz="2400" dirty="0" err="1"/>
              <a:t>shape</a:t>
            </a:r>
            <a:endParaRPr lang="hu-HU" altLang="hu-HU" sz="2400" dirty="0"/>
          </a:p>
          <a:p>
            <a:pPr eaLnBrk="1" hangingPunct="1"/>
            <a:r>
              <a:rPr lang="hu-HU" altLang="hu-HU" sz="2400" b="1" dirty="0" err="1"/>
              <a:t>Small</a:t>
            </a:r>
            <a:r>
              <a:rPr lang="hu-HU" altLang="hu-HU" sz="2400" b="1" dirty="0"/>
              <a:t>/</a:t>
            </a:r>
            <a:r>
              <a:rPr lang="hu-HU" altLang="hu-HU" sz="2400" b="1" dirty="0" err="1"/>
              <a:t>medium</a:t>
            </a:r>
            <a:r>
              <a:rPr lang="hu-HU" altLang="hu-HU" sz="2400" b="1" dirty="0"/>
              <a:t> </a:t>
            </a:r>
            <a:r>
              <a:rPr lang="hu-HU" altLang="hu-HU" sz="2400" b="1" dirty="0" err="1"/>
              <a:t>sized</a:t>
            </a:r>
            <a:r>
              <a:rPr lang="hu-HU" altLang="hu-HU" sz="2400" b="1" dirty="0"/>
              <a:t> </a:t>
            </a:r>
            <a:r>
              <a:rPr lang="hu-HU" altLang="hu-HU" sz="2400" dirty="0"/>
              <a:t>(93.000km</a:t>
            </a:r>
            <a:r>
              <a:rPr lang="hu-HU" altLang="hu-HU" sz="2400" baseline="30000" dirty="0"/>
              <a:t>2</a:t>
            </a:r>
            <a:r>
              <a:rPr lang="hu-HU" altLang="hu-HU" sz="2400" dirty="0"/>
              <a:t> 380x520km)</a:t>
            </a:r>
            <a:endParaRPr lang="hu-HU" altLang="hu-HU" sz="2400" baseline="30000" dirty="0"/>
          </a:p>
          <a:p>
            <a:pPr eaLnBrk="1" hangingPunct="1"/>
            <a:r>
              <a:rPr lang="hu-HU" altLang="hu-HU" sz="2400" b="1" dirty="0" err="1"/>
              <a:t>Parlamentarian</a:t>
            </a:r>
            <a:r>
              <a:rPr lang="hu-HU" altLang="hu-HU" sz="2400" b="1" dirty="0"/>
              <a:t> </a:t>
            </a:r>
            <a:r>
              <a:rPr lang="hu-HU" altLang="hu-HU" sz="2400" dirty="0" err="1"/>
              <a:t>republic</a:t>
            </a:r>
            <a:r>
              <a:rPr lang="hu-HU" altLang="hu-HU" sz="2400" dirty="0"/>
              <a:t> (</a:t>
            </a:r>
            <a:r>
              <a:rPr lang="hu-HU" altLang="hu-HU" sz="2400" dirty="0" err="1"/>
              <a:t>with</a:t>
            </a:r>
            <a:r>
              <a:rPr lang="hu-HU" altLang="hu-HU" sz="2400" dirty="0"/>
              <a:t> </a:t>
            </a:r>
            <a:r>
              <a:rPr lang="hu-HU" altLang="hu-HU" sz="2400" dirty="0" err="1"/>
              <a:t>monarchic</a:t>
            </a:r>
            <a:r>
              <a:rPr lang="hu-HU" altLang="hu-HU" sz="2400" dirty="0"/>
              <a:t> </a:t>
            </a:r>
            <a:r>
              <a:rPr lang="hu-HU" altLang="hu-HU" sz="2400" dirty="0" err="1"/>
              <a:t>nostalgy</a:t>
            </a:r>
            <a:r>
              <a:rPr lang="hu-HU" altLang="hu-HU" sz="2400" dirty="0"/>
              <a:t>, </a:t>
            </a:r>
            <a:r>
              <a:rPr lang="hu-HU" altLang="hu-HU" sz="2400" dirty="0" err="1"/>
              <a:t>recently</a:t>
            </a:r>
            <a:r>
              <a:rPr lang="hu-HU" altLang="hu-HU" sz="2400" dirty="0"/>
              <a:t> </a:t>
            </a:r>
            <a:r>
              <a:rPr lang="hu-HU" altLang="hu-HU" sz="2400" dirty="0" err="1"/>
              <a:t>drifting</a:t>
            </a:r>
            <a:r>
              <a:rPr lang="hu-HU" altLang="hu-HU" sz="2400" dirty="0"/>
              <a:t> </a:t>
            </a:r>
            <a:r>
              <a:rPr lang="hu-HU" altLang="hu-HU" sz="2400" dirty="0" err="1"/>
              <a:t>towards</a:t>
            </a:r>
            <a:r>
              <a:rPr lang="hu-HU" altLang="hu-HU" sz="2400" dirty="0"/>
              <a:t> </a:t>
            </a:r>
            <a:r>
              <a:rPr lang="hu-HU" altLang="hu-HU" sz="2400" dirty="0" err="1"/>
              <a:t>authoritarianism</a:t>
            </a:r>
            <a:r>
              <a:rPr lang="hu-HU" altLang="hu-HU" sz="2400" dirty="0"/>
              <a:t>…)</a:t>
            </a:r>
          </a:p>
          <a:p>
            <a:pPr eaLnBrk="1" hangingPunct="1"/>
            <a:r>
              <a:rPr lang="hu-HU" altLang="hu-HU" sz="2400" dirty="0"/>
              <a:t>(</a:t>
            </a:r>
            <a:r>
              <a:rPr lang="hu-HU" altLang="hu-HU" sz="2400" dirty="0" err="1"/>
              <a:t>still</a:t>
            </a:r>
            <a:r>
              <a:rPr lang="hu-HU" altLang="hu-HU" sz="2400" dirty="0"/>
              <a:t>) </a:t>
            </a:r>
            <a:r>
              <a:rPr lang="hu-HU" altLang="hu-HU" sz="2400" dirty="0" err="1"/>
              <a:t>Member</a:t>
            </a:r>
            <a:r>
              <a:rPr lang="hu-HU" altLang="hu-HU" sz="2400" dirty="0"/>
              <a:t> of </a:t>
            </a:r>
            <a:r>
              <a:rPr lang="hu-HU" altLang="hu-HU" sz="2400" dirty="0" err="1"/>
              <a:t>the</a:t>
            </a:r>
            <a:r>
              <a:rPr lang="hu-HU" altLang="hu-HU" sz="2400" dirty="0"/>
              <a:t> </a:t>
            </a:r>
            <a:r>
              <a:rPr lang="hu-HU" altLang="hu-HU" sz="2400" b="1" dirty="0"/>
              <a:t>EU and NATO </a:t>
            </a:r>
            <a:r>
              <a:rPr lang="hu-HU" altLang="hu-HU" sz="2400" dirty="0"/>
              <a:t>(</a:t>
            </a:r>
            <a:r>
              <a:rPr lang="hu-HU" altLang="hu-HU" sz="2400" dirty="0" err="1"/>
              <a:t>alliances</a:t>
            </a:r>
            <a:r>
              <a:rPr lang="hu-HU" altLang="hu-HU" sz="2400" dirty="0"/>
              <a:t> and limited </a:t>
            </a:r>
            <a:r>
              <a:rPr lang="hu-HU" altLang="hu-HU" sz="2400" dirty="0" err="1"/>
              <a:t>sovereignity</a:t>
            </a:r>
            <a:r>
              <a:rPr lang="hu-HU" altLang="hu-HU" sz="2400" dirty="0"/>
              <a:t>)</a:t>
            </a:r>
            <a:br>
              <a:rPr lang="hu-HU" altLang="hu-HU" sz="2400" dirty="0"/>
            </a:br>
            <a:endParaRPr lang="hu-HU" altLang="hu-HU" sz="2400" dirty="0"/>
          </a:p>
        </p:txBody>
      </p:sp>
      <p:pic>
        <p:nvPicPr>
          <p:cNvPr id="6148" name="Picture 4" descr="C:\Users\TTK\Desktop\nation\cr0625_1392798759_p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390" y="3644993"/>
            <a:ext cx="4452610" cy="3183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9FFE2FDC-EDEC-FE18-4042-258B3606E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The </a:t>
            </a:r>
            <a:r>
              <a:rPr lang="hu-HU" dirty="0" err="1"/>
              <a:t>people</a:t>
            </a:r>
            <a:endParaRPr lang="en-US" dirty="0"/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CF861D24-0D5A-2606-4B4E-E91E56805E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313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B5B3CD2-2111-3F42-7994-1FCBDAC91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The </a:t>
            </a:r>
            <a:r>
              <a:rPr lang="hu-HU" dirty="0" err="1"/>
              <a:t>Hungarian</a:t>
            </a:r>
            <a:r>
              <a:rPr lang="hu-HU" dirty="0"/>
              <a:t> </a:t>
            </a:r>
            <a:r>
              <a:rPr lang="hu-HU" dirty="0" err="1"/>
              <a:t>people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037FDCD-5758-294C-2FBC-6BA25DD23E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400" dirty="0"/>
              <a:t>Total </a:t>
            </a:r>
            <a:r>
              <a:rPr lang="hu-HU" sz="2400" dirty="0" err="1"/>
              <a:t>population</a:t>
            </a:r>
            <a:r>
              <a:rPr lang="hu-HU" sz="2400" dirty="0"/>
              <a:t> of Hungary: ~10million</a:t>
            </a:r>
          </a:p>
          <a:p>
            <a:r>
              <a:rPr lang="hu-HU" sz="2400" dirty="0"/>
              <a:t>Total </a:t>
            </a:r>
            <a:r>
              <a:rPr lang="hu-HU" sz="2400" dirty="0" err="1"/>
              <a:t>population</a:t>
            </a:r>
            <a:r>
              <a:rPr lang="hu-HU" sz="2400" dirty="0"/>
              <a:t> of </a:t>
            </a:r>
            <a:r>
              <a:rPr lang="hu-HU" sz="2400" dirty="0" err="1"/>
              <a:t>ethnic</a:t>
            </a:r>
            <a:r>
              <a:rPr lang="hu-HU" sz="2400" dirty="0"/>
              <a:t> </a:t>
            </a:r>
            <a:r>
              <a:rPr lang="hu-HU" sz="2400" dirty="0" err="1"/>
              <a:t>Hungarians</a:t>
            </a:r>
            <a:r>
              <a:rPr lang="hu-HU" sz="2400" dirty="0"/>
              <a:t>: ~14million</a:t>
            </a:r>
          </a:p>
          <a:p>
            <a:r>
              <a:rPr lang="hu-HU" sz="2400" dirty="0" err="1"/>
              <a:t>Asian</a:t>
            </a:r>
            <a:r>
              <a:rPr lang="hu-HU" sz="2400" dirty="0"/>
              <a:t> </a:t>
            </a:r>
            <a:r>
              <a:rPr lang="hu-HU" sz="2400" dirty="0" err="1"/>
              <a:t>origin</a:t>
            </a:r>
            <a:r>
              <a:rPr lang="hu-HU" sz="2400" dirty="0"/>
              <a:t> (</a:t>
            </a:r>
            <a:r>
              <a:rPr lang="hu-HU" sz="2400" dirty="0" err="1"/>
              <a:t>historical</a:t>
            </a:r>
            <a:r>
              <a:rPr lang="hu-HU" sz="2400" dirty="0"/>
              <a:t> </a:t>
            </a:r>
            <a:r>
              <a:rPr lang="hu-HU" sz="2400" dirty="0" err="1"/>
              <a:t>records</a:t>
            </a:r>
            <a:r>
              <a:rPr lang="hu-HU" sz="2400" dirty="0"/>
              <a:t>, </a:t>
            </a:r>
            <a:r>
              <a:rPr lang="hu-HU" sz="2400" dirty="0" err="1"/>
              <a:t>archeology</a:t>
            </a:r>
            <a:r>
              <a:rPr lang="hu-HU" sz="2400" dirty="0"/>
              <a:t>, etc.)</a:t>
            </a:r>
          </a:p>
          <a:p>
            <a:r>
              <a:rPr lang="hu-HU" sz="2400" dirty="0" err="1"/>
              <a:t>Competing</a:t>
            </a:r>
            <a:r>
              <a:rPr lang="hu-HU" sz="2400" dirty="0"/>
              <a:t> </a:t>
            </a:r>
            <a:r>
              <a:rPr lang="hu-HU" sz="2400" dirty="0" err="1"/>
              <a:t>theories</a:t>
            </a:r>
            <a:r>
              <a:rPr lang="hu-HU" sz="2400" dirty="0"/>
              <a:t> (</a:t>
            </a:r>
            <a:r>
              <a:rPr lang="hu-HU" sz="2400" dirty="0" err="1"/>
              <a:t>Finno-ugric</a:t>
            </a:r>
            <a:r>
              <a:rPr lang="hu-HU" sz="2400" dirty="0"/>
              <a:t> </a:t>
            </a:r>
            <a:r>
              <a:rPr lang="hu-HU" sz="2400" dirty="0" err="1"/>
              <a:t>vs</a:t>
            </a:r>
            <a:r>
              <a:rPr lang="hu-HU" sz="2400" dirty="0"/>
              <a:t>. </a:t>
            </a:r>
            <a:r>
              <a:rPr lang="hu-HU" sz="2400" dirty="0" err="1"/>
              <a:t>Turkic</a:t>
            </a:r>
            <a:r>
              <a:rPr lang="hu-HU" sz="2400" dirty="0"/>
              <a:t> </a:t>
            </a:r>
            <a:r>
              <a:rPr lang="hu-HU" sz="2400" dirty="0" err="1"/>
              <a:t>origin</a:t>
            </a:r>
            <a:r>
              <a:rPr lang="hu-HU" sz="2400" dirty="0"/>
              <a:t>) – </a:t>
            </a:r>
            <a:r>
              <a:rPr lang="hu-HU" sz="2400" dirty="0" err="1"/>
              <a:t>geopolitical</a:t>
            </a:r>
            <a:r>
              <a:rPr lang="hu-HU" sz="2400" dirty="0"/>
              <a:t> </a:t>
            </a:r>
            <a:r>
              <a:rPr lang="hu-HU" sz="2400" dirty="0" err="1"/>
              <a:t>significance</a:t>
            </a:r>
            <a:endParaRPr lang="hu-HU" sz="2400" dirty="0"/>
          </a:p>
          <a:p>
            <a:r>
              <a:rPr lang="hu-HU" sz="2400" dirty="0" err="1"/>
              <a:t>Assimilating</a:t>
            </a:r>
            <a:r>
              <a:rPr lang="hu-HU" sz="2400" dirty="0"/>
              <a:t> </a:t>
            </a:r>
            <a:r>
              <a:rPr lang="hu-HU" sz="2400" dirty="0" err="1"/>
              <a:t>various</a:t>
            </a:r>
            <a:r>
              <a:rPr lang="hu-HU" sz="2400" dirty="0"/>
              <a:t> CE </a:t>
            </a:r>
            <a:r>
              <a:rPr lang="hu-HU" sz="2400" dirty="0" err="1"/>
              <a:t>people</a:t>
            </a:r>
            <a:r>
              <a:rPr lang="hu-HU" sz="2400" dirty="0"/>
              <a:t> </a:t>
            </a:r>
            <a:r>
              <a:rPr lang="hu-HU" sz="2400" dirty="0" err="1"/>
              <a:t>from</a:t>
            </a:r>
            <a:r>
              <a:rPr lang="hu-HU" sz="2400" dirty="0"/>
              <a:t> </a:t>
            </a:r>
            <a:r>
              <a:rPr lang="hu-HU" sz="2400" dirty="0" err="1"/>
              <a:t>the</a:t>
            </a:r>
            <a:r>
              <a:rPr lang="hu-HU" sz="2400" dirty="0"/>
              <a:t> </a:t>
            </a:r>
            <a:r>
              <a:rPr lang="hu-HU" sz="2400" dirty="0" err="1"/>
              <a:t>early</a:t>
            </a:r>
            <a:r>
              <a:rPr lang="hu-HU" sz="2400" dirty="0"/>
              <a:t> </a:t>
            </a:r>
            <a:r>
              <a:rPr lang="hu-HU" sz="2400" dirty="0" err="1"/>
              <a:t>middle</a:t>
            </a:r>
            <a:r>
              <a:rPr lang="hu-HU" sz="2400" dirty="0"/>
              <a:t> </a:t>
            </a:r>
            <a:r>
              <a:rPr lang="hu-HU" sz="2400" dirty="0" err="1"/>
              <a:t>ages</a:t>
            </a:r>
            <a:r>
              <a:rPr lang="hu-HU" sz="2400" dirty="0"/>
              <a:t> </a:t>
            </a:r>
            <a:r>
              <a:rPr lang="hu-HU" sz="2400" dirty="0" err="1"/>
              <a:t>up</a:t>
            </a:r>
            <a:r>
              <a:rPr lang="hu-HU" sz="2400" dirty="0"/>
              <a:t> </a:t>
            </a:r>
            <a:r>
              <a:rPr lang="hu-HU" sz="2400" dirty="0" err="1"/>
              <a:t>until</a:t>
            </a:r>
            <a:r>
              <a:rPr lang="hu-HU" sz="2400" dirty="0"/>
              <a:t> 20th c.</a:t>
            </a:r>
          </a:p>
          <a:p>
            <a:r>
              <a:rPr lang="hu-HU" sz="2400" dirty="0" err="1"/>
              <a:t>Hungarian</a:t>
            </a:r>
            <a:r>
              <a:rPr lang="hu-HU" sz="2400" dirty="0"/>
              <a:t> </a:t>
            </a:r>
            <a:r>
              <a:rPr lang="hu-HU" sz="2400" dirty="0" err="1"/>
              <a:t>culture</a:t>
            </a:r>
            <a:r>
              <a:rPr lang="hu-HU" sz="2400" dirty="0"/>
              <a:t> and </a:t>
            </a:r>
            <a:r>
              <a:rPr lang="hu-HU" sz="2400" dirty="0" err="1"/>
              <a:t>language</a:t>
            </a:r>
            <a:r>
              <a:rPr lang="hu-HU" sz="2400" dirty="0"/>
              <a:t> </a:t>
            </a:r>
            <a:r>
              <a:rPr lang="hu-HU" sz="2400" dirty="0" err="1"/>
              <a:t>survives</a:t>
            </a:r>
            <a:r>
              <a:rPr lang="hu-HU" sz="2400" dirty="0"/>
              <a:t> </a:t>
            </a:r>
            <a:r>
              <a:rPr lang="hu-HU" sz="2400" dirty="0" err="1"/>
              <a:t>but</a:t>
            </a:r>
            <a:r>
              <a:rPr lang="hu-HU" sz="2400" dirty="0"/>
              <a:t> </a:t>
            </a:r>
            <a:r>
              <a:rPr lang="hu-HU" sz="2400" dirty="0" err="1"/>
              <a:t>the</a:t>
            </a:r>
            <a:r>
              <a:rPr lang="hu-HU" sz="2400" dirty="0"/>
              <a:t> </a:t>
            </a:r>
            <a:r>
              <a:rPr lang="hu-HU" sz="2400" dirty="0" err="1"/>
              <a:t>anthropologically</a:t>
            </a:r>
            <a:r>
              <a:rPr lang="hu-HU" sz="2400" dirty="0"/>
              <a:t>/</a:t>
            </a:r>
            <a:r>
              <a:rPr lang="hu-HU" sz="2400" dirty="0" err="1"/>
              <a:t>genetically</a:t>
            </a:r>
            <a:r>
              <a:rPr lang="hu-HU" sz="2400" dirty="0"/>
              <a:t> </a:t>
            </a:r>
            <a:r>
              <a:rPr lang="hu-HU" sz="2400" dirty="0" err="1"/>
              <a:t>Hungarians</a:t>
            </a:r>
            <a:r>
              <a:rPr lang="hu-HU" sz="2400" dirty="0"/>
              <a:t>/</a:t>
            </a:r>
            <a:r>
              <a:rPr lang="hu-HU" sz="2400" dirty="0" err="1"/>
              <a:t>Magyars</a:t>
            </a:r>
            <a:r>
              <a:rPr lang="hu-HU" sz="2400" dirty="0"/>
              <a:t> </a:t>
            </a:r>
            <a:r>
              <a:rPr lang="hu-HU" sz="2400" dirty="0" err="1"/>
              <a:t>disappear</a:t>
            </a:r>
            <a:r>
              <a:rPr lang="hu-HU" sz="2400" dirty="0"/>
              <a:t> </a:t>
            </a:r>
          </a:p>
          <a:p>
            <a:r>
              <a:rPr lang="hu-HU" sz="2400" dirty="0" err="1"/>
              <a:t>Language-based</a:t>
            </a:r>
            <a:r>
              <a:rPr lang="hu-HU" sz="2400" dirty="0"/>
              <a:t> </a:t>
            </a:r>
            <a:r>
              <a:rPr lang="hu-HU" sz="2400" dirty="0" err="1"/>
              <a:t>community</a:t>
            </a:r>
            <a:r>
              <a:rPr lang="hu-HU" sz="2400" dirty="0"/>
              <a:t>, (</a:t>
            </a:r>
            <a:r>
              <a:rPr lang="hu-HU" sz="2400" dirty="0" err="1"/>
              <a:t>ethno</a:t>
            </a:r>
            <a:r>
              <a:rPr lang="hu-HU" sz="2400" dirty="0"/>
              <a:t>-)</a:t>
            </a:r>
            <a:r>
              <a:rPr lang="hu-HU" sz="2400" dirty="0" err="1"/>
              <a:t>lingustic</a:t>
            </a:r>
            <a:r>
              <a:rPr lang="hu-HU" sz="2400" dirty="0"/>
              <a:t> </a:t>
            </a:r>
            <a:r>
              <a:rPr lang="hu-HU" sz="2400" dirty="0" err="1"/>
              <a:t>nationalism</a:t>
            </a:r>
            <a:endParaRPr lang="en-US" sz="2400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CA70F241-4700-EA24-0709-A6F892C90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0246"/>
            <a:ext cx="9144000" cy="577750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32198767-30E6-39E6-FE19-4C88FD099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03" y="540246"/>
            <a:ext cx="8134396" cy="577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33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8930FBC3-2BFD-648C-A38D-F66B955EB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26"/>
          </a:xfrm>
        </p:spPr>
        <p:txBody>
          <a:bodyPr/>
          <a:lstStyle/>
          <a:p>
            <a:r>
              <a:rPr lang="hu-HU" dirty="0" err="1"/>
              <a:t>Language&amp;religion</a:t>
            </a:r>
            <a:endParaRPr lang="en-US" dirty="0"/>
          </a:p>
        </p:txBody>
      </p:sp>
      <p:sp>
        <p:nvSpPr>
          <p:cNvPr id="5" name="Tartalom helye 4">
            <a:extLst>
              <a:ext uri="{FF2B5EF4-FFF2-40B4-BE49-F238E27FC236}">
                <a16:creationId xmlns:a16="http://schemas.microsoft.com/office/drawing/2014/main" id="{12840938-8344-CA4D-EC6A-029052076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2890664" cy="4525963"/>
          </a:xfrm>
        </p:spPr>
        <p:txBody>
          <a:bodyPr/>
          <a:lstStyle/>
          <a:p>
            <a:r>
              <a:rPr lang="hu-HU" altLang="hu-HU" sz="3200" dirty="0"/>
              <a:t>No ‚</a:t>
            </a:r>
            <a:r>
              <a:rPr lang="hu-HU" altLang="hu-HU" sz="3200" dirty="0" err="1"/>
              <a:t>big</a:t>
            </a:r>
            <a:r>
              <a:rPr lang="hu-HU" altLang="hu-HU" sz="3200" dirty="0"/>
              <a:t> </a:t>
            </a:r>
            <a:r>
              <a:rPr lang="hu-HU" altLang="hu-HU" sz="3200" dirty="0" err="1"/>
              <a:t>brother</a:t>
            </a:r>
            <a:r>
              <a:rPr lang="hu-HU" altLang="hu-HU" sz="3200" dirty="0"/>
              <a:t>’ </a:t>
            </a:r>
            <a:r>
              <a:rPr lang="hu-HU" altLang="hu-HU" sz="3200" dirty="0" err="1"/>
              <a:t>or</a:t>
            </a:r>
            <a:r>
              <a:rPr lang="hu-HU" altLang="hu-HU" sz="3200" dirty="0"/>
              <a:t> </a:t>
            </a:r>
            <a:r>
              <a:rPr lang="hu-HU" altLang="hu-HU" sz="3200" dirty="0" err="1"/>
              <a:t>language-based</a:t>
            </a:r>
            <a:r>
              <a:rPr lang="hu-HU" altLang="hu-HU" sz="3200" dirty="0"/>
              <a:t> </a:t>
            </a:r>
            <a:r>
              <a:rPr lang="hu-HU" altLang="hu-HU" sz="3200" dirty="0" err="1"/>
              <a:t>community</a:t>
            </a:r>
            <a:r>
              <a:rPr lang="hu-HU" altLang="hu-HU" sz="3200" dirty="0"/>
              <a:t> – </a:t>
            </a:r>
            <a:r>
              <a:rPr lang="hu-HU" altLang="hu-HU" sz="3200" dirty="0" err="1"/>
              <a:t>we</a:t>
            </a:r>
            <a:r>
              <a:rPr lang="hu-HU" altLang="hu-HU" sz="3200" dirty="0"/>
              <a:t> </a:t>
            </a:r>
            <a:r>
              <a:rPr lang="hu-HU" altLang="hu-HU" sz="3200" dirty="0" err="1"/>
              <a:t>are</a:t>
            </a:r>
            <a:r>
              <a:rPr lang="hu-HU" altLang="hu-HU" sz="3200" dirty="0"/>
              <a:t> </a:t>
            </a:r>
            <a:r>
              <a:rPr lang="hu-HU" altLang="hu-HU" sz="3200" dirty="0" err="1"/>
              <a:t>alone</a:t>
            </a:r>
            <a:r>
              <a:rPr lang="hu-HU" altLang="hu-HU" sz="3200" dirty="0"/>
              <a:t> </a:t>
            </a:r>
            <a:r>
              <a:rPr lang="hu-HU" altLang="hu-HU" sz="3200" dirty="0" err="1"/>
              <a:t>but</a:t>
            </a:r>
            <a:r>
              <a:rPr lang="hu-HU" altLang="hu-HU" sz="3200" dirty="0"/>
              <a:t> </a:t>
            </a:r>
            <a:r>
              <a:rPr lang="hu-HU" altLang="hu-HU" sz="3200" dirty="0" err="1"/>
              <a:t>we</a:t>
            </a:r>
            <a:r>
              <a:rPr lang="hu-HU" altLang="hu-HU" sz="3200" dirty="0"/>
              <a:t> </a:t>
            </a:r>
            <a:r>
              <a:rPr lang="hu-HU" altLang="hu-HU" sz="3200" dirty="0" err="1"/>
              <a:t>are</a:t>
            </a:r>
            <a:r>
              <a:rPr lang="hu-HU" altLang="hu-HU" sz="3200" dirty="0"/>
              <a:t> </a:t>
            </a:r>
            <a:r>
              <a:rPr lang="hu-HU" altLang="hu-HU" sz="3200" dirty="0" err="1"/>
              <a:t>unique</a:t>
            </a:r>
            <a:r>
              <a:rPr lang="hu-HU" altLang="hu-HU" sz="3200" dirty="0"/>
              <a:t>/ </a:t>
            </a:r>
            <a:r>
              <a:rPr lang="hu-HU" altLang="hu-HU" sz="3200" dirty="0" err="1"/>
              <a:t>particular</a:t>
            </a:r>
            <a:r>
              <a:rPr lang="hu-HU" altLang="hu-HU" sz="3200" dirty="0"/>
              <a:t> </a:t>
            </a:r>
            <a:r>
              <a:rPr lang="hu-HU" altLang="hu-HU" sz="3200" dirty="0" err="1"/>
              <a:t>as</a:t>
            </a:r>
            <a:r>
              <a:rPr lang="hu-HU" altLang="hu-HU" sz="3200" dirty="0"/>
              <a:t> </a:t>
            </a:r>
            <a:r>
              <a:rPr lang="hu-HU" altLang="hu-HU" sz="3200" dirty="0" err="1"/>
              <a:t>well</a:t>
            </a:r>
            <a:endParaRPr lang="hu-HU" altLang="hu-HU" sz="3200" dirty="0"/>
          </a:p>
        </p:txBody>
      </p:sp>
      <p:pic>
        <p:nvPicPr>
          <p:cNvPr id="7" name="Tartalom hely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951" y="1700808"/>
            <a:ext cx="554876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EF0F96B8-027E-4654-20B7-9027D51B6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2076" y="1700808"/>
            <a:ext cx="5709260" cy="429309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D55B69AD-C493-FD49-CA3B-7692A85A9E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7791" y="1376772"/>
            <a:ext cx="5493618" cy="4941168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0ECE4E23-3717-6052-4909-E07EFEFF25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5409" y="2139723"/>
            <a:ext cx="4864175" cy="3648132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8AE649A6-531C-B309-B694-BD97453765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3000" y="1247775"/>
            <a:ext cx="6858000" cy="436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275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sz="2800" dirty="0" err="1"/>
              <a:t>Popular</a:t>
            </a:r>
            <a:r>
              <a:rPr lang="hu-HU" altLang="hu-HU" sz="2800" dirty="0"/>
              <a:t> </a:t>
            </a:r>
            <a:r>
              <a:rPr lang="hu-HU" altLang="hu-HU" sz="2800" dirty="0" err="1"/>
              <a:t>perceptions</a:t>
            </a:r>
            <a:r>
              <a:rPr lang="hu-HU" altLang="hu-HU" sz="2800" dirty="0"/>
              <a:t> of </a:t>
            </a:r>
            <a:r>
              <a:rPr lang="hu-HU" altLang="hu-HU" sz="2800" dirty="0" err="1"/>
              <a:t>Hungarian</a:t>
            </a:r>
            <a:r>
              <a:rPr lang="hu-HU" altLang="hu-HU" sz="2800" dirty="0"/>
              <a:t> </a:t>
            </a:r>
            <a:r>
              <a:rPr lang="hu-HU" altLang="hu-HU" sz="2800" dirty="0" err="1"/>
              <a:t>political</a:t>
            </a:r>
            <a:r>
              <a:rPr lang="hu-HU" altLang="hu-HU" sz="2800" dirty="0"/>
              <a:t> </a:t>
            </a:r>
            <a:r>
              <a:rPr lang="hu-HU" altLang="hu-HU" sz="2800" dirty="0" err="1"/>
              <a:t>geography</a:t>
            </a:r>
            <a:endParaRPr lang="hu-HU" altLang="hu-HU" sz="2800" dirty="0"/>
          </a:p>
        </p:txBody>
      </p:sp>
      <p:sp>
        <p:nvSpPr>
          <p:cNvPr id="9219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14539"/>
          </a:xfrm>
        </p:spPr>
        <p:txBody>
          <a:bodyPr/>
          <a:lstStyle/>
          <a:p>
            <a:pPr eaLnBrk="1" hangingPunct="1"/>
            <a:r>
              <a:rPr lang="hu-HU" altLang="hu-HU" sz="2400" dirty="0"/>
              <a:t>The </a:t>
            </a:r>
            <a:r>
              <a:rPr lang="hu-HU" altLang="hu-HU" sz="2400" dirty="0" err="1"/>
              <a:t>state</a:t>
            </a:r>
            <a:r>
              <a:rPr lang="hu-HU" altLang="hu-HU" sz="2400" dirty="0"/>
              <a:t> of Virgin Mary, </a:t>
            </a:r>
          </a:p>
          <a:p>
            <a:pPr eaLnBrk="1" hangingPunct="1"/>
            <a:r>
              <a:rPr lang="hu-HU" altLang="hu-HU" sz="2400" dirty="0" err="1"/>
              <a:t>Bulwark</a:t>
            </a:r>
            <a:r>
              <a:rPr lang="hu-HU" altLang="hu-HU" sz="2400" dirty="0"/>
              <a:t> of </a:t>
            </a:r>
            <a:r>
              <a:rPr lang="hu-HU" altLang="hu-HU" sz="2400" dirty="0" err="1"/>
              <a:t>Christianity</a:t>
            </a:r>
            <a:r>
              <a:rPr lang="hu-HU" altLang="hu-HU" sz="2400" dirty="0"/>
              <a:t>/</a:t>
            </a:r>
            <a:r>
              <a:rPr lang="hu-HU" altLang="hu-HU" sz="2400" dirty="0" err="1"/>
              <a:t>the</a:t>
            </a:r>
            <a:r>
              <a:rPr lang="hu-HU" altLang="hu-HU" sz="2400" dirty="0"/>
              <a:t> West, </a:t>
            </a:r>
          </a:p>
          <a:p>
            <a:pPr eaLnBrk="1" hangingPunct="1"/>
            <a:r>
              <a:rPr lang="hu-HU" altLang="hu-HU" sz="2400" dirty="0"/>
              <a:t>The </a:t>
            </a:r>
            <a:r>
              <a:rPr lang="hu-HU" altLang="hu-HU" sz="2400" dirty="0" err="1"/>
              <a:t>westernmost</a:t>
            </a:r>
            <a:r>
              <a:rPr lang="hu-HU" altLang="hu-HU" sz="2400" dirty="0"/>
              <a:t> </a:t>
            </a:r>
            <a:r>
              <a:rPr lang="hu-HU" altLang="hu-HU" sz="2400" dirty="0" err="1"/>
              <a:t>East</a:t>
            </a:r>
            <a:r>
              <a:rPr lang="hu-HU" altLang="hu-HU" sz="2400" dirty="0"/>
              <a:t>/</a:t>
            </a:r>
            <a:r>
              <a:rPr lang="hu-HU" altLang="hu-HU" sz="2400" dirty="0" err="1"/>
              <a:t>the</a:t>
            </a:r>
            <a:r>
              <a:rPr lang="hu-HU" altLang="hu-HU" sz="2400" dirty="0"/>
              <a:t> </a:t>
            </a:r>
            <a:r>
              <a:rPr lang="hu-HU" altLang="hu-HU" sz="2400" dirty="0" err="1"/>
              <a:t>easternmost</a:t>
            </a:r>
            <a:r>
              <a:rPr lang="hu-HU" altLang="hu-HU" sz="2400" dirty="0"/>
              <a:t> West</a:t>
            </a:r>
          </a:p>
          <a:p>
            <a:pPr eaLnBrk="1" hangingPunct="1"/>
            <a:r>
              <a:rPr lang="hu-HU" altLang="hu-HU" sz="2400" dirty="0"/>
              <a:t>The </a:t>
            </a:r>
            <a:r>
              <a:rPr lang="hu-HU" altLang="hu-HU" sz="2400" dirty="0" err="1"/>
              <a:t>happiest</a:t>
            </a:r>
            <a:r>
              <a:rPr lang="hu-HU" altLang="hu-HU" sz="2400" dirty="0"/>
              <a:t> </a:t>
            </a:r>
            <a:r>
              <a:rPr lang="hu-HU" altLang="hu-HU" sz="2400" dirty="0" err="1"/>
              <a:t>barrack</a:t>
            </a:r>
            <a:endParaRPr lang="hu-HU" altLang="hu-HU" sz="2400" dirty="0"/>
          </a:p>
          <a:p>
            <a:pPr eaLnBrk="1" hangingPunct="1"/>
            <a:r>
              <a:rPr lang="hu-HU" altLang="hu-HU" sz="2400" dirty="0" err="1"/>
              <a:t>Permanent</a:t>
            </a:r>
            <a:r>
              <a:rPr lang="hu-HU" altLang="hu-HU" sz="2400" dirty="0"/>
              <a:t> </a:t>
            </a:r>
            <a:r>
              <a:rPr lang="hu-HU" altLang="hu-HU" sz="2400" dirty="0" err="1"/>
              <a:t>westernization</a:t>
            </a:r>
            <a:r>
              <a:rPr lang="hu-HU" altLang="hu-HU" sz="2400" dirty="0"/>
              <a:t>, European </a:t>
            </a:r>
            <a:r>
              <a:rPr lang="hu-HU" altLang="hu-HU" sz="2400" dirty="0" err="1"/>
              <a:t>projects</a:t>
            </a:r>
            <a:r>
              <a:rPr lang="hu-HU" altLang="hu-HU" sz="2400" dirty="0"/>
              <a:t>, </a:t>
            </a:r>
            <a:r>
              <a:rPr lang="hu-HU" altLang="hu-HU" sz="2400" dirty="0" err="1"/>
              <a:t>catch</a:t>
            </a:r>
            <a:r>
              <a:rPr lang="hu-HU" altLang="hu-HU" sz="2400" dirty="0"/>
              <a:t> </a:t>
            </a:r>
            <a:r>
              <a:rPr lang="hu-HU" altLang="hu-HU" sz="2400" dirty="0" err="1"/>
              <a:t>up</a:t>
            </a:r>
            <a:r>
              <a:rPr lang="hu-HU" altLang="hu-HU" sz="2400" dirty="0"/>
              <a:t> </a:t>
            </a:r>
            <a:r>
              <a:rPr lang="hu-HU" altLang="hu-HU" sz="2400" dirty="0" err="1"/>
              <a:t>with</a:t>
            </a:r>
            <a:r>
              <a:rPr lang="hu-HU" altLang="hu-HU" sz="2400" dirty="0"/>
              <a:t> WE</a:t>
            </a:r>
          </a:p>
          <a:p>
            <a:pPr eaLnBrk="1" hangingPunct="1"/>
            <a:r>
              <a:rPr lang="hu-HU" altLang="hu-HU" sz="2400" dirty="0"/>
              <a:t>„</a:t>
            </a:r>
            <a:r>
              <a:rPr lang="hu-HU" altLang="hu-HU" sz="2400" dirty="0" err="1"/>
              <a:t>ferry-state</a:t>
            </a:r>
            <a:r>
              <a:rPr lang="hu-HU" altLang="hu-HU" sz="2400" dirty="0"/>
              <a:t>”</a:t>
            </a:r>
          </a:p>
          <a:p>
            <a:pPr eaLnBrk="1" hangingPunct="1"/>
            <a:r>
              <a:rPr lang="hu-HU" altLang="hu-HU" sz="2400" dirty="0"/>
              <a:t>Great </a:t>
            </a:r>
            <a:r>
              <a:rPr lang="hu-HU" altLang="hu-HU" sz="2400" dirty="0" err="1"/>
              <a:t>power</a:t>
            </a:r>
            <a:r>
              <a:rPr lang="hu-HU" altLang="hu-HU" sz="2400" dirty="0"/>
              <a:t> </a:t>
            </a:r>
            <a:r>
              <a:rPr lang="hu-HU" altLang="hu-HU" sz="2400" dirty="0" err="1"/>
              <a:t>nostalgy</a:t>
            </a:r>
            <a:br>
              <a:rPr lang="hu-HU" altLang="hu-HU" sz="2400" dirty="0"/>
            </a:br>
            <a:endParaRPr lang="hu-HU" altLang="hu-HU" sz="2400" dirty="0"/>
          </a:p>
        </p:txBody>
      </p:sp>
      <p:pic>
        <p:nvPicPr>
          <p:cNvPr id="9220" name="Picture 2" descr="D:\peti\oktatás\órák\polföldrajz\térképek, képek\65c544676940b6b039cd9da08fcd773d.image.593x3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719513"/>
            <a:ext cx="5003800" cy="31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151175"/>
            <a:ext cx="2550368" cy="16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873" y="30382"/>
            <a:ext cx="2908854" cy="3463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 descr="D:\peti\konferenciák_írások\barcelona\Wágner,_Sándor_-_The_Self-_Sacrifice_of_Titusz_Dugovics_-_Google_Art_Projec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302" y="2248296"/>
            <a:ext cx="3836698" cy="437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99792" y="303212"/>
            <a:ext cx="6172200" cy="857250"/>
          </a:xfrm>
        </p:spPr>
        <p:txBody>
          <a:bodyPr/>
          <a:lstStyle/>
          <a:p>
            <a:r>
              <a:rPr lang="hu-HU" dirty="0" err="1"/>
              <a:t>About</a:t>
            </a:r>
            <a:r>
              <a:rPr lang="hu-HU" dirty="0"/>
              <a:t> </a:t>
            </a:r>
            <a:r>
              <a:rPr lang="hu-HU" dirty="0" err="1"/>
              <a:t>me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1800" dirty="0"/>
              <a:t>Master of </a:t>
            </a:r>
            <a:r>
              <a:rPr lang="hu-HU" sz="1800" dirty="0" err="1"/>
              <a:t>geography</a:t>
            </a:r>
            <a:r>
              <a:rPr lang="hu-HU" sz="1800" dirty="0"/>
              <a:t> and </a:t>
            </a:r>
            <a:r>
              <a:rPr lang="hu-HU" sz="1800" dirty="0" err="1"/>
              <a:t>history</a:t>
            </a:r>
            <a:endParaRPr lang="hu-HU" sz="1800" dirty="0"/>
          </a:p>
          <a:p>
            <a:endParaRPr lang="hu-HU" sz="1800" dirty="0"/>
          </a:p>
          <a:p>
            <a:r>
              <a:rPr lang="hu-HU" sz="1800" dirty="0"/>
              <a:t>2009 PhD – </a:t>
            </a:r>
            <a:r>
              <a:rPr lang="hu-HU" sz="1800" dirty="0" err="1"/>
              <a:t>geography</a:t>
            </a:r>
            <a:r>
              <a:rPr lang="hu-HU" sz="1800" dirty="0"/>
              <a:t>. </a:t>
            </a:r>
            <a:r>
              <a:rPr lang="hu-HU" sz="1800" dirty="0" err="1"/>
              <a:t>Title</a:t>
            </a:r>
            <a:r>
              <a:rPr lang="hu-HU" sz="1800" dirty="0"/>
              <a:t>: </a:t>
            </a:r>
            <a:r>
              <a:rPr lang="en-US" sz="1800" dirty="0"/>
              <a:t>Political Geographical Consequences of the Break-up of Yugoslavia and it’s Impact on the Settlement System of the Region</a:t>
            </a:r>
            <a:endParaRPr lang="hu-HU" sz="1800" dirty="0"/>
          </a:p>
          <a:p>
            <a:endParaRPr lang="hu-HU" sz="1800" dirty="0"/>
          </a:p>
          <a:p>
            <a:r>
              <a:rPr lang="hu-HU" sz="1800" dirty="0" err="1"/>
              <a:t>Associate</a:t>
            </a:r>
            <a:r>
              <a:rPr lang="hu-HU" sz="1800" dirty="0"/>
              <a:t> professor </a:t>
            </a:r>
            <a:r>
              <a:rPr lang="hu-HU" sz="1800" dirty="0" err="1"/>
              <a:t>at</a:t>
            </a:r>
            <a:r>
              <a:rPr lang="hu-HU" sz="1800" dirty="0"/>
              <a:t> </a:t>
            </a:r>
            <a:r>
              <a:rPr lang="hu-HU" sz="1800" dirty="0" err="1"/>
              <a:t>the</a:t>
            </a:r>
            <a:r>
              <a:rPr lang="hu-HU" sz="1800" dirty="0"/>
              <a:t> University of Pécs, </a:t>
            </a:r>
            <a:r>
              <a:rPr lang="hu-HU" sz="1800" dirty="0" err="1"/>
              <a:t>head</a:t>
            </a:r>
            <a:r>
              <a:rPr lang="hu-HU" sz="1800" dirty="0"/>
              <a:t> of </a:t>
            </a:r>
            <a:r>
              <a:rPr lang="hu-HU" sz="1800" dirty="0" err="1"/>
              <a:t>Department</a:t>
            </a:r>
            <a:r>
              <a:rPr lang="hu-HU" sz="1800" dirty="0"/>
              <a:t> of </a:t>
            </a:r>
            <a:r>
              <a:rPr lang="hu-HU" sz="1800" dirty="0" err="1"/>
              <a:t>Political</a:t>
            </a:r>
            <a:r>
              <a:rPr lang="hu-HU" sz="1800" dirty="0"/>
              <a:t> </a:t>
            </a:r>
            <a:r>
              <a:rPr lang="hu-HU" sz="1800" dirty="0" err="1"/>
              <a:t>Geography</a:t>
            </a:r>
            <a:r>
              <a:rPr lang="hu-HU" sz="1800" dirty="0"/>
              <a:t>, </a:t>
            </a:r>
            <a:r>
              <a:rPr lang="hu-HU" sz="1800" dirty="0" err="1"/>
              <a:t>Regional</a:t>
            </a:r>
            <a:r>
              <a:rPr lang="hu-HU" sz="1800" dirty="0"/>
              <a:t> and </a:t>
            </a:r>
            <a:r>
              <a:rPr lang="hu-HU" sz="1800" dirty="0" err="1"/>
              <a:t>Development</a:t>
            </a:r>
            <a:r>
              <a:rPr lang="hu-HU" sz="1800" dirty="0"/>
              <a:t> </a:t>
            </a:r>
            <a:r>
              <a:rPr lang="hu-HU" sz="1800" dirty="0" err="1"/>
              <a:t>Studies</a:t>
            </a:r>
            <a:endParaRPr lang="hu-HU" sz="1800" dirty="0"/>
          </a:p>
          <a:p>
            <a:endParaRPr lang="hu-HU" sz="1800" dirty="0"/>
          </a:p>
          <a:p>
            <a:r>
              <a:rPr lang="hu-HU" sz="1800" dirty="0" err="1"/>
              <a:t>Researcher</a:t>
            </a:r>
            <a:r>
              <a:rPr lang="hu-HU" sz="1800" dirty="0"/>
              <a:t> </a:t>
            </a:r>
            <a:r>
              <a:rPr lang="hu-HU" sz="1800" dirty="0" err="1"/>
              <a:t>at</a:t>
            </a:r>
            <a:r>
              <a:rPr lang="hu-HU" sz="1800" dirty="0"/>
              <a:t> HUN-REN Center </a:t>
            </a:r>
            <a:r>
              <a:rPr lang="hu-HU" sz="1800" dirty="0" err="1"/>
              <a:t>for</a:t>
            </a:r>
            <a:r>
              <a:rPr lang="hu-HU" sz="1800" dirty="0"/>
              <a:t> </a:t>
            </a:r>
            <a:r>
              <a:rPr lang="hu-HU" sz="1800" dirty="0" err="1"/>
              <a:t>Economic</a:t>
            </a:r>
            <a:r>
              <a:rPr lang="hu-HU" sz="1800" dirty="0"/>
              <a:t> and </a:t>
            </a:r>
            <a:r>
              <a:rPr lang="hu-HU" sz="1800" dirty="0" err="1"/>
              <a:t>Regional</a:t>
            </a:r>
            <a:r>
              <a:rPr lang="hu-HU" sz="1800" dirty="0"/>
              <a:t> </a:t>
            </a:r>
            <a:r>
              <a:rPr lang="hu-HU" sz="1800" dirty="0" err="1"/>
              <a:t>Studies</a:t>
            </a:r>
            <a:endParaRPr lang="hu-HU" sz="1800" dirty="0"/>
          </a:p>
          <a:p>
            <a:endParaRPr lang="hu-HU" sz="1800" dirty="0"/>
          </a:p>
          <a:p>
            <a:r>
              <a:rPr lang="hu-HU" sz="1800" dirty="0"/>
              <a:t>Main </a:t>
            </a:r>
            <a:r>
              <a:rPr lang="hu-HU" sz="1800" dirty="0" err="1"/>
              <a:t>area</a:t>
            </a:r>
            <a:r>
              <a:rPr lang="hu-HU" sz="1800" dirty="0"/>
              <a:t> of </a:t>
            </a:r>
            <a:r>
              <a:rPr lang="hu-HU" sz="1800" dirty="0" err="1"/>
              <a:t>research&amp;education</a:t>
            </a:r>
            <a:r>
              <a:rPr lang="hu-HU" sz="1800" dirty="0"/>
              <a:t>: </a:t>
            </a:r>
            <a:r>
              <a:rPr lang="hu-HU" sz="1800" dirty="0" err="1"/>
              <a:t>political</a:t>
            </a:r>
            <a:r>
              <a:rPr lang="hu-HU" sz="1800" dirty="0"/>
              <a:t> </a:t>
            </a:r>
            <a:r>
              <a:rPr lang="hu-HU" sz="1800" dirty="0" err="1"/>
              <a:t>geography</a:t>
            </a:r>
            <a:r>
              <a:rPr lang="hu-HU" sz="1800" dirty="0"/>
              <a:t>, </a:t>
            </a:r>
            <a:r>
              <a:rPr lang="hu-HU" sz="1800" dirty="0" err="1"/>
              <a:t>geopolitics</a:t>
            </a:r>
            <a:r>
              <a:rPr lang="hu-HU" sz="1800" dirty="0"/>
              <a:t>, </a:t>
            </a:r>
            <a:r>
              <a:rPr lang="hu-HU" sz="1800" dirty="0" err="1"/>
              <a:t>border</a:t>
            </a:r>
            <a:r>
              <a:rPr lang="hu-HU" sz="1800" dirty="0"/>
              <a:t> </a:t>
            </a:r>
            <a:r>
              <a:rPr lang="hu-HU" sz="1800" dirty="0" err="1"/>
              <a:t>studies</a:t>
            </a:r>
            <a:r>
              <a:rPr lang="hu-HU" sz="1800" dirty="0"/>
              <a:t>, </a:t>
            </a:r>
            <a:r>
              <a:rPr lang="hu-HU" sz="1800" dirty="0" err="1"/>
              <a:t>geography</a:t>
            </a:r>
            <a:r>
              <a:rPr lang="hu-HU" sz="1800" dirty="0"/>
              <a:t> </a:t>
            </a:r>
            <a:r>
              <a:rPr lang="hu-HU" sz="1800" dirty="0" err="1"/>
              <a:t>of</a:t>
            </a:r>
            <a:r>
              <a:rPr lang="hu-HU" sz="1800" dirty="0"/>
              <a:t> </a:t>
            </a:r>
            <a:r>
              <a:rPr lang="hu-HU" sz="1800" dirty="0" err="1"/>
              <a:t>Central</a:t>
            </a:r>
            <a:r>
              <a:rPr lang="hu-HU" sz="1800" dirty="0"/>
              <a:t> and </a:t>
            </a:r>
            <a:r>
              <a:rPr lang="hu-HU" sz="1800" dirty="0" err="1"/>
              <a:t>Southeastern</a:t>
            </a:r>
            <a:r>
              <a:rPr lang="hu-HU" sz="1800" dirty="0"/>
              <a:t> Europe</a:t>
            </a:r>
          </a:p>
          <a:p>
            <a:endParaRPr lang="hu-HU" sz="1800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56374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2BB0A44-2E22-BC84-6BCA-A6D8E04DF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rtalom helye 3">
            <a:extLst>
              <a:ext uri="{FF2B5EF4-FFF2-40B4-BE49-F238E27FC236}">
                <a16:creationId xmlns:a16="http://schemas.microsoft.com/office/drawing/2014/main" id="{5C2E6D2B-919C-CB54-A463-737170FF6E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1730" y="1096961"/>
            <a:ext cx="8229600" cy="548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1143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611981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hu-HU" altLang="hu-H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1" y="-30908"/>
            <a:ext cx="8987610" cy="6824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hu-HU" altLang="hu-HU"/>
          </a:p>
        </p:txBody>
      </p:sp>
      <p:pic>
        <p:nvPicPr>
          <p:cNvPr id="12291" name="Picture 4" descr="VORTE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02675" cy="654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299D15F-5B4A-BC14-D0DD-127D9AD42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The </a:t>
            </a:r>
            <a:r>
              <a:rPr lang="hu-HU" dirty="0" err="1"/>
              <a:t>history</a:t>
            </a:r>
            <a:endParaRPr lang="en-US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7338AA-440B-7A50-18A6-3E25DE130A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1320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C07D7E5-6A15-9792-E674-0A71E5B58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2800" b="0" i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‚</a:t>
            </a:r>
            <a:r>
              <a:rPr lang="en-US" sz="2800" b="0" i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You know you are </a:t>
            </a:r>
            <a:r>
              <a:rPr lang="en-US" sz="2800" b="1" i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Hungarian</a:t>
            </a:r>
            <a:r>
              <a:rPr lang="en-US" sz="2800" b="0" i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if </a:t>
            </a:r>
            <a:r>
              <a:rPr lang="en-US" sz="2800" b="1" i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Trianon hurts</a:t>
            </a:r>
            <a:r>
              <a:rPr lang="hu-HU" sz="2800" b="1" i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’</a:t>
            </a:r>
            <a:endParaRPr lang="hu-HU" sz="2800" dirty="0">
              <a:solidFill>
                <a:schemeClr val="tx1"/>
              </a:solidFill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EBDC1D3-DE8D-9401-6C31-B7B4AB5BF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73" y="1628988"/>
            <a:ext cx="3493215" cy="4954374"/>
          </a:xfrm>
        </p:spPr>
        <p:txBody>
          <a:bodyPr/>
          <a:lstStyle/>
          <a:p>
            <a:r>
              <a:rPr lang="hu-HU" sz="2000" dirty="0"/>
              <a:t>The </a:t>
            </a:r>
            <a:r>
              <a:rPr lang="hu-HU" sz="2000" dirty="0" err="1"/>
              <a:t>lost</a:t>
            </a:r>
            <a:r>
              <a:rPr lang="hu-HU" sz="2000" dirty="0"/>
              <a:t> </a:t>
            </a:r>
            <a:r>
              <a:rPr lang="hu-HU" sz="2000" dirty="0" err="1"/>
              <a:t>war</a:t>
            </a:r>
            <a:r>
              <a:rPr lang="hu-HU" sz="2000" dirty="0"/>
              <a:t> and </a:t>
            </a:r>
            <a:r>
              <a:rPr lang="hu-HU" sz="2000" dirty="0" err="1"/>
              <a:t>the</a:t>
            </a:r>
            <a:r>
              <a:rPr lang="hu-HU" sz="2000" dirty="0"/>
              <a:t> </a:t>
            </a:r>
            <a:r>
              <a:rPr lang="hu-HU" sz="2000" dirty="0" err="1"/>
              <a:t>loss</a:t>
            </a:r>
            <a:r>
              <a:rPr lang="hu-HU" sz="2000" dirty="0"/>
              <a:t> of </a:t>
            </a:r>
            <a:r>
              <a:rPr lang="hu-HU" sz="2000" dirty="0" err="1"/>
              <a:t>territories</a:t>
            </a:r>
            <a:r>
              <a:rPr lang="hu-HU" sz="2000" dirty="0"/>
              <a:t> </a:t>
            </a:r>
            <a:r>
              <a:rPr lang="hu-HU" sz="2000" dirty="0" err="1"/>
              <a:t>remain</a:t>
            </a:r>
            <a:r>
              <a:rPr lang="hu-HU" sz="2000" dirty="0"/>
              <a:t> in </a:t>
            </a:r>
            <a:r>
              <a:rPr lang="hu-HU" sz="2000" dirty="0" err="1"/>
              <a:t>core</a:t>
            </a:r>
            <a:r>
              <a:rPr lang="hu-HU" sz="2000" dirty="0"/>
              <a:t> of </a:t>
            </a:r>
            <a:r>
              <a:rPr lang="hu-HU" sz="2000" dirty="0" err="1"/>
              <a:t>Hungary’s</a:t>
            </a:r>
            <a:r>
              <a:rPr lang="hu-HU" sz="2000" dirty="0"/>
              <a:t> </a:t>
            </a:r>
            <a:r>
              <a:rPr lang="hu-HU" sz="2000" dirty="0" err="1"/>
              <a:t>political</a:t>
            </a:r>
            <a:r>
              <a:rPr lang="hu-HU" sz="2000" dirty="0"/>
              <a:t> </a:t>
            </a:r>
            <a:r>
              <a:rPr lang="hu-HU" sz="2000" dirty="0" err="1"/>
              <a:t>geography</a:t>
            </a:r>
            <a:endParaRPr lang="hu-HU" sz="2000" dirty="0"/>
          </a:p>
          <a:p>
            <a:r>
              <a:rPr lang="hu-HU" sz="2000" dirty="0" err="1"/>
              <a:t>It</a:t>
            </a:r>
            <a:r>
              <a:rPr lang="hu-HU" sz="2000" dirty="0"/>
              <a:t> </a:t>
            </a:r>
            <a:r>
              <a:rPr lang="hu-HU" sz="2000" dirty="0" err="1"/>
              <a:t>influences</a:t>
            </a:r>
            <a:r>
              <a:rPr lang="hu-HU" sz="2000" dirty="0"/>
              <a:t> </a:t>
            </a:r>
            <a:r>
              <a:rPr lang="hu-HU" sz="2000" dirty="0" err="1"/>
              <a:t>domestic</a:t>
            </a:r>
            <a:r>
              <a:rPr lang="hu-HU" sz="2000" dirty="0"/>
              <a:t> </a:t>
            </a:r>
            <a:r>
              <a:rPr lang="hu-HU" sz="2000" dirty="0" err="1"/>
              <a:t>politics</a:t>
            </a:r>
            <a:r>
              <a:rPr lang="hu-HU" sz="2000" dirty="0"/>
              <a:t> </a:t>
            </a:r>
            <a:r>
              <a:rPr lang="hu-HU" sz="2000" dirty="0" err="1"/>
              <a:t>as</a:t>
            </a:r>
            <a:r>
              <a:rPr lang="hu-HU" sz="2000" dirty="0"/>
              <a:t> </a:t>
            </a:r>
            <a:r>
              <a:rPr lang="hu-HU" sz="2000" dirty="0" err="1"/>
              <a:t>well</a:t>
            </a:r>
            <a:r>
              <a:rPr lang="hu-HU" sz="2000" dirty="0"/>
              <a:t> </a:t>
            </a:r>
            <a:r>
              <a:rPr lang="hu-HU" sz="2000" dirty="0" err="1"/>
              <a:t>as</a:t>
            </a:r>
            <a:r>
              <a:rPr lang="hu-HU" sz="2000" dirty="0"/>
              <a:t> </a:t>
            </a:r>
            <a:r>
              <a:rPr lang="hu-HU" sz="2000" dirty="0" err="1"/>
              <a:t>foreign</a:t>
            </a:r>
            <a:r>
              <a:rPr lang="hu-HU" sz="2000" dirty="0"/>
              <a:t> policy</a:t>
            </a:r>
          </a:p>
          <a:p>
            <a:r>
              <a:rPr lang="hu-HU" sz="2000" dirty="0"/>
              <a:t>The </a:t>
            </a:r>
            <a:r>
              <a:rPr lang="hu-HU" sz="2000" dirty="0" err="1"/>
              <a:t>society</a:t>
            </a:r>
            <a:r>
              <a:rPr lang="hu-HU" sz="2000" dirty="0"/>
              <a:t> </a:t>
            </a:r>
            <a:r>
              <a:rPr lang="hu-HU" sz="2000" dirty="0" err="1"/>
              <a:t>can</a:t>
            </a:r>
            <a:r>
              <a:rPr lang="hu-HU" sz="2000" dirty="0"/>
              <a:t> be </a:t>
            </a:r>
            <a:r>
              <a:rPr lang="hu-HU" sz="2000" dirty="0" err="1"/>
              <a:t>mobilized</a:t>
            </a:r>
            <a:r>
              <a:rPr lang="hu-HU" sz="2000" dirty="0"/>
              <a:t> </a:t>
            </a:r>
            <a:r>
              <a:rPr lang="hu-HU" sz="2000" dirty="0" err="1"/>
              <a:t>easily</a:t>
            </a:r>
            <a:r>
              <a:rPr lang="hu-HU" sz="2000" dirty="0"/>
              <a:t> </a:t>
            </a:r>
            <a:r>
              <a:rPr lang="hu-HU" sz="2000" dirty="0" err="1"/>
              <a:t>along</a:t>
            </a:r>
            <a:r>
              <a:rPr lang="hu-HU" sz="2000" dirty="0"/>
              <a:t> </a:t>
            </a:r>
            <a:r>
              <a:rPr lang="hu-HU" sz="2000" dirty="0" err="1"/>
              <a:t>this</a:t>
            </a:r>
            <a:r>
              <a:rPr lang="hu-HU" sz="2000" dirty="0"/>
              <a:t> </a:t>
            </a:r>
            <a:r>
              <a:rPr lang="hu-HU" sz="2000" dirty="0" err="1"/>
              <a:t>issue</a:t>
            </a:r>
            <a:endParaRPr lang="hu-HU" sz="2000" dirty="0"/>
          </a:p>
          <a:p>
            <a:r>
              <a:rPr lang="hu-HU" sz="2000" dirty="0"/>
              <a:t>In </a:t>
            </a:r>
            <a:r>
              <a:rPr lang="hu-HU" sz="2000" dirty="0" err="1"/>
              <a:t>the</a:t>
            </a:r>
            <a:r>
              <a:rPr lang="hu-HU" sz="2000" dirty="0"/>
              <a:t> </a:t>
            </a:r>
            <a:r>
              <a:rPr lang="hu-HU" sz="2000" dirty="0" err="1"/>
              <a:t>interwar</a:t>
            </a:r>
            <a:r>
              <a:rPr lang="hu-HU" sz="2000" dirty="0"/>
              <a:t> </a:t>
            </a:r>
            <a:r>
              <a:rPr lang="hu-HU" sz="2000" dirty="0" err="1"/>
              <a:t>period</a:t>
            </a:r>
            <a:r>
              <a:rPr lang="hu-HU" sz="2000" dirty="0"/>
              <a:t> </a:t>
            </a:r>
            <a:r>
              <a:rPr lang="hu-HU" sz="2000" dirty="0" err="1"/>
              <a:t>it</a:t>
            </a:r>
            <a:r>
              <a:rPr lang="hu-HU" sz="2000" dirty="0"/>
              <a:t> is </a:t>
            </a:r>
            <a:r>
              <a:rPr lang="hu-HU" sz="2000" dirty="0" err="1"/>
              <a:t>the</a:t>
            </a:r>
            <a:r>
              <a:rPr lang="hu-HU" sz="2000" dirty="0"/>
              <a:t> major </a:t>
            </a:r>
            <a:r>
              <a:rPr lang="hu-HU" sz="2000" dirty="0" err="1"/>
              <a:t>principle</a:t>
            </a:r>
            <a:endParaRPr lang="hu-HU" sz="2000" dirty="0"/>
          </a:p>
          <a:p>
            <a:r>
              <a:rPr lang="hu-HU" sz="2000" dirty="0" err="1"/>
              <a:t>With</a:t>
            </a:r>
            <a:r>
              <a:rPr lang="hu-HU" sz="2000" dirty="0"/>
              <a:t> </a:t>
            </a:r>
            <a:r>
              <a:rPr lang="hu-HU" sz="2000" dirty="0" err="1"/>
              <a:t>various</a:t>
            </a:r>
            <a:r>
              <a:rPr lang="hu-HU" sz="2000" dirty="0"/>
              <a:t> </a:t>
            </a:r>
            <a:r>
              <a:rPr lang="hu-HU" sz="2000" dirty="0" err="1"/>
              <a:t>strength</a:t>
            </a:r>
            <a:r>
              <a:rPr lang="hu-HU" sz="2000" dirty="0"/>
              <a:t> </a:t>
            </a:r>
            <a:r>
              <a:rPr lang="hu-HU" sz="2000" dirty="0" err="1"/>
              <a:t>it</a:t>
            </a:r>
            <a:r>
              <a:rPr lang="hu-HU" sz="2000" dirty="0"/>
              <a:t> </a:t>
            </a:r>
            <a:r>
              <a:rPr lang="hu-HU" sz="2000" dirty="0" err="1"/>
              <a:t>remains</a:t>
            </a:r>
            <a:r>
              <a:rPr lang="hu-HU" sz="2000" dirty="0"/>
              <a:t> a </a:t>
            </a:r>
            <a:r>
              <a:rPr lang="hu-HU" sz="2000" dirty="0" err="1"/>
              <a:t>defining</a:t>
            </a:r>
            <a:r>
              <a:rPr lang="hu-HU" sz="2000" dirty="0"/>
              <a:t> </a:t>
            </a:r>
            <a:r>
              <a:rPr lang="hu-HU" sz="2000" dirty="0" err="1"/>
              <a:t>factor</a:t>
            </a:r>
            <a:r>
              <a:rPr lang="hu-HU" sz="2000" dirty="0"/>
              <a:t> </a:t>
            </a:r>
          </a:p>
        </p:txBody>
      </p:sp>
      <p:pic>
        <p:nvPicPr>
          <p:cNvPr id="4" name="Tartalom helye 3">
            <a:extLst>
              <a:ext uri="{FF2B5EF4-FFF2-40B4-BE49-F238E27FC236}">
                <a16:creationId xmlns:a16="http://schemas.microsoft.com/office/drawing/2014/main" id="{4F05C485-509A-E1C9-5A22-99063CD452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607" y="1988840"/>
            <a:ext cx="5464720" cy="370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32652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7EE7AFD-EDEB-DABD-E7BC-2CD0AE960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Major </a:t>
            </a:r>
            <a:r>
              <a:rPr lang="hu-HU" dirty="0" err="1"/>
              <a:t>consequences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B36AE57-3C23-6106-87E2-7AD50513CB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400" dirty="0" err="1"/>
              <a:t>Ethnic</a:t>
            </a:r>
            <a:r>
              <a:rPr lang="hu-HU" sz="2400" dirty="0"/>
              <a:t> </a:t>
            </a:r>
            <a:r>
              <a:rPr lang="hu-HU" sz="2400" dirty="0" err="1"/>
              <a:t>Hungarians</a:t>
            </a:r>
            <a:r>
              <a:rPr lang="hu-HU" sz="2400" dirty="0"/>
              <a:t> </a:t>
            </a:r>
            <a:r>
              <a:rPr lang="hu-HU" sz="2400" dirty="0" err="1"/>
              <a:t>beyond</a:t>
            </a:r>
            <a:r>
              <a:rPr lang="hu-HU" sz="2400" dirty="0"/>
              <a:t> </a:t>
            </a:r>
            <a:r>
              <a:rPr lang="hu-HU" sz="2400" dirty="0" err="1"/>
              <a:t>the</a:t>
            </a:r>
            <a:r>
              <a:rPr lang="hu-HU" sz="2400" dirty="0"/>
              <a:t> </a:t>
            </a:r>
            <a:r>
              <a:rPr lang="hu-HU" sz="2400" dirty="0" err="1"/>
              <a:t>borders</a:t>
            </a:r>
            <a:r>
              <a:rPr lang="hu-HU" sz="2400" dirty="0"/>
              <a:t> – </a:t>
            </a:r>
            <a:r>
              <a:rPr lang="hu-HU" sz="2400" dirty="0" err="1"/>
              <a:t>influence</a:t>
            </a:r>
            <a:r>
              <a:rPr lang="hu-HU" sz="2400" dirty="0"/>
              <a:t> </a:t>
            </a:r>
            <a:r>
              <a:rPr lang="hu-HU" sz="2400" dirty="0" err="1"/>
              <a:t>on</a:t>
            </a:r>
            <a:r>
              <a:rPr lang="hu-HU" sz="2400" dirty="0"/>
              <a:t> </a:t>
            </a:r>
            <a:r>
              <a:rPr lang="hu-HU" sz="2400" dirty="0" err="1"/>
              <a:t>foreign</a:t>
            </a:r>
            <a:r>
              <a:rPr lang="hu-HU" sz="2400" dirty="0"/>
              <a:t> </a:t>
            </a:r>
            <a:r>
              <a:rPr lang="hu-HU" sz="2400" dirty="0" err="1"/>
              <a:t>as</a:t>
            </a:r>
            <a:r>
              <a:rPr lang="hu-HU" sz="2400" dirty="0"/>
              <a:t> </a:t>
            </a:r>
            <a:r>
              <a:rPr lang="hu-HU" sz="2400" dirty="0" err="1"/>
              <a:t>well</a:t>
            </a:r>
            <a:r>
              <a:rPr lang="hu-HU" sz="2400" dirty="0"/>
              <a:t> </a:t>
            </a:r>
            <a:r>
              <a:rPr lang="hu-HU" sz="2400" dirty="0" err="1"/>
              <a:t>as</a:t>
            </a:r>
            <a:r>
              <a:rPr lang="hu-HU" sz="2400" dirty="0"/>
              <a:t> </a:t>
            </a:r>
            <a:r>
              <a:rPr lang="hu-HU" sz="2400" dirty="0" err="1"/>
              <a:t>domestic</a:t>
            </a:r>
            <a:r>
              <a:rPr lang="hu-HU" sz="2400" dirty="0"/>
              <a:t> </a:t>
            </a:r>
            <a:r>
              <a:rPr lang="hu-HU" sz="2400" dirty="0" err="1"/>
              <a:t>politics</a:t>
            </a:r>
            <a:endParaRPr lang="hu-HU" sz="2400" dirty="0"/>
          </a:p>
          <a:p>
            <a:r>
              <a:rPr lang="hu-HU" sz="2400" dirty="0" err="1"/>
              <a:t>Overtly</a:t>
            </a:r>
            <a:r>
              <a:rPr lang="hu-HU" sz="2400" dirty="0"/>
              <a:t> </a:t>
            </a:r>
            <a:r>
              <a:rPr lang="hu-HU" sz="2400" dirty="0" err="1"/>
              <a:t>or</a:t>
            </a:r>
            <a:r>
              <a:rPr lang="hu-HU" sz="2400" dirty="0"/>
              <a:t> </a:t>
            </a:r>
            <a:r>
              <a:rPr lang="hu-HU" sz="2400" dirty="0" err="1"/>
              <a:t>covertly</a:t>
            </a:r>
            <a:r>
              <a:rPr lang="hu-HU" sz="2400" dirty="0"/>
              <a:t> </a:t>
            </a:r>
            <a:r>
              <a:rPr lang="hu-HU" sz="2400" dirty="0" err="1"/>
              <a:t>influencing</a:t>
            </a:r>
            <a:r>
              <a:rPr lang="hu-HU" sz="2400" dirty="0"/>
              <a:t> </a:t>
            </a:r>
            <a:r>
              <a:rPr lang="hu-HU" sz="2400" dirty="0" err="1"/>
              <a:t>neighborhood</a:t>
            </a:r>
            <a:r>
              <a:rPr lang="hu-HU" sz="2400" dirty="0"/>
              <a:t> policy</a:t>
            </a:r>
          </a:p>
          <a:p>
            <a:pPr lvl="1"/>
            <a:r>
              <a:rPr lang="hu-HU" sz="2000" dirty="0"/>
              <a:t>Kin </a:t>
            </a:r>
            <a:r>
              <a:rPr lang="hu-HU" sz="2000" dirty="0" err="1"/>
              <a:t>state-ethnic</a:t>
            </a:r>
            <a:r>
              <a:rPr lang="hu-HU" sz="2000" dirty="0"/>
              <a:t> </a:t>
            </a:r>
            <a:r>
              <a:rPr lang="hu-HU" sz="2000" dirty="0" err="1"/>
              <a:t>minority-nationalizing</a:t>
            </a:r>
            <a:r>
              <a:rPr lang="hu-HU" sz="2000" dirty="0"/>
              <a:t> </a:t>
            </a:r>
            <a:r>
              <a:rPr lang="hu-HU" sz="2000" dirty="0" err="1"/>
              <a:t>state</a:t>
            </a:r>
            <a:r>
              <a:rPr lang="hu-HU" sz="2000" dirty="0"/>
              <a:t> relations (</a:t>
            </a:r>
            <a:r>
              <a:rPr lang="hu-HU" sz="2000" dirty="0" err="1"/>
              <a:t>see</a:t>
            </a:r>
            <a:r>
              <a:rPr lang="hu-HU" sz="2000" dirty="0"/>
              <a:t>: </a:t>
            </a:r>
            <a:r>
              <a:rPr lang="hu-HU" sz="2000" dirty="0" err="1"/>
              <a:t>Brubaker</a:t>
            </a:r>
            <a:r>
              <a:rPr lang="hu-HU" sz="2000" dirty="0"/>
              <a:t>)</a:t>
            </a:r>
          </a:p>
          <a:p>
            <a:r>
              <a:rPr lang="hu-HU" sz="2400" dirty="0" err="1"/>
              <a:t>Mobilizng</a:t>
            </a:r>
            <a:r>
              <a:rPr lang="hu-HU" sz="2400" dirty="0"/>
              <a:t> </a:t>
            </a:r>
            <a:r>
              <a:rPr lang="hu-HU" sz="2400" dirty="0" err="1"/>
              <a:t>factor</a:t>
            </a:r>
            <a:r>
              <a:rPr lang="hu-HU" sz="2400" dirty="0"/>
              <a:t> -&gt; </a:t>
            </a:r>
            <a:r>
              <a:rPr lang="hu-HU" sz="2400" dirty="0" err="1"/>
              <a:t>there</a:t>
            </a:r>
            <a:r>
              <a:rPr lang="hu-HU" sz="2400" dirty="0"/>
              <a:t> </a:t>
            </a:r>
            <a:r>
              <a:rPr lang="hu-HU" sz="2400" dirty="0" err="1"/>
              <a:t>are</a:t>
            </a:r>
            <a:r>
              <a:rPr lang="hu-HU" sz="2400" dirty="0"/>
              <a:t> </a:t>
            </a:r>
            <a:r>
              <a:rPr lang="hu-HU" sz="2400" dirty="0" err="1"/>
              <a:t>politicians</a:t>
            </a:r>
            <a:r>
              <a:rPr lang="hu-HU" sz="2400" dirty="0"/>
              <a:t> </a:t>
            </a:r>
            <a:r>
              <a:rPr lang="hu-HU" sz="2400" dirty="0" err="1"/>
              <a:t>from</a:t>
            </a:r>
            <a:r>
              <a:rPr lang="hu-HU" sz="2400" dirty="0"/>
              <a:t> </a:t>
            </a:r>
            <a:r>
              <a:rPr lang="hu-HU" sz="2400" dirty="0" err="1"/>
              <a:t>time</a:t>
            </a:r>
            <a:r>
              <a:rPr lang="hu-HU" sz="2400" dirty="0"/>
              <a:t> </a:t>
            </a:r>
            <a:r>
              <a:rPr lang="hu-HU" sz="2400" dirty="0" err="1"/>
              <a:t>to</a:t>
            </a:r>
            <a:r>
              <a:rPr lang="hu-HU" sz="2400" dirty="0"/>
              <a:t> </a:t>
            </a:r>
            <a:r>
              <a:rPr lang="hu-HU" sz="2400" dirty="0" err="1"/>
              <a:t>time</a:t>
            </a:r>
            <a:r>
              <a:rPr lang="hu-HU" sz="2400" dirty="0"/>
              <a:t> </a:t>
            </a:r>
            <a:r>
              <a:rPr lang="hu-HU" sz="2400" dirty="0" err="1"/>
              <a:t>to</a:t>
            </a:r>
            <a:r>
              <a:rPr lang="hu-HU" sz="2400" dirty="0"/>
              <a:t> </a:t>
            </a:r>
            <a:r>
              <a:rPr lang="hu-HU" sz="2400" dirty="0" err="1"/>
              <a:t>use</a:t>
            </a:r>
            <a:r>
              <a:rPr lang="hu-HU" sz="2400" dirty="0"/>
              <a:t> </a:t>
            </a:r>
            <a:r>
              <a:rPr lang="hu-HU" sz="2400" dirty="0" err="1"/>
              <a:t>it</a:t>
            </a:r>
            <a:r>
              <a:rPr lang="hu-HU" sz="2400" dirty="0"/>
              <a:t> – </a:t>
            </a:r>
            <a:r>
              <a:rPr lang="hu-HU" sz="2400" dirty="0" err="1"/>
              <a:t>the</a:t>
            </a:r>
            <a:r>
              <a:rPr lang="hu-HU" sz="2400" dirty="0"/>
              <a:t> </a:t>
            </a:r>
            <a:r>
              <a:rPr lang="hu-HU" sz="2400" dirty="0" err="1"/>
              <a:t>aim</a:t>
            </a:r>
            <a:r>
              <a:rPr lang="hu-HU" sz="2400" dirty="0"/>
              <a:t> is </a:t>
            </a:r>
            <a:r>
              <a:rPr lang="hu-HU" sz="2400" dirty="0" err="1"/>
              <a:t>domestic</a:t>
            </a:r>
            <a:r>
              <a:rPr lang="hu-HU" sz="2400" dirty="0"/>
              <a:t> </a:t>
            </a:r>
            <a:r>
              <a:rPr lang="hu-HU" sz="2400" dirty="0" err="1"/>
              <a:t>but</a:t>
            </a:r>
            <a:r>
              <a:rPr lang="hu-HU" sz="2400" dirty="0"/>
              <a:t> </a:t>
            </a:r>
            <a:r>
              <a:rPr lang="hu-HU" sz="2400" dirty="0" err="1"/>
              <a:t>the</a:t>
            </a:r>
            <a:r>
              <a:rPr lang="hu-HU" sz="2400" dirty="0"/>
              <a:t> </a:t>
            </a:r>
            <a:r>
              <a:rPr lang="hu-HU" sz="2400" dirty="0" err="1"/>
              <a:t>consequences</a:t>
            </a:r>
            <a:r>
              <a:rPr lang="hu-HU" sz="2400" dirty="0"/>
              <a:t> </a:t>
            </a:r>
            <a:r>
              <a:rPr lang="hu-HU" sz="2400" dirty="0" err="1"/>
              <a:t>can</a:t>
            </a:r>
            <a:r>
              <a:rPr lang="hu-HU" sz="2400" dirty="0"/>
              <a:t> be </a:t>
            </a:r>
            <a:r>
              <a:rPr lang="hu-HU" sz="2400" dirty="0" err="1"/>
              <a:t>international</a:t>
            </a:r>
            <a:endParaRPr lang="hu-HU" sz="2400" dirty="0"/>
          </a:p>
          <a:p>
            <a:r>
              <a:rPr lang="hu-HU" sz="2400" dirty="0" err="1"/>
              <a:t>Disruption</a:t>
            </a:r>
            <a:r>
              <a:rPr lang="hu-HU" sz="2400" dirty="0"/>
              <a:t> of </a:t>
            </a:r>
            <a:r>
              <a:rPr lang="hu-HU" sz="2400" dirty="0" err="1"/>
              <a:t>territorial</a:t>
            </a:r>
            <a:r>
              <a:rPr lang="hu-HU" sz="2400" dirty="0"/>
              <a:t> </a:t>
            </a:r>
            <a:r>
              <a:rPr lang="hu-HU" sz="2400" dirty="0" err="1"/>
              <a:t>structures</a:t>
            </a:r>
            <a:r>
              <a:rPr lang="hu-HU" sz="2400" dirty="0"/>
              <a:t> – </a:t>
            </a:r>
            <a:r>
              <a:rPr lang="hu-HU" sz="2400" dirty="0" err="1"/>
              <a:t>defense</a:t>
            </a:r>
            <a:r>
              <a:rPr lang="hu-HU" sz="2400" dirty="0"/>
              <a:t>, </a:t>
            </a:r>
            <a:r>
              <a:rPr lang="hu-HU" sz="2400" dirty="0" err="1"/>
              <a:t>urban</a:t>
            </a:r>
            <a:r>
              <a:rPr lang="hu-HU" sz="2400" dirty="0"/>
              <a:t> </a:t>
            </a:r>
            <a:r>
              <a:rPr lang="hu-HU" sz="2400" dirty="0" err="1"/>
              <a:t>network</a:t>
            </a:r>
            <a:r>
              <a:rPr lang="hu-HU" sz="2400" dirty="0"/>
              <a:t>, </a:t>
            </a:r>
            <a:r>
              <a:rPr lang="hu-HU" sz="2400" dirty="0" err="1"/>
              <a:t>resources</a:t>
            </a:r>
            <a:r>
              <a:rPr lang="hu-HU" sz="2400" dirty="0"/>
              <a:t>, </a:t>
            </a:r>
            <a:r>
              <a:rPr lang="hu-HU" sz="2400" dirty="0" err="1"/>
              <a:t>accessibility</a:t>
            </a:r>
            <a:r>
              <a:rPr lang="hu-HU" sz="2400" dirty="0"/>
              <a:t>, </a:t>
            </a:r>
            <a:r>
              <a:rPr lang="hu-HU" sz="2400" dirty="0" err="1"/>
              <a:t>economy</a:t>
            </a:r>
            <a:r>
              <a:rPr lang="hu-HU" sz="2400" dirty="0"/>
              <a:t>….</a:t>
            </a:r>
          </a:p>
          <a:p>
            <a:r>
              <a:rPr lang="hu-HU" sz="2400" dirty="0" err="1"/>
              <a:t>Primate</a:t>
            </a:r>
            <a:r>
              <a:rPr lang="hu-HU" sz="2400" dirty="0"/>
              <a:t> city – Budapest </a:t>
            </a:r>
            <a:r>
              <a:rPr lang="hu-HU" sz="2400" dirty="0" err="1"/>
              <a:t>vs</a:t>
            </a:r>
            <a:r>
              <a:rPr lang="hu-HU" sz="2400" dirty="0"/>
              <a:t>. </a:t>
            </a:r>
            <a:r>
              <a:rPr lang="hu-HU" sz="2400" dirty="0" err="1"/>
              <a:t>the</a:t>
            </a:r>
            <a:r>
              <a:rPr lang="hu-HU" sz="2400" dirty="0"/>
              <a:t> rest</a:t>
            </a:r>
          </a:p>
        </p:txBody>
      </p:sp>
    </p:spTree>
    <p:extLst>
      <p:ext uri="{BB962C8B-B14F-4D97-AF65-F5344CB8AC3E}">
        <p14:creationId xmlns:p14="http://schemas.microsoft.com/office/powerpoint/2010/main" val="2313172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4" name="Picture 2" descr="nagym varos u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995363"/>
            <a:ext cx="7226300" cy="465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675" name="AutoShape 3"/>
          <p:cNvSpPr>
            <a:spLocks noChangeArrowheads="1"/>
          </p:cNvSpPr>
          <p:nvPr/>
        </p:nvSpPr>
        <p:spPr bwMode="auto">
          <a:xfrm>
            <a:off x="2484438" y="1989138"/>
            <a:ext cx="385762" cy="366712"/>
          </a:xfrm>
          <a:prstGeom prst="star5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56676" name="AutoShape 4"/>
          <p:cNvSpPr>
            <a:spLocks noChangeArrowheads="1"/>
          </p:cNvSpPr>
          <p:nvPr/>
        </p:nvSpPr>
        <p:spPr bwMode="auto">
          <a:xfrm>
            <a:off x="4859338" y="1628775"/>
            <a:ext cx="385762" cy="366713"/>
          </a:xfrm>
          <a:prstGeom prst="star5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56677" name="AutoShape 5"/>
          <p:cNvSpPr>
            <a:spLocks noChangeArrowheads="1"/>
          </p:cNvSpPr>
          <p:nvPr/>
        </p:nvSpPr>
        <p:spPr bwMode="auto">
          <a:xfrm>
            <a:off x="6084888" y="3429000"/>
            <a:ext cx="385762" cy="366713"/>
          </a:xfrm>
          <a:prstGeom prst="star5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56678" name="AutoShape 6"/>
          <p:cNvSpPr>
            <a:spLocks noChangeArrowheads="1"/>
          </p:cNvSpPr>
          <p:nvPr/>
        </p:nvSpPr>
        <p:spPr bwMode="auto">
          <a:xfrm>
            <a:off x="1619250" y="3933825"/>
            <a:ext cx="385763" cy="366713"/>
          </a:xfrm>
          <a:prstGeom prst="star5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56679" name="AutoShape 7"/>
          <p:cNvSpPr>
            <a:spLocks noChangeArrowheads="1"/>
          </p:cNvSpPr>
          <p:nvPr/>
        </p:nvSpPr>
        <p:spPr bwMode="auto">
          <a:xfrm>
            <a:off x="4716463" y="4221163"/>
            <a:ext cx="385762" cy="366712"/>
          </a:xfrm>
          <a:prstGeom prst="star5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56680" name="Text Box 8"/>
          <p:cNvSpPr txBox="1">
            <a:spLocks noChangeArrowheads="1"/>
          </p:cNvSpPr>
          <p:nvPr/>
        </p:nvSpPr>
        <p:spPr bwMode="auto">
          <a:xfrm>
            <a:off x="1476375" y="0"/>
            <a:ext cx="6191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u-HU"/>
          </a:p>
        </p:txBody>
      </p:sp>
      <p:sp>
        <p:nvSpPr>
          <p:cNvPr id="156681" name="Text Box 9"/>
          <p:cNvSpPr txBox="1">
            <a:spLocks noChangeArrowheads="1"/>
          </p:cNvSpPr>
          <p:nvPr/>
        </p:nvSpPr>
        <p:spPr bwMode="auto">
          <a:xfrm>
            <a:off x="1763713" y="260350"/>
            <a:ext cx="5832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2800" b="1">
                <a:solidFill>
                  <a:schemeClr val="bg1"/>
                </a:solidFill>
              </a:rPr>
              <a:t>Trianon hatása a városhálózatra</a:t>
            </a:r>
            <a:endParaRPr lang="en-GB" sz="2800" b="1">
              <a:solidFill>
                <a:schemeClr val="bg1"/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143331" y="0"/>
            <a:ext cx="5453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Historical background to the settlement system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2748180" y="2919968"/>
            <a:ext cx="13179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hu-HU" b="1" dirty="0"/>
              <a:t>Budapest</a:t>
            </a:r>
          </a:p>
        </p:txBody>
      </p:sp>
      <p:cxnSp>
        <p:nvCxnSpPr>
          <p:cNvPr id="8" name="Egyenes összekötő nyíllal 7"/>
          <p:cNvCxnSpPr/>
          <p:nvPr/>
        </p:nvCxnSpPr>
        <p:spPr>
          <a:xfrm flipH="1">
            <a:off x="6277769" y="1196752"/>
            <a:ext cx="958527" cy="6153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zövegdoboz 8"/>
          <p:cNvSpPr txBox="1"/>
          <p:nvPr/>
        </p:nvSpPr>
        <p:spPr>
          <a:xfrm>
            <a:off x="6248100" y="779463"/>
            <a:ext cx="215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/>
              <a:t>Traditional</a:t>
            </a:r>
            <a:r>
              <a:rPr lang="hu-HU" dirty="0"/>
              <a:t> </a:t>
            </a:r>
            <a:r>
              <a:rPr lang="hu-HU" dirty="0" err="1"/>
              <a:t>border</a:t>
            </a:r>
            <a:endParaRPr lang="hu-HU" dirty="0"/>
          </a:p>
        </p:txBody>
      </p:sp>
      <p:cxnSp>
        <p:nvCxnSpPr>
          <p:cNvPr id="11" name="Egyenes összekötő nyíllal 10"/>
          <p:cNvCxnSpPr/>
          <p:nvPr/>
        </p:nvCxnSpPr>
        <p:spPr>
          <a:xfrm flipH="1">
            <a:off x="5868144" y="1812131"/>
            <a:ext cx="1152128" cy="6807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zövegdoboz 14"/>
          <p:cNvSpPr txBox="1"/>
          <p:nvPr/>
        </p:nvSpPr>
        <p:spPr>
          <a:xfrm>
            <a:off x="7020272" y="1488965"/>
            <a:ext cx="1765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New „Trianon”</a:t>
            </a:r>
          </a:p>
          <a:p>
            <a:r>
              <a:rPr lang="hu-HU" dirty="0" err="1"/>
              <a:t>Border</a:t>
            </a:r>
            <a:r>
              <a:rPr lang="hu-HU" dirty="0"/>
              <a:t> (1920)</a:t>
            </a:r>
          </a:p>
        </p:txBody>
      </p:sp>
      <p:sp>
        <p:nvSpPr>
          <p:cNvPr id="16" name="Szövegdoboz 15"/>
          <p:cNvSpPr txBox="1"/>
          <p:nvPr/>
        </p:nvSpPr>
        <p:spPr>
          <a:xfrm>
            <a:off x="1160350" y="1665972"/>
            <a:ext cx="1303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Pozsony/</a:t>
            </a:r>
          </a:p>
          <a:p>
            <a:r>
              <a:rPr lang="hu-HU" dirty="0"/>
              <a:t>Bratislava</a:t>
            </a:r>
          </a:p>
        </p:txBody>
      </p:sp>
      <p:sp>
        <p:nvSpPr>
          <p:cNvPr id="17" name="Szövegdoboz 16"/>
          <p:cNvSpPr txBox="1"/>
          <p:nvPr/>
        </p:nvSpPr>
        <p:spPr>
          <a:xfrm>
            <a:off x="4182265" y="1259443"/>
            <a:ext cx="15921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hu-HU" dirty="0"/>
              <a:t>Kassa/</a:t>
            </a:r>
            <a:r>
              <a:rPr lang="hu-HU" dirty="0" err="1"/>
              <a:t>Kosice</a:t>
            </a:r>
            <a:endParaRPr lang="hu-HU" dirty="0"/>
          </a:p>
        </p:txBody>
      </p:sp>
      <p:sp>
        <p:nvSpPr>
          <p:cNvPr id="18" name="Szövegdoboz 17"/>
          <p:cNvSpPr txBox="1"/>
          <p:nvPr/>
        </p:nvSpPr>
        <p:spPr>
          <a:xfrm>
            <a:off x="6407439" y="3243024"/>
            <a:ext cx="178766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hu-HU" dirty="0"/>
              <a:t>Kolozsvár / </a:t>
            </a:r>
            <a:r>
              <a:rPr lang="hu-HU" dirty="0" err="1"/>
              <a:t>Cluj</a:t>
            </a:r>
            <a:endParaRPr lang="hu-HU" dirty="0"/>
          </a:p>
        </p:txBody>
      </p:sp>
      <p:sp>
        <p:nvSpPr>
          <p:cNvPr id="19" name="Szövegdoboz 18"/>
          <p:cNvSpPr txBox="1"/>
          <p:nvPr/>
        </p:nvSpPr>
        <p:spPr>
          <a:xfrm>
            <a:off x="4440238" y="4607410"/>
            <a:ext cx="23855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hu-HU" dirty="0"/>
              <a:t>Temesvár/</a:t>
            </a:r>
            <a:r>
              <a:rPr lang="hu-HU" dirty="0" err="1"/>
              <a:t>Timisoara</a:t>
            </a:r>
            <a:endParaRPr lang="hu-HU" dirty="0"/>
          </a:p>
        </p:txBody>
      </p:sp>
      <p:sp>
        <p:nvSpPr>
          <p:cNvPr id="20" name="Szövegdoboz 19"/>
          <p:cNvSpPr txBox="1"/>
          <p:nvPr/>
        </p:nvSpPr>
        <p:spPr>
          <a:xfrm>
            <a:off x="749285" y="3747849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/>
              <a:t>Zagreb</a:t>
            </a:r>
            <a:endParaRPr lang="hu-HU" dirty="0"/>
          </a:p>
        </p:txBody>
      </p:sp>
      <p:sp>
        <p:nvSpPr>
          <p:cNvPr id="21" name="Szövegdoboz 20"/>
          <p:cNvSpPr txBox="1"/>
          <p:nvPr/>
        </p:nvSpPr>
        <p:spPr>
          <a:xfrm>
            <a:off x="1874552" y="5303801"/>
            <a:ext cx="1784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/>
              <a:t>Lost</a:t>
            </a:r>
            <a:r>
              <a:rPr lang="hu-HU" dirty="0"/>
              <a:t> </a:t>
            </a:r>
            <a:r>
              <a:rPr lang="hu-HU" dirty="0" err="1"/>
              <a:t>secondary</a:t>
            </a:r>
            <a:endParaRPr lang="hu-HU" dirty="0"/>
          </a:p>
          <a:p>
            <a:r>
              <a:rPr lang="hu-HU" dirty="0" err="1"/>
              <a:t>centers</a:t>
            </a:r>
            <a:endParaRPr lang="hu-HU" dirty="0"/>
          </a:p>
        </p:txBody>
      </p:sp>
      <p:cxnSp>
        <p:nvCxnSpPr>
          <p:cNvPr id="23" name="Egyenes összekötő nyíllal 22"/>
          <p:cNvCxnSpPr/>
          <p:nvPr/>
        </p:nvCxnSpPr>
        <p:spPr>
          <a:xfrm flipV="1">
            <a:off x="2919184" y="4404519"/>
            <a:ext cx="1797279" cy="10516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>
            <a:endCxn id="156678" idx="3"/>
          </p:cNvCxnSpPr>
          <p:nvPr/>
        </p:nvCxnSpPr>
        <p:spPr>
          <a:xfrm flipH="1" flipV="1">
            <a:off x="1931339" y="4300537"/>
            <a:ext cx="987845" cy="1155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zövegdoboz 26"/>
          <p:cNvSpPr txBox="1"/>
          <p:nvPr/>
        </p:nvSpPr>
        <p:spPr>
          <a:xfrm>
            <a:off x="1160350" y="550421"/>
            <a:ext cx="2074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/>
              <a:t>Peripheric</a:t>
            </a:r>
            <a:r>
              <a:rPr lang="hu-HU" dirty="0"/>
              <a:t> </a:t>
            </a:r>
            <a:r>
              <a:rPr lang="hu-HU" dirty="0" err="1"/>
              <a:t>areas</a:t>
            </a:r>
            <a:endParaRPr lang="hu-HU" dirty="0"/>
          </a:p>
          <a:p>
            <a:r>
              <a:rPr lang="hu-HU" dirty="0" err="1"/>
              <a:t>Lost</a:t>
            </a:r>
            <a:r>
              <a:rPr lang="hu-HU" dirty="0"/>
              <a:t> </a:t>
            </a:r>
            <a:r>
              <a:rPr lang="hu-HU" dirty="0" err="1"/>
              <a:t>their</a:t>
            </a:r>
            <a:r>
              <a:rPr lang="hu-HU" dirty="0"/>
              <a:t> </a:t>
            </a:r>
            <a:r>
              <a:rPr lang="hu-HU" dirty="0" err="1"/>
              <a:t>centers</a:t>
            </a:r>
            <a:endParaRPr lang="hu-HU" dirty="0"/>
          </a:p>
        </p:txBody>
      </p:sp>
      <p:cxnSp>
        <p:nvCxnSpPr>
          <p:cNvPr id="29" name="Egyenes összekötő nyíllal 28"/>
          <p:cNvCxnSpPr/>
          <p:nvPr/>
        </p:nvCxnSpPr>
        <p:spPr>
          <a:xfrm>
            <a:off x="2463912" y="1259443"/>
            <a:ext cx="1602258" cy="10964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/>
          <p:nvPr/>
        </p:nvCxnSpPr>
        <p:spPr>
          <a:xfrm>
            <a:off x="2425261" y="1259443"/>
            <a:ext cx="839780" cy="13774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Kép 2">
            <a:extLst>
              <a:ext uri="{FF2B5EF4-FFF2-40B4-BE49-F238E27FC236}">
                <a16:creationId xmlns:a16="http://schemas.microsoft.com/office/drawing/2014/main" id="{80C86F80-A7F8-E84A-6915-AB79FC555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56" y="578873"/>
            <a:ext cx="7925487" cy="5700254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BF8B93BC-6ED3-F48C-78F9-61AE2AE79E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299" y="871506"/>
            <a:ext cx="8425402" cy="511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089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altLang="hu-HU" dirty="0" err="1"/>
              <a:t>Cold</a:t>
            </a:r>
            <a:r>
              <a:rPr lang="hu-HU" altLang="hu-HU" dirty="0"/>
              <a:t> </a:t>
            </a:r>
            <a:r>
              <a:rPr lang="hu-HU" altLang="hu-HU" dirty="0" err="1"/>
              <a:t>war</a:t>
            </a:r>
            <a:endParaRPr lang="hu-HU" dirty="0"/>
          </a:p>
        </p:txBody>
      </p:sp>
      <p:sp>
        <p:nvSpPr>
          <p:cNvPr id="19458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hu-HU" altLang="hu-HU" sz="2400" dirty="0" err="1"/>
              <a:t>In</a:t>
            </a:r>
            <a:r>
              <a:rPr lang="hu-HU" altLang="hu-HU" sz="2400" dirty="0"/>
              <a:t> </a:t>
            </a:r>
            <a:r>
              <a:rPr lang="hu-HU" altLang="hu-HU" sz="2400" dirty="0" err="1"/>
              <a:t>the</a:t>
            </a:r>
            <a:r>
              <a:rPr lang="hu-HU" altLang="hu-HU" sz="2400" dirty="0"/>
              <a:t> </a:t>
            </a:r>
            <a:r>
              <a:rPr lang="hu-HU" altLang="hu-HU" sz="2400" dirty="0" err="1"/>
              <a:t>bipolar</a:t>
            </a:r>
            <a:r>
              <a:rPr lang="hu-HU" altLang="hu-HU" sz="2400" dirty="0"/>
              <a:t> </a:t>
            </a:r>
            <a:r>
              <a:rPr lang="hu-HU" altLang="hu-HU" sz="2400" dirty="0" err="1"/>
              <a:t>world</a:t>
            </a:r>
            <a:r>
              <a:rPr lang="hu-HU" altLang="hu-HU" sz="2400" dirty="0"/>
              <a:t> Hungary </a:t>
            </a:r>
            <a:r>
              <a:rPr lang="hu-HU" altLang="hu-HU" sz="2400" dirty="0" err="1"/>
              <a:t>became</a:t>
            </a:r>
            <a:r>
              <a:rPr lang="hu-HU" altLang="hu-HU" sz="2400" dirty="0"/>
              <a:t> part of </a:t>
            </a:r>
            <a:r>
              <a:rPr lang="hu-HU" altLang="hu-HU" sz="2400" dirty="0" err="1"/>
              <a:t>the</a:t>
            </a:r>
            <a:r>
              <a:rPr lang="hu-HU" altLang="hu-HU" sz="2400" dirty="0"/>
              <a:t> </a:t>
            </a:r>
            <a:r>
              <a:rPr lang="hu-HU" altLang="hu-HU" sz="2400" dirty="0" err="1"/>
              <a:t>soviet</a:t>
            </a:r>
            <a:r>
              <a:rPr lang="hu-HU" altLang="hu-HU" sz="2400" dirty="0"/>
              <a:t> bloc</a:t>
            </a:r>
          </a:p>
          <a:p>
            <a:pPr eaLnBrk="1" hangingPunct="1"/>
            <a:r>
              <a:rPr lang="hu-HU" altLang="hu-HU" sz="2400" dirty="0" err="1"/>
              <a:t>Decreased</a:t>
            </a:r>
            <a:r>
              <a:rPr lang="hu-HU" altLang="hu-HU" sz="2400" dirty="0"/>
              <a:t> </a:t>
            </a:r>
            <a:r>
              <a:rPr lang="hu-HU" altLang="hu-HU" sz="2400" dirty="0" err="1"/>
              <a:t>sovereignity</a:t>
            </a:r>
            <a:r>
              <a:rPr lang="hu-HU" altLang="hu-HU" sz="2400" dirty="0"/>
              <a:t>, 1949 </a:t>
            </a:r>
            <a:r>
              <a:rPr lang="hu-HU" altLang="hu-HU" sz="2400" dirty="0" err="1"/>
              <a:t>Comecon</a:t>
            </a:r>
            <a:r>
              <a:rPr lang="hu-HU" altLang="hu-HU" sz="2400" dirty="0"/>
              <a:t>, 1955 </a:t>
            </a:r>
            <a:r>
              <a:rPr lang="hu-HU" altLang="hu-HU" sz="2400" dirty="0" err="1"/>
              <a:t>Warsaw</a:t>
            </a:r>
            <a:r>
              <a:rPr lang="hu-HU" altLang="hu-HU" sz="2400" dirty="0"/>
              <a:t> </a:t>
            </a:r>
            <a:r>
              <a:rPr lang="hu-HU" altLang="hu-HU" sz="2400" dirty="0" err="1"/>
              <a:t>pact</a:t>
            </a:r>
            <a:r>
              <a:rPr lang="hu-HU" altLang="hu-HU" sz="2400" dirty="0"/>
              <a:t>, no </a:t>
            </a:r>
            <a:r>
              <a:rPr lang="hu-HU" altLang="hu-HU" sz="2400" dirty="0" err="1"/>
              <a:t>independent</a:t>
            </a:r>
            <a:r>
              <a:rPr lang="hu-HU" altLang="hu-HU" sz="2400" dirty="0"/>
              <a:t> (geo)</a:t>
            </a:r>
            <a:r>
              <a:rPr lang="hu-HU" altLang="hu-HU" sz="2400" dirty="0" err="1"/>
              <a:t>politics</a:t>
            </a:r>
            <a:endParaRPr lang="hu-HU" altLang="hu-HU" sz="2400" dirty="0"/>
          </a:p>
          <a:p>
            <a:pPr eaLnBrk="1" hangingPunct="1"/>
            <a:r>
              <a:rPr lang="hu-HU" altLang="hu-HU" sz="2400" dirty="0"/>
              <a:t>1956, </a:t>
            </a:r>
          </a:p>
          <a:p>
            <a:pPr eaLnBrk="1" hangingPunct="1"/>
            <a:r>
              <a:rPr lang="hu-HU" altLang="hu-HU" sz="2400" dirty="0" err="1"/>
              <a:t>second</a:t>
            </a:r>
            <a:r>
              <a:rPr lang="hu-HU" altLang="hu-HU" sz="2400" dirty="0"/>
              <a:t> </a:t>
            </a:r>
            <a:r>
              <a:rPr lang="hu-HU" altLang="hu-HU" sz="2400" dirty="0" err="1"/>
              <a:t>half</a:t>
            </a:r>
            <a:r>
              <a:rPr lang="hu-HU" altLang="hu-HU" sz="2400" dirty="0"/>
              <a:t> of 1980-ies </a:t>
            </a:r>
            <a:r>
              <a:rPr lang="hu-HU" altLang="hu-HU" sz="2400" dirty="0" err="1"/>
              <a:t>increasing</a:t>
            </a:r>
            <a:r>
              <a:rPr lang="hu-HU" altLang="hu-HU" sz="2400" dirty="0"/>
              <a:t> </a:t>
            </a:r>
            <a:r>
              <a:rPr lang="hu-HU" altLang="hu-HU" sz="2400" dirty="0" err="1"/>
              <a:t>room</a:t>
            </a:r>
            <a:r>
              <a:rPr lang="hu-HU" altLang="hu-HU" sz="2400" dirty="0"/>
              <a:t> </a:t>
            </a:r>
            <a:r>
              <a:rPr lang="hu-HU" altLang="hu-HU" sz="2400" dirty="0" err="1"/>
              <a:t>for</a:t>
            </a:r>
            <a:r>
              <a:rPr lang="hu-HU" altLang="hu-HU" sz="2400" dirty="0"/>
              <a:t> </a:t>
            </a:r>
            <a:r>
              <a:rPr lang="hu-HU" altLang="hu-HU" sz="2400" dirty="0" err="1"/>
              <a:t>maneuver</a:t>
            </a:r>
            <a:r>
              <a:rPr lang="hu-HU" altLang="hu-HU" sz="2400" dirty="0"/>
              <a:t>, </a:t>
            </a:r>
            <a:endParaRPr lang="en-US" alt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19459" name="Picture 3" descr="D:\peti\oktatás\órák\introduction\geopol\Europemap-19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84784"/>
            <a:ext cx="4250776" cy="494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4AF9AC58-7659-03D7-E17C-C9A85AC2D4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796" y="1410083"/>
            <a:ext cx="3810000" cy="5019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ím 1"/>
          <p:cNvSpPr>
            <a:spLocks noGrp="1"/>
          </p:cNvSpPr>
          <p:nvPr>
            <p:ph type="title"/>
          </p:nvPr>
        </p:nvSpPr>
        <p:spPr>
          <a:xfrm>
            <a:off x="179512" y="160337"/>
            <a:ext cx="8229600" cy="1143000"/>
          </a:xfrm>
        </p:spPr>
        <p:txBody>
          <a:bodyPr/>
          <a:lstStyle/>
          <a:p>
            <a:pPr eaLnBrk="1" hangingPunct="1"/>
            <a:r>
              <a:rPr lang="hu-HU" altLang="hu-HU" sz="3600" dirty="0"/>
              <a:t>Post-1989 </a:t>
            </a:r>
            <a:r>
              <a:rPr lang="hu-HU" altLang="hu-HU" sz="3600" dirty="0" err="1"/>
              <a:t>geopolitics</a:t>
            </a:r>
            <a:endParaRPr lang="hu-HU" altLang="hu-HU" sz="36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9512" y="1600200"/>
            <a:ext cx="4968552" cy="5097463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hu-HU" sz="2800" dirty="0" err="1"/>
              <a:t>Rebirth</a:t>
            </a:r>
            <a:r>
              <a:rPr lang="hu-HU" sz="2800" dirty="0"/>
              <a:t> of </a:t>
            </a:r>
            <a:r>
              <a:rPr lang="hu-HU" sz="2800" dirty="0" err="1"/>
              <a:t>independent</a:t>
            </a:r>
            <a:r>
              <a:rPr lang="hu-HU" sz="2800" dirty="0"/>
              <a:t> </a:t>
            </a:r>
            <a:r>
              <a:rPr lang="hu-HU" sz="2800" dirty="0" err="1"/>
              <a:t>Hungarian</a:t>
            </a:r>
            <a:r>
              <a:rPr lang="hu-HU" sz="2800" dirty="0"/>
              <a:t> </a:t>
            </a:r>
            <a:r>
              <a:rPr lang="hu-HU" sz="2800" dirty="0" err="1"/>
              <a:t>geopolitics</a:t>
            </a:r>
            <a:r>
              <a:rPr lang="hu-HU" sz="2800" dirty="0"/>
              <a:t> – </a:t>
            </a:r>
            <a:r>
              <a:rPr lang="hu-HU" sz="2800" dirty="0" err="1"/>
              <a:t>three</a:t>
            </a:r>
            <a:r>
              <a:rPr lang="hu-HU" sz="2800" dirty="0"/>
              <a:t> </a:t>
            </a:r>
            <a:r>
              <a:rPr lang="hu-HU" sz="2800" dirty="0" err="1"/>
              <a:t>principles</a:t>
            </a:r>
            <a:r>
              <a:rPr lang="hu-HU" sz="2800" dirty="0"/>
              <a:t>:</a:t>
            </a:r>
          </a:p>
          <a:p>
            <a:pPr lvl="1" eaLnBrk="1" hangingPunct="1">
              <a:defRPr/>
            </a:pPr>
            <a:r>
              <a:rPr lang="hu-HU" sz="2400" dirty="0" err="1"/>
              <a:t>EuroAtlantic</a:t>
            </a:r>
            <a:r>
              <a:rPr lang="hu-HU" sz="2400" dirty="0"/>
              <a:t> </a:t>
            </a:r>
            <a:r>
              <a:rPr lang="hu-HU" sz="2400" dirty="0" err="1"/>
              <a:t>integration</a:t>
            </a:r>
            <a:r>
              <a:rPr lang="hu-HU" sz="2400" dirty="0"/>
              <a:t> – 1999/2004</a:t>
            </a:r>
          </a:p>
          <a:p>
            <a:pPr lvl="1" eaLnBrk="1" hangingPunct="1">
              <a:defRPr/>
            </a:pPr>
            <a:r>
              <a:rPr lang="hu-HU" sz="2400" dirty="0" err="1"/>
              <a:t>Hungarians</a:t>
            </a:r>
            <a:r>
              <a:rPr lang="hu-HU" sz="2400" dirty="0"/>
              <a:t> </a:t>
            </a:r>
            <a:r>
              <a:rPr lang="hu-HU" sz="2400" dirty="0" err="1"/>
              <a:t>beyond</a:t>
            </a:r>
            <a:r>
              <a:rPr lang="hu-HU" sz="2400" dirty="0"/>
              <a:t> </a:t>
            </a:r>
            <a:r>
              <a:rPr lang="hu-HU" sz="2400" dirty="0" err="1"/>
              <a:t>the</a:t>
            </a:r>
            <a:r>
              <a:rPr lang="hu-HU" sz="2400" dirty="0"/>
              <a:t> </a:t>
            </a:r>
            <a:r>
              <a:rPr lang="hu-HU" sz="2400" dirty="0" err="1"/>
              <a:t>state</a:t>
            </a:r>
            <a:r>
              <a:rPr lang="hu-HU" sz="2400" dirty="0"/>
              <a:t> </a:t>
            </a:r>
            <a:r>
              <a:rPr lang="hu-HU" sz="2400" dirty="0" err="1"/>
              <a:t>borders</a:t>
            </a:r>
            <a:endParaRPr lang="hu-HU" sz="2400" dirty="0"/>
          </a:p>
          <a:p>
            <a:pPr lvl="1" eaLnBrk="1" hangingPunct="1">
              <a:defRPr/>
            </a:pPr>
            <a:r>
              <a:rPr lang="hu-HU" sz="2400" dirty="0"/>
              <a:t>Good </a:t>
            </a:r>
            <a:r>
              <a:rPr lang="hu-HU" sz="2400" dirty="0" err="1"/>
              <a:t>neighborhood</a:t>
            </a:r>
            <a:r>
              <a:rPr lang="hu-HU" sz="2400" dirty="0"/>
              <a:t> relations</a:t>
            </a:r>
          </a:p>
          <a:p>
            <a:pPr marL="457200" lvl="1" indent="0" eaLnBrk="1" hangingPunct="1">
              <a:buNone/>
              <a:defRPr/>
            </a:pPr>
            <a:endParaRPr lang="hu-HU" sz="2400" dirty="0"/>
          </a:p>
          <a:p>
            <a:pPr eaLnBrk="1" hangingPunct="1">
              <a:defRPr/>
            </a:pPr>
            <a:r>
              <a:rPr lang="hu-HU" sz="2800" dirty="0" err="1"/>
              <a:t>Dissolution</a:t>
            </a:r>
            <a:r>
              <a:rPr lang="hu-HU" sz="2800" dirty="0"/>
              <a:t> of </a:t>
            </a:r>
            <a:r>
              <a:rPr lang="hu-HU" sz="2800" dirty="0" err="1"/>
              <a:t>neighboring</a:t>
            </a:r>
            <a:r>
              <a:rPr lang="hu-HU" sz="2800" dirty="0"/>
              <a:t> </a:t>
            </a:r>
            <a:r>
              <a:rPr lang="hu-HU" sz="2800" dirty="0" err="1"/>
              <a:t>states</a:t>
            </a:r>
            <a:r>
              <a:rPr lang="hu-HU" sz="2800" dirty="0"/>
              <a:t> (CZ, SU, YU)</a:t>
            </a:r>
          </a:p>
          <a:p>
            <a:pPr lvl="1" eaLnBrk="1" hangingPunct="1">
              <a:defRPr/>
            </a:pPr>
            <a:r>
              <a:rPr lang="hu-HU" sz="2400" dirty="0" err="1"/>
              <a:t>Growing</a:t>
            </a:r>
            <a:r>
              <a:rPr lang="hu-HU" sz="2400" dirty="0"/>
              <a:t> </a:t>
            </a:r>
            <a:r>
              <a:rPr lang="hu-HU" sz="2400" dirty="0" err="1"/>
              <a:t>relative</a:t>
            </a:r>
            <a:r>
              <a:rPr lang="hu-HU" sz="2400" dirty="0"/>
              <a:t> </a:t>
            </a:r>
            <a:r>
              <a:rPr lang="hu-HU" sz="2400" dirty="0" err="1"/>
              <a:t>geopolitical</a:t>
            </a:r>
            <a:r>
              <a:rPr lang="hu-HU" sz="2400" dirty="0"/>
              <a:t> </a:t>
            </a:r>
            <a:r>
              <a:rPr lang="hu-HU" sz="2400" dirty="0" err="1"/>
              <a:t>significance</a:t>
            </a:r>
            <a:endParaRPr lang="hu-HU" sz="2400" dirty="0"/>
          </a:p>
          <a:p>
            <a:pPr lvl="1" eaLnBrk="1" hangingPunct="1">
              <a:defRPr/>
            </a:pPr>
            <a:r>
              <a:rPr lang="hu-HU" sz="2400" dirty="0" err="1"/>
              <a:t>Conflict</a:t>
            </a:r>
            <a:r>
              <a:rPr lang="hu-HU" sz="2400" dirty="0"/>
              <a:t> </a:t>
            </a:r>
            <a:r>
              <a:rPr lang="hu-HU" sz="2400" dirty="0" err="1"/>
              <a:t>zones</a:t>
            </a:r>
            <a:r>
              <a:rPr lang="hu-HU" sz="2400" dirty="0"/>
              <a:t> </a:t>
            </a:r>
            <a:r>
              <a:rPr lang="hu-HU" sz="2400" dirty="0" err="1"/>
              <a:t>in</a:t>
            </a:r>
            <a:r>
              <a:rPr lang="hu-HU" sz="2400" dirty="0"/>
              <a:t> </a:t>
            </a:r>
            <a:r>
              <a:rPr lang="hu-HU" sz="2400" dirty="0" err="1"/>
              <a:t>the</a:t>
            </a:r>
            <a:r>
              <a:rPr lang="hu-HU" sz="2400" dirty="0"/>
              <a:t> </a:t>
            </a:r>
            <a:r>
              <a:rPr lang="hu-HU" sz="2400" dirty="0" err="1"/>
              <a:t>neighborhood</a:t>
            </a:r>
            <a:endParaRPr lang="hu-HU" sz="2400" dirty="0"/>
          </a:p>
          <a:p>
            <a:pPr lvl="1" eaLnBrk="1" hangingPunct="1">
              <a:defRPr/>
            </a:pPr>
            <a:r>
              <a:rPr lang="hu-HU" sz="2400" dirty="0"/>
              <a:t>New </a:t>
            </a:r>
            <a:r>
              <a:rPr lang="hu-HU" sz="2400" dirty="0" err="1"/>
              <a:t>Balkan</a:t>
            </a:r>
            <a:r>
              <a:rPr lang="hu-HU" sz="2400" dirty="0"/>
              <a:t> </a:t>
            </a:r>
            <a:r>
              <a:rPr lang="hu-HU" sz="2400" dirty="0" err="1"/>
              <a:t>politics</a:t>
            </a:r>
            <a:endParaRPr lang="hu-HU" dirty="0"/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8ED296B8-16D7-06F4-260C-334FC68F73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1484784"/>
            <a:ext cx="3973125" cy="3082949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sz="4000" dirty="0"/>
              <a:t>New </a:t>
            </a:r>
            <a:r>
              <a:rPr lang="hu-HU" altLang="hu-HU" sz="4000" dirty="0" err="1"/>
              <a:t>geopolitics</a:t>
            </a:r>
            <a:r>
              <a:rPr lang="hu-HU" altLang="hu-HU" sz="4000" dirty="0"/>
              <a:t> (2010-)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en-US" altLang="hu-HU" dirty="0"/>
              <a:t>Balancing between the EU and Russia (East and West)</a:t>
            </a:r>
          </a:p>
          <a:p>
            <a:pPr eaLnBrk="1" hangingPunct="1">
              <a:defRPr/>
            </a:pPr>
            <a:r>
              <a:rPr lang="en-US" altLang="hu-HU" dirty="0"/>
              <a:t>Cooling down of transatlantic relations</a:t>
            </a:r>
          </a:p>
          <a:p>
            <a:pPr eaLnBrk="1" hangingPunct="1">
              <a:defRPr/>
            </a:pPr>
            <a:r>
              <a:rPr lang="en-US" dirty="0"/>
              <a:t>The new principles:</a:t>
            </a:r>
          </a:p>
          <a:p>
            <a:pPr lvl="1" eaLnBrk="1" hangingPunct="1">
              <a:defRPr/>
            </a:pPr>
            <a:r>
              <a:rPr lang="en-US" dirty="0"/>
              <a:t>Competitive Hungary in the EU</a:t>
            </a:r>
          </a:p>
          <a:p>
            <a:pPr lvl="1" eaLnBrk="1" hangingPunct="1">
              <a:defRPr/>
            </a:pPr>
            <a:r>
              <a:rPr lang="en-US" dirty="0"/>
              <a:t>Successful Hungarians(Magyars) in the Carpathian basin – </a:t>
            </a:r>
            <a:r>
              <a:rPr lang="en-US" b="1" dirty="0"/>
              <a:t>new nation/kin-state politics</a:t>
            </a:r>
          </a:p>
          <a:p>
            <a:pPr lvl="1" eaLnBrk="1" hangingPunct="1">
              <a:defRPr/>
            </a:pPr>
            <a:r>
              <a:rPr lang="en-US" dirty="0"/>
              <a:t>Responsible Hungary in the World</a:t>
            </a:r>
          </a:p>
          <a:p>
            <a:pPr eaLnBrk="1" hangingPunct="1">
              <a:defRPr/>
            </a:pPr>
            <a:r>
              <a:rPr lang="en-US" dirty="0"/>
              <a:t>Illiberal democracy</a:t>
            </a:r>
          </a:p>
          <a:p>
            <a:pPr eaLnBrk="1" hangingPunct="1">
              <a:defRPr/>
            </a:pPr>
            <a:r>
              <a:rPr lang="en-US" dirty="0"/>
              <a:t>New eastern relations – Russia, Azerbaijan, China, Saudi-Arabia, Turkey, Vietnam, Kuwait, Kazakhstan, Georgia etc. – not a success story</a:t>
            </a:r>
          </a:p>
          <a:p>
            <a:pPr eaLnBrk="1" hangingPunct="1">
              <a:defRPr/>
            </a:pPr>
            <a:r>
              <a:rPr lang="en-US" dirty="0"/>
              <a:t>Today’s foreign policy is subordinated to domestic politics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/>
              <a:t>From a forerunner of democratization to the odd man out in the club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897" y="1772816"/>
            <a:ext cx="9124563" cy="5170586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2700" dirty="0" err="1"/>
              <a:t>My</a:t>
            </a:r>
            <a:r>
              <a:rPr lang="hu-HU" sz="2700" dirty="0"/>
              <a:t> </a:t>
            </a:r>
            <a:r>
              <a:rPr lang="hu-HU" sz="2700" dirty="0" err="1"/>
              <a:t>town</a:t>
            </a:r>
            <a:r>
              <a:rPr lang="hu-HU" sz="2700" dirty="0"/>
              <a:t> – Pécs </a:t>
            </a:r>
            <a:endParaRPr lang="hu-HU" sz="2400" dirty="0"/>
          </a:p>
        </p:txBody>
      </p:sp>
      <p:sp>
        <p:nvSpPr>
          <p:cNvPr id="5" name="Tartalom helye 4"/>
          <p:cNvSpPr>
            <a:spLocks noGrp="1"/>
          </p:cNvSpPr>
          <p:nvPr>
            <p:ph sz="half" idx="2"/>
          </p:nvPr>
        </p:nvSpPr>
        <p:spPr>
          <a:xfrm>
            <a:off x="1763688" y="2550148"/>
            <a:ext cx="5832648" cy="2679052"/>
          </a:xfrm>
          <a:solidFill>
            <a:schemeClr val="bg1"/>
          </a:solidFill>
        </p:spPr>
        <p:txBody>
          <a:bodyPr/>
          <a:lstStyle/>
          <a:p>
            <a:r>
              <a:rPr lang="hu-HU" sz="2000" dirty="0"/>
              <a:t>The </a:t>
            </a:r>
            <a:r>
              <a:rPr lang="hu-HU" sz="2000" dirty="0" err="1"/>
              <a:t>fifth</a:t>
            </a:r>
            <a:r>
              <a:rPr lang="hu-HU" sz="2000" dirty="0"/>
              <a:t> </a:t>
            </a:r>
            <a:r>
              <a:rPr lang="hu-HU" sz="2000" dirty="0" err="1"/>
              <a:t>largest</a:t>
            </a:r>
            <a:r>
              <a:rPr lang="hu-HU" sz="2000" dirty="0"/>
              <a:t> </a:t>
            </a:r>
            <a:r>
              <a:rPr lang="hu-HU" sz="2000" dirty="0" err="1"/>
              <a:t>in</a:t>
            </a:r>
            <a:r>
              <a:rPr lang="hu-HU" sz="2000" dirty="0"/>
              <a:t> Hungary ~ 150.000</a:t>
            </a:r>
          </a:p>
          <a:p>
            <a:r>
              <a:rPr lang="hu-HU" sz="2000" dirty="0" err="1"/>
              <a:t>At</a:t>
            </a:r>
            <a:r>
              <a:rPr lang="hu-HU" sz="2000" dirty="0"/>
              <a:t> </a:t>
            </a:r>
            <a:r>
              <a:rPr lang="hu-HU" sz="2000" dirty="0" err="1"/>
              <a:t>the</a:t>
            </a:r>
            <a:r>
              <a:rPr lang="hu-HU" sz="2000" dirty="0"/>
              <a:t> </a:t>
            </a:r>
            <a:r>
              <a:rPr lang="hu-HU" sz="2000" dirty="0" err="1"/>
              <a:t>foothills</a:t>
            </a:r>
            <a:r>
              <a:rPr lang="hu-HU" sz="2000" dirty="0"/>
              <a:t> of Mecsek (</a:t>
            </a:r>
            <a:r>
              <a:rPr lang="hu-HU" sz="2000" dirty="0" err="1"/>
              <a:t>coal&amp;uranium</a:t>
            </a:r>
            <a:r>
              <a:rPr lang="hu-HU" sz="2000" dirty="0"/>
              <a:t> – mining </a:t>
            </a:r>
            <a:r>
              <a:rPr lang="hu-HU" sz="2000" dirty="0" err="1"/>
              <a:t>heritage</a:t>
            </a:r>
            <a:r>
              <a:rPr lang="hu-HU" sz="2000" dirty="0"/>
              <a:t>)</a:t>
            </a:r>
          </a:p>
          <a:p>
            <a:r>
              <a:rPr lang="hu-HU" sz="2000" dirty="0"/>
              <a:t>University </a:t>
            </a:r>
            <a:r>
              <a:rPr lang="hu-HU" sz="2000" dirty="0" err="1"/>
              <a:t>town</a:t>
            </a:r>
            <a:endParaRPr lang="hu-HU" sz="2000" dirty="0"/>
          </a:p>
          <a:p>
            <a:r>
              <a:rPr lang="hu-HU" sz="2000" dirty="0" err="1"/>
              <a:t>Diverse</a:t>
            </a:r>
            <a:r>
              <a:rPr lang="hu-HU" sz="2000" dirty="0"/>
              <a:t> </a:t>
            </a:r>
            <a:r>
              <a:rPr lang="hu-HU" sz="2000" dirty="0" err="1"/>
              <a:t>ethnic</a:t>
            </a:r>
            <a:r>
              <a:rPr lang="hu-HU" sz="2000" dirty="0"/>
              <a:t>/</a:t>
            </a:r>
            <a:r>
              <a:rPr lang="hu-HU" sz="2000" dirty="0" err="1"/>
              <a:t>cultural</a:t>
            </a:r>
            <a:r>
              <a:rPr lang="hu-HU" sz="2000" dirty="0"/>
              <a:t> </a:t>
            </a:r>
            <a:r>
              <a:rPr lang="hu-HU" sz="2000" dirty="0" err="1"/>
              <a:t>background</a:t>
            </a:r>
            <a:endParaRPr lang="hu-HU" sz="2000" dirty="0"/>
          </a:p>
          <a:p>
            <a:r>
              <a:rPr lang="hu-HU" sz="2000" dirty="0"/>
              <a:t>UNESCO WH site</a:t>
            </a:r>
          </a:p>
          <a:p>
            <a:r>
              <a:rPr lang="hu-HU" sz="2000" dirty="0"/>
              <a:t>2010 European </a:t>
            </a:r>
            <a:r>
              <a:rPr lang="hu-HU" sz="2000" dirty="0" err="1"/>
              <a:t>capital</a:t>
            </a:r>
            <a:r>
              <a:rPr lang="hu-HU" sz="2000" dirty="0"/>
              <a:t> of </a:t>
            </a:r>
            <a:r>
              <a:rPr lang="hu-HU" sz="2000" dirty="0" err="1"/>
              <a:t>culture</a:t>
            </a:r>
            <a:r>
              <a:rPr lang="hu-HU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6305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Hungary and </a:t>
            </a:r>
            <a:r>
              <a:rPr lang="hu-HU" dirty="0" err="1"/>
              <a:t>its</a:t>
            </a:r>
            <a:r>
              <a:rPr lang="hu-HU" dirty="0"/>
              <a:t> </a:t>
            </a:r>
            <a:r>
              <a:rPr lang="hu-HU" dirty="0" err="1"/>
              <a:t>borders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2852936"/>
            <a:ext cx="4038600" cy="3273227"/>
          </a:xfrm>
        </p:spPr>
        <p:txBody>
          <a:bodyPr/>
          <a:lstStyle/>
          <a:p>
            <a:r>
              <a:rPr lang="hu-HU" dirty="0" err="1"/>
              <a:t>Borders</a:t>
            </a:r>
            <a:r>
              <a:rPr lang="hu-HU" dirty="0"/>
              <a:t> </a:t>
            </a:r>
            <a:r>
              <a:rPr lang="hu-HU" dirty="0" err="1"/>
              <a:t>form</a:t>
            </a:r>
            <a:r>
              <a:rPr lang="hu-HU" dirty="0"/>
              <a:t> a </a:t>
            </a:r>
            <a:r>
              <a:rPr lang="hu-HU" dirty="0" err="1"/>
              <a:t>core</a:t>
            </a:r>
            <a:r>
              <a:rPr lang="hu-HU" dirty="0"/>
              <a:t> </a:t>
            </a:r>
            <a:r>
              <a:rPr lang="hu-HU" dirty="0" err="1"/>
              <a:t>element</a:t>
            </a:r>
            <a:r>
              <a:rPr lang="hu-HU" dirty="0"/>
              <a:t> of 20th </a:t>
            </a:r>
            <a:r>
              <a:rPr lang="hu-HU" dirty="0" err="1"/>
              <a:t>century</a:t>
            </a:r>
            <a:r>
              <a:rPr lang="hu-HU" dirty="0"/>
              <a:t> </a:t>
            </a:r>
            <a:r>
              <a:rPr lang="hu-HU" dirty="0" err="1"/>
              <a:t>politics</a:t>
            </a:r>
            <a:r>
              <a:rPr lang="hu-HU" dirty="0"/>
              <a:t> </a:t>
            </a:r>
            <a:r>
              <a:rPr lang="hu-HU" dirty="0" err="1"/>
              <a:t>in</a:t>
            </a:r>
            <a:r>
              <a:rPr lang="hu-HU" dirty="0"/>
              <a:t> Hungary</a:t>
            </a:r>
          </a:p>
          <a:p>
            <a:r>
              <a:rPr lang="hu-HU" dirty="0" err="1"/>
              <a:t>as</a:t>
            </a:r>
            <a:r>
              <a:rPr lang="hu-HU" dirty="0"/>
              <a:t> </a:t>
            </a:r>
            <a:r>
              <a:rPr lang="hu-HU" dirty="0" err="1"/>
              <a:t>well</a:t>
            </a:r>
            <a:r>
              <a:rPr lang="hu-HU" dirty="0"/>
              <a:t> </a:t>
            </a:r>
            <a:r>
              <a:rPr lang="hu-HU" dirty="0" err="1"/>
              <a:t>as</a:t>
            </a:r>
            <a:r>
              <a:rPr lang="hu-HU" dirty="0"/>
              <a:t> </a:t>
            </a:r>
            <a:r>
              <a:rPr lang="hu-HU" dirty="0" err="1"/>
              <a:t>public</a:t>
            </a:r>
            <a:r>
              <a:rPr lang="hu-HU" dirty="0"/>
              <a:t> </a:t>
            </a:r>
            <a:r>
              <a:rPr lang="hu-HU" dirty="0" err="1"/>
              <a:t>discourses</a:t>
            </a:r>
            <a:endParaRPr lang="hu-HU" dirty="0"/>
          </a:p>
        </p:txBody>
      </p:sp>
      <p:pic>
        <p:nvPicPr>
          <p:cNvPr id="8" name="Tartalom helye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060848"/>
            <a:ext cx="4516812" cy="2992388"/>
          </a:xfrm>
        </p:spPr>
      </p:pic>
    </p:spTree>
    <p:extLst>
      <p:ext uri="{BB962C8B-B14F-4D97-AF65-F5344CB8AC3E}">
        <p14:creationId xmlns:p14="http://schemas.microsoft.com/office/powerpoint/2010/main" val="24893836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ím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31238" cy="850900"/>
          </a:xfrm>
        </p:spPr>
        <p:txBody>
          <a:bodyPr>
            <a:normAutofit/>
          </a:bodyPr>
          <a:lstStyle/>
          <a:p>
            <a:pPr eaLnBrk="1" hangingPunct="1"/>
            <a:r>
              <a:rPr lang="hu-HU" altLang="hu-HU" sz="3600" dirty="0" err="1"/>
              <a:t>In</a:t>
            </a:r>
            <a:r>
              <a:rPr lang="hu-HU" altLang="hu-HU" sz="3600" dirty="0"/>
              <a:t> </a:t>
            </a:r>
            <a:r>
              <a:rPr lang="hu-HU" altLang="hu-HU" sz="3600" dirty="0" err="1"/>
              <a:t>the</a:t>
            </a:r>
            <a:r>
              <a:rPr lang="hu-HU" altLang="hu-HU" sz="3600" dirty="0"/>
              <a:t> </a:t>
            </a:r>
            <a:r>
              <a:rPr lang="hu-HU" altLang="hu-HU" sz="3600" dirty="0" err="1"/>
              <a:t>core</a:t>
            </a:r>
            <a:r>
              <a:rPr lang="hu-HU" altLang="hu-HU" sz="3600" dirty="0"/>
              <a:t> of </a:t>
            </a:r>
            <a:r>
              <a:rPr lang="hu-HU" altLang="hu-HU" sz="3600" dirty="0" err="1"/>
              <a:t>the</a:t>
            </a:r>
            <a:r>
              <a:rPr lang="hu-HU" altLang="hu-HU" sz="3600" dirty="0"/>
              <a:t> </a:t>
            </a:r>
            <a:r>
              <a:rPr lang="hu-HU" altLang="hu-HU" sz="3600" dirty="0" err="1"/>
              <a:t>discourses</a:t>
            </a:r>
            <a:r>
              <a:rPr lang="hu-HU" altLang="hu-HU" sz="3600" dirty="0"/>
              <a:t> </a:t>
            </a:r>
            <a:r>
              <a:rPr lang="hu-HU" altLang="hu-HU" sz="2800" dirty="0"/>
              <a:t>(1920-45)</a:t>
            </a:r>
            <a:endParaRPr lang="hu-HU" altLang="hu-HU" dirty="0"/>
          </a:p>
        </p:txBody>
      </p:sp>
      <p:sp>
        <p:nvSpPr>
          <p:cNvPr id="4100" name="Tartalom helye 3"/>
          <p:cNvSpPr>
            <a:spLocks noGrp="1"/>
          </p:cNvSpPr>
          <p:nvPr>
            <p:ph sz="half" idx="1"/>
          </p:nvPr>
        </p:nvSpPr>
        <p:spPr>
          <a:xfrm>
            <a:off x="323528" y="1600200"/>
            <a:ext cx="4248472" cy="5257800"/>
          </a:xfrm>
        </p:spPr>
        <p:txBody>
          <a:bodyPr/>
          <a:lstStyle/>
          <a:p>
            <a:pPr eaLnBrk="1" hangingPunct="1"/>
            <a:r>
              <a:rPr lang="hu-HU" altLang="hu-HU" dirty="0" err="1"/>
              <a:t>In</a:t>
            </a:r>
            <a:r>
              <a:rPr lang="hu-HU" altLang="hu-HU" dirty="0"/>
              <a:t> </a:t>
            </a:r>
            <a:r>
              <a:rPr lang="hu-HU" altLang="hu-HU" dirty="0" err="1"/>
              <a:t>the</a:t>
            </a:r>
            <a:r>
              <a:rPr lang="hu-HU" altLang="hu-HU" dirty="0"/>
              <a:t> </a:t>
            </a:r>
            <a:r>
              <a:rPr lang="hu-HU" altLang="hu-HU" dirty="0" err="1"/>
              <a:t>interwar</a:t>
            </a:r>
            <a:r>
              <a:rPr lang="hu-HU" altLang="hu-HU" dirty="0"/>
              <a:t> </a:t>
            </a:r>
            <a:r>
              <a:rPr lang="hu-HU" altLang="hu-HU" dirty="0" err="1"/>
              <a:t>period</a:t>
            </a:r>
            <a:r>
              <a:rPr lang="hu-HU" altLang="hu-HU" dirty="0"/>
              <a:t> </a:t>
            </a:r>
            <a:r>
              <a:rPr lang="hu-HU" altLang="hu-HU" dirty="0" err="1"/>
              <a:t>revisionism</a:t>
            </a:r>
            <a:r>
              <a:rPr lang="hu-HU" altLang="hu-HU" dirty="0"/>
              <a:t> </a:t>
            </a:r>
            <a:r>
              <a:rPr lang="hu-HU" altLang="hu-HU" dirty="0" err="1"/>
              <a:t>influenced</a:t>
            </a:r>
            <a:r>
              <a:rPr lang="hu-HU" altLang="hu-HU" dirty="0"/>
              <a:t> almost </a:t>
            </a:r>
            <a:r>
              <a:rPr lang="hu-HU" altLang="hu-HU" dirty="0" err="1"/>
              <a:t>every</a:t>
            </a:r>
            <a:r>
              <a:rPr lang="hu-HU" altLang="hu-HU" dirty="0"/>
              <a:t> </a:t>
            </a:r>
            <a:r>
              <a:rPr lang="hu-HU" altLang="hu-HU" dirty="0" err="1"/>
              <a:t>other</a:t>
            </a:r>
            <a:r>
              <a:rPr lang="hu-HU" altLang="hu-HU" dirty="0"/>
              <a:t> </a:t>
            </a:r>
            <a:r>
              <a:rPr lang="hu-HU" altLang="hu-HU" dirty="0" err="1"/>
              <a:t>social</a:t>
            </a:r>
            <a:r>
              <a:rPr lang="hu-HU" altLang="hu-HU" dirty="0"/>
              <a:t> and </a:t>
            </a:r>
            <a:r>
              <a:rPr lang="hu-HU" altLang="hu-HU" dirty="0" err="1"/>
              <a:t>political</a:t>
            </a:r>
            <a:r>
              <a:rPr lang="hu-HU" altLang="hu-HU" dirty="0"/>
              <a:t> </a:t>
            </a:r>
            <a:r>
              <a:rPr lang="hu-HU" altLang="hu-HU" dirty="0" err="1"/>
              <a:t>issues</a:t>
            </a:r>
            <a:r>
              <a:rPr lang="hu-HU" altLang="hu-HU" dirty="0"/>
              <a:t>, </a:t>
            </a:r>
            <a:r>
              <a:rPr lang="hu-HU" altLang="hu-HU" dirty="0" err="1"/>
              <a:t>it</a:t>
            </a:r>
            <a:r>
              <a:rPr lang="hu-HU" altLang="hu-HU" dirty="0"/>
              <a:t> </a:t>
            </a:r>
            <a:r>
              <a:rPr lang="hu-HU" altLang="hu-HU" dirty="0" err="1"/>
              <a:t>was</a:t>
            </a:r>
            <a:r>
              <a:rPr lang="hu-HU" altLang="hu-HU" dirty="0"/>
              <a:t> </a:t>
            </a:r>
            <a:r>
              <a:rPr lang="hu-HU" altLang="hu-HU" dirty="0" err="1"/>
              <a:t>the</a:t>
            </a:r>
            <a:r>
              <a:rPr lang="hu-HU" altLang="hu-HU" dirty="0"/>
              <a:t> </a:t>
            </a:r>
            <a:r>
              <a:rPr lang="hu-HU" altLang="hu-HU" dirty="0" err="1"/>
              <a:t>ultimate</a:t>
            </a:r>
            <a:r>
              <a:rPr lang="hu-HU" altLang="hu-HU" dirty="0"/>
              <a:t> </a:t>
            </a:r>
            <a:r>
              <a:rPr lang="hu-HU" altLang="hu-HU" dirty="0" err="1"/>
              <a:t>national</a:t>
            </a:r>
            <a:r>
              <a:rPr lang="hu-HU" altLang="hu-HU" dirty="0"/>
              <a:t> </a:t>
            </a:r>
            <a:r>
              <a:rPr lang="hu-HU" altLang="hu-HU" dirty="0" err="1"/>
              <a:t>goal</a:t>
            </a:r>
            <a:r>
              <a:rPr lang="hu-HU" altLang="hu-HU" dirty="0"/>
              <a:t> – </a:t>
            </a:r>
            <a:r>
              <a:rPr lang="hu-HU" altLang="hu-HU" b="1" dirty="0" err="1"/>
              <a:t>unilateral</a:t>
            </a:r>
            <a:r>
              <a:rPr lang="hu-HU" altLang="hu-HU" b="1" dirty="0"/>
              <a:t> </a:t>
            </a:r>
            <a:r>
              <a:rPr lang="hu-HU" altLang="hu-HU" b="1" dirty="0" err="1"/>
              <a:t>debordering</a:t>
            </a:r>
            <a:endParaRPr lang="hu-HU" altLang="hu-HU" b="1" dirty="0"/>
          </a:p>
        </p:txBody>
      </p:sp>
      <p:pic>
        <p:nvPicPr>
          <p:cNvPr id="6" name="Picture 2" descr="C:\Users\Remkó\Desktop\órák\introduction\turning points\trianon5zj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0032" y="1128712"/>
            <a:ext cx="3924300" cy="5729288"/>
          </a:xfrm>
        </p:spPr>
      </p:pic>
    </p:spTree>
    <p:extLst>
      <p:ext uri="{BB962C8B-B14F-4D97-AF65-F5344CB8AC3E}">
        <p14:creationId xmlns:p14="http://schemas.microsoft.com/office/powerpoint/2010/main" val="37602193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hu-HU" altLang="hu-HU" sz="3600" dirty="0" err="1"/>
              <a:t>Closing</a:t>
            </a:r>
            <a:r>
              <a:rPr lang="hu-HU" altLang="hu-HU" sz="3600" dirty="0"/>
              <a:t> </a:t>
            </a:r>
            <a:r>
              <a:rPr lang="hu-HU" altLang="hu-HU" sz="3600" dirty="0" err="1"/>
              <a:t>the</a:t>
            </a:r>
            <a:r>
              <a:rPr lang="hu-HU" altLang="hu-HU" sz="3600" dirty="0"/>
              <a:t> </a:t>
            </a:r>
            <a:r>
              <a:rPr lang="hu-HU" altLang="hu-HU" sz="3600" dirty="0" err="1"/>
              <a:t>borders</a:t>
            </a:r>
            <a:r>
              <a:rPr lang="hu-HU" altLang="hu-HU" sz="3600" dirty="0"/>
              <a:t> </a:t>
            </a:r>
            <a:r>
              <a:rPr lang="hu-HU" altLang="hu-HU" sz="2400" dirty="0"/>
              <a:t>(1945-1980-ies)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1600200"/>
            <a:ext cx="3707904" cy="5108575"/>
          </a:xfrm>
        </p:spPr>
        <p:txBody>
          <a:bodyPr rtlCol="0">
            <a:normAutofit fontScale="85000" lnSpcReduction="10000"/>
          </a:bodyPr>
          <a:lstStyle/>
          <a:p>
            <a:pPr>
              <a:defRPr/>
            </a:pPr>
            <a:r>
              <a:rPr lang="hu-HU" dirty="0"/>
              <a:t>The </a:t>
            </a:r>
            <a:r>
              <a:rPr lang="hu-HU" dirty="0" err="1"/>
              <a:t>borders</a:t>
            </a:r>
            <a:r>
              <a:rPr lang="hu-HU" dirty="0"/>
              <a:t> </a:t>
            </a:r>
            <a:r>
              <a:rPr lang="hu-HU" dirty="0" err="1"/>
              <a:t>were</a:t>
            </a:r>
            <a:r>
              <a:rPr lang="hu-HU" dirty="0"/>
              <a:t> </a:t>
            </a:r>
            <a:r>
              <a:rPr lang="hu-HU" dirty="0" err="1"/>
              <a:t>difficult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cross</a:t>
            </a:r>
            <a:r>
              <a:rPr lang="hu-HU" dirty="0"/>
              <a:t>, </a:t>
            </a:r>
            <a:r>
              <a:rPr lang="hu-HU" dirty="0" err="1"/>
              <a:t>in</a:t>
            </a:r>
            <a:r>
              <a:rPr lang="hu-HU" dirty="0"/>
              <a:t> </a:t>
            </a:r>
            <a:r>
              <a:rPr lang="hu-HU" dirty="0" err="1"/>
              <a:t>times</a:t>
            </a:r>
            <a:r>
              <a:rPr lang="hu-HU" dirty="0"/>
              <a:t> </a:t>
            </a:r>
            <a:r>
              <a:rPr lang="hu-HU" dirty="0" err="1"/>
              <a:t>they</a:t>
            </a:r>
            <a:r>
              <a:rPr lang="hu-HU" dirty="0"/>
              <a:t> </a:t>
            </a:r>
            <a:r>
              <a:rPr lang="hu-HU" dirty="0" err="1"/>
              <a:t>were</a:t>
            </a:r>
            <a:r>
              <a:rPr lang="hu-HU" dirty="0"/>
              <a:t> </a:t>
            </a:r>
            <a:r>
              <a:rPr lang="hu-HU" dirty="0" err="1"/>
              <a:t>even</a:t>
            </a:r>
            <a:r>
              <a:rPr lang="hu-HU" dirty="0"/>
              <a:t> </a:t>
            </a:r>
            <a:r>
              <a:rPr lang="hu-HU" dirty="0" err="1"/>
              <a:t>fortified</a:t>
            </a:r>
            <a:r>
              <a:rPr lang="hu-HU" dirty="0"/>
              <a:t> and </a:t>
            </a:r>
            <a:r>
              <a:rPr lang="hu-HU" dirty="0" err="1"/>
              <a:t>militarized</a:t>
            </a:r>
            <a:r>
              <a:rPr lang="hu-HU" dirty="0"/>
              <a:t> – </a:t>
            </a:r>
            <a:r>
              <a:rPr lang="hu-HU" b="1" dirty="0" err="1"/>
              <a:t>unilateral</a:t>
            </a:r>
            <a:r>
              <a:rPr lang="hu-HU" b="1" dirty="0"/>
              <a:t> </a:t>
            </a:r>
            <a:r>
              <a:rPr lang="hu-HU" b="1" dirty="0" err="1"/>
              <a:t>rebordering</a:t>
            </a:r>
            <a:endParaRPr lang="hu-HU" b="1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 err="1"/>
              <a:t>However</a:t>
            </a:r>
            <a:r>
              <a:rPr lang="hu-HU" dirty="0"/>
              <a:t> </a:t>
            </a:r>
            <a:r>
              <a:rPr lang="hu-HU" dirty="0" err="1"/>
              <a:t>it</a:t>
            </a:r>
            <a:r>
              <a:rPr lang="hu-HU" dirty="0"/>
              <a:t> </a:t>
            </a:r>
            <a:r>
              <a:rPr lang="hu-HU" dirty="0" err="1"/>
              <a:t>remained</a:t>
            </a:r>
            <a:r>
              <a:rPr lang="hu-HU" dirty="0"/>
              <a:t> part of (</a:t>
            </a:r>
            <a:r>
              <a:rPr lang="hu-HU" dirty="0" err="1"/>
              <a:t>covert</a:t>
            </a:r>
            <a:r>
              <a:rPr lang="hu-HU" dirty="0"/>
              <a:t>) </a:t>
            </a:r>
            <a:r>
              <a:rPr lang="hu-HU" dirty="0" err="1"/>
              <a:t>popular</a:t>
            </a:r>
            <a:r>
              <a:rPr lang="hu-HU" dirty="0"/>
              <a:t> </a:t>
            </a:r>
            <a:r>
              <a:rPr lang="hu-HU" dirty="0" err="1"/>
              <a:t>geopolitical</a:t>
            </a:r>
            <a:r>
              <a:rPr lang="hu-HU" dirty="0"/>
              <a:t> </a:t>
            </a:r>
            <a:r>
              <a:rPr lang="hu-HU" dirty="0" err="1"/>
              <a:t>discourse</a:t>
            </a:r>
            <a:r>
              <a:rPr lang="hu-HU" dirty="0"/>
              <a:t> </a:t>
            </a:r>
            <a:r>
              <a:rPr lang="hu-HU" dirty="0" err="1"/>
              <a:t>especially</a:t>
            </a:r>
            <a:r>
              <a:rPr lang="hu-HU" dirty="0"/>
              <a:t> </a:t>
            </a:r>
            <a:r>
              <a:rPr lang="hu-HU" dirty="0" err="1"/>
              <a:t>in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Hungarian</a:t>
            </a:r>
            <a:r>
              <a:rPr lang="hu-HU" dirty="0"/>
              <a:t> </a:t>
            </a:r>
            <a:r>
              <a:rPr lang="hu-HU" dirty="0" err="1"/>
              <a:t>diaspora</a:t>
            </a:r>
            <a:endParaRPr lang="hu-HU" dirty="0"/>
          </a:p>
        </p:txBody>
      </p:sp>
      <p:grpSp>
        <p:nvGrpSpPr>
          <p:cNvPr id="9" name="Csoportba foglalás 8"/>
          <p:cNvGrpSpPr>
            <a:grpSpLocks/>
          </p:cNvGrpSpPr>
          <p:nvPr/>
        </p:nvGrpSpPr>
        <p:grpSpPr bwMode="auto">
          <a:xfrm>
            <a:off x="3989318" y="1691045"/>
            <a:ext cx="5154682" cy="4349878"/>
            <a:chOff x="1994842" y="1210581"/>
            <a:chExt cx="7035801" cy="5562600"/>
          </a:xfrm>
        </p:grpSpPr>
        <p:pic>
          <p:nvPicPr>
            <p:cNvPr id="512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4842" y="1377268"/>
              <a:ext cx="3297238" cy="522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" name="Picture 5" descr="áron_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09" r="32256" b="24588"/>
            <a:stretch>
              <a:fillRect/>
            </a:stretch>
          </p:blipFill>
          <p:spPr bwMode="auto">
            <a:xfrm>
              <a:off x="5292080" y="1210581"/>
              <a:ext cx="3738563" cy="556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8" name="Picture 8" descr="D:\peti\képek\usa\2015-10-31 usa4\usa4 17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01" b="9486"/>
          <a:stretch>
            <a:fillRect/>
          </a:stretch>
        </p:blipFill>
        <p:spPr bwMode="auto">
          <a:xfrm>
            <a:off x="5180580" y="1268760"/>
            <a:ext cx="3977351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372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sz="3200" dirty="0"/>
              <a:t>Re-entering </a:t>
            </a:r>
            <a:r>
              <a:rPr lang="hu-HU" altLang="hu-HU" sz="3200" dirty="0" err="1"/>
              <a:t>the</a:t>
            </a:r>
            <a:r>
              <a:rPr lang="hu-HU" altLang="hu-HU" sz="3200" dirty="0"/>
              <a:t> </a:t>
            </a:r>
            <a:r>
              <a:rPr lang="hu-HU" altLang="hu-HU" sz="3200" dirty="0" err="1"/>
              <a:t>open</a:t>
            </a:r>
            <a:r>
              <a:rPr lang="hu-HU" altLang="hu-HU" sz="3200" dirty="0"/>
              <a:t> </a:t>
            </a:r>
            <a:r>
              <a:rPr lang="hu-HU" altLang="hu-HU" sz="3200" dirty="0" err="1"/>
              <a:t>discourses</a:t>
            </a:r>
            <a:r>
              <a:rPr lang="hu-HU" altLang="hu-HU" sz="3200" dirty="0"/>
              <a:t> </a:t>
            </a:r>
            <a:r>
              <a:rPr lang="hu-HU" altLang="hu-HU" sz="2400" dirty="0"/>
              <a:t>(1989-2010)</a:t>
            </a:r>
            <a:endParaRPr lang="hu-HU" altLang="hu-HU" sz="4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1520" y="1340768"/>
            <a:ext cx="4248472" cy="524370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sz="2800" dirty="0" err="1"/>
              <a:t>Deconstructing</a:t>
            </a:r>
            <a:r>
              <a:rPr lang="hu-HU" sz="2800" dirty="0"/>
              <a:t> </a:t>
            </a:r>
            <a:r>
              <a:rPr lang="hu-HU" sz="2800" dirty="0" err="1"/>
              <a:t>barriers</a:t>
            </a:r>
            <a:r>
              <a:rPr lang="hu-HU" sz="2800" dirty="0"/>
              <a:t> and </a:t>
            </a:r>
            <a:r>
              <a:rPr lang="hu-HU" sz="2800" dirty="0" err="1"/>
              <a:t>reconstructing</a:t>
            </a:r>
            <a:r>
              <a:rPr lang="hu-HU" sz="2800" dirty="0"/>
              <a:t> </a:t>
            </a:r>
            <a:r>
              <a:rPr lang="hu-HU" sz="2800" dirty="0" err="1"/>
              <a:t>missing</a:t>
            </a:r>
            <a:r>
              <a:rPr lang="hu-HU" sz="2800" dirty="0"/>
              <a:t> </a:t>
            </a:r>
            <a:r>
              <a:rPr lang="hu-HU" sz="2800" dirty="0" err="1"/>
              <a:t>links</a:t>
            </a:r>
            <a:endParaRPr lang="hu-HU" sz="28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/>
              <a:t>Virtualization of borders</a:t>
            </a:r>
            <a:r>
              <a:rPr lang="hu-HU" sz="2800" dirty="0"/>
              <a:t> – </a:t>
            </a:r>
            <a:r>
              <a:rPr lang="hu-HU" sz="2800" b="1" dirty="0" err="1"/>
              <a:t>multilateral</a:t>
            </a:r>
            <a:r>
              <a:rPr lang="hu-HU" sz="2800" b="1" dirty="0"/>
              <a:t> </a:t>
            </a:r>
            <a:r>
              <a:rPr lang="hu-HU" sz="2800" b="1" dirty="0" err="1"/>
              <a:t>debordering</a:t>
            </a:r>
            <a:r>
              <a:rPr lang="en-US" sz="2800" b="1" dirty="0"/>
              <a:t> </a:t>
            </a:r>
            <a:endParaRPr lang="hu-HU" sz="2800" b="1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sz="2800" dirty="0" err="1"/>
              <a:t>in</a:t>
            </a:r>
            <a:r>
              <a:rPr lang="en-US" sz="2800" dirty="0"/>
              <a:t> </a:t>
            </a:r>
            <a:r>
              <a:rPr lang="hu-HU" sz="2800" dirty="0" err="1"/>
              <a:t>practical</a:t>
            </a:r>
            <a:r>
              <a:rPr lang="hu-HU" sz="2800" dirty="0"/>
              <a:t> </a:t>
            </a:r>
            <a:r>
              <a:rPr lang="hu-HU" sz="2800" dirty="0" err="1"/>
              <a:t>geopolitical</a:t>
            </a:r>
            <a:r>
              <a:rPr lang="hu-HU" sz="2800" dirty="0"/>
              <a:t> </a:t>
            </a:r>
            <a:r>
              <a:rPr lang="hu-HU" sz="2800" dirty="0" err="1"/>
              <a:t>discourses</a:t>
            </a:r>
            <a:r>
              <a:rPr lang="hu-HU" sz="2800" dirty="0"/>
              <a:t>: </a:t>
            </a:r>
            <a:r>
              <a:rPr lang="hu-HU" sz="2000" dirty="0"/>
              <a:t>„</a:t>
            </a:r>
            <a:r>
              <a:rPr lang="hu-HU" sz="2000" dirty="0" err="1"/>
              <a:t>in</a:t>
            </a:r>
            <a:r>
              <a:rPr lang="hu-HU" sz="2000" dirty="0"/>
              <a:t> </a:t>
            </a:r>
            <a:r>
              <a:rPr lang="hu-HU" sz="2000" dirty="0" err="1"/>
              <a:t>spirit</a:t>
            </a:r>
            <a:r>
              <a:rPr lang="hu-HU" sz="2000" dirty="0"/>
              <a:t> I’d </a:t>
            </a:r>
            <a:r>
              <a:rPr lang="hu-HU" sz="2000" dirty="0" err="1"/>
              <a:t>like</a:t>
            </a:r>
            <a:r>
              <a:rPr lang="hu-HU" sz="2000" dirty="0"/>
              <a:t> </a:t>
            </a:r>
            <a:r>
              <a:rPr lang="hu-HU" sz="2000" dirty="0" err="1"/>
              <a:t>to</a:t>
            </a:r>
            <a:r>
              <a:rPr lang="hu-HU" sz="2000" dirty="0"/>
              <a:t> be </a:t>
            </a:r>
            <a:r>
              <a:rPr lang="hu-HU" sz="2000" dirty="0" err="1"/>
              <a:t>the</a:t>
            </a:r>
            <a:r>
              <a:rPr lang="hu-HU" sz="2000" dirty="0"/>
              <a:t> PM of 15 </a:t>
            </a:r>
            <a:r>
              <a:rPr lang="hu-HU" sz="2000" dirty="0" err="1"/>
              <a:t>million</a:t>
            </a:r>
            <a:r>
              <a:rPr lang="hu-HU" sz="2000" dirty="0"/>
              <a:t> </a:t>
            </a:r>
            <a:r>
              <a:rPr lang="hu-HU" sz="2000" dirty="0" err="1"/>
              <a:t>Hungarians</a:t>
            </a:r>
            <a:r>
              <a:rPr lang="hu-HU" sz="2000" dirty="0"/>
              <a:t>” A.J.</a:t>
            </a:r>
            <a:r>
              <a:rPr lang="en-US" sz="2800" dirty="0"/>
              <a:t> </a:t>
            </a:r>
            <a:endParaRPr lang="hu-HU" sz="2800" dirty="0"/>
          </a:p>
        </p:txBody>
      </p:sp>
      <p:pic>
        <p:nvPicPr>
          <p:cNvPr id="4" name="Tartalom hely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0032" y="1340768"/>
            <a:ext cx="3843338" cy="2549525"/>
          </a:xfrm>
          <a:prstGeom prst="rect">
            <a:avLst/>
          </a:prstGeom>
        </p:spPr>
      </p:pic>
      <p:pic>
        <p:nvPicPr>
          <p:cNvPr id="5" name="Tartalom hely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53136" y="4077072"/>
            <a:ext cx="3843337" cy="250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835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77A938E-8687-2915-644C-0CBABA9FE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Elites</a:t>
            </a:r>
            <a:r>
              <a:rPr lang="hu-HU" dirty="0"/>
              <a:t>’ </a:t>
            </a:r>
            <a:r>
              <a:rPr lang="hu-HU" dirty="0" err="1"/>
              <a:t>choice</a:t>
            </a:r>
            <a:endParaRPr lang="en-US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9E78667E-9A63-2B91-DFEE-B8C07D4CFE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3716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sz="3600" dirty="0" err="1"/>
              <a:t>Reaching</a:t>
            </a:r>
            <a:r>
              <a:rPr lang="hu-HU" altLang="hu-HU" sz="3600" dirty="0"/>
              <a:t> </a:t>
            </a:r>
            <a:r>
              <a:rPr lang="hu-HU" altLang="hu-HU" sz="3600" dirty="0" err="1"/>
              <a:t>next</a:t>
            </a:r>
            <a:r>
              <a:rPr lang="hu-HU" altLang="hu-HU" sz="3600" dirty="0"/>
              <a:t> </a:t>
            </a:r>
            <a:r>
              <a:rPr lang="hu-HU" altLang="hu-HU" sz="3600" dirty="0" err="1"/>
              <a:t>level</a:t>
            </a:r>
            <a:r>
              <a:rPr lang="hu-HU" altLang="hu-HU" sz="3600" dirty="0"/>
              <a:t> </a:t>
            </a:r>
            <a:r>
              <a:rPr lang="hu-HU" altLang="hu-HU" sz="2800" dirty="0"/>
              <a:t>(2010-2014)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9745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hu-HU" altLang="hu-HU" sz="2600" dirty="0"/>
              <a:t>2010 – </a:t>
            </a:r>
            <a:r>
              <a:rPr lang="hu-HU" altLang="hu-HU" sz="2600" dirty="0" err="1"/>
              <a:t>the</a:t>
            </a:r>
            <a:r>
              <a:rPr lang="hu-HU" altLang="hu-HU" sz="2600" dirty="0"/>
              <a:t> </a:t>
            </a:r>
            <a:r>
              <a:rPr lang="hu-HU" altLang="hu-HU" sz="2600" dirty="0" err="1"/>
              <a:t>new</a:t>
            </a:r>
            <a:r>
              <a:rPr lang="hu-HU" altLang="hu-HU" sz="2600" dirty="0"/>
              <a:t> </a:t>
            </a:r>
            <a:r>
              <a:rPr lang="hu-HU" altLang="hu-HU" sz="2600" dirty="0" err="1"/>
              <a:t>govt</a:t>
            </a:r>
            <a:r>
              <a:rPr lang="hu-HU" altLang="hu-HU" sz="2600" dirty="0"/>
              <a:t>. </a:t>
            </a:r>
            <a:r>
              <a:rPr lang="hu-HU" altLang="hu-HU" sz="2600" dirty="0" err="1"/>
              <a:t>marked</a:t>
            </a:r>
            <a:r>
              <a:rPr lang="hu-HU" altLang="hu-HU" sz="2600" dirty="0"/>
              <a:t> </a:t>
            </a:r>
            <a:r>
              <a:rPr lang="hu-HU" altLang="hu-HU" sz="2600" dirty="0" err="1"/>
              <a:t>the</a:t>
            </a:r>
            <a:r>
              <a:rPr lang="hu-HU" altLang="hu-HU" sz="2600" dirty="0"/>
              <a:t> start of </a:t>
            </a:r>
            <a:r>
              <a:rPr lang="hu-HU" altLang="hu-HU" sz="2600" dirty="0" err="1"/>
              <a:t>new</a:t>
            </a:r>
            <a:r>
              <a:rPr lang="hu-HU" altLang="hu-HU" sz="2600" dirty="0"/>
              <a:t> </a:t>
            </a:r>
            <a:r>
              <a:rPr lang="hu-HU" altLang="hu-HU" sz="2600" dirty="0" err="1"/>
              <a:t>practical</a:t>
            </a:r>
            <a:r>
              <a:rPr lang="hu-HU" altLang="hu-HU" sz="2600" dirty="0"/>
              <a:t> </a:t>
            </a:r>
            <a:r>
              <a:rPr lang="hu-HU" altLang="hu-HU" sz="2600" dirty="0" err="1"/>
              <a:t>discourses</a:t>
            </a:r>
            <a:r>
              <a:rPr lang="hu-HU" altLang="hu-HU" sz="2600" dirty="0"/>
              <a:t> </a:t>
            </a:r>
            <a:r>
              <a:rPr lang="hu-HU" altLang="hu-HU" sz="2600" dirty="0" err="1"/>
              <a:t>on</a:t>
            </a:r>
            <a:r>
              <a:rPr lang="hu-HU" altLang="hu-HU" sz="2600" dirty="0"/>
              <a:t> </a:t>
            </a:r>
            <a:r>
              <a:rPr lang="hu-HU" altLang="hu-HU" sz="2600" dirty="0" err="1"/>
              <a:t>the</a:t>
            </a:r>
            <a:r>
              <a:rPr lang="hu-HU" altLang="hu-HU" sz="2600" dirty="0"/>
              <a:t> </a:t>
            </a:r>
            <a:r>
              <a:rPr lang="hu-HU" altLang="hu-HU" sz="2600" dirty="0" err="1"/>
              <a:t>borders</a:t>
            </a:r>
            <a:endParaRPr lang="hu-HU" altLang="hu-HU" sz="2600" dirty="0"/>
          </a:p>
          <a:p>
            <a:pPr eaLnBrk="1" hangingPunct="1">
              <a:lnSpc>
                <a:spcPct val="80000"/>
              </a:lnSpc>
              <a:defRPr/>
            </a:pPr>
            <a:r>
              <a:rPr lang="hu-HU" altLang="hu-HU" sz="2600" b="1" dirty="0" err="1"/>
              <a:t>Passportization</a:t>
            </a:r>
            <a:r>
              <a:rPr lang="hu-HU" altLang="hu-HU" sz="2600" dirty="0"/>
              <a:t> – </a:t>
            </a:r>
            <a:r>
              <a:rPr lang="hu-HU" altLang="hu-HU" sz="2600" dirty="0" err="1"/>
              <a:t>double</a:t>
            </a:r>
            <a:r>
              <a:rPr lang="hu-HU" altLang="hu-HU" sz="2600" dirty="0"/>
              <a:t> </a:t>
            </a:r>
            <a:r>
              <a:rPr lang="hu-HU" altLang="hu-HU" sz="2600" dirty="0" err="1"/>
              <a:t>citizenship</a:t>
            </a:r>
            <a:r>
              <a:rPr lang="hu-HU" altLang="hu-HU" sz="2600" dirty="0"/>
              <a:t> - </a:t>
            </a:r>
            <a:r>
              <a:rPr lang="hu-HU" altLang="hu-HU" sz="2600" dirty="0" err="1"/>
              <a:t>fierce</a:t>
            </a:r>
            <a:r>
              <a:rPr lang="hu-HU" altLang="hu-HU" sz="2600" dirty="0"/>
              <a:t> </a:t>
            </a:r>
            <a:r>
              <a:rPr lang="hu-HU" altLang="hu-HU" sz="2600" dirty="0" err="1"/>
              <a:t>debate</a:t>
            </a:r>
            <a:r>
              <a:rPr lang="hu-HU" altLang="hu-HU" sz="2600" dirty="0"/>
              <a:t> over </a:t>
            </a:r>
            <a:r>
              <a:rPr lang="hu-HU" altLang="hu-HU" sz="2600" dirty="0" err="1"/>
              <a:t>it</a:t>
            </a:r>
            <a:r>
              <a:rPr lang="hu-HU" altLang="hu-HU" sz="2600" dirty="0"/>
              <a:t> </a:t>
            </a:r>
            <a:r>
              <a:rPr lang="hu-HU" altLang="hu-HU" sz="2600" dirty="0" err="1"/>
              <a:t>in</a:t>
            </a:r>
            <a:r>
              <a:rPr lang="hu-HU" altLang="hu-HU" sz="2600" dirty="0"/>
              <a:t> Hungary – </a:t>
            </a:r>
            <a:r>
              <a:rPr lang="hu-HU" altLang="hu-HU" sz="2600" dirty="0" err="1"/>
              <a:t>multiplication</a:t>
            </a:r>
            <a:r>
              <a:rPr lang="hu-HU" altLang="hu-HU" sz="2600" dirty="0"/>
              <a:t> of </a:t>
            </a:r>
            <a:r>
              <a:rPr lang="hu-HU" altLang="hu-HU" sz="2600" dirty="0" err="1"/>
              <a:t>boundaries</a:t>
            </a:r>
            <a:r>
              <a:rPr lang="hu-HU" altLang="hu-HU" sz="2600" dirty="0"/>
              <a:t> (</a:t>
            </a:r>
            <a:r>
              <a:rPr lang="hu-HU" altLang="hu-HU" sz="2600" dirty="0" err="1"/>
              <a:t>legal</a:t>
            </a:r>
            <a:r>
              <a:rPr lang="hu-HU" altLang="hu-HU" sz="2600" dirty="0"/>
              <a:t> vs. </a:t>
            </a:r>
            <a:r>
              <a:rPr lang="hu-HU" altLang="hu-HU" sz="2600" dirty="0" err="1"/>
              <a:t>spatial</a:t>
            </a:r>
            <a:r>
              <a:rPr lang="hu-HU" altLang="hu-HU" sz="2600" dirty="0"/>
              <a:t>) </a:t>
            </a:r>
            <a:r>
              <a:rPr lang="hu-HU" altLang="hu-HU" sz="2600" dirty="0" err="1"/>
              <a:t>in</a:t>
            </a:r>
            <a:r>
              <a:rPr lang="hu-HU" altLang="hu-HU" sz="2600" dirty="0"/>
              <a:t> </a:t>
            </a:r>
            <a:r>
              <a:rPr lang="hu-HU" altLang="hu-HU" sz="2600" dirty="0" err="1"/>
              <a:t>regions</a:t>
            </a:r>
            <a:r>
              <a:rPr lang="hu-HU" altLang="hu-HU" sz="2600" dirty="0"/>
              <a:t> </a:t>
            </a:r>
            <a:r>
              <a:rPr lang="hu-HU" altLang="hu-HU" sz="2600" dirty="0" err="1"/>
              <a:t>with</a:t>
            </a:r>
            <a:r>
              <a:rPr lang="hu-HU" altLang="hu-HU" sz="2600" dirty="0"/>
              <a:t> </a:t>
            </a:r>
            <a:r>
              <a:rPr lang="hu-HU" altLang="hu-HU" sz="2600" dirty="0" err="1"/>
              <a:t>significant</a:t>
            </a:r>
            <a:r>
              <a:rPr lang="hu-HU" altLang="hu-HU" sz="2600" dirty="0"/>
              <a:t> </a:t>
            </a:r>
            <a:r>
              <a:rPr lang="hu-HU" altLang="hu-HU" sz="2600" dirty="0" err="1"/>
              <a:t>Hungarian</a:t>
            </a:r>
            <a:r>
              <a:rPr lang="hu-HU" altLang="hu-HU" sz="2600" dirty="0"/>
              <a:t> </a:t>
            </a:r>
            <a:r>
              <a:rPr lang="hu-HU" altLang="hu-HU" sz="2600" dirty="0" err="1"/>
              <a:t>population</a:t>
            </a:r>
            <a:endParaRPr lang="hu-HU" altLang="hu-HU" sz="2600" dirty="0"/>
          </a:p>
          <a:p>
            <a:pPr eaLnBrk="1" hangingPunct="1">
              <a:lnSpc>
                <a:spcPct val="80000"/>
              </a:lnSpc>
              <a:defRPr/>
            </a:pPr>
            <a:r>
              <a:rPr lang="hu-HU" altLang="hu-HU" sz="2600" b="1" dirty="0" err="1"/>
              <a:t>Symbolic</a:t>
            </a:r>
            <a:r>
              <a:rPr lang="hu-HU" altLang="hu-HU" sz="2600" b="1" dirty="0"/>
              <a:t> </a:t>
            </a:r>
            <a:r>
              <a:rPr lang="hu-HU" altLang="hu-HU" sz="2600" b="1" dirty="0" err="1"/>
              <a:t>acts</a:t>
            </a:r>
            <a:r>
              <a:rPr lang="hu-HU" altLang="hu-HU" sz="2600" dirty="0"/>
              <a:t>: </a:t>
            </a:r>
            <a:r>
              <a:rPr lang="hu-HU" altLang="hu-HU" sz="2600" dirty="0" err="1"/>
              <a:t>the</a:t>
            </a:r>
            <a:r>
              <a:rPr lang="hu-HU" altLang="hu-HU" sz="2600" dirty="0"/>
              <a:t> </a:t>
            </a:r>
            <a:r>
              <a:rPr lang="hu-HU" altLang="hu-HU" sz="2600" dirty="0" err="1"/>
              <a:t>day</a:t>
            </a:r>
            <a:r>
              <a:rPr lang="hu-HU" altLang="hu-HU" sz="2600" dirty="0"/>
              <a:t> of </a:t>
            </a:r>
            <a:r>
              <a:rPr lang="hu-HU" altLang="hu-HU" sz="2600" dirty="0" err="1"/>
              <a:t>national</a:t>
            </a:r>
            <a:r>
              <a:rPr lang="hu-HU" altLang="hu-HU" sz="2600" dirty="0"/>
              <a:t> </a:t>
            </a:r>
            <a:r>
              <a:rPr lang="hu-HU" altLang="hu-HU" sz="2600" dirty="0" err="1"/>
              <a:t>cohesion</a:t>
            </a:r>
            <a:r>
              <a:rPr lang="hu-HU" altLang="hu-HU" sz="2600" dirty="0"/>
              <a:t> (Trianon), </a:t>
            </a:r>
            <a:r>
              <a:rPr lang="hu-HU" altLang="hu-HU" sz="2600" dirty="0" err="1"/>
              <a:t>flag</a:t>
            </a:r>
            <a:r>
              <a:rPr lang="hu-HU" altLang="hu-HU" sz="2600" dirty="0"/>
              <a:t> of </a:t>
            </a:r>
            <a:r>
              <a:rPr lang="hu-HU" altLang="hu-HU" sz="2600" dirty="0" err="1"/>
              <a:t>Székelyland</a:t>
            </a:r>
            <a:r>
              <a:rPr lang="hu-HU" altLang="hu-HU" sz="2600" dirty="0"/>
              <a:t> </a:t>
            </a:r>
            <a:r>
              <a:rPr lang="hu-HU" altLang="hu-HU" sz="2600" dirty="0" err="1"/>
              <a:t>flies</a:t>
            </a:r>
            <a:r>
              <a:rPr lang="hu-HU" altLang="hu-HU" sz="2600" dirty="0"/>
              <a:t> over </a:t>
            </a:r>
            <a:r>
              <a:rPr lang="hu-HU" altLang="hu-HU" sz="2600" dirty="0" err="1"/>
              <a:t>the</a:t>
            </a:r>
            <a:r>
              <a:rPr lang="hu-HU" altLang="hu-HU" sz="2600" dirty="0"/>
              <a:t> </a:t>
            </a:r>
            <a:r>
              <a:rPr lang="hu-HU" altLang="hu-HU" sz="2600" dirty="0" err="1"/>
              <a:t>Hungarian</a:t>
            </a:r>
            <a:r>
              <a:rPr lang="hu-HU" altLang="hu-HU" sz="2600" dirty="0"/>
              <a:t> </a:t>
            </a:r>
            <a:r>
              <a:rPr lang="hu-HU" altLang="hu-HU" sz="2600" dirty="0" err="1"/>
              <a:t>parliament</a:t>
            </a:r>
            <a:r>
              <a:rPr lang="hu-HU" altLang="hu-HU" sz="2600" dirty="0"/>
              <a:t>, etc.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hu-HU" altLang="hu-HU" sz="2600" b="1" dirty="0"/>
              <a:t>New </a:t>
            </a:r>
            <a:r>
              <a:rPr lang="hu-HU" altLang="hu-HU" sz="2600" b="1" dirty="0" err="1"/>
              <a:t>slogans</a:t>
            </a:r>
            <a:r>
              <a:rPr lang="hu-HU" altLang="hu-HU" sz="2600" dirty="0"/>
              <a:t>: </a:t>
            </a:r>
            <a:r>
              <a:rPr lang="hu-HU" altLang="hu-HU" sz="2600" dirty="0" err="1"/>
              <a:t>Carpathian</a:t>
            </a:r>
            <a:r>
              <a:rPr lang="hu-HU" altLang="hu-HU" sz="2600" dirty="0"/>
              <a:t> </a:t>
            </a:r>
            <a:r>
              <a:rPr lang="hu-HU" altLang="hu-HU" sz="2600" dirty="0" err="1"/>
              <a:t>economic</a:t>
            </a:r>
            <a:r>
              <a:rPr lang="hu-HU" altLang="hu-HU" sz="2600" dirty="0"/>
              <a:t> </a:t>
            </a:r>
            <a:r>
              <a:rPr lang="hu-HU" altLang="hu-HU" sz="2600" dirty="0" err="1"/>
              <a:t>zone</a:t>
            </a:r>
            <a:r>
              <a:rPr lang="hu-HU" altLang="hu-HU" sz="2600" dirty="0"/>
              <a:t>, </a:t>
            </a:r>
            <a:r>
              <a:rPr lang="hu-HU" altLang="hu-HU" sz="2600" dirty="0" err="1"/>
              <a:t>virtual</a:t>
            </a:r>
            <a:r>
              <a:rPr lang="hu-HU" altLang="hu-HU" sz="2600" dirty="0"/>
              <a:t> </a:t>
            </a:r>
            <a:r>
              <a:rPr lang="hu-HU" altLang="hu-HU" sz="2600" dirty="0" err="1"/>
              <a:t>unification</a:t>
            </a:r>
            <a:r>
              <a:rPr lang="hu-HU" altLang="hu-HU" sz="2600" dirty="0"/>
              <a:t> of </a:t>
            </a:r>
            <a:r>
              <a:rPr lang="hu-HU" altLang="hu-HU" sz="2600" dirty="0" err="1"/>
              <a:t>the</a:t>
            </a:r>
            <a:r>
              <a:rPr lang="hu-HU" altLang="hu-HU" sz="2600" dirty="0"/>
              <a:t> </a:t>
            </a:r>
            <a:r>
              <a:rPr lang="hu-HU" altLang="hu-HU" sz="2600" dirty="0" err="1"/>
              <a:t>nation</a:t>
            </a:r>
            <a:r>
              <a:rPr lang="hu-HU" altLang="hu-HU" sz="2600" dirty="0"/>
              <a:t>… etc.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hu-HU" altLang="hu-HU" sz="2600" dirty="0"/>
              <a:t>Major </a:t>
            </a:r>
            <a:r>
              <a:rPr lang="hu-HU" altLang="hu-HU" sz="2600" dirty="0" err="1"/>
              <a:t>aim</a:t>
            </a:r>
            <a:r>
              <a:rPr lang="hu-HU" altLang="hu-HU" sz="2600" dirty="0"/>
              <a:t>: </a:t>
            </a:r>
            <a:r>
              <a:rPr lang="hu-HU" altLang="hu-HU" sz="2600" dirty="0" err="1"/>
              <a:t>fostering</a:t>
            </a:r>
            <a:r>
              <a:rPr lang="hu-HU" altLang="hu-HU" sz="2600" dirty="0"/>
              <a:t> and </a:t>
            </a:r>
            <a:r>
              <a:rPr lang="hu-HU" altLang="hu-HU" sz="2600" dirty="0" err="1"/>
              <a:t>encouraging</a:t>
            </a:r>
            <a:r>
              <a:rPr lang="hu-HU" altLang="hu-HU" sz="2600" dirty="0"/>
              <a:t> </a:t>
            </a:r>
            <a:r>
              <a:rPr lang="hu-HU" altLang="hu-HU" sz="2600" dirty="0" err="1"/>
              <a:t>group</a:t>
            </a:r>
            <a:r>
              <a:rPr lang="hu-HU" altLang="hu-HU" sz="2600" dirty="0"/>
              <a:t> </a:t>
            </a:r>
            <a:r>
              <a:rPr lang="hu-HU" altLang="hu-HU" sz="2600" dirty="0" err="1"/>
              <a:t>identity</a:t>
            </a:r>
            <a:r>
              <a:rPr lang="hu-HU" altLang="hu-HU" sz="2600" dirty="0"/>
              <a:t> </a:t>
            </a:r>
            <a:r>
              <a:rPr lang="hu-HU" altLang="hu-HU" sz="2600" dirty="0" err="1"/>
              <a:t>within</a:t>
            </a:r>
            <a:r>
              <a:rPr lang="hu-HU" altLang="hu-HU" sz="2600" dirty="0"/>
              <a:t> Hungary – </a:t>
            </a:r>
            <a:r>
              <a:rPr lang="hu-HU" altLang="hu-HU" sz="2600" b="1" dirty="0" err="1"/>
              <a:t>domestic</a:t>
            </a:r>
            <a:r>
              <a:rPr lang="hu-HU" altLang="hu-HU" sz="2600" b="1" dirty="0"/>
              <a:t> </a:t>
            </a:r>
            <a:r>
              <a:rPr lang="hu-HU" altLang="hu-HU" sz="2600" b="1" dirty="0" err="1"/>
              <a:t>use</a:t>
            </a:r>
            <a:r>
              <a:rPr lang="hu-HU" altLang="hu-HU" sz="2600" b="1" dirty="0"/>
              <a:t> – an </a:t>
            </a:r>
            <a:r>
              <a:rPr lang="hu-HU" altLang="hu-HU" sz="2600" b="1" dirty="0" err="1"/>
              <a:t>unilateral</a:t>
            </a:r>
            <a:r>
              <a:rPr lang="hu-HU" altLang="hu-HU" sz="2600" b="1" dirty="0"/>
              <a:t> (</a:t>
            </a:r>
            <a:r>
              <a:rPr lang="hu-HU" altLang="hu-HU" sz="2600" b="1" dirty="0" err="1"/>
              <a:t>virtual</a:t>
            </a:r>
            <a:r>
              <a:rPr lang="hu-HU" altLang="hu-HU" sz="2600" b="1" dirty="0"/>
              <a:t>) </a:t>
            </a:r>
            <a:r>
              <a:rPr lang="hu-HU" altLang="hu-HU" sz="2600" b="1" dirty="0" err="1"/>
              <a:t>debordering</a:t>
            </a:r>
            <a:endParaRPr lang="hu-HU" altLang="hu-HU" sz="2600" b="1" dirty="0"/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28ADE8F2-7B98-7553-AC85-CB3910403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162880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47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/>
              <a:t>The new challenge </a:t>
            </a:r>
            <a:r>
              <a:rPr lang="hu-HU" altLang="hu-HU" sz="2400"/>
              <a:t>(2015-)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b="1" dirty="0" err="1"/>
              <a:t>Refugee</a:t>
            </a:r>
            <a:r>
              <a:rPr lang="hu-HU" b="1" dirty="0"/>
              <a:t>/</a:t>
            </a:r>
            <a:r>
              <a:rPr lang="hu-HU" b="1" dirty="0" err="1"/>
              <a:t>Migrant</a:t>
            </a:r>
            <a:r>
              <a:rPr lang="hu-HU" dirty="0"/>
              <a:t> </a:t>
            </a:r>
            <a:r>
              <a:rPr lang="hu-HU" dirty="0" err="1"/>
              <a:t>crisis</a:t>
            </a:r>
            <a:r>
              <a:rPr lang="hu-HU" dirty="0"/>
              <a:t> of 2015 – no European </a:t>
            </a:r>
            <a:r>
              <a:rPr lang="hu-HU" dirty="0" err="1"/>
              <a:t>answer</a:t>
            </a:r>
            <a:r>
              <a:rPr lang="hu-HU" dirty="0"/>
              <a:t> – </a:t>
            </a:r>
            <a:r>
              <a:rPr lang="hu-HU" dirty="0" err="1"/>
              <a:t>highly</a:t>
            </a:r>
            <a:r>
              <a:rPr lang="hu-HU" dirty="0"/>
              <a:t> </a:t>
            </a:r>
            <a:r>
              <a:rPr lang="hu-HU" dirty="0" err="1"/>
              <a:t>divisive</a:t>
            </a:r>
            <a:r>
              <a:rPr lang="hu-HU" dirty="0"/>
              <a:t> </a:t>
            </a:r>
            <a:r>
              <a:rPr lang="hu-HU" dirty="0" err="1"/>
              <a:t>issue</a:t>
            </a:r>
            <a:r>
              <a:rPr lang="hu-HU" dirty="0"/>
              <a:t> </a:t>
            </a:r>
            <a:r>
              <a:rPr lang="hu-HU" dirty="0" err="1"/>
              <a:t>in</a:t>
            </a:r>
            <a:r>
              <a:rPr lang="hu-HU" dirty="0"/>
              <a:t> Europe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 err="1"/>
              <a:t>Hungarian</a:t>
            </a:r>
            <a:r>
              <a:rPr lang="hu-HU" dirty="0"/>
              <a:t> </a:t>
            </a:r>
            <a:r>
              <a:rPr lang="hu-HU" dirty="0" err="1"/>
              <a:t>responses</a:t>
            </a:r>
            <a:r>
              <a:rPr lang="hu-HU" dirty="0"/>
              <a:t>: 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hu-HU" dirty="0" err="1"/>
              <a:t>border</a:t>
            </a:r>
            <a:r>
              <a:rPr lang="hu-HU" dirty="0"/>
              <a:t> </a:t>
            </a:r>
            <a:r>
              <a:rPr lang="hu-HU" dirty="0" err="1"/>
              <a:t>fortification</a:t>
            </a:r>
            <a:r>
              <a:rPr lang="hu-HU" dirty="0"/>
              <a:t> and </a:t>
            </a:r>
            <a:r>
              <a:rPr lang="hu-HU" dirty="0" err="1"/>
              <a:t>securitization</a:t>
            </a:r>
            <a:r>
              <a:rPr lang="hu-HU" dirty="0"/>
              <a:t> (</a:t>
            </a:r>
            <a:r>
              <a:rPr lang="hu-HU" dirty="0" err="1"/>
              <a:t>southern</a:t>
            </a:r>
            <a:r>
              <a:rPr lang="hu-HU" dirty="0"/>
              <a:t> </a:t>
            </a:r>
            <a:r>
              <a:rPr lang="hu-HU" dirty="0" err="1"/>
              <a:t>borders</a:t>
            </a:r>
            <a:r>
              <a:rPr lang="hu-HU" dirty="0"/>
              <a:t> – HR, SR, RO)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hu-HU" dirty="0"/>
              <a:t>New </a:t>
            </a:r>
            <a:r>
              <a:rPr lang="hu-HU" dirty="0" err="1"/>
              <a:t>laws</a:t>
            </a:r>
            <a:r>
              <a:rPr lang="hu-HU" dirty="0"/>
              <a:t> (</a:t>
            </a:r>
            <a:r>
              <a:rPr lang="hu-HU" dirty="0" err="1"/>
              <a:t>criminalization</a:t>
            </a:r>
            <a:r>
              <a:rPr lang="hu-HU" dirty="0"/>
              <a:t> of </a:t>
            </a:r>
            <a:r>
              <a:rPr lang="hu-HU" dirty="0" err="1"/>
              <a:t>illegal</a:t>
            </a:r>
            <a:r>
              <a:rPr lang="hu-HU" dirty="0"/>
              <a:t> </a:t>
            </a:r>
            <a:r>
              <a:rPr lang="hu-HU" dirty="0" err="1"/>
              <a:t>border</a:t>
            </a:r>
            <a:r>
              <a:rPr lang="hu-HU" dirty="0"/>
              <a:t> </a:t>
            </a:r>
            <a:r>
              <a:rPr lang="hu-HU" dirty="0" err="1"/>
              <a:t>crossing</a:t>
            </a:r>
            <a:r>
              <a:rPr lang="hu-HU" dirty="0"/>
              <a:t>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hu-HU" dirty="0" err="1"/>
              <a:t>Raising</a:t>
            </a:r>
            <a:r>
              <a:rPr lang="hu-HU" dirty="0"/>
              <a:t> </a:t>
            </a:r>
            <a:r>
              <a:rPr lang="hu-HU" dirty="0" err="1"/>
              <a:t>xenophoby</a:t>
            </a:r>
            <a:r>
              <a:rPr lang="hu-HU" dirty="0"/>
              <a:t> </a:t>
            </a:r>
            <a:r>
              <a:rPr lang="hu-HU" dirty="0" err="1"/>
              <a:t>in</a:t>
            </a:r>
            <a:r>
              <a:rPr lang="hu-HU" dirty="0"/>
              <a:t> </a:t>
            </a:r>
            <a:r>
              <a:rPr lang="hu-HU" dirty="0" err="1"/>
              <a:t>media</a:t>
            </a:r>
            <a:endParaRPr lang="hu-HU" dirty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hu-HU" dirty="0" err="1"/>
              <a:t>Tropes</a:t>
            </a:r>
            <a:r>
              <a:rPr lang="hu-HU" dirty="0"/>
              <a:t> and </a:t>
            </a:r>
            <a:r>
              <a:rPr lang="hu-HU" dirty="0" err="1"/>
              <a:t>metaphores</a:t>
            </a:r>
            <a:r>
              <a:rPr lang="hu-HU" dirty="0"/>
              <a:t> of </a:t>
            </a:r>
            <a:r>
              <a:rPr lang="hu-HU" dirty="0" err="1"/>
              <a:t>practical</a:t>
            </a:r>
            <a:r>
              <a:rPr lang="hu-HU" dirty="0"/>
              <a:t> </a:t>
            </a:r>
            <a:r>
              <a:rPr lang="hu-HU" dirty="0" err="1"/>
              <a:t>geopolitical</a:t>
            </a:r>
            <a:r>
              <a:rPr lang="hu-HU" dirty="0"/>
              <a:t> </a:t>
            </a:r>
            <a:r>
              <a:rPr lang="hu-HU" dirty="0" err="1"/>
              <a:t>discourses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militarized</a:t>
            </a:r>
            <a:r>
              <a:rPr lang="hu-HU" dirty="0"/>
              <a:t>  (</a:t>
            </a:r>
            <a:r>
              <a:rPr lang="hu-HU" dirty="0" err="1"/>
              <a:t>captain</a:t>
            </a:r>
            <a:r>
              <a:rPr lang="hu-HU" dirty="0"/>
              <a:t> of </a:t>
            </a:r>
            <a:r>
              <a:rPr lang="hu-HU" dirty="0" err="1"/>
              <a:t>border</a:t>
            </a:r>
            <a:r>
              <a:rPr lang="hu-HU" dirty="0"/>
              <a:t> </a:t>
            </a:r>
            <a:r>
              <a:rPr lang="hu-HU" b="1" dirty="0" err="1"/>
              <a:t>fortress</a:t>
            </a:r>
            <a:r>
              <a:rPr lang="hu-HU" dirty="0"/>
              <a:t>, </a:t>
            </a:r>
            <a:r>
              <a:rPr lang="hu-HU" b="1" dirty="0" err="1"/>
              <a:t>defending</a:t>
            </a:r>
            <a:r>
              <a:rPr lang="hu-HU" dirty="0"/>
              <a:t> </a:t>
            </a:r>
            <a:r>
              <a:rPr lang="hu-HU" dirty="0" err="1"/>
              <a:t>bastion</a:t>
            </a:r>
            <a:r>
              <a:rPr lang="hu-HU" dirty="0"/>
              <a:t> </a:t>
            </a:r>
            <a:r>
              <a:rPr lang="hu-HU" dirty="0" err="1"/>
              <a:t>of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West (~</a:t>
            </a:r>
            <a:r>
              <a:rPr lang="hu-HU" dirty="0" err="1"/>
              <a:t>Fortress</a:t>
            </a:r>
            <a:r>
              <a:rPr lang="hu-HU" dirty="0"/>
              <a:t> Europe)) – Hungary and Europe is </a:t>
            </a:r>
            <a:r>
              <a:rPr lang="hu-HU" dirty="0" err="1"/>
              <a:t>under</a:t>
            </a:r>
            <a:r>
              <a:rPr lang="hu-HU" dirty="0"/>
              <a:t> </a:t>
            </a:r>
            <a:r>
              <a:rPr lang="hu-HU" b="1" dirty="0" err="1"/>
              <a:t>attack</a:t>
            </a:r>
            <a:r>
              <a:rPr lang="hu-HU" dirty="0"/>
              <a:t> (</a:t>
            </a:r>
            <a:r>
              <a:rPr lang="hu-HU" dirty="0" err="1"/>
              <a:t>by</a:t>
            </a:r>
            <a:r>
              <a:rPr lang="hu-HU" dirty="0"/>
              <a:t> </a:t>
            </a:r>
            <a:r>
              <a:rPr lang="hu-HU" b="1" dirty="0" err="1"/>
              <a:t>muslims</a:t>
            </a:r>
            <a:r>
              <a:rPr lang="hu-HU" dirty="0"/>
              <a:t> </a:t>
            </a:r>
            <a:r>
              <a:rPr lang="hu-HU" dirty="0" err="1"/>
              <a:t>from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b="1" dirty="0" err="1"/>
              <a:t>south</a:t>
            </a:r>
            <a:r>
              <a:rPr lang="hu-HU" dirty="0"/>
              <a:t>) – </a:t>
            </a:r>
            <a:r>
              <a:rPr lang="hu-HU" dirty="0" err="1"/>
              <a:t>very</a:t>
            </a:r>
            <a:r>
              <a:rPr lang="hu-HU" dirty="0"/>
              <a:t> </a:t>
            </a:r>
            <a:r>
              <a:rPr lang="hu-HU" dirty="0" err="1"/>
              <a:t>familiar</a:t>
            </a:r>
            <a:r>
              <a:rPr lang="hu-HU" dirty="0"/>
              <a:t> </a:t>
            </a:r>
            <a:r>
              <a:rPr lang="hu-HU" dirty="0" err="1"/>
              <a:t>phrases</a:t>
            </a:r>
            <a:r>
              <a:rPr lang="hu-HU" dirty="0"/>
              <a:t> </a:t>
            </a:r>
            <a:r>
              <a:rPr lang="hu-HU" dirty="0" err="1"/>
              <a:t>in</a:t>
            </a:r>
            <a:r>
              <a:rPr lang="hu-HU" dirty="0"/>
              <a:t> Hungary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 err="1"/>
              <a:t>All</a:t>
            </a:r>
            <a:r>
              <a:rPr lang="hu-HU" dirty="0"/>
              <a:t> </a:t>
            </a:r>
            <a:r>
              <a:rPr lang="hu-HU" dirty="0" err="1"/>
              <a:t>related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borders</a:t>
            </a:r>
            <a:r>
              <a:rPr lang="hu-HU" dirty="0"/>
              <a:t>, </a:t>
            </a:r>
            <a:r>
              <a:rPr lang="hu-HU" dirty="0" err="1"/>
              <a:t>focusing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southern</a:t>
            </a:r>
            <a:r>
              <a:rPr lang="hu-HU" dirty="0"/>
              <a:t> </a:t>
            </a:r>
            <a:r>
              <a:rPr lang="hu-HU" dirty="0" err="1"/>
              <a:t>border</a:t>
            </a:r>
            <a:r>
              <a:rPr lang="hu-HU" dirty="0"/>
              <a:t>: an </a:t>
            </a:r>
            <a:r>
              <a:rPr lang="hu-HU" b="1" dirty="0" err="1"/>
              <a:t>unilateral</a:t>
            </a:r>
            <a:r>
              <a:rPr lang="hu-HU" b="1" dirty="0"/>
              <a:t> </a:t>
            </a:r>
            <a:r>
              <a:rPr lang="hu-HU" b="1" dirty="0" err="1"/>
              <a:t>rebordering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38657361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ím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1152525"/>
          </a:xfrm>
        </p:spPr>
        <p:txBody>
          <a:bodyPr/>
          <a:lstStyle/>
          <a:p>
            <a:pPr eaLnBrk="1" hangingPunct="1"/>
            <a:r>
              <a:rPr lang="hu-HU" altLang="hu-HU" sz="4000" dirty="0"/>
              <a:t>The </a:t>
            </a:r>
            <a:r>
              <a:rPr lang="hu-HU" altLang="hu-HU" sz="4000" dirty="0" err="1"/>
              <a:t>southern</a:t>
            </a:r>
            <a:r>
              <a:rPr lang="hu-HU" altLang="hu-HU" sz="4000" dirty="0"/>
              <a:t> </a:t>
            </a:r>
            <a:r>
              <a:rPr lang="hu-HU" altLang="hu-HU" sz="4000" dirty="0" err="1"/>
              <a:t>border</a:t>
            </a:r>
            <a:endParaRPr lang="hu-HU" altLang="hu-HU" sz="4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1237" y="1607781"/>
            <a:ext cx="8856662" cy="467995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/>
              <a:t>Hungary’s </a:t>
            </a:r>
            <a:r>
              <a:rPr lang="hu-HU" dirty="0" err="1"/>
              <a:t>southern</a:t>
            </a:r>
            <a:r>
              <a:rPr lang="hu-HU" dirty="0"/>
              <a:t> </a:t>
            </a:r>
            <a:r>
              <a:rPr lang="hu-HU" dirty="0" err="1"/>
              <a:t>border</a:t>
            </a:r>
            <a:r>
              <a:rPr lang="hu-HU" dirty="0"/>
              <a:t> (</a:t>
            </a:r>
            <a:r>
              <a:rPr lang="hu-HU" dirty="0" err="1"/>
              <a:t>wherever</a:t>
            </a:r>
            <a:r>
              <a:rPr lang="hu-HU" dirty="0"/>
              <a:t> </a:t>
            </a:r>
            <a:r>
              <a:rPr lang="hu-HU" dirty="0" err="1"/>
              <a:t>it</a:t>
            </a:r>
            <a:r>
              <a:rPr lang="hu-HU" dirty="0"/>
              <a:t> </a:t>
            </a:r>
            <a:r>
              <a:rPr lang="hu-HU" dirty="0" err="1"/>
              <a:t>actually</a:t>
            </a:r>
            <a:r>
              <a:rPr lang="hu-HU" dirty="0"/>
              <a:t> </a:t>
            </a:r>
            <a:r>
              <a:rPr lang="hu-HU" dirty="0" err="1"/>
              <a:t>may</a:t>
            </a:r>
            <a:r>
              <a:rPr lang="hu-HU" dirty="0"/>
              <a:t> be) has </a:t>
            </a:r>
            <a:r>
              <a:rPr lang="hu-HU" dirty="0" err="1"/>
              <a:t>always</a:t>
            </a:r>
            <a:r>
              <a:rPr lang="hu-HU" dirty="0"/>
              <a:t> </a:t>
            </a:r>
            <a:r>
              <a:rPr lang="hu-HU" dirty="0" err="1"/>
              <a:t>been</a:t>
            </a:r>
            <a:r>
              <a:rPr lang="hu-HU" dirty="0"/>
              <a:t> </a:t>
            </a:r>
            <a:r>
              <a:rPr lang="hu-HU" dirty="0" err="1"/>
              <a:t>perceived</a:t>
            </a:r>
            <a:r>
              <a:rPr lang="hu-HU" dirty="0"/>
              <a:t> </a:t>
            </a:r>
            <a:r>
              <a:rPr lang="hu-HU" dirty="0" err="1"/>
              <a:t>widely</a:t>
            </a:r>
            <a:r>
              <a:rPr lang="hu-HU" dirty="0"/>
              <a:t> </a:t>
            </a:r>
            <a:r>
              <a:rPr lang="hu-HU" dirty="0" err="1"/>
              <a:t>by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public</a:t>
            </a:r>
            <a:r>
              <a:rPr lang="hu-HU" dirty="0"/>
              <a:t> </a:t>
            </a:r>
            <a:r>
              <a:rPr lang="hu-HU" dirty="0" err="1"/>
              <a:t>as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boundary</a:t>
            </a:r>
            <a:r>
              <a:rPr lang="hu-HU" dirty="0"/>
              <a:t> </a:t>
            </a:r>
            <a:r>
              <a:rPr lang="hu-HU" dirty="0" err="1"/>
              <a:t>between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West/Europe (</a:t>
            </a:r>
            <a:r>
              <a:rPr lang="hu-HU" dirty="0" err="1"/>
              <a:t>associated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civilization</a:t>
            </a:r>
            <a:r>
              <a:rPr lang="hu-HU" dirty="0"/>
              <a:t>, </a:t>
            </a:r>
            <a:r>
              <a:rPr lang="hu-HU" dirty="0" err="1"/>
              <a:t>christianity</a:t>
            </a:r>
            <a:r>
              <a:rPr lang="hu-HU" dirty="0"/>
              <a:t> etc.) and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East</a:t>
            </a:r>
            <a:r>
              <a:rPr lang="hu-HU" dirty="0"/>
              <a:t>/</a:t>
            </a:r>
            <a:r>
              <a:rPr lang="hu-HU" dirty="0" err="1"/>
              <a:t>Balkans</a:t>
            </a:r>
            <a:r>
              <a:rPr lang="hu-HU" dirty="0"/>
              <a:t> (</a:t>
            </a:r>
            <a:r>
              <a:rPr lang="hu-HU" dirty="0" err="1"/>
              <a:t>assoc</a:t>
            </a:r>
            <a:r>
              <a:rPr lang="hu-HU" dirty="0"/>
              <a:t>.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underdevelopment</a:t>
            </a:r>
            <a:r>
              <a:rPr lang="hu-HU" dirty="0"/>
              <a:t>, </a:t>
            </a:r>
            <a:r>
              <a:rPr lang="hu-HU" dirty="0" err="1"/>
              <a:t>barbarism</a:t>
            </a:r>
            <a:r>
              <a:rPr lang="hu-HU" dirty="0"/>
              <a:t>, </a:t>
            </a:r>
            <a:r>
              <a:rPr lang="hu-HU" dirty="0" err="1"/>
              <a:t>Islam</a:t>
            </a:r>
            <a:r>
              <a:rPr lang="hu-HU" dirty="0"/>
              <a:t>/</a:t>
            </a:r>
            <a:r>
              <a:rPr lang="hu-HU" dirty="0" err="1"/>
              <a:t>orthodoxy</a:t>
            </a:r>
            <a:r>
              <a:rPr lang="hu-HU" dirty="0"/>
              <a:t> etc.)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 err="1"/>
              <a:t>According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Gallup 71% of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Hungarians</a:t>
            </a:r>
            <a:r>
              <a:rPr lang="hu-HU" dirty="0"/>
              <a:t> </a:t>
            </a:r>
            <a:r>
              <a:rPr lang="hu-HU" dirty="0" err="1"/>
              <a:t>agree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statement</a:t>
            </a:r>
            <a:r>
              <a:rPr lang="hu-HU" dirty="0"/>
              <a:t> </a:t>
            </a:r>
            <a:r>
              <a:rPr lang="hu-HU" dirty="0" err="1"/>
              <a:t>that</a:t>
            </a:r>
            <a:r>
              <a:rPr lang="hu-HU" dirty="0"/>
              <a:t> Hungary has </a:t>
            </a:r>
            <a:r>
              <a:rPr lang="hu-HU" dirty="0" err="1"/>
              <a:t>been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bulwark</a:t>
            </a:r>
            <a:r>
              <a:rPr lang="hu-HU" dirty="0"/>
              <a:t> of Europe </a:t>
            </a:r>
            <a:r>
              <a:rPr lang="hu-HU" dirty="0" err="1"/>
              <a:t>for</a:t>
            </a:r>
            <a:r>
              <a:rPr lang="hu-HU" dirty="0"/>
              <a:t> 1000 </a:t>
            </a:r>
            <a:r>
              <a:rPr lang="hu-HU" dirty="0" err="1"/>
              <a:t>years</a:t>
            </a:r>
            <a:r>
              <a:rPr lang="hu-HU" dirty="0"/>
              <a:t> (and </a:t>
            </a:r>
            <a:r>
              <a:rPr lang="hu-HU" dirty="0" err="1"/>
              <a:t>there</a:t>
            </a:r>
            <a:r>
              <a:rPr lang="hu-HU" dirty="0"/>
              <a:t> </a:t>
            </a:r>
            <a:r>
              <a:rPr lang="hu-HU" dirty="0" err="1"/>
              <a:t>were</a:t>
            </a:r>
            <a:r>
              <a:rPr lang="hu-HU" dirty="0"/>
              <a:t> no </a:t>
            </a:r>
            <a:r>
              <a:rPr lang="hu-HU" dirty="0" err="1"/>
              <a:t>reward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that</a:t>
            </a:r>
            <a:r>
              <a:rPr lang="hu-HU" dirty="0"/>
              <a:t>)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 err="1"/>
              <a:t>Battles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Ottoman</a:t>
            </a:r>
            <a:r>
              <a:rPr lang="hu-HU" dirty="0"/>
              <a:t> empire </a:t>
            </a:r>
            <a:r>
              <a:rPr lang="hu-HU" dirty="0" err="1"/>
              <a:t>from</a:t>
            </a:r>
            <a:r>
              <a:rPr lang="hu-HU" dirty="0"/>
              <a:t> </a:t>
            </a:r>
            <a:r>
              <a:rPr lang="hu-HU" dirty="0" err="1"/>
              <a:t>late</a:t>
            </a:r>
            <a:r>
              <a:rPr lang="hu-HU" dirty="0"/>
              <a:t> 14th </a:t>
            </a:r>
            <a:r>
              <a:rPr lang="hu-HU" dirty="0" err="1"/>
              <a:t>century</a:t>
            </a:r>
            <a:r>
              <a:rPr lang="hu-HU" dirty="0"/>
              <a:t> </a:t>
            </a:r>
            <a:r>
              <a:rPr lang="hu-HU" dirty="0" err="1"/>
              <a:t>until</a:t>
            </a:r>
            <a:r>
              <a:rPr lang="hu-HU" dirty="0"/>
              <a:t> </a:t>
            </a:r>
            <a:r>
              <a:rPr lang="hu-HU" dirty="0" err="1"/>
              <a:t>early</a:t>
            </a:r>
            <a:r>
              <a:rPr lang="hu-HU" dirty="0"/>
              <a:t> 18th </a:t>
            </a:r>
            <a:r>
              <a:rPr lang="hu-HU" dirty="0" err="1"/>
              <a:t>century</a:t>
            </a:r>
            <a:r>
              <a:rPr lang="hu-HU" dirty="0"/>
              <a:t> &gt; an </a:t>
            </a:r>
            <a:r>
              <a:rPr lang="hu-HU" dirty="0" err="1"/>
              <a:t>era</a:t>
            </a:r>
            <a:r>
              <a:rPr lang="hu-HU" dirty="0"/>
              <a:t> </a:t>
            </a:r>
            <a:r>
              <a:rPr lang="hu-HU" dirty="0" err="1"/>
              <a:t>filled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heroes</a:t>
            </a:r>
            <a:r>
              <a:rPr lang="hu-HU" dirty="0"/>
              <a:t>, </a:t>
            </a:r>
            <a:r>
              <a:rPr lang="hu-HU" dirty="0" err="1"/>
              <a:t>important</a:t>
            </a:r>
            <a:r>
              <a:rPr lang="hu-HU" dirty="0"/>
              <a:t> part of </a:t>
            </a:r>
            <a:r>
              <a:rPr lang="hu-HU" dirty="0" err="1"/>
              <a:t>Hungarian</a:t>
            </a:r>
            <a:r>
              <a:rPr lang="hu-HU" dirty="0"/>
              <a:t> </a:t>
            </a:r>
            <a:r>
              <a:rPr lang="hu-HU" dirty="0" err="1"/>
              <a:t>identity</a:t>
            </a:r>
            <a:endParaRPr lang="hu-HU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one</a:t>
            </a:r>
            <a:r>
              <a:rPr lang="hu-HU" dirty="0"/>
              <a:t> and a </a:t>
            </a:r>
            <a:r>
              <a:rPr lang="hu-HU" dirty="0" err="1"/>
              <a:t>half</a:t>
            </a:r>
            <a:r>
              <a:rPr lang="hu-HU" dirty="0"/>
              <a:t> </a:t>
            </a:r>
            <a:r>
              <a:rPr lang="hu-HU" dirty="0" err="1"/>
              <a:t>centuries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„</a:t>
            </a:r>
            <a:r>
              <a:rPr lang="hu-HU" dirty="0" err="1"/>
              <a:t>southern</a:t>
            </a:r>
            <a:r>
              <a:rPr lang="hu-HU" dirty="0"/>
              <a:t> </a:t>
            </a:r>
            <a:r>
              <a:rPr lang="hu-HU" dirty="0" err="1"/>
              <a:t>border</a:t>
            </a:r>
            <a:r>
              <a:rPr lang="hu-HU" dirty="0"/>
              <a:t>” </a:t>
            </a:r>
            <a:r>
              <a:rPr lang="hu-HU" dirty="0" err="1"/>
              <a:t>ran</a:t>
            </a:r>
            <a:r>
              <a:rPr lang="hu-HU" dirty="0"/>
              <a:t> </a:t>
            </a:r>
            <a:r>
              <a:rPr lang="hu-HU" dirty="0" err="1"/>
              <a:t>across</a:t>
            </a:r>
            <a:r>
              <a:rPr lang="hu-HU" dirty="0"/>
              <a:t> Hungary </a:t>
            </a:r>
            <a:r>
              <a:rPr lang="hu-HU" dirty="0" err="1"/>
              <a:t>between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Habsburgs</a:t>
            </a:r>
            <a:r>
              <a:rPr lang="hu-HU" dirty="0"/>
              <a:t> and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Ottomans</a:t>
            </a:r>
            <a:r>
              <a:rPr lang="hu-HU" dirty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/>
              <a:t>A </a:t>
            </a:r>
            <a:r>
              <a:rPr lang="hu-HU" dirty="0" err="1"/>
              <a:t>distinct</a:t>
            </a:r>
            <a:r>
              <a:rPr lang="hu-HU" dirty="0"/>
              <a:t> </a:t>
            </a:r>
            <a:r>
              <a:rPr lang="hu-HU" dirty="0" err="1"/>
              <a:t>type</a:t>
            </a:r>
            <a:r>
              <a:rPr lang="hu-HU" dirty="0"/>
              <a:t> of </a:t>
            </a:r>
            <a:r>
              <a:rPr lang="hu-HU" dirty="0" err="1"/>
              <a:t>Hungarian</a:t>
            </a:r>
            <a:r>
              <a:rPr lang="hu-HU" dirty="0"/>
              <a:t> </a:t>
            </a:r>
            <a:r>
              <a:rPr lang="hu-HU" dirty="0" err="1"/>
              <a:t>national</a:t>
            </a:r>
            <a:r>
              <a:rPr lang="hu-HU" dirty="0"/>
              <a:t> </a:t>
            </a:r>
            <a:r>
              <a:rPr lang="hu-HU" dirty="0" err="1"/>
              <a:t>hero</a:t>
            </a:r>
            <a:r>
              <a:rPr lang="hu-HU" dirty="0"/>
              <a:t> </a:t>
            </a:r>
            <a:r>
              <a:rPr lang="hu-HU" dirty="0" err="1"/>
              <a:t>was</a:t>
            </a:r>
            <a:r>
              <a:rPr lang="hu-HU" dirty="0"/>
              <a:t> </a:t>
            </a:r>
            <a:r>
              <a:rPr lang="hu-HU" dirty="0" err="1"/>
              <a:t>born</a:t>
            </a:r>
            <a:r>
              <a:rPr lang="hu-HU" dirty="0"/>
              <a:t> here,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border</a:t>
            </a:r>
            <a:r>
              <a:rPr lang="hu-HU" dirty="0"/>
              <a:t> </a:t>
            </a:r>
            <a:r>
              <a:rPr lang="hu-HU" dirty="0" err="1"/>
              <a:t>captain</a:t>
            </a:r>
            <a:r>
              <a:rPr lang="hu-HU" dirty="0"/>
              <a:t>, </a:t>
            </a:r>
            <a:r>
              <a:rPr lang="hu-HU" dirty="0" err="1"/>
              <a:t>all</a:t>
            </a:r>
            <a:r>
              <a:rPr lang="hu-HU" dirty="0"/>
              <a:t> </a:t>
            </a:r>
            <a:r>
              <a:rPr lang="hu-HU" dirty="0" err="1"/>
              <a:t>Hungarians</a:t>
            </a:r>
            <a:r>
              <a:rPr lang="hu-HU" dirty="0"/>
              <a:t> </a:t>
            </a:r>
            <a:r>
              <a:rPr lang="hu-HU" dirty="0" err="1"/>
              <a:t>know</a:t>
            </a:r>
            <a:r>
              <a:rPr lang="hu-HU" dirty="0"/>
              <a:t> </a:t>
            </a:r>
            <a:r>
              <a:rPr lang="hu-HU" dirty="0" err="1"/>
              <a:t>well</a:t>
            </a:r>
            <a:r>
              <a:rPr lang="hu-HU" dirty="0"/>
              <a:t>, </a:t>
            </a:r>
            <a:r>
              <a:rPr lang="hu-HU" dirty="0" err="1"/>
              <a:t>it</a:t>
            </a:r>
            <a:r>
              <a:rPr lang="hu-HU" dirty="0"/>
              <a:t> is an </a:t>
            </a:r>
            <a:r>
              <a:rPr lang="hu-HU" dirty="0" err="1"/>
              <a:t>integral</a:t>
            </a:r>
            <a:r>
              <a:rPr lang="hu-HU" dirty="0"/>
              <a:t> part of </a:t>
            </a:r>
            <a:r>
              <a:rPr lang="hu-HU" dirty="0" err="1"/>
              <a:t>Hungarian</a:t>
            </a:r>
            <a:r>
              <a:rPr lang="hu-HU" dirty="0"/>
              <a:t> </a:t>
            </a:r>
            <a:r>
              <a:rPr lang="hu-HU" dirty="0" err="1"/>
              <a:t>identity</a:t>
            </a:r>
            <a:r>
              <a:rPr lang="hu-HU" dirty="0"/>
              <a:t> (and </a:t>
            </a:r>
            <a:r>
              <a:rPr lang="hu-HU" dirty="0" err="1"/>
              <a:t>school</a:t>
            </a:r>
            <a:r>
              <a:rPr lang="hu-HU" dirty="0"/>
              <a:t> </a:t>
            </a:r>
            <a:r>
              <a:rPr lang="hu-HU" dirty="0" err="1"/>
              <a:t>textbooks</a:t>
            </a:r>
            <a:r>
              <a:rPr lang="hu-HU" dirty="0"/>
              <a:t>, </a:t>
            </a:r>
            <a:r>
              <a:rPr lang="hu-HU" dirty="0" err="1"/>
              <a:t>novels</a:t>
            </a:r>
            <a:r>
              <a:rPr lang="hu-HU" dirty="0"/>
              <a:t>, </a:t>
            </a:r>
            <a:r>
              <a:rPr lang="hu-HU" dirty="0" err="1"/>
              <a:t>poems</a:t>
            </a:r>
            <a:r>
              <a:rPr lang="hu-HU" dirty="0"/>
              <a:t>, art…)  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endParaRPr lang="hu-HU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u-HU" dirty="0"/>
          </a:p>
        </p:txBody>
      </p:sp>
      <p:pic>
        <p:nvPicPr>
          <p:cNvPr id="1026" name="Picture 2" descr="H:\zágráb\Dugovics-Titusz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68" y="570269"/>
            <a:ext cx="8499595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zágráb\Johann_Peter_Krafft_0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532" y="271392"/>
            <a:ext cx="9144000" cy="659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zágráb\236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03" y="442851"/>
            <a:ext cx="4608512" cy="641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zágráb\szechenyit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96" y="767196"/>
            <a:ext cx="8100392" cy="607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049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sz="3600" dirty="0" err="1"/>
              <a:t>Political</a:t>
            </a:r>
            <a:r>
              <a:rPr lang="hu-HU" sz="3600" dirty="0"/>
              <a:t> </a:t>
            </a:r>
            <a:r>
              <a:rPr lang="hu-HU" sz="3600" dirty="0" err="1"/>
              <a:t>utilization</a:t>
            </a:r>
            <a:r>
              <a:rPr lang="hu-HU" sz="3600" dirty="0"/>
              <a:t> of </a:t>
            </a:r>
            <a:r>
              <a:rPr lang="hu-HU" sz="3600" dirty="0" err="1"/>
              <a:t>the</a:t>
            </a:r>
            <a:r>
              <a:rPr lang="hu-HU" sz="3600" dirty="0"/>
              <a:t> </a:t>
            </a:r>
            <a:r>
              <a:rPr lang="hu-HU" sz="3600" dirty="0" err="1"/>
              <a:t>southern</a:t>
            </a:r>
            <a:r>
              <a:rPr lang="hu-HU" sz="3600" dirty="0"/>
              <a:t> </a:t>
            </a:r>
            <a:r>
              <a:rPr lang="hu-HU" sz="3600" dirty="0" err="1"/>
              <a:t>border</a:t>
            </a:r>
            <a:endParaRPr lang="hu-HU" sz="36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8888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 err="1"/>
              <a:t>Practical</a:t>
            </a:r>
            <a:r>
              <a:rPr lang="hu-HU" dirty="0"/>
              <a:t> </a:t>
            </a:r>
            <a:r>
              <a:rPr lang="hu-HU" dirty="0" err="1"/>
              <a:t>geopolitical</a:t>
            </a:r>
            <a:r>
              <a:rPr lang="hu-HU" dirty="0"/>
              <a:t> </a:t>
            </a:r>
            <a:r>
              <a:rPr lang="hu-HU" dirty="0" err="1"/>
              <a:t>discourse</a:t>
            </a:r>
            <a:r>
              <a:rPr lang="hu-HU" dirty="0"/>
              <a:t>, building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public</a:t>
            </a:r>
            <a:r>
              <a:rPr lang="hu-HU" dirty="0"/>
              <a:t> </a:t>
            </a:r>
            <a:r>
              <a:rPr lang="hu-HU" dirty="0" err="1"/>
              <a:t>notion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southern</a:t>
            </a:r>
            <a:r>
              <a:rPr lang="hu-HU" dirty="0"/>
              <a:t> </a:t>
            </a:r>
            <a:r>
              <a:rPr lang="hu-HU" dirty="0" err="1"/>
              <a:t>border</a:t>
            </a:r>
            <a:r>
              <a:rPr lang="hu-HU" dirty="0"/>
              <a:t>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hu-HU" sz="2600" dirty="0" err="1"/>
              <a:t>Since</a:t>
            </a:r>
            <a:r>
              <a:rPr lang="hu-HU" sz="2600" dirty="0"/>
              <a:t> Europe is </a:t>
            </a:r>
            <a:r>
              <a:rPr lang="hu-HU" sz="2600" dirty="0" err="1"/>
              <a:t>unable</a:t>
            </a:r>
            <a:r>
              <a:rPr lang="hu-HU" sz="2600" dirty="0"/>
              <a:t> </a:t>
            </a:r>
            <a:r>
              <a:rPr lang="hu-HU" sz="2600" dirty="0" err="1"/>
              <a:t>to</a:t>
            </a:r>
            <a:r>
              <a:rPr lang="hu-HU" sz="2600" dirty="0"/>
              <a:t> </a:t>
            </a:r>
            <a:r>
              <a:rPr lang="hu-HU" sz="2600" b="1" dirty="0" err="1"/>
              <a:t>defend</a:t>
            </a:r>
            <a:r>
              <a:rPr lang="hu-HU" sz="2600" dirty="0"/>
              <a:t> </a:t>
            </a:r>
            <a:r>
              <a:rPr lang="hu-HU" sz="2600" dirty="0" err="1"/>
              <a:t>its</a:t>
            </a:r>
            <a:r>
              <a:rPr lang="hu-HU" sz="2600" dirty="0"/>
              <a:t> </a:t>
            </a:r>
            <a:r>
              <a:rPr lang="hu-HU" sz="2600" dirty="0" err="1"/>
              <a:t>borders</a:t>
            </a:r>
            <a:r>
              <a:rPr lang="hu-HU" sz="2600" dirty="0"/>
              <a:t> Hungary has </a:t>
            </a:r>
            <a:r>
              <a:rPr lang="hu-HU" sz="2600" dirty="0" err="1"/>
              <a:t>to</a:t>
            </a:r>
            <a:r>
              <a:rPr lang="hu-HU" sz="2600" dirty="0"/>
              <a:t> </a:t>
            </a:r>
            <a:r>
              <a:rPr lang="hu-HU" sz="2600" dirty="0" err="1"/>
              <a:t>act</a:t>
            </a:r>
            <a:r>
              <a:rPr lang="hu-HU" sz="2600" dirty="0"/>
              <a:t> </a:t>
            </a:r>
            <a:r>
              <a:rPr lang="hu-HU" sz="2600" dirty="0" err="1"/>
              <a:t>on</a:t>
            </a:r>
            <a:r>
              <a:rPr lang="hu-HU" sz="2600" dirty="0"/>
              <a:t> </a:t>
            </a:r>
            <a:r>
              <a:rPr lang="hu-HU" sz="2600" dirty="0" err="1"/>
              <a:t>its</a:t>
            </a:r>
            <a:r>
              <a:rPr lang="hu-HU" sz="2600" dirty="0"/>
              <a:t> </a:t>
            </a:r>
            <a:r>
              <a:rPr lang="hu-HU" sz="2600" dirty="0" err="1"/>
              <a:t>own</a:t>
            </a:r>
            <a:r>
              <a:rPr lang="hu-HU" sz="2600" dirty="0"/>
              <a:t> (PM 04. </a:t>
            </a:r>
            <a:r>
              <a:rPr lang="hu-HU" sz="2600" dirty="0" err="1"/>
              <a:t>Sept</a:t>
            </a:r>
            <a:r>
              <a:rPr lang="hu-HU" sz="2600" dirty="0"/>
              <a:t>.)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hu-HU" sz="2600" dirty="0"/>
              <a:t>The </a:t>
            </a:r>
            <a:r>
              <a:rPr lang="hu-HU" sz="2600" dirty="0" err="1"/>
              <a:t>Borders</a:t>
            </a:r>
            <a:r>
              <a:rPr lang="hu-HU" sz="2600" dirty="0"/>
              <a:t> of </a:t>
            </a:r>
            <a:r>
              <a:rPr lang="hu-HU" sz="2600" dirty="0" err="1"/>
              <a:t>Bavaria</a:t>
            </a:r>
            <a:r>
              <a:rPr lang="hu-HU" sz="2600" dirty="0"/>
              <a:t> </a:t>
            </a:r>
            <a:r>
              <a:rPr lang="hu-HU" sz="2600" dirty="0" err="1"/>
              <a:t>can</a:t>
            </a:r>
            <a:r>
              <a:rPr lang="hu-HU" sz="2600" dirty="0"/>
              <a:t> be </a:t>
            </a:r>
            <a:r>
              <a:rPr lang="hu-HU" sz="2600" b="1" dirty="0" err="1"/>
              <a:t>defended</a:t>
            </a:r>
            <a:r>
              <a:rPr lang="hu-HU" sz="2600" dirty="0"/>
              <a:t> </a:t>
            </a:r>
            <a:r>
              <a:rPr lang="hu-HU" sz="2600" dirty="0" err="1"/>
              <a:t>at</a:t>
            </a:r>
            <a:r>
              <a:rPr lang="hu-HU" sz="2600" dirty="0"/>
              <a:t> </a:t>
            </a:r>
            <a:r>
              <a:rPr lang="hu-HU" sz="2600" dirty="0" err="1"/>
              <a:t>the</a:t>
            </a:r>
            <a:r>
              <a:rPr lang="hu-HU" sz="2600" dirty="0"/>
              <a:t> </a:t>
            </a:r>
            <a:r>
              <a:rPr lang="hu-HU" sz="2600" dirty="0" err="1"/>
              <a:t>external</a:t>
            </a:r>
            <a:r>
              <a:rPr lang="hu-HU" sz="2600" dirty="0"/>
              <a:t> </a:t>
            </a:r>
            <a:r>
              <a:rPr lang="hu-HU" sz="2600" dirty="0" err="1"/>
              <a:t>borders</a:t>
            </a:r>
            <a:r>
              <a:rPr lang="hu-HU" sz="2600" dirty="0"/>
              <a:t> of </a:t>
            </a:r>
            <a:r>
              <a:rPr lang="hu-HU" sz="2600" dirty="0" err="1"/>
              <a:t>the</a:t>
            </a:r>
            <a:r>
              <a:rPr lang="hu-HU" sz="2600" dirty="0"/>
              <a:t> EU, and </a:t>
            </a:r>
            <a:r>
              <a:rPr lang="hu-HU" sz="2600" dirty="0" err="1"/>
              <a:t>this</a:t>
            </a:r>
            <a:r>
              <a:rPr lang="hu-HU" sz="2600" dirty="0"/>
              <a:t> is </a:t>
            </a:r>
            <a:r>
              <a:rPr lang="hu-HU" sz="2600" dirty="0" err="1"/>
              <a:t>today</a:t>
            </a:r>
            <a:r>
              <a:rPr lang="hu-HU" sz="2600" dirty="0"/>
              <a:t> </a:t>
            </a:r>
            <a:r>
              <a:rPr lang="hu-HU" sz="2600" dirty="0" err="1"/>
              <a:t>the</a:t>
            </a:r>
            <a:r>
              <a:rPr lang="hu-HU" sz="2600" dirty="0"/>
              <a:t> </a:t>
            </a:r>
            <a:r>
              <a:rPr lang="hu-HU" sz="2600" dirty="0" err="1"/>
              <a:t>southern</a:t>
            </a:r>
            <a:r>
              <a:rPr lang="hu-HU" sz="2600" dirty="0"/>
              <a:t> </a:t>
            </a:r>
            <a:r>
              <a:rPr lang="hu-HU" sz="2600" dirty="0" err="1"/>
              <a:t>border</a:t>
            </a:r>
            <a:r>
              <a:rPr lang="hu-HU" sz="2600" dirty="0"/>
              <a:t> of Hungary (PM 19. </a:t>
            </a:r>
            <a:r>
              <a:rPr lang="hu-HU" sz="2600" dirty="0" err="1"/>
              <a:t>Sept</a:t>
            </a:r>
            <a:r>
              <a:rPr lang="hu-HU" sz="2600" dirty="0"/>
              <a:t>. </a:t>
            </a:r>
            <a:r>
              <a:rPr lang="hu-HU" sz="2600" dirty="0" err="1"/>
              <a:t>in</a:t>
            </a:r>
            <a:r>
              <a:rPr lang="hu-HU" sz="2600" dirty="0"/>
              <a:t> </a:t>
            </a:r>
            <a:r>
              <a:rPr lang="hu-HU" sz="2600" dirty="0" err="1"/>
              <a:t>Bavaria</a:t>
            </a:r>
            <a:r>
              <a:rPr lang="hu-HU" sz="2600" dirty="0"/>
              <a:t>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hu-HU" sz="2600" dirty="0"/>
              <a:t>PM </a:t>
            </a:r>
            <a:r>
              <a:rPr lang="hu-HU" sz="2600" dirty="0" err="1"/>
              <a:t>also</a:t>
            </a:r>
            <a:r>
              <a:rPr lang="hu-HU" sz="2600" dirty="0"/>
              <a:t> </a:t>
            </a:r>
            <a:r>
              <a:rPr lang="hu-HU" sz="2600" dirty="0" err="1"/>
              <a:t>noted</a:t>
            </a:r>
            <a:r>
              <a:rPr lang="hu-HU" sz="2600" dirty="0"/>
              <a:t> </a:t>
            </a:r>
            <a:r>
              <a:rPr lang="hu-HU" sz="2600" dirty="0" err="1"/>
              <a:t>that</a:t>
            </a:r>
            <a:r>
              <a:rPr lang="hu-HU" sz="2600" dirty="0"/>
              <a:t> </a:t>
            </a:r>
            <a:r>
              <a:rPr lang="hu-HU" sz="2600" dirty="0" err="1"/>
              <a:t>now</a:t>
            </a:r>
            <a:r>
              <a:rPr lang="hu-HU" sz="2600" dirty="0"/>
              <a:t> he is </a:t>
            </a:r>
            <a:r>
              <a:rPr lang="hu-HU" sz="2600" b="1" dirty="0" err="1"/>
              <a:t>the</a:t>
            </a:r>
            <a:r>
              <a:rPr lang="hu-HU" sz="2600" b="1" dirty="0"/>
              <a:t> </a:t>
            </a:r>
            <a:r>
              <a:rPr lang="hu-HU" sz="2600" b="1" dirty="0" err="1"/>
              <a:t>captain</a:t>
            </a:r>
            <a:r>
              <a:rPr lang="hu-HU" sz="2600" b="1" dirty="0"/>
              <a:t> of </a:t>
            </a:r>
            <a:r>
              <a:rPr lang="hu-HU" sz="2600" b="1" dirty="0" err="1"/>
              <a:t>the</a:t>
            </a:r>
            <a:r>
              <a:rPr lang="hu-HU" sz="2600" b="1" dirty="0"/>
              <a:t> </a:t>
            </a:r>
            <a:r>
              <a:rPr lang="hu-HU" sz="2600" b="1" dirty="0" err="1"/>
              <a:t>border</a:t>
            </a:r>
            <a:r>
              <a:rPr lang="hu-HU" sz="2600" b="1" dirty="0"/>
              <a:t> </a:t>
            </a:r>
            <a:r>
              <a:rPr lang="hu-HU" sz="2600" b="1" dirty="0" err="1"/>
              <a:t>fortress</a:t>
            </a:r>
            <a:r>
              <a:rPr lang="hu-HU" sz="2600" dirty="0"/>
              <a:t>, </a:t>
            </a:r>
            <a:r>
              <a:rPr lang="hu-HU" sz="2600" dirty="0" err="1"/>
              <a:t>not</a:t>
            </a:r>
            <a:r>
              <a:rPr lang="hu-HU" sz="2600" dirty="0"/>
              <a:t> </a:t>
            </a:r>
            <a:r>
              <a:rPr lang="hu-HU" sz="2600" dirty="0" err="1"/>
              <a:t>because</a:t>
            </a:r>
            <a:r>
              <a:rPr lang="hu-HU" sz="2600" dirty="0"/>
              <a:t> he </a:t>
            </a:r>
            <a:r>
              <a:rPr lang="hu-HU" sz="2600" dirty="0" err="1"/>
              <a:t>likes</a:t>
            </a:r>
            <a:r>
              <a:rPr lang="hu-HU" sz="2600" dirty="0"/>
              <a:t> </a:t>
            </a:r>
            <a:r>
              <a:rPr lang="hu-HU" sz="2600" dirty="0" err="1"/>
              <a:t>to</a:t>
            </a:r>
            <a:r>
              <a:rPr lang="hu-HU" sz="2600" dirty="0"/>
              <a:t> be </a:t>
            </a:r>
            <a:r>
              <a:rPr lang="hu-HU" sz="2600" dirty="0" err="1"/>
              <a:t>but</a:t>
            </a:r>
            <a:r>
              <a:rPr lang="hu-HU" sz="2600" dirty="0"/>
              <a:t> </a:t>
            </a:r>
            <a:r>
              <a:rPr lang="hu-HU" sz="2600" dirty="0" err="1"/>
              <a:t>because</a:t>
            </a:r>
            <a:r>
              <a:rPr lang="hu-HU" sz="2600" dirty="0"/>
              <a:t> </a:t>
            </a:r>
            <a:r>
              <a:rPr lang="hu-HU" sz="2600" b="1" dirty="0"/>
              <a:t>he has </a:t>
            </a:r>
            <a:r>
              <a:rPr lang="hu-HU" sz="2600" b="1" dirty="0" err="1"/>
              <a:t>to</a:t>
            </a:r>
            <a:r>
              <a:rPr lang="hu-HU" sz="2600" b="1" dirty="0"/>
              <a:t> be </a:t>
            </a:r>
            <a:r>
              <a:rPr lang="hu-HU" sz="2600" dirty="0"/>
              <a:t>– </a:t>
            </a:r>
            <a:r>
              <a:rPr lang="hu-HU" sz="2600" dirty="0" err="1"/>
              <a:t>duty</a:t>
            </a:r>
            <a:r>
              <a:rPr lang="hu-HU" sz="2600" dirty="0"/>
              <a:t>, </a:t>
            </a:r>
            <a:r>
              <a:rPr lang="hu-HU" sz="2600" dirty="0" err="1"/>
              <a:t>sacrifice</a:t>
            </a:r>
            <a:r>
              <a:rPr lang="hu-HU" sz="2600" dirty="0"/>
              <a:t> (PM 19. </a:t>
            </a:r>
            <a:r>
              <a:rPr lang="hu-HU" sz="2600" dirty="0" err="1"/>
              <a:t>Sept</a:t>
            </a:r>
            <a:r>
              <a:rPr lang="hu-HU" sz="2600" dirty="0"/>
              <a:t>. </a:t>
            </a:r>
            <a:r>
              <a:rPr lang="hu-HU" sz="2600" dirty="0" err="1"/>
              <a:t>in</a:t>
            </a:r>
            <a:r>
              <a:rPr lang="hu-HU" sz="2600" dirty="0"/>
              <a:t> </a:t>
            </a:r>
            <a:r>
              <a:rPr lang="hu-HU" sz="2600" dirty="0" err="1"/>
              <a:t>Bavaria</a:t>
            </a:r>
            <a:r>
              <a:rPr lang="hu-HU" sz="2600" dirty="0"/>
              <a:t>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hu-HU" sz="2600" dirty="0" err="1"/>
              <a:t>All</a:t>
            </a:r>
            <a:r>
              <a:rPr lang="hu-HU" sz="2600" dirty="0"/>
              <a:t> </a:t>
            </a:r>
            <a:r>
              <a:rPr lang="hu-HU" sz="2600" dirty="0" err="1"/>
              <a:t>the</a:t>
            </a:r>
            <a:r>
              <a:rPr lang="hu-HU" sz="2600" dirty="0"/>
              <a:t> </a:t>
            </a:r>
            <a:r>
              <a:rPr lang="hu-HU" sz="2600" b="1" dirty="0" err="1"/>
              <a:t>terrorists</a:t>
            </a:r>
            <a:r>
              <a:rPr lang="hu-HU" sz="2600" dirty="0"/>
              <a:t> </a:t>
            </a:r>
            <a:r>
              <a:rPr lang="hu-HU" sz="2600" dirty="0" err="1"/>
              <a:t>are</a:t>
            </a:r>
            <a:r>
              <a:rPr lang="hu-HU" sz="2600" dirty="0"/>
              <a:t> </a:t>
            </a:r>
            <a:r>
              <a:rPr lang="hu-HU" sz="2600" dirty="0" err="1"/>
              <a:t>migrants</a:t>
            </a:r>
            <a:r>
              <a:rPr lang="hu-HU" sz="2600" dirty="0"/>
              <a:t>, </a:t>
            </a:r>
            <a:r>
              <a:rPr lang="hu-HU" sz="2600" dirty="0" err="1"/>
              <a:t>the</a:t>
            </a:r>
            <a:r>
              <a:rPr lang="hu-HU" sz="2600" dirty="0"/>
              <a:t> </a:t>
            </a:r>
            <a:r>
              <a:rPr lang="hu-HU" sz="2600" dirty="0" err="1"/>
              <a:t>only</a:t>
            </a:r>
            <a:r>
              <a:rPr lang="hu-HU" sz="2600" dirty="0"/>
              <a:t> </a:t>
            </a:r>
            <a:r>
              <a:rPr lang="hu-HU" sz="2600" dirty="0" err="1"/>
              <a:t>question</a:t>
            </a:r>
            <a:r>
              <a:rPr lang="hu-HU" sz="2600" dirty="0"/>
              <a:t> is </a:t>
            </a:r>
            <a:r>
              <a:rPr lang="hu-HU" sz="2600" dirty="0" err="1"/>
              <a:t>when</a:t>
            </a:r>
            <a:r>
              <a:rPr lang="hu-HU" sz="2600" dirty="0"/>
              <a:t> </a:t>
            </a:r>
            <a:r>
              <a:rPr lang="hu-HU" sz="2600" dirty="0" err="1"/>
              <a:t>they</a:t>
            </a:r>
            <a:r>
              <a:rPr lang="hu-HU" sz="2600" dirty="0"/>
              <a:t> </a:t>
            </a:r>
            <a:r>
              <a:rPr lang="hu-HU" sz="2600" dirty="0" err="1"/>
              <a:t>arrived</a:t>
            </a:r>
            <a:r>
              <a:rPr lang="hu-HU" sz="2600" dirty="0"/>
              <a:t> </a:t>
            </a:r>
            <a:r>
              <a:rPr lang="hu-HU" sz="2600" dirty="0" err="1"/>
              <a:t>to</a:t>
            </a:r>
            <a:r>
              <a:rPr lang="hu-HU" sz="2600" dirty="0"/>
              <a:t> Europe (PM 23. Nov.)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hu-HU" sz="2600" dirty="0"/>
              <a:t>The </a:t>
            </a:r>
            <a:r>
              <a:rPr lang="hu-HU" sz="2600" dirty="0" err="1"/>
              <a:t>migrants</a:t>
            </a:r>
            <a:r>
              <a:rPr lang="hu-HU" sz="2600" dirty="0"/>
              <a:t> </a:t>
            </a:r>
            <a:r>
              <a:rPr lang="hu-HU" sz="2600" dirty="0" err="1"/>
              <a:t>are</a:t>
            </a:r>
            <a:r>
              <a:rPr lang="hu-HU" sz="2600" dirty="0"/>
              <a:t> </a:t>
            </a:r>
            <a:r>
              <a:rPr lang="hu-HU" sz="2600" dirty="0" err="1"/>
              <a:t>not</a:t>
            </a:r>
            <a:r>
              <a:rPr lang="hu-HU" sz="2600" dirty="0"/>
              <a:t> </a:t>
            </a:r>
            <a:r>
              <a:rPr lang="hu-HU" sz="2600" dirty="0" err="1"/>
              <a:t>fleeing</a:t>
            </a:r>
            <a:r>
              <a:rPr lang="hu-HU" sz="2600" dirty="0"/>
              <a:t> </a:t>
            </a:r>
            <a:r>
              <a:rPr lang="hu-HU" sz="2600" dirty="0" err="1"/>
              <a:t>to</a:t>
            </a:r>
            <a:r>
              <a:rPr lang="hu-HU" sz="2600" dirty="0"/>
              <a:t> Europe, </a:t>
            </a:r>
            <a:r>
              <a:rPr lang="hu-HU" sz="2600" dirty="0" err="1"/>
              <a:t>they</a:t>
            </a:r>
            <a:r>
              <a:rPr lang="hu-HU" sz="2600" dirty="0"/>
              <a:t> </a:t>
            </a:r>
            <a:r>
              <a:rPr lang="hu-HU" sz="2600" dirty="0" err="1"/>
              <a:t>are</a:t>
            </a:r>
            <a:r>
              <a:rPr lang="hu-HU" sz="2600" dirty="0"/>
              <a:t> </a:t>
            </a:r>
            <a:r>
              <a:rPr lang="hu-HU" sz="2600" b="1" dirty="0" err="1"/>
              <a:t>invading</a:t>
            </a:r>
            <a:r>
              <a:rPr lang="hu-HU" sz="2600" dirty="0"/>
              <a:t> </a:t>
            </a:r>
            <a:r>
              <a:rPr lang="hu-HU" sz="2600" dirty="0" err="1"/>
              <a:t>us</a:t>
            </a:r>
            <a:r>
              <a:rPr lang="hu-HU" sz="2600" dirty="0"/>
              <a:t>. (PM 2. Dec.)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hu-HU" sz="2600" dirty="0"/>
              <a:t>The </a:t>
            </a:r>
            <a:r>
              <a:rPr lang="hu-HU" sz="2600" dirty="0" err="1"/>
              <a:t>Bulgarian-Macedonian</a:t>
            </a:r>
            <a:r>
              <a:rPr lang="hu-HU" sz="2600" dirty="0"/>
              <a:t> </a:t>
            </a:r>
            <a:r>
              <a:rPr lang="hu-HU" sz="2600" b="1" dirty="0" err="1"/>
              <a:t>defensive</a:t>
            </a:r>
            <a:r>
              <a:rPr lang="hu-HU" sz="2600" b="1" dirty="0"/>
              <a:t> line</a:t>
            </a:r>
            <a:r>
              <a:rPr lang="hu-HU" sz="2600" dirty="0"/>
              <a:t> is </a:t>
            </a:r>
            <a:r>
              <a:rPr lang="hu-HU" sz="2600" dirty="0" err="1"/>
              <a:t>ready</a:t>
            </a:r>
            <a:r>
              <a:rPr lang="hu-HU" sz="2600" dirty="0"/>
              <a:t> (M. of </a:t>
            </a:r>
            <a:r>
              <a:rPr lang="hu-HU" sz="2600" dirty="0" err="1"/>
              <a:t>Foreign</a:t>
            </a:r>
            <a:r>
              <a:rPr lang="hu-HU" sz="2600" dirty="0"/>
              <a:t> </a:t>
            </a:r>
            <a:r>
              <a:rPr lang="hu-HU" sz="2600" dirty="0" err="1"/>
              <a:t>Aff</a:t>
            </a:r>
            <a:r>
              <a:rPr lang="hu-HU" sz="2600" dirty="0"/>
              <a:t>. 21. Jan.)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hu-HU" sz="2600" dirty="0"/>
              <a:t>The </a:t>
            </a:r>
            <a:r>
              <a:rPr lang="hu-HU" sz="2600" dirty="0" err="1"/>
              <a:t>migrants</a:t>
            </a:r>
            <a:r>
              <a:rPr lang="hu-HU" sz="2600" dirty="0"/>
              <a:t>’ </a:t>
            </a:r>
            <a:r>
              <a:rPr lang="hu-HU" sz="2600" dirty="0" err="1"/>
              <a:t>route</a:t>
            </a:r>
            <a:r>
              <a:rPr lang="hu-HU" sz="2600" dirty="0"/>
              <a:t> </a:t>
            </a:r>
            <a:r>
              <a:rPr lang="hu-HU" sz="2600" dirty="0" err="1"/>
              <a:t>will</a:t>
            </a:r>
            <a:r>
              <a:rPr lang="hu-HU" sz="2600" dirty="0"/>
              <a:t> </a:t>
            </a:r>
            <a:r>
              <a:rPr lang="hu-HU" sz="2600" dirty="0" err="1"/>
              <a:t>never</a:t>
            </a:r>
            <a:r>
              <a:rPr lang="hu-HU" sz="2600" dirty="0"/>
              <a:t> </a:t>
            </a:r>
            <a:r>
              <a:rPr lang="hu-HU" sz="2600" dirty="0" err="1"/>
              <a:t>cross</a:t>
            </a:r>
            <a:r>
              <a:rPr lang="hu-HU" sz="2600" dirty="0"/>
              <a:t> Hungary again (PM 22. Jan.)</a:t>
            </a:r>
            <a:endParaRPr lang="hu-HU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/>
              <a:t>The </a:t>
            </a:r>
            <a:r>
              <a:rPr lang="hu-HU" dirty="0" err="1"/>
              <a:t>public</a:t>
            </a:r>
            <a:r>
              <a:rPr lang="hu-HU" dirty="0"/>
              <a:t> </a:t>
            </a:r>
            <a:r>
              <a:rPr lang="hu-HU" dirty="0" err="1"/>
              <a:t>support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border</a:t>
            </a:r>
            <a:r>
              <a:rPr lang="hu-HU" dirty="0"/>
              <a:t> </a:t>
            </a:r>
            <a:r>
              <a:rPr lang="hu-HU" dirty="0" err="1"/>
              <a:t>fence</a:t>
            </a:r>
            <a:r>
              <a:rPr lang="hu-HU" dirty="0"/>
              <a:t> </a:t>
            </a:r>
            <a:r>
              <a:rPr lang="hu-HU" dirty="0" err="1"/>
              <a:t>rose</a:t>
            </a:r>
            <a:r>
              <a:rPr lang="hu-HU" dirty="0"/>
              <a:t> </a:t>
            </a:r>
            <a:r>
              <a:rPr lang="hu-HU" dirty="0" err="1"/>
              <a:t>from</a:t>
            </a:r>
            <a:r>
              <a:rPr lang="hu-HU" dirty="0"/>
              <a:t> 62 </a:t>
            </a:r>
            <a:r>
              <a:rPr lang="hu-HU" dirty="0" err="1"/>
              <a:t>to</a:t>
            </a:r>
            <a:r>
              <a:rPr lang="hu-HU" dirty="0"/>
              <a:t> 85%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 err="1"/>
              <a:t>Announcement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construction</a:t>
            </a:r>
            <a:r>
              <a:rPr lang="hu-HU" dirty="0"/>
              <a:t> </a:t>
            </a:r>
            <a:r>
              <a:rPr lang="hu-HU" dirty="0" err="1"/>
              <a:t>of</a:t>
            </a:r>
            <a:r>
              <a:rPr lang="hu-HU" dirty="0"/>
              <a:t> a </a:t>
            </a:r>
            <a:r>
              <a:rPr lang="hu-HU" dirty="0" err="1"/>
              <a:t>second</a:t>
            </a:r>
            <a:r>
              <a:rPr lang="hu-HU" dirty="0"/>
              <a:t> „</a:t>
            </a:r>
            <a:r>
              <a:rPr lang="hu-HU" dirty="0" err="1"/>
              <a:t>wall</a:t>
            </a:r>
            <a:r>
              <a:rPr lang="hu-HU" dirty="0"/>
              <a:t>” </a:t>
            </a:r>
            <a:r>
              <a:rPr lang="hu-HU" dirty="0" err="1"/>
              <a:t>which</a:t>
            </a:r>
            <a:r>
              <a:rPr lang="hu-HU" dirty="0"/>
              <a:t> </a:t>
            </a:r>
            <a:r>
              <a:rPr lang="hu-HU" dirty="0" err="1"/>
              <a:t>can</a:t>
            </a:r>
            <a:r>
              <a:rPr lang="hu-HU" dirty="0"/>
              <a:t> stop </a:t>
            </a:r>
            <a:r>
              <a:rPr lang="hu-HU" dirty="0" err="1"/>
              <a:t>masses</a:t>
            </a:r>
            <a:r>
              <a:rPr lang="hu-HU" dirty="0"/>
              <a:t>, </a:t>
            </a:r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by</a:t>
            </a:r>
            <a:r>
              <a:rPr lang="hu-HU" dirty="0"/>
              <a:t> </a:t>
            </a:r>
            <a:r>
              <a:rPr lang="hu-HU" dirty="0" err="1"/>
              <a:t>words</a:t>
            </a:r>
            <a:r>
              <a:rPr lang="hu-HU" dirty="0"/>
              <a:t> </a:t>
            </a:r>
            <a:r>
              <a:rPr lang="hu-HU" dirty="0" err="1"/>
              <a:t>but</a:t>
            </a:r>
            <a:r>
              <a:rPr lang="hu-HU" dirty="0"/>
              <a:t> </a:t>
            </a:r>
            <a:r>
              <a:rPr lang="hu-HU" dirty="0" err="1"/>
              <a:t>by</a:t>
            </a:r>
            <a:r>
              <a:rPr lang="hu-HU" dirty="0"/>
              <a:t> </a:t>
            </a:r>
            <a:r>
              <a:rPr lang="hu-HU" b="1" dirty="0" err="1"/>
              <a:t>force</a:t>
            </a:r>
            <a:r>
              <a:rPr lang="hu-HU" dirty="0"/>
              <a:t>, </a:t>
            </a:r>
            <a:r>
              <a:rPr lang="hu-HU" dirty="0" err="1"/>
              <a:t>semi-war</a:t>
            </a:r>
            <a:r>
              <a:rPr lang="hu-HU" dirty="0"/>
              <a:t> </a:t>
            </a:r>
            <a:r>
              <a:rPr lang="hu-HU" dirty="0" err="1"/>
              <a:t>situation</a:t>
            </a:r>
            <a:r>
              <a:rPr lang="hu-HU" dirty="0"/>
              <a:t> (aug. ’16)</a:t>
            </a:r>
          </a:p>
        </p:txBody>
      </p:sp>
    </p:spTree>
    <p:extLst>
      <p:ext uri="{BB962C8B-B14F-4D97-AF65-F5344CB8AC3E}">
        <p14:creationId xmlns:p14="http://schemas.microsoft.com/office/powerpoint/2010/main" val="17441859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altLang="hu-HU" sz="2800"/>
              <a:t>Public opinion polls in March and November 2015</a:t>
            </a:r>
          </a:p>
        </p:txBody>
      </p:sp>
      <p:pic>
        <p:nvPicPr>
          <p:cNvPr id="46082" name="Picture 2" descr="2015-márciusi-kutatási-eredmények-medián-Másolá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5089525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Picture 1" descr="2015-novemberi-kutatási-eredmények-medián-Másolá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0438"/>
            <a:ext cx="4621213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hu-HU" altLang="hu-HU"/>
          </a:p>
        </p:txBody>
      </p:sp>
      <p:sp>
        <p:nvSpPr>
          <p:cNvPr id="2" name="Ellipszis 1"/>
          <p:cNvSpPr/>
          <p:nvPr/>
        </p:nvSpPr>
        <p:spPr>
          <a:xfrm>
            <a:off x="2195736" y="2204864"/>
            <a:ext cx="648072" cy="50405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6"/>
          <p:cNvSpPr/>
          <p:nvPr/>
        </p:nvSpPr>
        <p:spPr>
          <a:xfrm>
            <a:off x="6732240" y="4293096"/>
            <a:ext cx="648072" cy="50405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8" name="Szögletes összekötő 7"/>
          <p:cNvCxnSpPr>
            <a:stCxn id="2" idx="6"/>
            <a:endCxn id="7" idx="0"/>
          </p:cNvCxnSpPr>
          <p:nvPr/>
        </p:nvCxnSpPr>
        <p:spPr>
          <a:xfrm>
            <a:off x="2843808" y="2456892"/>
            <a:ext cx="4212468" cy="1836204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7751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6" y="404664"/>
            <a:ext cx="9123473" cy="6453336"/>
          </a:xfrm>
          <a:prstGeom prst="rect">
            <a:avLst/>
          </a:prstGeom>
        </p:spPr>
      </p:pic>
      <p:sp>
        <p:nvSpPr>
          <p:cNvPr id="9" name="Lefelé nyíl 8"/>
          <p:cNvSpPr/>
          <p:nvPr/>
        </p:nvSpPr>
        <p:spPr>
          <a:xfrm>
            <a:off x="2915816" y="5004786"/>
            <a:ext cx="372862" cy="5060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761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/>
              <a:t>conclusion</a:t>
            </a:r>
            <a:endParaRPr lang="hu-HU" alt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 err="1"/>
              <a:t>Due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historical</a:t>
            </a:r>
            <a:r>
              <a:rPr lang="hu-HU" dirty="0"/>
              <a:t> </a:t>
            </a:r>
            <a:r>
              <a:rPr lang="hu-HU" dirty="0" err="1"/>
              <a:t>reasons</a:t>
            </a:r>
            <a:r>
              <a:rPr lang="hu-HU" dirty="0"/>
              <a:t> </a:t>
            </a:r>
            <a:r>
              <a:rPr lang="hu-HU" dirty="0" err="1"/>
              <a:t>it</a:t>
            </a:r>
            <a:r>
              <a:rPr lang="hu-HU" dirty="0"/>
              <a:t>’s </a:t>
            </a:r>
            <a:r>
              <a:rPr lang="hu-HU" dirty="0" err="1"/>
              <a:t>easy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put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borders</a:t>
            </a:r>
            <a:r>
              <a:rPr lang="hu-HU" dirty="0"/>
              <a:t> </a:t>
            </a:r>
            <a:r>
              <a:rPr lang="hu-HU" dirty="0" err="1"/>
              <a:t>into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centre of </a:t>
            </a:r>
            <a:r>
              <a:rPr lang="hu-HU" dirty="0" err="1"/>
              <a:t>public</a:t>
            </a:r>
            <a:r>
              <a:rPr lang="hu-HU" dirty="0"/>
              <a:t> </a:t>
            </a:r>
            <a:r>
              <a:rPr lang="hu-HU" dirty="0" err="1"/>
              <a:t>discourses</a:t>
            </a:r>
            <a:r>
              <a:rPr lang="hu-HU" dirty="0"/>
              <a:t> (</a:t>
            </a:r>
            <a:r>
              <a:rPr lang="hu-HU" dirty="0" err="1"/>
              <a:t>everyone</a:t>
            </a:r>
            <a:r>
              <a:rPr lang="hu-HU" dirty="0"/>
              <a:t> </a:t>
            </a:r>
            <a:r>
              <a:rPr lang="hu-HU" dirty="0" err="1"/>
              <a:t>have</a:t>
            </a:r>
            <a:r>
              <a:rPr lang="hu-HU" dirty="0"/>
              <a:t> an </a:t>
            </a:r>
            <a:r>
              <a:rPr lang="hu-HU" dirty="0" err="1"/>
              <a:t>opinion</a:t>
            </a:r>
            <a:r>
              <a:rPr lang="hu-HU" dirty="0"/>
              <a:t> )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 err="1"/>
              <a:t>It</a:t>
            </a:r>
            <a:r>
              <a:rPr lang="hu-HU" dirty="0"/>
              <a:t>’s </a:t>
            </a:r>
            <a:r>
              <a:rPr lang="hu-HU" dirty="0" err="1"/>
              <a:t>easy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talk</a:t>
            </a:r>
            <a:r>
              <a:rPr lang="hu-HU" dirty="0"/>
              <a:t> </a:t>
            </a:r>
            <a:r>
              <a:rPr lang="hu-HU" dirty="0" err="1"/>
              <a:t>about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southern</a:t>
            </a:r>
            <a:r>
              <a:rPr lang="hu-HU" dirty="0"/>
              <a:t> </a:t>
            </a:r>
            <a:r>
              <a:rPr lang="hu-HU" dirty="0" err="1"/>
              <a:t>border</a:t>
            </a:r>
            <a:r>
              <a:rPr lang="hu-HU" dirty="0"/>
              <a:t> </a:t>
            </a:r>
            <a:r>
              <a:rPr lang="hu-HU" dirty="0" err="1"/>
              <a:t>in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context</a:t>
            </a:r>
            <a:r>
              <a:rPr lang="hu-HU" dirty="0"/>
              <a:t> of </a:t>
            </a:r>
            <a:r>
              <a:rPr lang="hu-HU" dirty="0" err="1"/>
              <a:t>defense</a:t>
            </a:r>
            <a:r>
              <a:rPr lang="hu-HU" dirty="0"/>
              <a:t>, military </a:t>
            </a:r>
            <a:r>
              <a:rPr lang="hu-HU" dirty="0" err="1"/>
              <a:t>since</a:t>
            </a:r>
            <a:r>
              <a:rPr lang="hu-HU" dirty="0"/>
              <a:t> </a:t>
            </a:r>
            <a:r>
              <a:rPr lang="hu-HU" dirty="0" err="1"/>
              <a:t>there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well</a:t>
            </a:r>
            <a:r>
              <a:rPr lang="hu-HU" dirty="0"/>
              <a:t> </a:t>
            </a:r>
            <a:r>
              <a:rPr lang="hu-HU" dirty="0" err="1"/>
              <a:t>known</a:t>
            </a:r>
            <a:r>
              <a:rPr lang="hu-HU" dirty="0"/>
              <a:t> </a:t>
            </a:r>
            <a:r>
              <a:rPr lang="hu-HU" dirty="0" err="1"/>
              <a:t>historical</a:t>
            </a:r>
            <a:r>
              <a:rPr lang="hu-HU" dirty="0"/>
              <a:t> </a:t>
            </a:r>
            <a:r>
              <a:rPr lang="hu-HU" dirty="0" err="1"/>
              <a:t>analogues</a:t>
            </a:r>
            <a:r>
              <a:rPr lang="hu-HU" dirty="0"/>
              <a:t> and </a:t>
            </a:r>
            <a:r>
              <a:rPr lang="hu-HU" dirty="0" err="1"/>
              <a:t>it</a:t>
            </a:r>
            <a:r>
              <a:rPr lang="hu-HU" dirty="0"/>
              <a:t> is an </a:t>
            </a:r>
            <a:r>
              <a:rPr lang="hu-HU" dirty="0" err="1"/>
              <a:t>integral</a:t>
            </a:r>
            <a:r>
              <a:rPr lang="hu-HU" dirty="0"/>
              <a:t> part of </a:t>
            </a:r>
            <a:r>
              <a:rPr lang="hu-HU" dirty="0" err="1"/>
              <a:t>Hungarian</a:t>
            </a:r>
            <a:r>
              <a:rPr lang="hu-HU" dirty="0"/>
              <a:t> </a:t>
            </a:r>
            <a:r>
              <a:rPr lang="hu-HU" dirty="0" err="1"/>
              <a:t>identity</a:t>
            </a:r>
            <a:endParaRPr lang="hu-HU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 err="1"/>
              <a:t>It</a:t>
            </a:r>
            <a:r>
              <a:rPr lang="hu-HU" dirty="0"/>
              <a:t>’s </a:t>
            </a:r>
            <a:r>
              <a:rPr lang="hu-HU" dirty="0" err="1"/>
              <a:t>hard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formulate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counternarrative</a:t>
            </a:r>
            <a:r>
              <a:rPr lang="hu-HU" dirty="0"/>
              <a:t> – </a:t>
            </a:r>
            <a:r>
              <a:rPr lang="hu-HU" dirty="0" err="1"/>
              <a:t>too</a:t>
            </a:r>
            <a:r>
              <a:rPr lang="hu-HU" dirty="0"/>
              <a:t> </a:t>
            </a:r>
            <a:r>
              <a:rPr lang="hu-HU" dirty="0" err="1"/>
              <a:t>complicated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decode</a:t>
            </a:r>
            <a:endParaRPr lang="hu-HU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/>
              <a:t>The </a:t>
            </a:r>
            <a:r>
              <a:rPr lang="hu-HU" dirty="0" err="1"/>
              <a:t>discourses</a:t>
            </a:r>
            <a:r>
              <a:rPr lang="hu-HU" dirty="0"/>
              <a:t> lead </a:t>
            </a:r>
            <a:r>
              <a:rPr lang="hu-HU" dirty="0" err="1"/>
              <a:t>by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government</a:t>
            </a:r>
            <a:r>
              <a:rPr lang="hu-HU" dirty="0"/>
              <a:t> </a:t>
            </a:r>
            <a:r>
              <a:rPr lang="hu-HU" dirty="0" err="1"/>
              <a:t>about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borders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therefore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domestic</a:t>
            </a:r>
            <a:r>
              <a:rPr lang="hu-HU" dirty="0"/>
              <a:t> </a:t>
            </a:r>
            <a:r>
              <a:rPr lang="hu-HU" dirty="0" err="1"/>
              <a:t>use</a:t>
            </a:r>
            <a:r>
              <a:rPr lang="hu-HU" dirty="0"/>
              <a:t> (</a:t>
            </a:r>
            <a:r>
              <a:rPr lang="hu-HU" b="1" dirty="0" err="1"/>
              <a:t>strengthen</a:t>
            </a:r>
            <a:r>
              <a:rPr lang="hu-HU" b="1" dirty="0"/>
              <a:t> </a:t>
            </a:r>
            <a:r>
              <a:rPr lang="hu-HU" b="1" dirty="0" err="1"/>
              <a:t>group</a:t>
            </a:r>
            <a:r>
              <a:rPr lang="hu-HU" b="1" dirty="0"/>
              <a:t> </a:t>
            </a:r>
            <a:r>
              <a:rPr lang="hu-HU" b="1" dirty="0" err="1"/>
              <a:t>identity</a:t>
            </a:r>
            <a:r>
              <a:rPr lang="hu-HU" b="1" dirty="0"/>
              <a:t>, </a:t>
            </a:r>
            <a:r>
              <a:rPr lang="hu-HU" b="1" dirty="0" err="1"/>
              <a:t>creating</a:t>
            </a:r>
            <a:r>
              <a:rPr lang="hu-HU" dirty="0"/>
              <a:t> </a:t>
            </a:r>
            <a:r>
              <a:rPr lang="hu-HU" b="1" dirty="0"/>
              <a:t>an image of an </a:t>
            </a:r>
            <a:r>
              <a:rPr lang="hu-HU" b="1" dirty="0" err="1"/>
              <a:t>enemy</a:t>
            </a:r>
            <a:r>
              <a:rPr lang="hu-HU" b="1" dirty="0"/>
              <a:t> and a </a:t>
            </a:r>
            <a:r>
              <a:rPr lang="hu-HU" b="1" dirty="0" err="1"/>
              <a:t>sense</a:t>
            </a:r>
            <a:r>
              <a:rPr lang="hu-HU" b="1" dirty="0"/>
              <a:t> of </a:t>
            </a:r>
            <a:r>
              <a:rPr lang="hu-HU" b="1" dirty="0" err="1"/>
              <a:t>threat</a:t>
            </a:r>
            <a:r>
              <a:rPr lang="hu-HU" dirty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 err="1"/>
              <a:t>Thus</a:t>
            </a:r>
            <a:r>
              <a:rPr lang="hu-HU" dirty="0"/>
              <a:t> </a:t>
            </a:r>
            <a:r>
              <a:rPr lang="hu-HU" dirty="0" err="1"/>
              <a:t>borders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used</a:t>
            </a:r>
            <a:r>
              <a:rPr lang="hu-HU" dirty="0"/>
              <a:t> </a:t>
            </a:r>
            <a:r>
              <a:rPr lang="hu-HU" dirty="0" err="1"/>
              <a:t>as</a:t>
            </a:r>
            <a:r>
              <a:rPr lang="hu-HU" dirty="0"/>
              <a:t> </a:t>
            </a:r>
            <a:r>
              <a:rPr lang="hu-HU" b="1" dirty="0" err="1"/>
              <a:t>resources</a:t>
            </a:r>
            <a:r>
              <a:rPr lang="hu-HU" dirty="0"/>
              <a:t>, </a:t>
            </a:r>
            <a:r>
              <a:rPr lang="hu-HU" dirty="0" err="1"/>
              <a:t>but</a:t>
            </a:r>
            <a:r>
              <a:rPr lang="hu-HU" dirty="0"/>
              <a:t> </a:t>
            </a:r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international</a:t>
            </a:r>
            <a:r>
              <a:rPr lang="hu-HU" dirty="0"/>
              <a:t> relations </a:t>
            </a:r>
            <a:r>
              <a:rPr lang="hu-HU" dirty="0" err="1"/>
              <a:t>but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domestic</a:t>
            </a:r>
            <a:r>
              <a:rPr lang="hu-HU" dirty="0"/>
              <a:t> </a:t>
            </a:r>
            <a:r>
              <a:rPr lang="hu-HU" dirty="0" err="1"/>
              <a:t>goals</a:t>
            </a:r>
            <a:r>
              <a:rPr lang="hu-HU" dirty="0"/>
              <a:t> – </a:t>
            </a:r>
            <a:r>
              <a:rPr lang="hu-HU" b="1" dirty="0" err="1"/>
              <a:t>maintaining</a:t>
            </a:r>
            <a:r>
              <a:rPr lang="hu-HU" dirty="0"/>
              <a:t> </a:t>
            </a:r>
            <a:r>
              <a:rPr lang="hu-HU" b="1" dirty="0" err="1"/>
              <a:t>power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17075362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856379B-6D4A-C7A6-B4E4-3B4882306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hu-HU" sz="3200" dirty="0" err="1"/>
              <a:t>Securitization</a:t>
            </a:r>
            <a:r>
              <a:rPr lang="hu-HU" sz="3200" dirty="0"/>
              <a:t> – </a:t>
            </a:r>
            <a:r>
              <a:rPr lang="hu-HU" sz="3200" dirty="0" err="1"/>
              <a:t>findig</a:t>
            </a:r>
            <a:r>
              <a:rPr lang="hu-HU" sz="3200" dirty="0"/>
              <a:t> </a:t>
            </a:r>
            <a:r>
              <a:rPr lang="hu-HU" sz="3200" dirty="0" err="1"/>
              <a:t>the</a:t>
            </a:r>
            <a:r>
              <a:rPr lang="hu-HU" sz="3200" dirty="0"/>
              <a:t> </a:t>
            </a:r>
            <a:r>
              <a:rPr lang="hu-HU" sz="3200" dirty="0" err="1"/>
              <a:t>right</a:t>
            </a:r>
            <a:r>
              <a:rPr lang="hu-HU" sz="3200" dirty="0"/>
              <a:t> </a:t>
            </a:r>
            <a:r>
              <a:rPr lang="hu-HU" sz="3200" dirty="0" err="1"/>
              <a:t>threat</a:t>
            </a:r>
            <a:r>
              <a:rPr lang="hu-HU" sz="3200" dirty="0"/>
              <a:t> </a:t>
            </a:r>
            <a:r>
              <a:rPr lang="hu-HU" sz="3200" dirty="0" err="1"/>
              <a:t>to</a:t>
            </a:r>
            <a:r>
              <a:rPr lang="hu-HU" sz="3200" dirty="0"/>
              <a:t> </a:t>
            </a:r>
            <a:r>
              <a:rPr lang="hu-HU" sz="3200" dirty="0" err="1"/>
              <a:t>defend</a:t>
            </a:r>
            <a:r>
              <a:rPr lang="hu-HU" sz="3200" dirty="0"/>
              <a:t> </a:t>
            </a:r>
            <a:r>
              <a:rPr lang="hu-HU" sz="3200" dirty="0" err="1"/>
              <a:t>the</a:t>
            </a:r>
            <a:r>
              <a:rPr lang="hu-HU" sz="3200" dirty="0"/>
              <a:t> </a:t>
            </a:r>
            <a:r>
              <a:rPr lang="hu-HU" sz="3200" dirty="0" err="1"/>
              <a:t>voters</a:t>
            </a:r>
            <a:r>
              <a:rPr lang="hu-HU" sz="3200" dirty="0"/>
              <a:t> </a:t>
            </a:r>
            <a:r>
              <a:rPr lang="hu-HU" sz="3200" dirty="0" err="1"/>
              <a:t>from</a:t>
            </a:r>
            <a:r>
              <a:rPr lang="hu-HU" sz="3200" dirty="0"/>
              <a:t> </a:t>
            </a:r>
            <a:endParaRPr lang="en-US" sz="3200" dirty="0"/>
          </a:p>
        </p:txBody>
      </p:sp>
      <p:pic>
        <p:nvPicPr>
          <p:cNvPr id="1026" name="Picture 2" descr="A Stop Háború felirat mögötti arcok közül egyébként éppen a háborút kirobbantó Vlagyimir Putyin feje hiányzik.">
            <a:extLst>
              <a:ext uri="{FF2B5EF4-FFF2-40B4-BE49-F238E27FC236}">
                <a16:creationId xmlns:a16="http://schemas.microsoft.com/office/drawing/2014/main" id="{B331FBEC-E46B-5407-6586-B6BED9EE692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92" y="1942780"/>
            <a:ext cx="6962615" cy="4640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5566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3200" dirty="0" err="1"/>
              <a:t>Hungarian</a:t>
            </a:r>
            <a:r>
              <a:rPr lang="hu-HU" sz="3200" dirty="0"/>
              <a:t> </a:t>
            </a:r>
            <a:r>
              <a:rPr lang="hu-HU" sz="3200" dirty="0" err="1"/>
              <a:t>spatial</a:t>
            </a:r>
            <a:r>
              <a:rPr lang="hu-HU" sz="3200" dirty="0"/>
              <a:t> </a:t>
            </a:r>
            <a:r>
              <a:rPr lang="hu-HU" sz="3200" dirty="0" err="1"/>
              <a:t>structures</a:t>
            </a:r>
            <a:r>
              <a:rPr lang="hu-HU" sz="3200" dirty="0"/>
              <a:t> and </a:t>
            </a:r>
            <a:r>
              <a:rPr lang="hu-HU" sz="3200" dirty="0" err="1"/>
              <a:t>political</a:t>
            </a:r>
            <a:r>
              <a:rPr lang="hu-HU" sz="3200" dirty="0"/>
              <a:t> </a:t>
            </a:r>
            <a:r>
              <a:rPr lang="hu-HU" sz="3200" dirty="0" err="1"/>
              <a:t>geography</a:t>
            </a:r>
            <a:endParaRPr lang="hu-HU" sz="3200" dirty="0"/>
          </a:p>
        </p:txBody>
      </p:sp>
      <p:sp>
        <p:nvSpPr>
          <p:cNvPr id="4" name="Szöveg hely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5273152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1.bp.blogspot.com/-PA4nqsWcH68/WjG_Wq8CPHI/AAAAAAAANJQ/NbKtMe8uvJc1rAwpdEvFItMFtVycgcgpgCLcBGAs/s1600/mo%2Bdomborzat%2Bt%25C3%25A9rk%25C3%25A9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3" y="620688"/>
            <a:ext cx="9095863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818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2339752" y="404663"/>
            <a:ext cx="48024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Population of major cities in Hungary</a:t>
            </a:r>
          </a:p>
        </p:txBody>
      </p:sp>
    </p:spTree>
    <p:extLst>
      <p:ext uri="{BB962C8B-B14F-4D97-AF65-F5344CB8AC3E}">
        <p14:creationId xmlns:p14="http://schemas.microsoft.com/office/powerpoint/2010/main" val="10982140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98605"/>
            <a:ext cx="8427563" cy="5112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ím 1">
            <a:extLst>
              <a:ext uri="{FF2B5EF4-FFF2-40B4-BE49-F238E27FC236}">
                <a16:creationId xmlns:a16="http://schemas.microsoft.com/office/drawing/2014/main" id="{9BF44BC2-B9A1-A4DC-A1D8-4464F3882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2800" dirty="0" err="1"/>
              <a:t>Counties</a:t>
            </a:r>
            <a:r>
              <a:rPr lang="hu-HU" sz="2800" dirty="0"/>
              <a:t> </a:t>
            </a:r>
            <a:r>
              <a:rPr lang="hu-HU" sz="2800" dirty="0" err="1"/>
              <a:t>as</a:t>
            </a:r>
            <a:r>
              <a:rPr lang="hu-HU" sz="2800" dirty="0"/>
              <a:t> </a:t>
            </a:r>
            <a:r>
              <a:rPr lang="hu-HU" sz="2800" dirty="0" err="1"/>
              <a:t>their</a:t>
            </a:r>
            <a:r>
              <a:rPr lang="hu-HU" sz="2800" dirty="0"/>
              <a:t> </a:t>
            </a:r>
            <a:r>
              <a:rPr lang="hu-HU" sz="2800" dirty="0" err="1"/>
              <a:t>share</a:t>
            </a:r>
            <a:r>
              <a:rPr lang="hu-HU" sz="2800" dirty="0"/>
              <a:t> in </a:t>
            </a:r>
            <a:r>
              <a:rPr lang="hu-HU" sz="2800" dirty="0" err="1"/>
              <a:t>industrial</a:t>
            </a:r>
            <a:r>
              <a:rPr lang="hu-HU" sz="2800" dirty="0"/>
              <a:t> output in 1960</a:t>
            </a:r>
          </a:p>
        </p:txBody>
      </p:sp>
    </p:spTree>
    <p:extLst>
      <p:ext uri="{BB962C8B-B14F-4D97-AF65-F5344CB8AC3E}">
        <p14:creationId xmlns:p14="http://schemas.microsoft.com/office/powerpoint/2010/main" val="11487065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pctrs.network.hu/clubpicture/3/8/7/_/budapest_latkep_budapest_felulrol_a_gellert_hegyrol_2005_foto_wwwthermalbusinesscom_14_387803_270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064304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179512" y="332656"/>
            <a:ext cx="3203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Budapest, the only metropol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5734675" y="332656"/>
            <a:ext cx="332962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Strong concentration of functions</a:t>
            </a:r>
          </a:p>
          <a:p>
            <a:pPr algn="r"/>
            <a:r>
              <a:rPr lang="en-US" dirty="0"/>
              <a:t>Gateway</a:t>
            </a:r>
          </a:p>
          <a:p>
            <a:pPr algn="r"/>
            <a:r>
              <a:rPr lang="en-US" dirty="0"/>
              <a:t>City-race</a:t>
            </a:r>
          </a:p>
          <a:p>
            <a:pPr algn="r"/>
            <a:r>
              <a:rPr lang="en-US" dirty="0"/>
              <a:t>Dynamism</a:t>
            </a:r>
          </a:p>
          <a:p>
            <a:pPr algn="r"/>
            <a:r>
              <a:rPr lang="en-US" dirty="0"/>
              <a:t>Social segregation</a:t>
            </a:r>
          </a:p>
          <a:p>
            <a:pPr algn="r"/>
            <a:r>
              <a:rPr lang="en-US" dirty="0"/>
              <a:t>Tourism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113" y="882650"/>
            <a:ext cx="6072187" cy="509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804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>
            <a:extLst>
              <a:ext uri="{FF2B5EF4-FFF2-40B4-BE49-F238E27FC236}">
                <a16:creationId xmlns:a16="http://schemas.microsoft.com/office/drawing/2014/main" id="{2F4DAA2F-6280-8C5B-CD3C-1BA7A85B88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32656"/>
            <a:ext cx="6740830" cy="3960440"/>
          </a:xfrm>
          <a:prstGeom prst="rect">
            <a:avLst/>
          </a:prstGeom>
        </p:spPr>
      </p:pic>
      <p:pic>
        <p:nvPicPr>
          <p:cNvPr id="3" name="Kép 2">
            <a:extLst>
              <a:ext uri="{FF2B5EF4-FFF2-40B4-BE49-F238E27FC236}">
                <a16:creationId xmlns:a16="http://schemas.microsoft.com/office/drawing/2014/main" id="{359A69D7-5C3A-E20A-5314-6561A2A49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0" y="3789040"/>
            <a:ext cx="5905500" cy="2952750"/>
          </a:xfrm>
          <a:prstGeom prst="rect">
            <a:avLst/>
          </a:prstGeom>
        </p:spPr>
      </p:pic>
      <p:sp>
        <p:nvSpPr>
          <p:cNvPr id="4" name="Ellipszis 3">
            <a:extLst>
              <a:ext uri="{FF2B5EF4-FFF2-40B4-BE49-F238E27FC236}">
                <a16:creationId xmlns:a16="http://schemas.microsoft.com/office/drawing/2014/main" id="{9AD87361-06D8-A61A-7B40-7DC16732D1F4}"/>
              </a:ext>
            </a:extLst>
          </p:cNvPr>
          <p:cNvSpPr/>
          <p:nvPr/>
        </p:nvSpPr>
        <p:spPr>
          <a:xfrm>
            <a:off x="8100392" y="5445224"/>
            <a:ext cx="216024" cy="9144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1744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mernokkapu.hu/leadkepek/500lead3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6408713" cy="417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2483768" y="1124744"/>
            <a:ext cx="49712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b="1" dirty="0"/>
              <a:t>The „</a:t>
            </a:r>
            <a:r>
              <a:rPr lang="hu-HU" sz="1600" b="1" dirty="0" err="1"/>
              <a:t>weight</a:t>
            </a:r>
            <a:r>
              <a:rPr lang="hu-HU" sz="1600" b="1" dirty="0"/>
              <a:t>” of Budapest </a:t>
            </a:r>
            <a:r>
              <a:rPr lang="hu-HU" sz="1600" b="1" dirty="0" err="1"/>
              <a:t>in</a:t>
            </a:r>
            <a:r>
              <a:rPr lang="hu-HU" sz="1600" b="1" dirty="0"/>
              <a:t> </a:t>
            </a:r>
            <a:r>
              <a:rPr lang="hu-HU" sz="1600" b="1" dirty="0" err="1"/>
              <a:t>national</a:t>
            </a:r>
            <a:r>
              <a:rPr lang="hu-HU" sz="1600" b="1" dirty="0"/>
              <a:t> </a:t>
            </a:r>
            <a:r>
              <a:rPr lang="hu-HU" sz="1600" b="1" dirty="0" err="1"/>
              <a:t>income</a:t>
            </a:r>
            <a:endParaRPr lang="hu-HU" sz="1600" b="1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32CFA1BF-D116-5D18-C26B-3952D9BEB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709" y="344656"/>
            <a:ext cx="8657771" cy="6180687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B0F45AD1-EDBC-5D01-68CB-47F6CD01BF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365768"/>
            <a:ext cx="6858000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54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Tartalom helye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8640"/>
            <a:ext cx="7522840" cy="5256584"/>
          </a:xfrm>
        </p:spPr>
      </p:pic>
      <p:sp>
        <p:nvSpPr>
          <p:cNvPr id="11" name="Szöveg helye 10"/>
          <p:cNvSpPr>
            <a:spLocks noGrp="1"/>
          </p:cNvSpPr>
          <p:nvPr>
            <p:ph type="body" sz="half" idx="2"/>
          </p:nvPr>
        </p:nvSpPr>
        <p:spPr>
          <a:xfrm>
            <a:off x="457200" y="5373216"/>
            <a:ext cx="8507288" cy="1484784"/>
          </a:xfrm>
        </p:spPr>
        <p:txBody>
          <a:bodyPr>
            <a:normAutofit/>
          </a:bodyPr>
          <a:lstStyle/>
          <a:p>
            <a:r>
              <a:rPr lang="hu-HU" sz="2000" dirty="0"/>
              <a:t>The </a:t>
            </a:r>
            <a:r>
              <a:rPr lang="hu-HU" sz="2000" dirty="0" err="1"/>
              <a:t>spatial</a:t>
            </a:r>
            <a:r>
              <a:rPr lang="hu-HU" sz="2000" dirty="0"/>
              <a:t> </a:t>
            </a:r>
            <a:r>
              <a:rPr lang="hu-HU" sz="2000" dirty="0" err="1"/>
              <a:t>structure</a:t>
            </a:r>
            <a:r>
              <a:rPr lang="hu-HU" sz="2000" dirty="0"/>
              <a:t> of </a:t>
            </a:r>
            <a:r>
              <a:rPr lang="hu-HU" sz="2000" dirty="0" err="1"/>
              <a:t>the</a:t>
            </a:r>
            <a:r>
              <a:rPr lang="hu-HU" sz="2000" dirty="0"/>
              <a:t> </a:t>
            </a:r>
            <a:r>
              <a:rPr lang="hu-HU" sz="2000" dirty="0" err="1"/>
              <a:t>transition</a:t>
            </a:r>
            <a:r>
              <a:rPr lang="hu-HU" sz="2000" dirty="0"/>
              <a:t> </a:t>
            </a:r>
            <a:r>
              <a:rPr lang="hu-HU" sz="2000" dirty="0" err="1"/>
              <a:t>period</a:t>
            </a:r>
            <a:endParaRPr lang="hu-HU" sz="2000" dirty="0"/>
          </a:p>
        </p:txBody>
      </p:sp>
      <p:sp>
        <p:nvSpPr>
          <p:cNvPr id="9" name="Cím 8"/>
          <p:cNvSpPr>
            <a:spLocks noGrp="1"/>
          </p:cNvSpPr>
          <p:nvPr>
            <p:ph type="title"/>
          </p:nvPr>
        </p:nvSpPr>
        <p:spPr>
          <a:xfrm>
            <a:off x="0" y="0"/>
            <a:ext cx="5724128" cy="764704"/>
          </a:xfrm>
          <a:solidFill>
            <a:schemeClr val="bg1"/>
          </a:solidFill>
        </p:spPr>
        <p:txBody>
          <a:bodyPr/>
          <a:lstStyle/>
          <a:p>
            <a:r>
              <a:rPr lang="hu-HU" dirty="0" err="1"/>
              <a:t>Spatial</a:t>
            </a:r>
            <a:r>
              <a:rPr lang="hu-HU" dirty="0"/>
              <a:t> </a:t>
            </a:r>
            <a:r>
              <a:rPr lang="hu-HU" dirty="0" err="1"/>
              <a:t>structures</a:t>
            </a:r>
            <a:r>
              <a:rPr lang="hu-HU" dirty="0"/>
              <a:t> of </a:t>
            </a:r>
            <a:r>
              <a:rPr lang="hu-HU" dirty="0" err="1"/>
              <a:t>industry</a:t>
            </a:r>
            <a:r>
              <a:rPr lang="hu-HU" dirty="0"/>
              <a:t> </a:t>
            </a:r>
            <a:r>
              <a:rPr lang="hu-HU" dirty="0" err="1"/>
              <a:t>before</a:t>
            </a:r>
            <a:r>
              <a:rPr lang="hu-HU" dirty="0"/>
              <a:t> and </a:t>
            </a:r>
            <a:r>
              <a:rPr lang="hu-HU" dirty="0" err="1"/>
              <a:t>after</a:t>
            </a:r>
            <a:r>
              <a:rPr lang="hu-HU" dirty="0"/>
              <a:t> 1989</a:t>
            </a:r>
          </a:p>
        </p:txBody>
      </p:sp>
    </p:spTree>
    <p:extLst>
      <p:ext uri="{BB962C8B-B14F-4D97-AF65-F5344CB8AC3E}">
        <p14:creationId xmlns:p14="http://schemas.microsoft.com/office/powerpoint/2010/main" val="3374088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D:\peti\oktatás\sarajevo\pecs-szekesegyhaz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683" y="1279457"/>
            <a:ext cx="5906339" cy="443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3381" y="107495"/>
            <a:ext cx="8229600" cy="1143000"/>
          </a:xfrm>
        </p:spPr>
        <p:txBody>
          <a:bodyPr/>
          <a:lstStyle/>
          <a:p>
            <a:r>
              <a:rPr lang="hu-HU" dirty="0" err="1"/>
              <a:t>Diverse</a:t>
            </a:r>
            <a:r>
              <a:rPr lang="hu-HU" dirty="0"/>
              <a:t> </a:t>
            </a:r>
            <a:r>
              <a:rPr lang="hu-HU" dirty="0" err="1"/>
              <a:t>cultural</a:t>
            </a:r>
            <a:r>
              <a:rPr lang="hu-HU" dirty="0"/>
              <a:t> </a:t>
            </a:r>
            <a:r>
              <a:rPr lang="hu-HU" dirty="0" err="1"/>
              <a:t>heritage</a:t>
            </a:r>
            <a:endParaRPr lang="hu-HU" dirty="0"/>
          </a:p>
        </p:txBody>
      </p:sp>
      <p:pic>
        <p:nvPicPr>
          <p:cNvPr id="1029" name="Picture 5" descr="D:\peti\oktatás\sarajevo\szerb_ortodox_kapolna_10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297" y="1360602"/>
            <a:ext cx="6211406" cy="413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513" y="1143001"/>
            <a:ext cx="6019817" cy="451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D:\peti\oktatás\sarajevo\DSC0745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79" y="1143000"/>
            <a:ext cx="8289540" cy="552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Csoportba foglalás 3"/>
          <p:cNvGrpSpPr/>
          <p:nvPr/>
        </p:nvGrpSpPr>
        <p:grpSpPr>
          <a:xfrm>
            <a:off x="367682" y="1083822"/>
            <a:ext cx="8289540" cy="5644715"/>
            <a:chOff x="179512" y="185737"/>
            <a:chExt cx="8928628" cy="6001127"/>
          </a:xfrm>
        </p:grpSpPr>
        <p:pic>
          <p:nvPicPr>
            <p:cNvPr id="1026" name="Picture 2" descr="D:\peti\oktatás\sarajevo\4524111121051251_jakovali_hasszan_dzsamija_pecs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16" y="185737"/>
              <a:ext cx="4392124" cy="58762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D:\peti\oktatás\sarajevo\24979106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71136"/>
              <a:ext cx="3770517" cy="5515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1672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115616" y="419472"/>
            <a:ext cx="6421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dirty="0" err="1"/>
              <a:t>Theorethical</a:t>
            </a:r>
            <a:r>
              <a:rPr lang="hu-HU" sz="2400" dirty="0"/>
              <a:t> </a:t>
            </a:r>
            <a:r>
              <a:rPr lang="hu-HU" sz="2400" dirty="0" err="1"/>
              <a:t>structure</a:t>
            </a:r>
            <a:r>
              <a:rPr lang="hu-HU" sz="2400" dirty="0"/>
              <a:t> of </a:t>
            </a:r>
            <a:r>
              <a:rPr lang="hu-HU" sz="2400" dirty="0" err="1"/>
              <a:t>settelment</a:t>
            </a:r>
            <a:r>
              <a:rPr lang="hu-HU" sz="2400" dirty="0"/>
              <a:t> </a:t>
            </a:r>
            <a:r>
              <a:rPr lang="hu-HU" sz="2400" dirty="0" err="1"/>
              <a:t>system</a:t>
            </a:r>
            <a:endParaRPr lang="hu-HU" sz="24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622"/>
            <a:ext cx="9144000" cy="598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75705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zöveg helye 10"/>
          <p:cNvSpPr>
            <a:spLocks noGrp="1"/>
          </p:cNvSpPr>
          <p:nvPr>
            <p:ph type="body" sz="half" idx="2"/>
          </p:nvPr>
        </p:nvSpPr>
        <p:spPr>
          <a:xfrm>
            <a:off x="457200" y="5373216"/>
            <a:ext cx="8507288" cy="1484784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9" name="Cím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chemeClr val="bg1"/>
          </a:solidFill>
        </p:spPr>
        <p:txBody>
          <a:bodyPr/>
          <a:lstStyle/>
          <a:p>
            <a:r>
              <a:rPr lang="hu-HU" dirty="0"/>
              <a:t>The </a:t>
            </a:r>
            <a:r>
              <a:rPr lang="hu-HU" dirty="0" err="1"/>
              <a:t>basis</a:t>
            </a:r>
            <a:r>
              <a:rPr lang="hu-HU" dirty="0"/>
              <a:t> of </a:t>
            </a:r>
            <a:r>
              <a:rPr lang="hu-HU" dirty="0" err="1"/>
              <a:t>spatial</a:t>
            </a:r>
            <a:r>
              <a:rPr lang="hu-HU" dirty="0"/>
              <a:t> </a:t>
            </a:r>
            <a:r>
              <a:rPr lang="hu-HU" dirty="0" err="1"/>
              <a:t>structures</a:t>
            </a:r>
            <a:r>
              <a:rPr lang="hu-HU" dirty="0"/>
              <a:t>: </a:t>
            </a:r>
            <a:r>
              <a:rPr lang="hu-HU" dirty="0" err="1"/>
              <a:t>cities</a:t>
            </a:r>
            <a:r>
              <a:rPr lang="hu-HU" dirty="0"/>
              <a:t> (</a:t>
            </a:r>
            <a:r>
              <a:rPr lang="hu-HU" dirty="0" err="1"/>
              <a:t>nodes</a:t>
            </a:r>
            <a:r>
              <a:rPr lang="hu-HU" dirty="0"/>
              <a:t>) and </a:t>
            </a:r>
            <a:r>
              <a:rPr lang="hu-HU" dirty="0" err="1"/>
              <a:t>corridors</a:t>
            </a:r>
            <a:r>
              <a:rPr lang="hu-HU" dirty="0"/>
              <a:t> (</a:t>
            </a:r>
            <a:r>
              <a:rPr lang="hu-HU" dirty="0" err="1"/>
              <a:t>movements</a:t>
            </a:r>
            <a:r>
              <a:rPr lang="hu-HU" dirty="0"/>
              <a:t>)</a:t>
            </a:r>
          </a:p>
        </p:txBody>
      </p:sp>
      <p:pic>
        <p:nvPicPr>
          <p:cNvPr id="3" name="Tartalom helye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42306" cy="6094870"/>
          </a:xfrm>
        </p:spPr>
      </p:pic>
      <p:sp>
        <p:nvSpPr>
          <p:cNvPr id="4" name="Szövegdoboz 3"/>
          <p:cNvSpPr txBox="1"/>
          <p:nvPr/>
        </p:nvSpPr>
        <p:spPr>
          <a:xfrm>
            <a:off x="0" y="6243677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dirty="0"/>
              <a:t>1- </a:t>
            </a:r>
            <a:r>
              <a:rPr lang="hu-HU" dirty="0" err="1"/>
              <a:t>national</a:t>
            </a:r>
            <a:r>
              <a:rPr lang="hu-HU" dirty="0"/>
              <a:t> </a:t>
            </a:r>
            <a:r>
              <a:rPr lang="hu-HU" dirty="0" err="1"/>
              <a:t>spatial</a:t>
            </a:r>
            <a:r>
              <a:rPr lang="hu-HU" dirty="0"/>
              <a:t> </a:t>
            </a:r>
            <a:r>
              <a:rPr lang="hu-HU" dirty="0" err="1"/>
              <a:t>axis</a:t>
            </a:r>
            <a:r>
              <a:rPr lang="hu-HU" dirty="0"/>
              <a:t>, 2 – </a:t>
            </a:r>
            <a:r>
              <a:rPr lang="hu-HU" dirty="0" err="1"/>
              <a:t>regional</a:t>
            </a:r>
            <a:r>
              <a:rPr lang="hu-HU" dirty="0"/>
              <a:t> s. a., 3 – </a:t>
            </a:r>
            <a:r>
              <a:rPr lang="hu-HU" dirty="0" err="1"/>
              <a:t>node</a:t>
            </a:r>
            <a:r>
              <a:rPr lang="hu-HU" dirty="0"/>
              <a:t>, 4 – more </a:t>
            </a:r>
            <a:r>
              <a:rPr lang="hu-HU" dirty="0" err="1"/>
              <a:t>integrated</a:t>
            </a:r>
            <a:r>
              <a:rPr lang="hu-HU" dirty="0"/>
              <a:t> </a:t>
            </a:r>
            <a:r>
              <a:rPr lang="hu-HU" dirty="0" err="1"/>
              <a:t>spaces</a:t>
            </a:r>
            <a:r>
              <a:rPr lang="hu-HU" dirty="0"/>
              <a:t>,5 – less </a:t>
            </a:r>
            <a:r>
              <a:rPr lang="hu-HU" dirty="0" err="1"/>
              <a:t>integrated</a:t>
            </a:r>
            <a:r>
              <a:rPr lang="hu-HU" dirty="0"/>
              <a:t> </a:t>
            </a:r>
            <a:r>
              <a:rPr lang="hu-HU" dirty="0" err="1"/>
              <a:t>spaces</a:t>
            </a:r>
            <a:r>
              <a:rPr lang="hu-HU" dirty="0"/>
              <a:t>, 6 – major </a:t>
            </a:r>
            <a:r>
              <a:rPr lang="hu-HU" dirty="0" err="1"/>
              <a:t>intn</a:t>
            </a:r>
            <a:r>
              <a:rPr lang="hu-HU" dirty="0"/>
              <a:t>’l </a:t>
            </a:r>
            <a:r>
              <a:rPr lang="hu-HU" dirty="0" err="1"/>
              <a:t>directions</a:t>
            </a:r>
            <a:r>
              <a:rPr lang="hu-HU" dirty="0"/>
              <a:t>  (J. Tóth)</a:t>
            </a:r>
          </a:p>
        </p:txBody>
      </p:sp>
    </p:spTree>
    <p:extLst>
      <p:ext uri="{BB962C8B-B14F-4D97-AF65-F5344CB8AC3E}">
        <p14:creationId xmlns:p14="http://schemas.microsoft.com/office/powerpoint/2010/main" val="68681075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zöveg helye 10"/>
          <p:cNvSpPr>
            <a:spLocks noGrp="1"/>
          </p:cNvSpPr>
          <p:nvPr>
            <p:ph type="body" sz="half" idx="2"/>
          </p:nvPr>
        </p:nvSpPr>
        <p:spPr>
          <a:xfrm>
            <a:off x="457200" y="5373216"/>
            <a:ext cx="8507288" cy="1484784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9" name="Cím 8"/>
          <p:cNvSpPr>
            <a:spLocks noGrp="1"/>
          </p:cNvSpPr>
          <p:nvPr>
            <p:ph type="title"/>
          </p:nvPr>
        </p:nvSpPr>
        <p:spPr>
          <a:xfrm>
            <a:off x="0" y="0"/>
            <a:ext cx="5724128" cy="764704"/>
          </a:xfrm>
          <a:solidFill>
            <a:schemeClr val="bg1"/>
          </a:solidFill>
        </p:spPr>
        <p:txBody>
          <a:bodyPr/>
          <a:lstStyle/>
          <a:p>
            <a:r>
              <a:rPr lang="hu-HU" dirty="0" err="1"/>
              <a:t>Spatial</a:t>
            </a:r>
            <a:r>
              <a:rPr lang="hu-HU" dirty="0"/>
              <a:t> </a:t>
            </a:r>
            <a:r>
              <a:rPr lang="hu-HU" dirty="0" err="1"/>
              <a:t>structure</a:t>
            </a:r>
            <a:r>
              <a:rPr lang="hu-HU" dirty="0"/>
              <a:t> of Hungary – Enyedi 2000</a:t>
            </a:r>
          </a:p>
        </p:txBody>
      </p:sp>
      <p:pic>
        <p:nvPicPr>
          <p:cNvPr id="3" name="Tartalom helye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8740396" cy="5688632"/>
          </a:xfrm>
        </p:spPr>
      </p:pic>
    </p:spTree>
    <p:extLst>
      <p:ext uri="{BB962C8B-B14F-4D97-AF65-F5344CB8AC3E}">
        <p14:creationId xmlns:p14="http://schemas.microsoft.com/office/powerpoint/2010/main" val="357292164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zöveg helye 10"/>
          <p:cNvSpPr>
            <a:spLocks noGrp="1"/>
          </p:cNvSpPr>
          <p:nvPr>
            <p:ph type="body" sz="half" idx="2"/>
          </p:nvPr>
        </p:nvSpPr>
        <p:spPr>
          <a:xfrm>
            <a:off x="457200" y="5373216"/>
            <a:ext cx="8507288" cy="1484784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9" name="Cím 8"/>
          <p:cNvSpPr>
            <a:spLocks noGrp="1"/>
          </p:cNvSpPr>
          <p:nvPr>
            <p:ph type="title"/>
          </p:nvPr>
        </p:nvSpPr>
        <p:spPr>
          <a:xfrm>
            <a:off x="0" y="0"/>
            <a:ext cx="5724128" cy="764704"/>
          </a:xfrm>
          <a:solidFill>
            <a:schemeClr val="bg1"/>
          </a:solidFill>
        </p:spPr>
        <p:txBody>
          <a:bodyPr/>
          <a:lstStyle/>
          <a:p>
            <a:r>
              <a:rPr lang="hu-HU" dirty="0" err="1"/>
              <a:t>Spatial</a:t>
            </a:r>
            <a:r>
              <a:rPr lang="hu-HU" dirty="0"/>
              <a:t> </a:t>
            </a:r>
            <a:r>
              <a:rPr lang="hu-HU" dirty="0" err="1"/>
              <a:t>structrue</a:t>
            </a:r>
            <a:r>
              <a:rPr lang="hu-HU" dirty="0"/>
              <a:t> of Hungary 2013</a:t>
            </a:r>
          </a:p>
        </p:txBody>
      </p:sp>
      <p:pic>
        <p:nvPicPr>
          <p:cNvPr id="3" name="Tartalom helye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79033"/>
            <a:ext cx="8124397" cy="6093297"/>
          </a:xfrm>
        </p:spPr>
      </p:pic>
      <p:pic>
        <p:nvPicPr>
          <p:cNvPr id="2" name="Kép 1">
            <a:extLst>
              <a:ext uri="{FF2B5EF4-FFF2-40B4-BE49-F238E27FC236}">
                <a16:creationId xmlns:a16="http://schemas.microsoft.com/office/drawing/2014/main" id="{CE38B509-A2C2-7FA3-1B72-DA63BDE981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97" y="2795818"/>
            <a:ext cx="5401524" cy="4048095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046" y="404664"/>
            <a:ext cx="552078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80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zöveg helye 10"/>
          <p:cNvSpPr>
            <a:spLocks noGrp="1"/>
          </p:cNvSpPr>
          <p:nvPr>
            <p:ph type="body" sz="half" idx="2"/>
          </p:nvPr>
        </p:nvSpPr>
        <p:spPr>
          <a:xfrm>
            <a:off x="457200" y="5373216"/>
            <a:ext cx="8507288" cy="1484784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9" name="Cím 8"/>
          <p:cNvSpPr>
            <a:spLocks noGrp="1"/>
          </p:cNvSpPr>
          <p:nvPr>
            <p:ph type="title"/>
          </p:nvPr>
        </p:nvSpPr>
        <p:spPr>
          <a:xfrm>
            <a:off x="0" y="0"/>
            <a:ext cx="5724128" cy="764704"/>
          </a:xfrm>
          <a:solidFill>
            <a:schemeClr val="bg1"/>
          </a:solidFill>
        </p:spPr>
        <p:txBody>
          <a:bodyPr/>
          <a:lstStyle/>
          <a:p>
            <a:r>
              <a:rPr lang="hu-HU" dirty="0" err="1"/>
              <a:t>Functional</a:t>
            </a:r>
            <a:r>
              <a:rPr lang="hu-HU" dirty="0"/>
              <a:t> </a:t>
            </a:r>
            <a:r>
              <a:rPr lang="hu-HU" dirty="0" err="1"/>
              <a:t>regions</a:t>
            </a:r>
            <a:r>
              <a:rPr lang="hu-HU" dirty="0"/>
              <a:t> of Hungary</a:t>
            </a:r>
          </a:p>
        </p:txBody>
      </p:sp>
      <p:pic>
        <p:nvPicPr>
          <p:cNvPr id="3" name="Tartalom helye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8627536" cy="6093296"/>
          </a:xfrm>
        </p:spPr>
      </p:pic>
    </p:spTree>
    <p:extLst>
      <p:ext uri="{BB962C8B-B14F-4D97-AF65-F5344CB8AC3E}">
        <p14:creationId xmlns:p14="http://schemas.microsoft.com/office/powerpoint/2010/main" val="407030610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44" y="1196752"/>
            <a:ext cx="8082942" cy="554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611560" y="332656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err="1"/>
              <a:t>Development</a:t>
            </a:r>
            <a:r>
              <a:rPr lang="hu-HU" sz="2000" dirty="0"/>
              <a:t> </a:t>
            </a:r>
            <a:r>
              <a:rPr lang="hu-HU" sz="2000" dirty="0" err="1"/>
              <a:t>faultlines</a:t>
            </a:r>
            <a:r>
              <a:rPr lang="hu-HU" sz="2000" dirty="0"/>
              <a:t> – 2, 3 </a:t>
            </a:r>
            <a:r>
              <a:rPr lang="hu-HU" sz="2000" dirty="0" err="1"/>
              <a:t>or</a:t>
            </a:r>
            <a:r>
              <a:rPr lang="hu-HU" sz="2000" dirty="0"/>
              <a:t> 4 </a:t>
            </a:r>
            <a:r>
              <a:rPr lang="hu-HU" sz="2000" dirty="0" err="1"/>
              <a:t>parts</a:t>
            </a: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321173923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98098CC-5435-BF7E-2E4F-F5DBFFDED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conclusions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3DD7CB5-3647-BA3B-34D8-A44B50CFC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800" dirty="0" err="1"/>
              <a:t>Central</a:t>
            </a:r>
            <a:r>
              <a:rPr lang="hu-HU" sz="2800" dirty="0"/>
              <a:t> Europe</a:t>
            </a:r>
          </a:p>
          <a:p>
            <a:r>
              <a:rPr lang="hu-HU" sz="2800" dirty="0" err="1"/>
              <a:t>Buffer</a:t>
            </a:r>
            <a:r>
              <a:rPr lang="hu-HU" sz="2800" dirty="0"/>
              <a:t> </a:t>
            </a:r>
            <a:r>
              <a:rPr lang="hu-HU" sz="2800" dirty="0" err="1"/>
              <a:t>zone</a:t>
            </a:r>
            <a:endParaRPr lang="hu-HU" sz="2800" dirty="0"/>
          </a:p>
          <a:p>
            <a:r>
              <a:rPr lang="hu-HU" sz="2800" dirty="0" err="1"/>
              <a:t>Small</a:t>
            </a:r>
            <a:r>
              <a:rPr lang="hu-HU" sz="2800" dirty="0"/>
              <a:t> </a:t>
            </a:r>
            <a:r>
              <a:rPr lang="hu-HU" sz="2800" dirty="0" err="1"/>
              <a:t>nation</a:t>
            </a:r>
            <a:r>
              <a:rPr lang="hu-HU" sz="2800" dirty="0"/>
              <a:t>/</a:t>
            </a:r>
            <a:r>
              <a:rPr lang="hu-HU" sz="2800" dirty="0" err="1"/>
              <a:t>state</a:t>
            </a:r>
            <a:endParaRPr lang="hu-HU" sz="2800" dirty="0"/>
          </a:p>
          <a:p>
            <a:r>
              <a:rPr lang="hu-HU" sz="2800" dirty="0" err="1"/>
              <a:t>Perception</a:t>
            </a:r>
            <a:r>
              <a:rPr lang="hu-HU" sz="2800" dirty="0"/>
              <a:t> of </a:t>
            </a:r>
            <a:r>
              <a:rPr lang="hu-HU" sz="2800" dirty="0" err="1"/>
              <a:t>lonelyness</a:t>
            </a:r>
            <a:endParaRPr lang="hu-HU" sz="2800" dirty="0"/>
          </a:p>
          <a:p>
            <a:r>
              <a:rPr lang="hu-HU" sz="2800" dirty="0"/>
              <a:t>Trianon </a:t>
            </a:r>
            <a:r>
              <a:rPr lang="hu-HU" sz="2800" dirty="0" err="1"/>
              <a:t>syndrome</a:t>
            </a:r>
            <a:endParaRPr lang="hu-HU" sz="2800" dirty="0"/>
          </a:p>
          <a:p>
            <a:pPr lvl="1"/>
            <a:r>
              <a:rPr lang="hu-HU" sz="2400" dirty="0" err="1"/>
              <a:t>Spatial</a:t>
            </a:r>
            <a:r>
              <a:rPr lang="hu-HU" sz="2400" dirty="0"/>
              <a:t> </a:t>
            </a:r>
            <a:r>
              <a:rPr lang="hu-HU" sz="2400" dirty="0" err="1"/>
              <a:t>structure</a:t>
            </a:r>
            <a:endParaRPr lang="hu-HU" sz="2400" dirty="0"/>
          </a:p>
          <a:p>
            <a:pPr lvl="1"/>
            <a:r>
              <a:rPr lang="hu-HU" sz="2400" dirty="0" err="1"/>
              <a:t>Primate</a:t>
            </a:r>
            <a:r>
              <a:rPr lang="hu-HU" sz="2400" dirty="0"/>
              <a:t> city – Budapest </a:t>
            </a:r>
            <a:r>
              <a:rPr lang="hu-HU" sz="2400" dirty="0" err="1"/>
              <a:t>vs</a:t>
            </a:r>
            <a:r>
              <a:rPr lang="hu-HU" sz="2400" dirty="0"/>
              <a:t> </a:t>
            </a:r>
            <a:r>
              <a:rPr lang="hu-HU" sz="2400" dirty="0" err="1"/>
              <a:t>the</a:t>
            </a:r>
            <a:r>
              <a:rPr lang="hu-HU" sz="2400" dirty="0"/>
              <a:t> rest</a:t>
            </a:r>
          </a:p>
          <a:p>
            <a:pPr lvl="1"/>
            <a:r>
              <a:rPr lang="hu-HU" sz="2400" dirty="0"/>
              <a:t>Kin-</a:t>
            </a:r>
            <a:r>
              <a:rPr lang="hu-HU" sz="2400" dirty="0" err="1"/>
              <a:t>state</a:t>
            </a:r>
            <a:r>
              <a:rPr lang="hu-HU" sz="2400" dirty="0"/>
              <a:t> </a:t>
            </a:r>
            <a:r>
              <a:rPr lang="hu-HU" sz="2400" dirty="0" err="1"/>
              <a:t>politics</a:t>
            </a:r>
            <a:endParaRPr lang="hu-HU" sz="2400" dirty="0"/>
          </a:p>
          <a:p>
            <a:pPr lvl="1"/>
            <a:r>
              <a:rPr lang="hu-HU" sz="2400" dirty="0" err="1"/>
              <a:t>Neighborhood</a:t>
            </a:r>
            <a:r>
              <a:rPr lang="hu-HU" sz="2400" dirty="0"/>
              <a:t> relations</a:t>
            </a:r>
          </a:p>
        </p:txBody>
      </p:sp>
    </p:spTree>
    <p:extLst>
      <p:ext uri="{BB962C8B-B14F-4D97-AF65-F5344CB8AC3E}">
        <p14:creationId xmlns:p14="http://schemas.microsoft.com/office/powerpoint/2010/main" val="4283630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9054" y="1560313"/>
            <a:ext cx="2352097" cy="994172"/>
          </a:xfrm>
        </p:spPr>
        <p:txBody>
          <a:bodyPr/>
          <a:lstStyle/>
          <a:p>
            <a:r>
              <a:rPr lang="hu-HU" sz="3600" dirty="0"/>
              <a:t>UNESCO WH</a:t>
            </a:r>
          </a:p>
        </p:txBody>
      </p:sp>
      <p:pic>
        <p:nvPicPr>
          <p:cNvPr id="5" name="Tartalom helye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904" y="3244760"/>
            <a:ext cx="4389632" cy="292476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435172"/>
            <a:ext cx="6072188" cy="2250281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0852" y="3244762"/>
            <a:ext cx="4387152" cy="2924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640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6593" y="168142"/>
            <a:ext cx="9087407" cy="912428"/>
          </a:xfrm>
        </p:spPr>
        <p:txBody>
          <a:bodyPr/>
          <a:lstStyle/>
          <a:p>
            <a:r>
              <a:rPr lang="hu-HU" sz="3200" dirty="0"/>
              <a:t>Zsolnay </a:t>
            </a:r>
            <a:r>
              <a:rPr lang="en-US" sz="3200" dirty="0"/>
              <a:t>quarter</a:t>
            </a:r>
            <a:r>
              <a:rPr lang="hu-HU" sz="3200" dirty="0"/>
              <a:t> – </a:t>
            </a:r>
            <a:r>
              <a:rPr lang="hu-HU" sz="3200" dirty="0" err="1"/>
              <a:t>industrial</a:t>
            </a:r>
            <a:r>
              <a:rPr lang="hu-HU" sz="3200" dirty="0"/>
              <a:t> </a:t>
            </a:r>
            <a:r>
              <a:rPr lang="hu-HU" sz="3200" dirty="0" err="1"/>
              <a:t>heritage</a:t>
            </a:r>
            <a:endParaRPr lang="hu-HU" sz="32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4018" y="1080570"/>
            <a:ext cx="4572000" cy="2143125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190" y="3588132"/>
            <a:ext cx="8639383" cy="3258714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190" y="1080570"/>
            <a:ext cx="3891137" cy="218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426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8460" y="692696"/>
            <a:ext cx="2424749" cy="994172"/>
          </a:xfrm>
        </p:spPr>
        <p:txBody>
          <a:bodyPr/>
          <a:lstStyle/>
          <a:p>
            <a:r>
              <a:rPr lang="hu-HU" dirty="0" err="1"/>
              <a:t>Around</a:t>
            </a:r>
            <a:r>
              <a:rPr lang="hu-HU" dirty="0"/>
              <a:t> Pécs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62573" y="2226469"/>
            <a:ext cx="2267690" cy="1532436"/>
          </a:xfrm>
        </p:spPr>
        <p:txBody>
          <a:bodyPr>
            <a:normAutofit fontScale="55000" lnSpcReduction="20000"/>
          </a:bodyPr>
          <a:lstStyle/>
          <a:p>
            <a:r>
              <a:rPr lang="hu-HU" dirty="0"/>
              <a:t>Villány – </a:t>
            </a:r>
            <a:r>
              <a:rPr lang="hu-HU" dirty="0" err="1"/>
              <a:t>wine</a:t>
            </a:r>
            <a:endParaRPr lang="hu-HU" dirty="0"/>
          </a:p>
          <a:p>
            <a:r>
              <a:rPr lang="hu-HU" dirty="0"/>
              <a:t>Harkány – </a:t>
            </a:r>
            <a:r>
              <a:rPr lang="hu-HU" dirty="0" err="1"/>
              <a:t>spa</a:t>
            </a:r>
            <a:endParaRPr lang="hu-HU" dirty="0"/>
          </a:p>
          <a:p>
            <a:r>
              <a:rPr lang="hu-HU" dirty="0"/>
              <a:t>Szigetvár, Siklós – </a:t>
            </a:r>
            <a:r>
              <a:rPr lang="hu-HU" dirty="0" err="1"/>
              <a:t>castles</a:t>
            </a:r>
            <a:r>
              <a:rPr lang="hu-HU" dirty="0"/>
              <a:t> </a:t>
            </a:r>
          </a:p>
          <a:p>
            <a:r>
              <a:rPr lang="hu-HU" dirty="0"/>
              <a:t>Orfű – </a:t>
            </a:r>
            <a:r>
              <a:rPr lang="hu-HU" dirty="0" err="1"/>
              <a:t>nature</a:t>
            </a:r>
            <a:r>
              <a:rPr lang="hu-HU" dirty="0"/>
              <a:t> </a:t>
            </a:r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9084" y="1583636"/>
            <a:ext cx="3096365" cy="2064243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0227" y="4025877"/>
            <a:ext cx="6065222" cy="1895382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9556" y="1583636"/>
            <a:ext cx="2867293" cy="2015416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67" y="4025877"/>
            <a:ext cx="2843073" cy="189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709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118265"/>
            <a:ext cx="3935499" cy="857250"/>
          </a:xfrm>
        </p:spPr>
        <p:txBody>
          <a:bodyPr/>
          <a:lstStyle/>
          <a:p>
            <a:r>
              <a:rPr lang="hu-HU" dirty="0" err="1"/>
              <a:t>My</a:t>
            </a:r>
            <a:r>
              <a:rPr lang="hu-HU" dirty="0"/>
              <a:t> </a:t>
            </a:r>
            <a:r>
              <a:rPr lang="hu-HU" dirty="0" err="1"/>
              <a:t>university</a:t>
            </a:r>
            <a:endParaRPr lang="hu-H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18265"/>
            <a:ext cx="1808341" cy="1808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2501371" y="975515"/>
            <a:ext cx="47756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The </a:t>
            </a:r>
            <a:r>
              <a:rPr lang="hu-HU" dirty="0" err="1"/>
              <a:t>oldest</a:t>
            </a:r>
            <a:r>
              <a:rPr lang="hu-HU" dirty="0"/>
              <a:t> </a:t>
            </a:r>
            <a:r>
              <a:rPr lang="hu-HU" dirty="0" err="1"/>
              <a:t>in</a:t>
            </a:r>
            <a:r>
              <a:rPr lang="hu-HU" dirty="0"/>
              <a:t> Hungary – 1367</a:t>
            </a:r>
          </a:p>
          <a:p>
            <a:r>
              <a:rPr lang="hu-HU" dirty="0" err="1"/>
              <a:t>One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largest</a:t>
            </a:r>
            <a:r>
              <a:rPr lang="hu-HU" dirty="0"/>
              <a:t> </a:t>
            </a:r>
            <a:r>
              <a:rPr lang="hu-HU" dirty="0" err="1"/>
              <a:t>universities</a:t>
            </a:r>
            <a:r>
              <a:rPr lang="hu-HU" dirty="0"/>
              <a:t> in Hungary</a:t>
            </a:r>
          </a:p>
          <a:p>
            <a:r>
              <a:rPr lang="hu-HU" dirty="0"/>
              <a:t>10 </a:t>
            </a:r>
            <a:r>
              <a:rPr lang="hu-HU" dirty="0" err="1"/>
              <a:t>faculties</a:t>
            </a:r>
            <a:r>
              <a:rPr lang="hu-HU" dirty="0"/>
              <a:t>, 1400 </a:t>
            </a:r>
            <a:r>
              <a:rPr lang="hu-HU" dirty="0" err="1"/>
              <a:t>lecturers</a:t>
            </a:r>
            <a:r>
              <a:rPr lang="hu-HU" dirty="0"/>
              <a:t>, 20.000 </a:t>
            </a:r>
            <a:r>
              <a:rPr lang="hu-HU" dirty="0" err="1"/>
              <a:t>students</a:t>
            </a:r>
            <a:r>
              <a:rPr lang="hu-HU" dirty="0"/>
              <a:t> </a:t>
            </a:r>
          </a:p>
          <a:p>
            <a:r>
              <a:rPr lang="hu-HU" dirty="0"/>
              <a:t>of </a:t>
            </a:r>
            <a:r>
              <a:rPr lang="hu-HU" dirty="0" err="1"/>
              <a:t>which</a:t>
            </a:r>
            <a:r>
              <a:rPr lang="hu-HU" dirty="0"/>
              <a:t> </a:t>
            </a:r>
            <a:r>
              <a:rPr lang="hu-HU" dirty="0" err="1"/>
              <a:t>around</a:t>
            </a:r>
            <a:r>
              <a:rPr lang="hu-HU" dirty="0"/>
              <a:t> 5000 </a:t>
            </a:r>
            <a:r>
              <a:rPr lang="hu-HU" dirty="0" err="1"/>
              <a:t>international</a:t>
            </a:r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1D92BEFD-A488-E2DD-12B9-016BD46A8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88" y="2193043"/>
            <a:ext cx="8035224" cy="455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885300"/>
      </p:ext>
    </p:extLst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12350</TotalTime>
  <Words>1968</Words>
  <Application>Microsoft Office PowerPoint</Application>
  <PresentationFormat>Diavetítés a képernyőre (4:3 oldalarány)</PresentationFormat>
  <Paragraphs>227</Paragraphs>
  <Slides>56</Slides>
  <Notes>8</Notes>
  <HiddenSlides>16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56</vt:i4>
      </vt:variant>
    </vt:vector>
  </HeadingPairs>
  <TitlesOfParts>
    <vt:vector size="60" baseType="lpstr">
      <vt:lpstr>Arial</vt:lpstr>
      <vt:lpstr>Arial</vt:lpstr>
      <vt:lpstr>Calibri</vt:lpstr>
      <vt:lpstr>Alapértelmezett terv</vt:lpstr>
      <vt:lpstr>Reményi Péter, PhD University of Pécs Hungary</vt:lpstr>
      <vt:lpstr>About me</vt:lpstr>
      <vt:lpstr>My town – Pécs </vt:lpstr>
      <vt:lpstr>PowerPoint-bemutató</vt:lpstr>
      <vt:lpstr>Diverse cultural heritage</vt:lpstr>
      <vt:lpstr>UNESCO WH</vt:lpstr>
      <vt:lpstr>Zsolnay quarter – industrial heritage</vt:lpstr>
      <vt:lpstr>Around Pécs</vt:lpstr>
      <vt:lpstr>My university</vt:lpstr>
      <vt:lpstr>Introduction to the political geography of Hungary</vt:lpstr>
      <vt:lpstr>Political geography</vt:lpstr>
      <vt:lpstr>The geography</vt:lpstr>
      <vt:lpstr>Relative geographical position</vt:lpstr>
      <vt:lpstr>Buffer zone – Contact zone</vt:lpstr>
      <vt:lpstr>The Hungarian state</vt:lpstr>
      <vt:lpstr>The people</vt:lpstr>
      <vt:lpstr>The Hungarian people</vt:lpstr>
      <vt:lpstr>Language&amp;religion</vt:lpstr>
      <vt:lpstr>Popular perceptions of Hungarian political geography</vt:lpstr>
      <vt:lpstr>PowerPoint-bemutató</vt:lpstr>
      <vt:lpstr>PowerPoint-bemutató</vt:lpstr>
      <vt:lpstr>PowerPoint-bemutató</vt:lpstr>
      <vt:lpstr>The history</vt:lpstr>
      <vt:lpstr>‚You know you are Hungarian if Trianon hurts’</vt:lpstr>
      <vt:lpstr>Major consequences</vt:lpstr>
      <vt:lpstr>PowerPoint-bemutató</vt:lpstr>
      <vt:lpstr>Cold war</vt:lpstr>
      <vt:lpstr>Post-1989 geopolitics</vt:lpstr>
      <vt:lpstr>New geopolitics (2010-)</vt:lpstr>
      <vt:lpstr>Hungary and its borders</vt:lpstr>
      <vt:lpstr>In the core of the discourses (1920-45)</vt:lpstr>
      <vt:lpstr>Closing the borders (1945-1980-ies)</vt:lpstr>
      <vt:lpstr>Re-entering the open discourses (1989-2010)</vt:lpstr>
      <vt:lpstr>Elites’ choice</vt:lpstr>
      <vt:lpstr>Reaching next level (2010-2014)</vt:lpstr>
      <vt:lpstr>The new challenge (2015-)</vt:lpstr>
      <vt:lpstr>The southern border</vt:lpstr>
      <vt:lpstr>Political utilization of the southern border</vt:lpstr>
      <vt:lpstr>Public opinion polls in March and November 2015</vt:lpstr>
      <vt:lpstr>conclusion</vt:lpstr>
      <vt:lpstr>Securitization – findig the right threat to defend the voters from </vt:lpstr>
      <vt:lpstr>Hungarian spatial structures and political geography</vt:lpstr>
      <vt:lpstr>PowerPoint-bemutató</vt:lpstr>
      <vt:lpstr>PowerPoint-bemutató</vt:lpstr>
      <vt:lpstr>Counties as their share in industrial output in 1960</vt:lpstr>
      <vt:lpstr>PowerPoint-bemutató</vt:lpstr>
      <vt:lpstr>PowerPoint-bemutató</vt:lpstr>
      <vt:lpstr>PowerPoint-bemutató</vt:lpstr>
      <vt:lpstr>Spatial structures of industry before and after 1989</vt:lpstr>
      <vt:lpstr>PowerPoint-bemutató</vt:lpstr>
      <vt:lpstr>The basis of spatial structures: cities (nodes) and corridors (movements)</vt:lpstr>
      <vt:lpstr>Spatial structure of Hungary – Enyedi 2000</vt:lpstr>
      <vt:lpstr>Spatial structrue of Hungary 2013</vt:lpstr>
      <vt:lpstr>Functional regions of Hungary</vt:lpstr>
      <vt:lpstr>PowerPoint-bemutató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Magyar geopolitika</dc:title>
  <dc:creator>Peter</dc:creator>
  <cp:lastModifiedBy>Dr. Reményi Péter</cp:lastModifiedBy>
  <cp:revision>76</cp:revision>
  <dcterms:created xsi:type="dcterms:W3CDTF">2008-04-28T07:06:44Z</dcterms:created>
  <dcterms:modified xsi:type="dcterms:W3CDTF">2024-05-21T06:45:27Z</dcterms:modified>
</cp:coreProperties>
</file>