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91" r:id="rId19"/>
    <p:sldId id="273" r:id="rId20"/>
    <p:sldId id="274" r:id="rId21"/>
    <p:sldId id="275" r:id="rId22"/>
    <p:sldId id="276" r:id="rId23"/>
    <p:sldId id="277" r:id="rId24"/>
    <p:sldId id="278" r:id="rId25"/>
    <p:sldId id="279" r:id="rId26"/>
    <p:sldId id="281" r:id="rId27"/>
    <p:sldId id="282" r:id="rId28"/>
    <p:sldId id="283" r:id="rId29"/>
    <p:sldId id="284" r:id="rId30"/>
    <p:sldId id="285" r:id="rId31"/>
    <p:sldId id="286" r:id="rId32"/>
    <p:sldId id="287" r:id="rId33"/>
    <p:sldId id="288" r:id="rId34"/>
    <p:sldId id="296" r:id="rId35"/>
    <p:sldId id="293" r:id="rId36"/>
    <p:sldId id="294" r:id="rId37"/>
    <p:sldId id="295" r:id="rId38"/>
    <p:sldId id="297" r:id="rId39"/>
    <p:sldId id="298" r:id="rId40"/>
    <p:sldId id="299" r:id="rId4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1pPr>
    <a:lvl2pPr marL="0" marR="0" indent="2286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2pPr>
    <a:lvl3pPr marL="0" marR="0" indent="4572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3pPr>
    <a:lvl4pPr marL="0" marR="0" indent="6858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4pPr>
    <a:lvl5pPr marL="0" marR="0" indent="9144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5pPr>
    <a:lvl6pPr marL="0" marR="0" indent="11430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6pPr>
    <a:lvl7pPr marL="0" marR="0" indent="13716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7pPr>
    <a:lvl8pPr marL="0" marR="0" indent="16002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8pPr>
    <a:lvl9pPr marL="0" marR="0" indent="182880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E4E9"/>
    <a:srgbClr val="00EE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chemeClr val="accent2">
                  <a:satOff val="-5186"/>
                  <a:lumOff val="-28409"/>
                </a:schemeClr>
              </a:solidFill>
              <a:prstDash val="solid"/>
              <a:miter lim="400000"/>
            </a:ln>
          </a:left>
          <a:right>
            <a:ln w="12700" cap="flat">
              <a:solidFill>
                <a:schemeClr val="accent2">
                  <a:satOff val="-5186"/>
                  <a:lumOff val="-28409"/>
                </a:schemeClr>
              </a:solidFill>
              <a:prstDash val="solid"/>
              <a:miter lim="400000"/>
            </a:ln>
          </a:right>
          <a:top>
            <a:ln w="12700" cap="flat">
              <a:solidFill>
                <a:schemeClr val="accent2">
                  <a:satOff val="-5186"/>
                  <a:lumOff val="-28409"/>
                </a:schemeClr>
              </a:solidFill>
              <a:prstDash val="solid"/>
              <a:miter lim="400000"/>
            </a:ln>
          </a:top>
          <a:bottom>
            <a:ln w="12700" cap="flat">
              <a:solidFill>
                <a:schemeClr val="accent2">
                  <a:satOff val="-5186"/>
                  <a:lumOff val="-28409"/>
                </a:schemeClr>
              </a:solidFill>
              <a:prstDash val="solid"/>
              <a:miter lim="400000"/>
            </a:ln>
          </a:bottom>
          <a:insideH>
            <a:ln w="12700" cap="flat">
              <a:solidFill>
                <a:schemeClr val="accent2">
                  <a:satOff val="-5186"/>
                  <a:lumOff val="-28409"/>
                </a:schemeClr>
              </a:solidFill>
              <a:prstDash val="solid"/>
              <a:miter lim="400000"/>
            </a:ln>
          </a:insideH>
          <a:insideV>
            <a:ln w="12700" cap="flat">
              <a:solidFill>
                <a:schemeClr val="accent2">
                  <a:satOff val="-5186"/>
                  <a:lumOff val="-28409"/>
                </a:schemeClr>
              </a:solidFill>
              <a:prstDash val="solid"/>
              <a:miter lim="400000"/>
            </a:ln>
          </a:insideV>
        </a:tcBdr>
        <a:fill>
          <a:solidFill>
            <a:srgbClr val="375A7D"/>
          </a:solidFill>
        </a:fill>
      </a:tcStyle>
    </a:wholeTbl>
    <a:band2H>
      <a:tcTxStyle/>
      <a:tcStyle>
        <a:tcBdr/>
        <a:fill>
          <a:solidFill>
            <a:srgbClr val="3B7499"/>
          </a:solidFill>
        </a:fill>
      </a:tcStyle>
    </a:band2H>
    <a:firstCol>
      <a:tcTxStyle b="off" i="off">
        <a:fontRef idx="minor">
          <a:srgbClr val="FFFFFF"/>
        </a:fontRef>
        <a:srgbClr val="FFFFFF"/>
      </a:tcTxStyle>
      <a:tcStyle>
        <a:tcBdr>
          <a:left>
            <a:ln w="12700" cap="flat">
              <a:solidFill>
                <a:schemeClr val="accent2">
                  <a:satOff val="-5186"/>
                  <a:lumOff val="-28409"/>
                </a:schemeClr>
              </a:solidFill>
              <a:prstDash val="solid"/>
              <a:miter lim="400000"/>
            </a:ln>
          </a:left>
          <a:right>
            <a:ln w="12700" cap="flat">
              <a:solidFill>
                <a:srgbClr val="53D5FD"/>
              </a:solidFill>
              <a:prstDash val="solid"/>
              <a:miter lim="400000"/>
            </a:ln>
          </a:right>
          <a:top>
            <a:ln w="12700" cap="flat">
              <a:solidFill>
                <a:schemeClr val="accent2">
                  <a:satOff val="-5186"/>
                  <a:lumOff val="-28409"/>
                </a:schemeClr>
              </a:solidFill>
              <a:prstDash val="solid"/>
              <a:miter lim="400000"/>
            </a:ln>
          </a:top>
          <a:bottom>
            <a:ln w="12700" cap="flat">
              <a:solidFill>
                <a:schemeClr val="accent2">
                  <a:satOff val="-5186"/>
                  <a:lumOff val="-28409"/>
                </a:schemeClr>
              </a:solidFill>
              <a:prstDash val="solid"/>
              <a:miter lim="400000"/>
            </a:ln>
          </a:bottom>
          <a:insideH>
            <a:ln w="12700" cap="flat">
              <a:solidFill>
                <a:schemeClr val="accent2">
                  <a:satOff val="-5186"/>
                  <a:lumOff val="-28409"/>
                </a:schemeClr>
              </a:solidFill>
              <a:prstDash val="solid"/>
              <a:miter lim="400000"/>
            </a:ln>
          </a:insideH>
          <a:insideV>
            <a:ln w="12700" cap="flat">
              <a:solidFill>
                <a:schemeClr val="accent2">
                  <a:satOff val="-5186"/>
                  <a:lumOff val="-28409"/>
                </a:schemeClr>
              </a:solidFill>
              <a:prstDash val="solid"/>
              <a:miter lim="400000"/>
            </a:ln>
          </a:insideV>
        </a:tcBdr>
        <a:fill>
          <a:solidFill>
            <a:schemeClr val="accent1">
              <a:hueOff val="450000"/>
              <a:satOff val="-18071"/>
              <a:lumOff val="-14609"/>
            </a:schemeClr>
          </a:solidFill>
        </a:fill>
      </a:tcStyle>
    </a:firstCol>
    <a:lastRow>
      <a:tcTxStyle b="off" i="off">
        <a:fontRef idx="minor">
          <a:srgbClr val="FFFFFF"/>
        </a:fontRef>
        <a:srgbClr val="FFFFFF"/>
      </a:tcTxStyle>
      <a:tcStyle>
        <a:tcBdr>
          <a:left>
            <a:ln w="12700" cap="flat">
              <a:solidFill>
                <a:schemeClr val="accent2">
                  <a:satOff val="-5186"/>
                  <a:lumOff val="-28409"/>
                </a:schemeClr>
              </a:solidFill>
              <a:prstDash val="solid"/>
              <a:miter lim="400000"/>
            </a:ln>
          </a:left>
          <a:right>
            <a:ln w="12700" cap="flat">
              <a:solidFill>
                <a:schemeClr val="accent2">
                  <a:satOff val="-5186"/>
                  <a:lumOff val="-28409"/>
                </a:schemeClr>
              </a:solidFill>
              <a:prstDash val="solid"/>
              <a:miter lim="400000"/>
            </a:ln>
          </a:right>
          <a:top>
            <a:ln w="12700" cap="flat">
              <a:solidFill>
                <a:srgbClr val="53D5FD"/>
              </a:solidFill>
              <a:prstDash val="solid"/>
              <a:miter lim="400000"/>
            </a:ln>
          </a:top>
          <a:bottom>
            <a:ln w="12700" cap="flat">
              <a:solidFill>
                <a:schemeClr val="accent2">
                  <a:satOff val="-5186"/>
                  <a:lumOff val="-28409"/>
                </a:schemeClr>
              </a:solidFill>
              <a:prstDash val="solid"/>
              <a:miter lim="400000"/>
            </a:ln>
          </a:bottom>
          <a:insideH>
            <a:ln w="12700" cap="flat">
              <a:solidFill>
                <a:schemeClr val="accent2">
                  <a:satOff val="-5186"/>
                  <a:lumOff val="-28409"/>
                </a:schemeClr>
              </a:solidFill>
              <a:prstDash val="solid"/>
              <a:miter lim="400000"/>
            </a:ln>
          </a:insideH>
          <a:insideV>
            <a:ln w="12700" cap="flat">
              <a:solidFill>
                <a:schemeClr val="accent2">
                  <a:satOff val="-5186"/>
                  <a:lumOff val="-28409"/>
                </a:schemeClr>
              </a:solidFill>
              <a:prstDash val="solid"/>
              <a:miter lim="400000"/>
            </a:ln>
          </a:insideV>
        </a:tcBdr>
        <a:fill>
          <a:solidFill>
            <a:schemeClr val="accent1">
              <a:hueOff val="450000"/>
              <a:satOff val="-18071"/>
              <a:lumOff val="-14609"/>
            </a:schemeClr>
          </a:solidFill>
        </a:fill>
      </a:tcStyle>
    </a:lastRow>
    <a:firstRow>
      <a:tcTxStyle b="off" i="off">
        <a:fontRef idx="minor">
          <a:srgbClr val="FFFFFF"/>
        </a:fontRef>
        <a:srgbClr val="FFFFFF"/>
      </a:tcTxStyle>
      <a:tcStyle>
        <a:tcBdr>
          <a:left>
            <a:ln w="12700" cap="flat">
              <a:solidFill>
                <a:schemeClr val="accent2">
                  <a:satOff val="-5186"/>
                  <a:lumOff val="-28409"/>
                </a:schemeClr>
              </a:solidFill>
              <a:prstDash val="solid"/>
              <a:miter lim="400000"/>
            </a:ln>
          </a:left>
          <a:right>
            <a:ln w="12700" cap="flat">
              <a:solidFill>
                <a:schemeClr val="accent2">
                  <a:satOff val="-5186"/>
                  <a:lumOff val="-28409"/>
                </a:schemeClr>
              </a:solidFill>
              <a:prstDash val="solid"/>
              <a:miter lim="400000"/>
            </a:ln>
          </a:right>
          <a:top>
            <a:ln w="12700" cap="flat">
              <a:solidFill>
                <a:schemeClr val="accent2">
                  <a:satOff val="-5186"/>
                  <a:lumOff val="-28409"/>
                </a:schemeClr>
              </a:solidFill>
              <a:prstDash val="solid"/>
              <a:miter lim="400000"/>
            </a:ln>
          </a:top>
          <a:bottom>
            <a:ln w="12700" cap="flat">
              <a:solidFill>
                <a:srgbClr val="53D5FD"/>
              </a:solidFill>
              <a:prstDash val="solid"/>
              <a:miter lim="400000"/>
            </a:ln>
          </a:bottom>
          <a:insideH>
            <a:ln w="12700" cap="flat">
              <a:solidFill>
                <a:schemeClr val="accent2">
                  <a:satOff val="-5186"/>
                  <a:lumOff val="-28409"/>
                </a:schemeClr>
              </a:solidFill>
              <a:prstDash val="solid"/>
              <a:miter lim="400000"/>
            </a:ln>
          </a:insideH>
          <a:insideV>
            <a:ln w="12700" cap="flat">
              <a:solidFill>
                <a:schemeClr val="accent2">
                  <a:satOff val="-5186"/>
                  <a:lumOff val="-28409"/>
                </a:schemeClr>
              </a:solidFill>
              <a:prstDash val="solid"/>
              <a:miter lim="400000"/>
            </a:ln>
          </a:insideV>
        </a:tcBdr>
        <a:fill>
          <a:solidFill>
            <a:schemeClr val="accent1">
              <a:hueOff val="450000"/>
              <a:satOff val="-18071"/>
              <a:lumOff val="-14609"/>
            </a:schemeClr>
          </a:solidFill>
        </a:fill>
      </a:tcStyle>
    </a:firstRow>
  </a:tblStyle>
  <a:tblStyle styleId="{C7B018BB-80A7-4F77-B60F-C8B233D01FF8}" styleName="">
    <a:tblBg/>
    <a:wholeTbl>
      <a:tcTxStyle b="off" i="off">
        <a:font>
          <a:latin typeface="Avenir Medium"/>
          <a:ea typeface="Avenir Medium"/>
          <a:cs typeface="Avenir Medium"/>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38100" cap="flat">
              <a:solidFill>
                <a:srgbClr val="000000"/>
              </a:solidFill>
              <a:prstDash val="solid"/>
              <a:miter lim="400000"/>
            </a:ln>
          </a:bottom>
          <a:insideH>
            <a:ln w="381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0A0A0A">
              <a:alpha val="92000"/>
            </a:srgbClr>
          </a:solidFill>
        </a:fill>
      </a:tcStyle>
    </a:band2H>
    <a:firstCol>
      <a:tcTxStyle b="off" i="off">
        <a:font>
          <a:latin typeface="Avenir Medium"/>
          <a:ea typeface="Avenir Medium"/>
          <a:cs typeface="Avenir Medium"/>
        </a:font>
        <a:srgbClr val="FFFFFF"/>
      </a:tcTxStyle>
      <a:tcStyle>
        <a:tcBdr>
          <a:left>
            <a:ln w="25400" cap="flat">
              <a:solidFill>
                <a:srgbClr val="000000"/>
              </a:solidFill>
              <a:prstDash val="solid"/>
              <a:miter lim="400000"/>
            </a:ln>
          </a:left>
          <a:right>
            <a:ln w="63500" cap="flat">
              <a:solidFill>
                <a:srgbClr val="000000"/>
              </a:solidFill>
              <a:prstDash val="solid"/>
              <a:miter lim="400000"/>
            </a:ln>
          </a:right>
          <a:top>
            <a:ln w="38100" cap="flat">
              <a:solidFill>
                <a:srgbClr val="000000"/>
              </a:solidFill>
              <a:prstDash val="solid"/>
              <a:miter lim="400000"/>
            </a:ln>
          </a:top>
          <a:bottom>
            <a:ln w="38100" cap="flat">
              <a:solidFill>
                <a:srgbClr val="000000"/>
              </a:solidFill>
              <a:prstDash val="solid"/>
              <a:miter lim="400000"/>
            </a:ln>
          </a:bottom>
          <a:insideH>
            <a:ln w="381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ff" i="off">
        <a:font>
          <a:latin typeface="Avenir Medium"/>
          <a:ea typeface="Avenir Medium"/>
          <a:cs typeface="Avenir Medium"/>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63500" cap="flat">
              <a:solidFill>
                <a:srgbClr val="000000"/>
              </a:solidFill>
              <a:prstDash val="solid"/>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Avenir Medium"/>
          <a:ea typeface="Avenir Medium"/>
          <a:cs typeface="Avenir Medium"/>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635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EEE7283C-3CF3-47DC-8721-378D4A62B228}" styleName="">
    <a:tblBg/>
    <a:wholeTbl>
      <a:tcTxStyle b="off" i="off">
        <a:fontRef idx="minor">
          <a:srgbClr val="FFFFFF"/>
        </a:fontRef>
        <a:srgbClr val="FFFFFF"/>
      </a:tcTxStyle>
      <a:tcStyle>
        <a:tcBdr>
          <a:left>
            <a:ln w="12700" cap="flat">
              <a:solidFill>
                <a:schemeClr val="accent2">
                  <a:satOff val="-5186"/>
                  <a:lumOff val="-28409"/>
                </a:schemeClr>
              </a:solidFill>
              <a:prstDash val="solid"/>
              <a:miter lim="400000"/>
            </a:ln>
          </a:left>
          <a:right>
            <a:ln w="12700" cap="flat">
              <a:solidFill>
                <a:schemeClr val="accent2">
                  <a:satOff val="-5186"/>
                  <a:lumOff val="-28409"/>
                </a:schemeClr>
              </a:solidFill>
              <a:prstDash val="solid"/>
              <a:miter lim="400000"/>
            </a:ln>
          </a:right>
          <a:top>
            <a:ln w="12700" cap="flat">
              <a:solidFill>
                <a:schemeClr val="accent2">
                  <a:satOff val="-5186"/>
                  <a:lumOff val="-28409"/>
                </a:schemeClr>
              </a:solidFill>
              <a:prstDash val="solid"/>
              <a:miter lim="400000"/>
            </a:ln>
          </a:top>
          <a:bottom>
            <a:ln w="12700" cap="flat">
              <a:solidFill>
                <a:schemeClr val="accent2">
                  <a:satOff val="-5186"/>
                  <a:lumOff val="-28409"/>
                </a:schemeClr>
              </a:solidFill>
              <a:prstDash val="solid"/>
              <a:miter lim="400000"/>
            </a:ln>
          </a:bottom>
          <a:insideH>
            <a:ln w="12700" cap="flat">
              <a:solidFill>
                <a:schemeClr val="accent2">
                  <a:satOff val="-5186"/>
                  <a:lumOff val="-28409"/>
                </a:schemeClr>
              </a:solidFill>
              <a:prstDash val="solid"/>
              <a:miter lim="400000"/>
            </a:ln>
          </a:insideH>
          <a:insideV>
            <a:ln w="12700" cap="flat">
              <a:solidFill>
                <a:schemeClr val="accent2">
                  <a:satOff val="-5186"/>
                  <a:lumOff val="-28409"/>
                </a:schemeClr>
              </a:solidFill>
              <a:prstDash val="solid"/>
              <a:miter lim="400000"/>
            </a:ln>
          </a:insideV>
        </a:tcBdr>
        <a:fill>
          <a:noFill/>
        </a:fill>
      </a:tcStyle>
    </a:wholeTbl>
    <a:band2H>
      <a:tcTxStyle/>
      <a:tcStyle>
        <a:tcBdr/>
        <a:fill>
          <a:solidFill>
            <a:srgbClr val="00EDFF">
              <a:alpha val="24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chemeClr val="accent2">
                  <a:satOff val="-5186"/>
                  <a:lumOff val="-28409"/>
                </a:schemeClr>
              </a:solidFill>
              <a:prstDash val="solid"/>
              <a:miter lim="400000"/>
            </a:ln>
          </a:insideV>
        </a:tcBdr>
        <a:fill>
          <a:solidFill>
            <a:schemeClr val="accent2">
              <a:satOff val="-5186"/>
              <a:lumOff val="-12389"/>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flat">
              <a:solidFill>
                <a:srgbClr val="FFFFFF"/>
              </a:solidFill>
              <a:prstDash val="solid"/>
              <a:miter lim="400000"/>
            </a:ln>
          </a:top>
          <a:bottom>
            <a:ln w="12700" cap="flat">
              <a:noFill/>
              <a:miter lim="400000"/>
            </a:ln>
          </a:bottom>
          <a:insideH>
            <a:ln w="12700" cap="flat">
              <a:solidFill>
                <a:srgbClr val="00919C">
                  <a:alpha val="79000"/>
                </a:srgbClr>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00919C">
                  <a:alpha val="79000"/>
                </a:srgbClr>
              </a:solidFill>
              <a:prstDash val="solid"/>
              <a:miter lim="400000"/>
            </a:ln>
          </a:insideH>
          <a:insideV>
            <a:ln w="12700" cap="flat">
              <a:noFill/>
              <a:miter lim="400000"/>
            </a:ln>
          </a:insideV>
        </a:tcBdr>
        <a:fill>
          <a:solidFill>
            <a:schemeClr val="accent2">
              <a:satOff val="-5186"/>
              <a:lumOff val="-28409"/>
            </a:schemeClr>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25400" cap="rnd">
              <a:solidFill>
                <a:srgbClr val="4F4F4F"/>
              </a:solidFill>
              <a:custDash>
                <a:ds d="100000" sp="200000"/>
              </a:custDash>
              <a:miter lim="400000"/>
            </a:ln>
          </a:top>
          <a:bottom>
            <a:ln w="25400" cap="rnd">
              <a:solidFill>
                <a:srgbClr val="4F4F4F"/>
              </a:solidFill>
              <a:custDash>
                <a:ds d="100000" sp="200000"/>
              </a:custDash>
              <a:miter lim="400000"/>
            </a:ln>
          </a:bottom>
          <a:insideH>
            <a:ln w="25400" cap="rnd">
              <a:solidFill>
                <a:srgbClr val="4F4F4F"/>
              </a:solidFill>
              <a:custDash>
                <a:ds d="100000" sp="200000"/>
              </a:custDash>
              <a:miter lim="400000"/>
            </a:ln>
          </a:insideH>
          <a:insideV>
            <a:ln w="12700" cap="flat">
              <a:noFill/>
              <a:miter lim="400000"/>
            </a:ln>
          </a:insideV>
        </a:tcBdr>
        <a:fill>
          <a:noFill/>
        </a:fill>
      </a:tcStyle>
    </a:wholeTbl>
    <a:band2H>
      <a:tcTxStyle/>
      <a:tcStyle>
        <a:tcBdr/>
        <a:fill>
          <a:solidFill>
            <a:srgbClr val="6D6D6D">
              <a:alpha val="25000"/>
            </a:srgbClr>
          </a:solidFill>
        </a:fill>
      </a:tcStyle>
    </a:band2H>
    <a:firstCol>
      <a:tcTxStyle b="off" i="off">
        <a:fontRef idx="minor">
          <a:srgbClr val="FFFFFF"/>
        </a:fontRef>
        <a:srgbClr val="FFFFFF"/>
      </a:tcTxStyle>
      <a:tcStyle>
        <a:tcBdr>
          <a:left>
            <a:ln w="12700" cap="flat">
              <a:noFill/>
              <a:miter lim="400000"/>
            </a:ln>
          </a:left>
          <a:right>
            <a:ln w="0" cap="flat">
              <a:noFill/>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noFill/>
              <a:miter lim="400000"/>
            </a:ln>
          </a:insideV>
        </a:tcBdr>
        <a:fill>
          <a:solidFill>
            <a:srgbClr val="808080">
              <a:alpha val="32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38100" cap="flat">
              <a:solidFill>
                <a:srgbClr val="000000"/>
              </a:solidFill>
              <a:prstDash val="solid"/>
              <a:miter lim="400000"/>
            </a:ln>
          </a:top>
          <a:bottom>
            <a:ln w="12700" cap="flat">
              <a:noFill/>
              <a:miter lim="400000"/>
            </a:ln>
          </a:bottom>
          <a:insideH>
            <a:ln w="12700" cap="flat">
              <a:solidFill>
                <a:srgbClr val="000000"/>
              </a:solidFill>
              <a:prstDash val="solid"/>
              <a:miter lim="400000"/>
            </a:ln>
          </a:insideH>
          <a:insideV>
            <a:ln w="12700" cap="flat">
              <a:noFill/>
              <a:miter lim="400000"/>
            </a:ln>
          </a:insideV>
        </a:tcBdr>
        <a:fill>
          <a:solidFill>
            <a:srgbClr val="941B00">
              <a:alpha val="8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noFill/>
              <a:miter lim="400000"/>
            </a:ln>
          </a:insideV>
        </a:tcBdr>
        <a:fill>
          <a:solidFill>
            <a:srgbClr val="CD2600">
              <a:alpha val="80000"/>
            </a:srgbClr>
          </a:solidFill>
        </a:fill>
      </a:tcStyle>
    </a:firstRow>
  </a:tblStyle>
  <a:tblStyle styleId="{33BA23B1-9221-436E-865A-0063620EA4FD}"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4F4F4F"/>
              </a:solidFill>
              <a:prstDash val="solid"/>
              <a:miter lim="400000"/>
            </a:ln>
          </a:top>
          <a:bottom>
            <a:ln w="12700" cap="flat">
              <a:solidFill>
                <a:srgbClr val="4F4F4F"/>
              </a:solidFill>
              <a:prstDash val="solid"/>
              <a:miter lim="400000"/>
            </a:ln>
          </a:bottom>
          <a:insideH>
            <a:ln w="12700" cap="flat">
              <a:solidFill>
                <a:srgbClr val="4F4F4F"/>
              </a:solidFill>
              <a:prstDash val="solid"/>
              <a:miter lim="400000"/>
            </a:ln>
          </a:insideH>
          <a:insideV>
            <a:ln w="12700" cap="flat">
              <a:noFill/>
              <a:miter lim="400000"/>
            </a:ln>
          </a:insideV>
        </a:tcBdr>
        <a:fill>
          <a:noFill/>
        </a:fill>
      </a:tcStyle>
    </a:wholeTbl>
    <a:band2H>
      <a:tcTxStyle/>
      <a:tcStyle>
        <a:tcBdr/>
        <a:fill>
          <a:solidFill>
            <a:srgbClr val="797A7B">
              <a:alpha val="30000"/>
            </a:srgb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4F4F4F"/>
              </a:solidFill>
              <a:prstDash val="solid"/>
              <a:miter lim="400000"/>
            </a:ln>
          </a:top>
          <a:bottom>
            <a:ln w="12700" cap="flat">
              <a:solidFill>
                <a:srgbClr val="4F4F4F"/>
              </a:solidFill>
              <a:prstDash val="solid"/>
              <a:miter lim="400000"/>
            </a:ln>
          </a:bottom>
          <a:insideH>
            <a:ln w="12700" cap="flat">
              <a:solidFill>
                <a:srgbClr val="4F4F4F"/>
              </a:solidFill>
              <a:prstDash val="solid"/>
              <a:miter lim="400000"/>
            </a:ln>
          </a:insideH>
          <a:insideV>
            <a:ln w="12700" cap="flat">
              <a:noFill/>
              <a:miter lim="400000"/>
            </a:ln>
          </a:insideV>
        </a:tcBdr>
        <a:fill>
          <a:solidFill>
            <a:srgbClr val="1F2428"/>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08080"/>
              </a:solidFill>
              <a:prstDash val="solid"/>
              <a:miter lim="400000"/>
            </a:ln>
          </a:insideH>
          <a:insideV>
            <a:ln w="12700" cap="flat">
              <a:noFill/>
              <a:miter lim="400000"/>
            </a:ln>
          </a:insideV>
        </a:tcBdr>
        <a:fill>
          <a:solidFill>
            <a:srgbClr val="484B4C"/>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808080"/>
              </a:solidFill>
              <a:prstDash val="solid"/>
              <a:miter lim="400000"/>
            </a:ln>
          </a:insideH>
          <a:insideV>
            <a:ln w="12700" cap="flat">
              <a:noFill/>
              <a:miter lim="400000"/>
            </a:ln>
          </a:insideV>
        </a:tcBdr>
        <a:fill>
          <a:solidFill>
            <a:srgbClr val="484B4C"/>
          </a:solidFill>
        </a:fill>
      </a:tcStyle>
    </a:firstRow>
  </a:tblStyle>
  <a:tblStyle styleId="{2708684C-4D16-4618-839F-0558EEFCDFE6}"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797979"/>
              </a:solidFill>
              <a:custDash>
                <a:ds d="200000" sp="200000"/>
              </a:custDash>
              <a:miter lim="400000"/>
            </a:ln>
          </a:top>
          <a:bottom>
            <a:ln w="12700" cap="flat">
              <a:solidFill>
                <a:srgbClr val="797979"/>
              </a:solidFill>
              <a:custDash>
                <a:ds d="200000" sp="200000"/>
              </a:custDash>
              <a:miter lim="400000"/>
            </a:ln>
          </a:bottom>
          <a:insideH>
            <a:ln w="12700" cap="flat">
              <a:solidFill>
                <a:srgbClr val="797979"/>
              </a:solidFill>
              <a:custDash>
                <a:ds d="200000" sp="200000"/>
              </a:custDash>
              <a:miter lim="400000"/>
            </a:ln>
          </a:insideH>
          <a:insideV>
            <a:ln w="12700" cap="flat">
              <a:noFill/>
              <a:miter lim="400000"/>
            </a:ln>
          </a:insideV>
        </a:tcBdr>
        <a:fill>
          <a:noFill/>
        </a:fill>
      </a:tcStyle>
    </a:wholeTbl>
    <a:band2H>
      <a:tcTxStyle/>
      <a:tcStyle>
        <a:tcBdr/>
        <a:fill>
          <a:solidFill>
            <a:srgbClr val="797A7B">
              <a:alpha val="30000"/>
            </a:srgbClr>
          </a:solidFill>
        </a:fill>
      </a:tcStyle>
    </a:band2H>
    <a:firstCol>
      <a:tcTxStyle b="off" i="off">
        <a:fontRef idx="minor">
          <a:srgbClr val="FFFFFF"/>
        </a:fontRef>
        <a:srgbClr val="FFFFFF"/>
      </a:tcTxStyle>
      <a:tcStyle>
        <a:tcBdr>
          <a:left>
            <a:ln w="12700" cap="flat">
              <a:noFill/>
              <a:miter lim="400000"/>
            </a:ln>
          </a:left>
          <a:right>
            <a:ln w="12700" cap="flat">
              <a:solidFill>
                <a:srgbClr val="FFFFFF"/>
              </a:solidFill>
              <a:prstDash val="solid"/>
              <a:miter lim="400000"/>
            </a:ln>
          </a:right>
          <a:top>
            <a:ln w="12700" cap="flat">
              <a:solidFill>
                <a:srgbClr val="797979"/>
              </a:solidFill>
              <a:custDash>
                <a:ds d="200000" sp="200000"/>
              </a:custDash>
              <a:miter lim="400000"/>
            </a:ln>
          </a:top>
          <a:bottom>
            <a:ln w="12700" cap="flat">
              <a:solidFill>
                <a:srgbClr val="797979"/>
              </a:solidFill>
              <a:custDash>
                <a:ds d="200000" sp="200000"/>
              </a:custDash>
              <a:miter lim="400000"/>
            </a:ln>
          </a:bottom>
          <a:insideH>
            <a:ln w="12700" cap="flat">
              <a:solidFill>
                <a:srgbClr val="797979"/>
              </a:solidFill>
              <a:custDash>
                <a:ds d="200000" sp="200000"/>
              </a:custDash>
              <a:miter lim="400000"/>
            </a:ln>
          </a:insideH>
          <a:insideV>
            <a:ln w="12700" cap="flat">
              <a:noFill/>
              <a:miter lim="400000"/>
            </a:ln>
          </a:insideV>
        </a:tcBdr>
        <a:fill>
          <a:no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25400" cap="flat">
              <a:solidFill>
                <a:srgbClr val="FFFFFF"/>
              </a:solidFill>
              <a:prstDash val="solid"/>
              <a:miter lim="400000"/>
            </a:ln>
          </a:top>
          <a:bottom>
            <a:ln w="12700" cap="flat">
              <a:noFill/>
              <a:miter lim="400000"/>
            </a:ln>
          </a:bottom>
          <a:insideH>
            <a:ln w="12700" cap="flat">
              <a:solidFill>
                <a:srgbClr val="797979"/>
              </a:solidFill>
              <a:prstDash val="solid"/>
              <a:miter lim="400000"/>
            </a:ln>
          </a:insideH>
          <a:insideV>
            <a:ln w="12700" cap="flat">
              <a:noFill/>
              <a:miter lim="400000"/>
            </a:ln>
          </a:insideV>
        </a:tcBdr>
        <a:fill>
          <a:noFill/>
        </a:fill>
      </a:tcStyle>
    </a:lastRow>
    <a:firstRow>
      <a:tcTxStyle b="off" i="off">
        <a:fontRef idx="minor">
          <a:schemeClr val="accent2">
            <a:satOff val="44164"/>
            <a:lumOff val="14231"/>
          </a:schemeClr>
        </a:fontRef>
        <a:schemeClr val="accent2">
          <a:satOff val="44164"/>
          <a:lumOff val="14231"/>
        </a:schemeClr>
      </a:tcTxStyle>
      <a:tcStyle>
        <a:tcBdr>
          <a:left>
            <a:ln w="12700" cap="flat">
              <a:noFill/>
              <a:miter lim="400000"/>
            </a:ln>
          </a:left>
          <a:right>
            <a:ln w="12700" cap="flat">
              <a:noFill/>
              <a:miter lim="400000"/>
            </a:ln>
          </a:right>
          <a:top>
            <a:ln w="12700" cap="flat">
              <a:noFill/>
              <a:miter lim="400000"/>
            </a:ln>
          </a:top>
          <a:bottom>
            <a:ln w="12700" cap="flat">
              <a:solidFill>
                <a:srgbClr val="FFFFFF"/>
              </a:solidFill>
              <a:prstDash val="solid"/>
              <a:miter lim="400000"/>
            </a:ln>
          </a:bottom>
          <a:insideH>
            <a:ln w="12700" cap="flat">
              <a:solidFill>
                <a:srgbClr val="797979"/>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352"/>
    <p:restoredTop sz="91433"/>
  </p:normalViewPr>
  <p:slideViewPr>
    <p:cSldViewPr snapToGrid="0" snapToObjects="1">
      <p:cViewPr varScale="1">
        <p:scale>
          <a:sx n="68" d="100"/>
          <a:sy n="68" d="100"/>
        </p:scale>
        <p:origin x="2488"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6" name="Shape 136"/>
          <p:cNvSpPr>
            <a:spLocks noGrp="1" noRot="1" noChangeAspect="1"/>
          </p:cNvSpPr>
          <p:nvPr>
            <p:ph type="sldImg"/>
          </p:nvPr>
        </p:nvSpPr>
        <p:spPr>
          <a:xfrm>
            <a:off x="1143000" y="685800"/>
            <a:ext cx="4572000" cy="3429000"/>
          </a:xfrm>
          <a:prstGeom prst="rect">
            <a:avLst/>
          </a:prstGeom>
        </p:spPr>
        <p:txBody>
          <a:bodyPr/>
          <a:lstStyle/>
          <a:p>
            <a:endParaRPr/>
          </a:p>
        </p:txBody>
      </p:sp>
      <p:sp>
        <p:nvSpPr>
          <p:cNvPr id="137" name="Shape 13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È navigazione da diporto quella effettuata a scopi sportivi o ricreativi, dai quali esuli il fine di lucro (art. 1, comma 2, l. 11 febbraio 1971, n. 50</a:t>
            </a:r>
          </a:p>
        </p:txBody>
      </p:sp>
    </p:spTree>
    <p:extLst>
      <p:ext uri="{BB962C8B-B14F-4D97-AF65-F5344CB8AC3E}">
        <p14:creationId xmlns:p14="http://schemas.microsoft.com/office/powerpoint/2010/main" val="4008275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665550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2937196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395580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olo e sottotitolo">
    <p:spTree>
      <p:nvGrpSpPr>
        <p:cNvPr id="1" name=""/>
        <p:cNvGrpSpPr/>
        <p:nvPr/>
      </p:nvGrpSpPr>
      <p:grpSpPr>
        <a:xfrm>
          <a:off x="0" y="0"/>
          <a:ext cx="0" cy="0"/>
          <a:chOff x="0" y="0"/>
          <a:chExt cx="0" cy="0"/>
        </a:xfrm>
      </p:grpSpPr>
      <p:sp>
        <p:nvSpPr>
          <p:cNvPr id="11" name="Shape 11"/>
          <p:cNvSpPr>
            <a:spLocks noGrp="1"/>
          </p:cNvSpPr>
          <p:nvPr>
            <p:ph type="title"/>
          </p:nvPr>
        </p:nvSpPr>
        <p:spPr>
          <a:xfrm>
            <a:off x="660400" y="4292600"/>
            <a:ext cx="11684000" cy="2222500"/>
          </a:xfrm>
          <a:prstGeom prst="rect">
            <a:avLst/>
          </a:prstGeom>
        </p:spPr>
        <p:txBody>
          <a:bodyPr/>
          <a:lstStyle>
            <a:lvl1pPr>
              <a:defRPr sz="6200" spc="992"/>
            </a:lvl1pPr>
          </a:lstStyle>
          <a:p>
            <a:r>
              <a:t>Titolo Testo</a:t>
            </a:r>
          </a:p>
        </p:txBody>
      </p:sp>
      <p:sp>
        <p:nvSpPr>
          <p:cNvPr id="12" name="Shape 12"/>
          <p:cNvSpPr>
            <a:spLocks noGrp="1"/>
          </p:cNvSpPr>
          <p:nvPr>
            <p:ph type="body" sz="quarter" idx="1"/>
          </p:nvPr>
        </p:nvSpPr>
        <p:spPr>
          <a:xfrm>
            <a:off x="660400" y="3416300"/>
            <a:ext cx="11684000" cy="889000"/>
          </a:xfrm>
          <a:prstGeom prst="rect">
            <a:avLst/>
          </a:prstGeom>
        </p:spPr>
        <p:txBody>
          <a:bodyPr anchor="b"/>
          <a:lstStyle>
            <a:lvl1pPr marL="0" indent="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1pPr>
            <a:lvl2pPr marL="0" indent="2286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2pPr>
            <a:lvl3pPr marL="0" indent="4572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3pPr>
            <a:lvl4pPr marL="0" indent="6858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4pPr>
            <a:lvl5pPr marL="0" indent="9144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5pPr>
          </a:lstStyle>
          <a:p>
            <a:r>
              <a:t>Corpo livello uno</a:t>
            </a:r>
          </a:p>
          <a:p>
            <a:pPr lvl="1"/>
            <a:r>
              <a:t>Corpo livello due</a:t>
            </a:r>
          </a:p>
          <a:p>
            <a:pPr lvl="2"/>
            <a:r>
              <a:t>Corpo livello tre</a:t>
            </a:r>
          </a:p>
          <a:p>
            <a:pPr lvl="3"/>
            <a:r>
              <a:t>Corpo livello quattro</a:t>
            </a:r>
          </a:p>
          <a:p>
            <a:pPr lvl="4"/>
            <a:r>
              <a:t>Corpo livello cinque</a:t>
            </a:r>
          </a:p>
        </p:txBody>
      </p:sp>
      <p:sp>
        <p:nvSpPr>
          <p:cNvPr id="13" name="Shape 13"/>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Foto - 3 per pagina">
    <p:spTree>
      <p:nvGrpSpPr>
        <p:cNvPr id="1" name=""/>
        <p:cNvGrpSpPr/>
        <p:nvPr/>
      </p:nvGrpSpPr>
      <p:grpSpPr>
        <a:xfrm>
          <a:off x="0" y="0"/>
          <a:ext cx="0" cy="0"/>
          <a:chOff x="0" y="0"/>
          <a:chExt cx="0" cy="0"/>
        </a:xfrm>
      </p:grpSpPr>
      <p:sp>
        <p:nvSpPr>
          <p:cNvPr id="93" name="Shape 93"/>
          <p:cNvSpPr>
            <a:spLocks noGrp="1"/>
          </p:cNvSpPr>
          <p:nvPr>
            <p:ph type="pic" sz="half" idx="13"/>
          </p:nvPr>
        </p:nvSpPr>
        <p:spPr>
          <a:xfrm>
            <a:off x="6502400" y="4879052"/>
            <a:ext cx="6502400" cy="4876801"/>
          </a:xfrm>
          <a:prstGeom prst="rect">
            <a:avLst/>
          </a:prstGeom>
        </p:spPr>
        <p:txBody>
          <a:bodyPr lIns="91439" tIns="45719" rIns="91439" bIns="45719" anchor="t">
            <a:noAutofit/>
          </a:bodyPr>
          <a:lstStyle/>
          <a:p>
            <a:endParaRPr/>
          </a:p>
        </p:txBody>
      </p:sp>
      <p:sp>
        <p:nvSpPr>
          <p:cNvPr id="94" name="Shape 94"/>
          <p:cNvSpPr>
            <a:spLocks noGrp="1"/>
          </p:cNvSpPr>
          <p:nvPr>
            <p:ph type="pic" sz="half" idx="14"/>
          </p:nvPr>
        </p:nvSpPr>
        <p:spPr>
          <a:xfrm>
            <a:off x="6502400" y="0"/>
            <a:ext cx="6502400" cy="4876800"/>
          </a:xfrm>
          <a:prstGeom prst="rect">
            <a:avLst/>
          </a:prstGeom>
        </p:spPr>
        <p:txBody>
          <a:bodyPr lIns="91439" tIns="45719" rIns="91439" bIns="45719" anchor="t">
            <a:noAutofit/>
          </a:bodyPr>
          <a:lstStyle/>
          <a:p>
            <a:endParaRPr/>
          </a:p>
        </p:txBody>
      </p:sp>
      <p:sp>
        <p:nvSpPr>
          <p:cNvPr id="95" name="Shape 95"/>
          <p:cNvSpPr>
            <a:spLocks noGrp="1"/>
          </p:cNvSpPr>
          <p:nvPr>
            <p:ph type="pic" idx="15"/>
          </p:nvPr>
        </p:nvSpPr>
        <p:spPr>
          <a:xfrm>
            <a:off x="0" y="0"/>
            <a:ext cx="6502400" cy="9753600"/>
          </a:xfrm>
          <a:prstGeom prst="rect">
            <a:avLst/>
          </a:prstGeom>
        </p:spPr>
        <p:txBody>
          <a:bodyPr lIns="91439" tIns="45719" rIns="91439" bIns="45719" anchor="t">
            <a:noAutofit/>
          </a:bodyPr>
          <a:lstStyle/>
          <a:p>
            <a:endParaRPr/>
          </a:p>
        </p:txBody>
      </p:sp>
      <p:sp>
        <p:nvSpPr>
          <p:cNvPr id="96" name="Shape 96"/>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Citazione">
    <p:spTree>
      <p:nvGrpSpPr>
        <p:cNvPr id="1" name=""/>
        <p:cNvGrpSpPr/>
        <p:nvPr/>
      </p:nvGrpSpPr>
      <p:grpSpPr>
        <a:xfrm>
          <a:off x="0" y="0"/>
          <a:ext cx="0" cy="0"/>
          <a:chOff x="0" y="0"/>
          <a:chExt cx="0" cy="0"/>
        </a:xfrm>
      </p:grpSpPr>
      <p:sp>
        <p:nvSpPr>
          <p:cNvPr id="103" name="Shape 103"/>
          <p:cNvSpPr>
            <a:spLocks noGrp="1"/>
          </p:cNvSpPr>
          <p:nvPr>
            <p:ph type="body" sz="quarter" idx="13"/>
          </p:nvPr>
        </p:nvSpPr>
        <p:spPr>
          <a:xfrm>
            <a:off x="1270000" y="6362700"/>
            <a:ext cx="10464800" cy="520700"/>
          </a:xfrm>
          <a:prstGeom prst="rect">
            <a:avLst/>
          </a:prstGeom>
        </p:spPr>
        <p:txBody>
          <a:bodyPr>
            <a:spAutoFit/>
          </a:bodyPr>
          <a:lstStyle>
            <a:lvl1pPr marL="0" indent="0" algn="ctr">
              <a:spcBef>
                <a:spcPts val="0"/>
              </a:spcBef>
              <a:buClrTx/>
              <a:buSzTx/>
              <a:buNone/>
              <a:defRPr sz="2400" cap="all" spc="384">
                <a:solidFill>
                  <a:schemeClr val="accent2">
                    <a:satOff val="44164"/>
                    <a:lumOff val="14231"/>
                  </a:schemeClr>
                </a:solidFill>
              </a:defRPr>
            </a:lvl1pPr>
          </a:lstStyle>
          <a:p>
            <a:r>
              <a:t>–Giovanni Mela</a:t>
            </a:r>
          </a:p>
        </p:txBody>
      </p:sp>
      <p:sp>
        <p:nvSpPr>
          <p:cNvPr id="104" name="Shape 104"/>
          <p:cNvSpPr>
            <a:spLocks noGrp="1"/>
          </p:cNvSpPr>
          <p:nvPr>
            <p:ph type="body" sz="quarter" idx="14"/>
          </p:nvPr>
        </p:nvSpPr>
        <p:spPr>
          <a:xfrm>
            <a:off x="1270000" y="4248150"/>
            <a:ext cx="10464800" cy="723900"/>
          </a:xfrm>
          <a:prstGeom prst="rect">
            <a:avLst/>
          </a:prstGeom>
        </p:spPr>
        <p:txBody>
          <a:bodyPr>
            <a:spAutoFit/>
          </a:bodyPr>
          <a:lstStyle>
            <a:lvl1pPr marL="0" indent="0" algn="ctr">
              <a:spcBef>
                <a:spcPts val="0"/>
              </a:spcBef>
              <a:buClrTx/>
              <a:buSzTx/>
              <a:buNone/>
            </a:lvl1pPr>
          </a:lstStyle>
          <a:p>
            <a:r>
              <a:t>“Inserisci qui una citazione”. </a:t>
            </a:r>
          </a:p>
        </p:txBody>
      </p:sp>
      <p:sp>
        <p:nvSpPr>
          <p:cNvPr id="105" name="Shape 105"/>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Cita foto">
    <p:spTree>
      <p:nvGrpSpPr>
        <p:cNvPr id="1" name=""/>
        <p:cNvGrpSpPr/>
        <p:nvPr/>
      </p:nvGrpSpPr>
      <p:grpSpPr>
        <a:xfrm>
          <a:off x="0" y="0"/>
          <a:ext cx="0" cy="0"/>
          <a:chOff x="0" y="0"/>
          <a:chExt cx="0" cy="0"/>
        </a:xfrm>
      </p:grpSpPr>
      <p:sp>
        <p:nvSpPr>
          <p:cNvPr id="112" name="Shape 112"/>
          <p:cNvSpPr>
            <a:spLocks noGrp="1"/>
          </p:cNvSpPr>
          <p:nvPr>
            <p:ph type="body" sz="quarter" idx="13"/>
          </p:nvPr>
        </p:nvSpPr>
        <p:spPr>
          <a:xfrm>
            <a:off x="1270000" y="2959100"/>
            <a:ext cx="10464800" cy="520700"/>
          </a:xfrm>
          <a:prstGeom prst="rect">
            <a:avLst/>
          </a:prstGeom>
        </p:spPr>
        <p:txBody>
          <a:bodyPr anchor="t">
            <a:spAutoFit/>
          </a:bodyPr>
          <a:lstStyle>
            <a:lvl1pPr marL="0" indent="0" algn="ctr">
              <a:spcBef>
                <a:spcPts val="0"/>
              </a:spcBef>
              <a:buClrTx/>
              <a:buSzTx/>
              <a:buNone/>
              <a:defRPr sz="2400" cap="all" spc="384">
                <a:solidFill>
                  <a:schemeClr val="accent2">
                    <a:satOff val="44164"/>
                    <a:lumOff val="14231"/>
                  </a:schemeClr>
                </a:solidFill>
              </a:defRPr>
            </a:lvl1pPr>
          </a:lstStyle>
          <a:p>
            <a:r>
              <a:t>–Giovanni Mela</a:t>
            </a:r>
          </a:p>
        </p:txBody>
      </p:sp>
      <p:sp>
        <p:nvSpPr>
          <p:cNvPr id="113" name="Shape 113"/>
          <p:cNvSpPr>
            <a:spLocks noGrp="1"/>
          </p:cNvSpPr>
          <p:nvPr>
            <p:ph type="body" sz="quarter" idx="14"/>
          </p:nvPr>
        </p:nvSpPr>
        <p:spPr>
          <a:xfrm>
            <a:off x="1270000" y="1346200"/>
            <a:ext cx="10464800" cy="723900"/>
          </a:xfrm>
          <a:prstGeom prst="rect">
            <a:avLst/>
          </a:prstGeom>
        </p:spPr>
        <p:txBody>
          <a:bodyPr>
            <a:spAutoFit/>
          </a:bodyPr>
          <a:lstStyle>
            <a:lvl1pPr marL="0" indent="0" algn="ctr">
              <a:spcBef>
                <a:spcPts val="0"/>
              </a:spcBef>
              <a:buClrTx/>
              <a:buSzTx/>
              <a:buNone/>
            </a:lvl1pPr>
          </a:lstStyle>
          <a:p>
            <a:r>
              <a:t>“Inserisci qui una citazione”. </a:t>
            </a:r>
          </a:p>
        </p:txBody>
      </p:sp>
      <p:sp>
        <p:nvSpPr>
          <p:cNvPr id="114" name="Shape 114"/>
          <p:cNvSpPr>
            <a:spLocks noGrp="1"/>
          </p:cNvSpPr>
          <p:nvPr>
            <p:ph type="pic" idx="15"/>
          </p:nvPr>
        </p:nvSpPr>
        <p:spPr>
          <a:xfrm>
            <a:off x="-19050" y="3613150"/>
            <a:ext cx="13004800" cy="6134100"/>
          </a:xfrm>
          <a:prstGeom prst="rect">
            <a:avLst/>
          </a:prstGeom>
        </p:spPr>
        <p:txBody>
          <a:bodyPr lIns="91439" tIns="45719" rIns="91439" bIns="45719" anchor="t">
            <a:noAutofit/>
          </a:bodyPr>
          <a:lstStyle/>
          <a:p>
            <a:endParaRPr/>
          </a:p>
        </p:txBody>
      </p:sp>
      <p:sp>
        <p:nvSpPr>
          <p:cNvPr id="115" name="Shape 115"/>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22" name="Shape 122"/>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23" name="Shape 123"/>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Vuoto">
    <p:spTree>
      <p:nvGrpSpPr>
        <p:cNvPr id="1" name=""/>
        <p:cNvGrpSpPr/>
        <p:nvPr/>
      </p:nvGrpSpPr>
      <p:grpSpPr>
        <a:xfrm>
          <a:off x="0" y="0"/>
          <a:ext cx="0" cy="0"/>
          <a:chOff x="0" y="0"/>
          <a:chExt cx="0" cy="0"/>
        </a:xfrm>
      </p:grpSpPr>
      <p:sp>
        <p:nvSpPr>
          <p:cNvPr id="130" name="Shape 130"/>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Orizzontale">
    <p:spTree>
      <p:nvGrpSpPr>
        <p:cNvPr id="1" name=""/>
        <p:cNvGrpSpPr/>
        <p:nvPr/>
      </p:nvGrpSpPr>
      <p:grpSpPr>
        <a:xfrm>
          <a:off x="0" y="0"/>
          <a:ext cx="0" cy="0"/>
          <a:chOff x="0" y="0"/>
          <a:chExt cx="0" cy="0"/>
        </a:xfrm>
      </p:grpSpPr>
      <p:sp>
        <p:nvSpPr>
          <p:cNvPr id="20" name="Shape 20"/>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660400" y="1003300"/>
            <a:ext cx="11684000" cy="1460500"/>
          </a:xfrm>
          <a:prstGeom prst="rect">
            <a:avLst/>
          </a:prstGeom>
        </p:spPr>
        <p:txBody>
          <a:bodyPr/>
          <a:lstStyle>
            <a:lvl1pPr>
              <a:defRPr sz="6200" spc="992"/>
            </a:lvl1pPr>
          </a:lstStyle>
          <a:p>
            <a:r>
              <a:t>Titolo Testo</a:t>
            </a:r>
          </a:p>
        </p:txBody>
      </p:sp>
      <p:sp>
        <p:nvSpPr>
          <p:cNvPr id="22" name="Shape 22"/>
          <p:cNvSpPr>
            <a:spLocks noGrp="1"/>
          </p:cNvSpPr>
          <p:nvPr>
            <p:ph type="body" sz="quarter" idx="1"/>
          </p:nvPr>
        </p:nvSpPr>
        <p:spPr>
          <a:xfrm>
            <a:off x="660400" y="508000"/>
            <a:ext cx="11684000" cy="508000"/>
          </a:xfrm>
          <a:prstGeom prst="rect">
            <a:avLst/>
          </a:prstGeom>
        </p:spPr>
        <p:txBody>
          <a:bodyPr/>
          <a:lstStyle>
            <a:lvl1pPr marL="0" indent="0">
              <a:spcBef>
                <a:spcPts val="0"/>
              </a:spcBef>
              <a:buClrTx/>
              <a:buSzTx/>
              <a:buNone/>
              <a:defRPr sz="2400" cap="all" spc="384">
                <a:latin typeface="Avenir Book"/>
                <a:ea typeface="Avenir Book"/>
                <a:cs typeface="Avenir Book"/>
                <a:sym typeface="Avenir Book"/>
              </a:defRPr>
            </a:lvl1pPr>
            <a:lvl2pPr marL="0" indent="228600">
              <a:spcBef>
                <a:spcPts val="0"/>
              </a:spcBef>
              <a:buClrTx/>
              <a:buSzTx/>
              <a:buNone/>
              <a:defRPr sz="2400" cap="all" spc="384">
                <a:latin typeface="Avenir Book"/>
                <a:ea typeface="Avenir Book"/>
                <a:cs typeface="Avenir Book"/>
                <a:sym typeface="Avenir Book"/>
              </a:defRPr>
            </a:lvl2pPr>
            <a:lvl3pPr marL="0" indent="457200">
              <a:spcBef>
                <a:spcPts val="0"/>
              </a:spcBef>
              <a:buClrTx/>
              <a:buSzTx/>
              <a:buNone/>
              <a:defRPr sz="2400" cap="all" spc="384">
                <a:latin typeface="Avenir Book"/>
                <a:ea typeface="Avenir Book"/>
                <a:cs typeface="Avenir Book"/>
                <a:sym typeface="Avenir Book"/>
              </a:defRPr>
            </a:lvl3pPr>
            <a:lvl4pPr marL="0" indent="685800">
              <a:spcBef>
                <a:spcPts val="0"/>
              </a:spcBef>
              <a:buClrTx/>
              <a:buSzTx/>
              <a:buNone/>
              <a:defRPr sz="2400" cap="all" spc="384">
                <a:latin typeface="Avenir Book"/>
                <a:ea typeface="Avenir Book"/>
                <a:cs typeface="Avenir Book"/>
                <a:sym typeface="Avenir Book"/>
              </a:defRPr>
            </a:lvl4pPr>
            <a:lvl5pPr marL="0" indent="914400">
              <a:spcBef>
                <a:spcPts val="0"/>
              </a:spcBef>
              <a:buClrTx/>
              <a:buSzTx/>
              <a:buNone/>
              <a:defRPr sz="2400" cap="all" spc="384">
                <a:latin typeface="Avenir Book"/>
                <a:ea typeface="Avenir Book"/>
                <a:cs typeface="Avenir Book"/>
                <a:sym typeface="Avenir Book"/>
              </a:defRPr>
            </a:lvl5pPr>
          </a:lstStyle>
          <a:p>
            <a:r>
              <a:t>Corpo livello uno</a:t>
            </a:r>
          </a:p>
          <a:p>
            <a:pPr lvl="1"/>
            <a:r>
              <a:t>Corpo livello due</a:t>
            </a:r>
          </a:p>
          <a:p>
            <a:pPr lvl="2"/>
            <a:r>
              <a:t>Corpo livello tre</a:t>
            </a:r>
          </a:p>
          <a:p>
            <a:pPr lvl="3"/>
            <a:r>
              <a:t>Corpo livello quattro</a:t>
            </a:r>
          </a:p>
          <a:p>
            <a:pPr lvl="4"/>
            <a:r>
              <a:t>Corpo livello cinque</a:t>
            </a:r>
          </a:p>
        </p:txBody>
      </p:sp>
      <p:sp>
        <p:nvSpPr>
          <p:cNvPr id="23" name="Shape 23"/>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Foto - Orizzontale alternativa">
    <p:spTree>
      <p:nvGrpSpPr>
        <p:cNvPr id="1" name=""/>
        <p:cNvGrpSpPr/>
        <p:nvPr/>
      </p:nvGrpSpPr>
      <p:grpSpPr>
        <a:xfrm>
          <a:off x="0" y="0"/>
          <a:ext cx="0" cy="0"/>
          <a:chOff x="0" y="0"/>
          <a:chExt cx="0" cy="0"/>
        </a:xfrm>
      </p:grpSpPr>
      <p:sp>
        <p:nvSpPr>
          <p:cNvPr id="30" name="Shape 30"/>
          <p:cNvSpPr>
            <a:spLocks noGrp="1"/>
          </p:cNvSpPr>
          <p:nvPr>
            <p:ph type="pic" idx="13"/>
          </p:nvPr>
        </p:nvSpPr>
        <p:spPr>
          <a:xfrm>
            <a:off x="0" y="2717800"/>
            <a:ext cx="13004800" cy="7035800"/>
          </a:xfrm>
          <a:prstGeom prst="rect">
            <a:avLst/>
          </a:prstGeom>
        </p:spPr>
        <p:txBody>
          <a:bodyPr lIns="91439" tIns="45719" rIns="91439" bIns="45719" anchor="t">
            <a:noAutofit/>
          </a:bodyPr>
          <a:lstStyle/>
          <a:p>
            <a:endParaRPr/>
          </a:p>
        </p:txBody>
      </p:sp>
      <p:sp>
        <p:nvSpPr>
          <p:cNvPr id="31" name="Shape 31"/>
          <p:cNvSpPr>
            <a:spLocks noGrp="1"/>
          </p:cNvSpPr>
          <p:nvPr>
            <p:ph type="title"/>
          </p:nvPr>
        </p:nvSpPr>
        <p:spPr>
          <a:xfrm>
            <a:off x="660400" y="1003300"/>
            <a:ext cx="11684000" cy="1460500"/>
          </a:xfrm>
          <a:prstGeom prst="rect">
            <a:avLst/>
          </a:prstGeom>
        </p:spPr>
        <p:txBody>
          <a:bodyPr/>
          <a:lstStyle>
            <a:lvl1pPr>
              <a:defRPr sz="6200" spc="992"/>
            </a:lvl1pPr>
          </a:lstStyle>
          <a:p>
            <a:r>
              <a:t>Titolo Testo</a:t>
            </a:r>
          </a:p>
        </p:txBody>
      </p:sp>
      <p:sp>
        <p:nvSpPr>
          <p:cNvPr id="32" name="Shape 32"/>
          <p:cNvSpPr>
            <a:spLocks noGrp="1"/>
          </p:cNvSpPr>
          <p:nvPr>
            <p:ph type="body" sz="quarter" idx="1"/>
          </p:nvPr>
        </p:nvSpPr>
        <p:spPr>
          <a:xfrm>
            <a:off x="660400" y="508000"/>
            <a:ext cx="11684000" cy="508000"/>
          </a:xfrm>
          <a:prstGeom prst="rect">
            <a:avLst/>
          </a:prstGeom>
        </p:spPr>
        <p:txBody>
          <a:bodyPr/>
          <a:lstStyle>
            <a:lvl1pPr marL="0" indent="0">
              <a:spcBef>
                <a:spcPts val="0"/>
              </a:spcBef>
              <a:buClrTx/>
              <a:buSzTx/>
              <a:buNone/>
              <a:defRPr sz="2400" cap="all" spc="384">
                <a:latin typeface="Avenir Book"/>
                <a:ea typeface="Avenir Book"/>
                <a:cs typeface="Avenir Book"/>
                <a:sym typeface="Avenir Book"/>
              </a:defRPr>
            </a:lvl1pPr>
            <a:lvl2pPr marL="0" indent="228600">
              <a:spcBef>
                <a:spcPts val="0"/>
              </a:spcBef>
              <a:buClrTx/>
              <a:buSzTx/>
              <a:buNone/>
              <a:defRPr sz="2400" cap="all" spc="384">
                <a:latin typeface="Avenir Book"/>
                <a:ea typeface="Avenir Book"/>
                <a:cs typeface="Avenir Book"/>
                <a:sym typeface="Avenir Book"/>
              </a:defRPr>
            </a:lvl2pPr>
            <a:lvl3pPr marL="0" indent="457200">
              <a:spcBef>
                <a:spcPts val="0"/>
              </a:spcBef>
              <a:buClrTx/>
              <a:buSzTx/>
              <a:buNone/>
              <a:defRPr sz="2400" cap="all" spc="384">
                <a:latin typeface="Avenir Book"/>
                <a:ea typeface="Avenir Book"/>
                <a:cs typeface="Avenir Book"/>
                <a:sym typeface="Avenir Book"/>
              </a:defRPr>
            </a:lvl3pPr>
            <a:lvl4pPr marL="0" indent="685800">
              <a:spcBef>
                <a:spcPts val="0"/>
              </a:spcBef>
              <a:buClrTx/>
              <a:buSzTx/>
              <a:buNone/>
              <a:defRPr sz="2400" cap="all" spc="384">
                <a:latin typeface="Avenir Book"/>
                <a:ea typeface="Avenir Book"/>
                <a:cs typeface="Avenir Book"/>
                <a:sym typeface="Avenir Book"/>
              </a:defRPr>
            </a:lvl4pPr>
            <a:lvl5pPr marL="0" indent="914400">
              <a:spcBef>
                <a:spcPts val="0"/>
              </a:spcBef>
              <a:buClrTx/>
              <a:buSzTx/>
              <a:buNone/>
              <a:defRPr sz="2400" cap="all" spc="384">
                <a:latin typeface="Avenir Book"/>
                <a:ea typeface="Avenir Book"/>
                <a:cs typeface="Avenir Book"/>
                <a:sym typeface="Avenir Book"/>
              </a:defRPr>
            </a:lvl5pPr>
          </a:lstStyle>
          <a:p>
            <a:r>
              <a:t>Corpo livello uno</a:t>
            </a:r>
          </a:p>
          <a:p>
            <a:pPr lvl="1"/>
            <a:r>
              <a:t>Corpo livello due</a:t>
            </a:r>
          </a:p>
          <a:p>
            <a:pPr lvl="2"/>
            <a:r>
              <a:t>Corpo livello tre</a:t>
            </a:r>
          </a:p>
          <a:p>
            <a:pPr lvl="3"/>
            <a:r>
              <a:t>Corpo livello quattro</a:t>
            </a:r>
          </a:p>
          <a:p>
            <a:pPr lvl="4"/>
            <a:r>
              <a:t>Corpo livello cinque</a:t>
            </a:r>
          </a:p>
        </p:txBody>
      </p:sp>
      <p:sp>
        <p:nvSpPr>
          <p:cNvPr id="33" name="Shape 33"/>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olo - Centrato">
    <p:spTree>
      <p:nvGrpSpPr>
        <p:cNvPr id="1" name=""/>
        <p:cNvGrpSpPr/>
        <p:nvPr/>
      </p:nvGrpSpPr>
      <p:grpSpPr>
        <a:xfrm>
          <a:off x="0" y="0"/>
          <a:ext cx="0" cy="0"/>
          <a:chOff x="0" y="0"/>
          <a:chExt cx="0" cy="0"/>
        </a:xfrm>
      </p:grpSpPr>
      <p:sp>
        <p:nvSpPr>
          <p:cNvPr id="40" name="Shape 40"/>
          <p:cNvSpPr>
            <a:spLocks noGrp="1"/>
          </p:cNvSpPr>
          <p:nvPr>
            <p:ph type="title"/>
          </p:nvPr>
        </p:nvSpPr>
        <p:spPr>
          <a:xfrm>
            <a:off x="660400" y="3759200"/>
            <a:ext cx="11684000" cy="2222500"/>
          </a:xfrm>
          <a:prstGeom prst="rect">
            <a:avLst/>
          </a:prstGeom>
        </p:spPr>
        <p:txBody>
          <a:bodyPr anchor="ctr"/>
          <a:lstStyle>
            <a:lvl1pPr>
              <a:defRPr sz="6200" spc="992"/>
            </a:lvl1pPr>
          </a:lstStyle>
          <a:p>
            <a:r>
              <a:t>Titolo Testo</a:t>
            </a:r>
          </a:p>
        </p:txBody>
      </p:sp>
      <p:sp>
        <p:nvSpPr>
          <p:cNvPr id="41" name="Shape 41"/>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Foto - Verticale">
    <p:spTree>
      <p:nvGrpSpPr>
        <p:cNvPr id="1" name=""/>
        <p:cNvGrpSpPr/>
        <p:nvPr/>
      </p:nvGrpSpPr>
      <p:grpSpPr>
        <a:xfrm>
          <a:off x="0" y="0"/>
          <a:ext cx="0" cy="0"/>
          <a:chOff x="0" y="0"/>
          <a:chExt cx="0" cy="0"/>
        </a:xfrm>
      </p:grpSpPr>
      <p:sp>
        <p:nvSpPr>
          <p:cNvPr id="48" name="Shape 48"/>
          <p:cNvSpPr>
            <a:spLocks noGrp="1"/>
          </p:cNvSpPr>
          <p:nvPr>
            <p:ph type="pic" idx="13"/>
          </p:nvPr>
        </p:nvSpPr>
        <p:spPr>
          <a:xfrm>
            <a:off x="6496050" y="6350"/>
            <a:ext cx="6502400" cy="9753600"/>
          </a:xfrm>
          <a:prstGeom prst="rect">
            <a:avLst/>
          </a:prstGeom>
        </p:spPr>
        <p:txBody>
          <a:bodyPr lIns="91439" tIns="45719" rIns="91439" bIns="45719" anchor="t">
            <a:noAutofit/>
          </a:bodyPr>
          <a:lstStyle/>
          <a:p>
            <a:endParaRPr/>
          </a:p>
        </p:txBody>
      </p:sp>
      <p:sp>
        <p:nvSpPr>
          <p:cNvPr id="49" name="Shape 49"/>
          <p:cNvSpPr>
            <a:spLocks noGrp="1"/>
          </p:cNvSpPr>
          <p:nvPr>
            <p:ph type="title"/>
          </p:nvPr>
        </p:nvSpPr>
        <p:spPr>
          <a:xfrm>
            <a:off x="546100" y="4305300"/>
            <a:ext cx="5410200" cy="2984500"/>
          </a:xfrm>
          <a:prstGeom prst="rect">
            <a:avLst/>
          </a:prstGeom>
        </p:spPr>
        <p:txBody>
          <a:bodyPr/>
          <a:lstStyle/>
          <a:p>
            <a:r>
              <a:t>Titolo Testo</a:t>
            </a:r>
          </a:p>
        </p:txBody>
      </p:sp>
      <p:sp>
        <p:nvSpPr>
          <p:cNvPr id="50" name="Shape 50"/>
          <p:cNvSpPr>
            <a:spLocks noGrp="1"/>
          </p:cNvSpPr>
          <p:nvPr>
            <p:ph type="body" sz="quarter" idx="1"/>
          </p:nvPr>
        </p:nvSpPr>
        <p:spPr>
          <a:xfrm>
            <a:off x="546100" y="3429000"/>
            <a:ext cx="5410200" cy="889000"/>
          </a:xfrm>
          <a:prstGeom prst="rect">
            <a:avLst/>
          </a:prstGeom>
        </p:spPr>
        <p:txBody>
          <a:bodyPr/>
          <a:lstStyle>
            <a:lvl1pPr marL="0" indent="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1pPr>
            <a:lvl2pPr marL="0" indent="2286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2pPr>
            <a:lvl3pPr marL="0" indent="4572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3pPr>
            <a:lvl4pPr marL="0" indent="6858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4pPr>
            <a:lvl5pPr marL="0" indent="914400">
              <a:spcBef>
                <a:spcPts val="0"/>
              </a:spcBef>
              <a:buClrTx/>
              <a:buSzTx/>
              <a:buNone/>
              <a:defRPr sz="2400" cap="all" spc="384">
                <a:solidFill>
                  <a:schemeClr val="accent2">
                    <a:satOff val="44164"/>
                    <a:lumOff val="14231"/>
                  </a:schemeClr>
                </a:solidFill>
                <a:latin typeface="Avenir Book"/>
                <a:ea typeface="Avenir Book"/>
                <a:cs typeface="Avenir Book"/>
                <a:sym typeface="Avenir Book"/>
              </a:defRPr>
            </a:lvl5pPr>
          </a:lstStyle>
          <a:p>
            <a:r>
              <a:t>Corpo livello uno</a:t>
            </a:r>
          </a:p>
          <a:p>
            <a:pPr lvl="1"/>
            <a:r>
              <a:t>Corpo livello due</a:t>
            </a:r>
          </a:p>
          <a:p>
            <a:pPr lvl="2"/>
            <a:r>
              <a:t>Corpo livello tre</a:t>
            </a:r>
          </a:p>
          <a:p>
            <a:pPr lvl="3"/>
            <a:r>
              <a:t>Corpo livello quattro</a:t>
            </a:r>
          </a:p>
          <a:p>
            <a:pPr lvl="4"/>
            <a:r>
              <a:t>Corpo livello cinque</a:t>
            </a:r>
          </a:p>
        </p:txBody>
      </p:sp>
      <p:sp>
        <p:nvSpPr>
          <p:cNvPr id="51" name="Shape 51"/>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olo - In alto">
    <p:spTree>
      <p:nvGrpSpPr>
        <p:cNvPr id="1" name=""/>
        <p:cNvGrpSpPr/>
        <p:nvPr/>
      </p:nvGrpSpPr>
      <p:grpSpPr>
        <a:xfrm>
          <a:off x="0" y="0"/>
          <a:ext cx="0" cy="0"/>
          <a:chOff x="0" y="0"/>
          <a:chExt cx="0" cy="0"/>
        </a:xfrm>
      </p:grpSpPr>
      <p:sp>
        <p:nvSpPr>
          <p:cNvPr id="58" name="Shape 58"/>
          <p:cNvSpPr>
            <a:spLocks noGrp="1"/>
          </p:cNvSpPr>
          <p:nvPr>
            <p:ph type="title"/>
          </p:nvPr>
        </p:nvSpPr>
        <p:spPr>
          <a:prstGeom prst="rect">
            <a:avLst/>
          </a:prstGeom>
        </p:spPr>
        <p:txBody>
          <a:bodyPr/>
          <a:lstStyle/>
          <a:p>
            <a:r>
              <a:t>Titolo Testo</a:t>
            </a:r>
          </a:p>
        </p:txBody>
      </p:sp>
      <p:sp>
        <p:nvSpPr>
          <p:cNvPr id="59" name="Shape 59"/>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olo e punti elenco">
    <p:spTree>
      <p:nvGrpSpPr>
        <p:cNvPr id="1" name=""/>
        <p:cNvGrpSpPr/>
        <p:nvPr/>
      </p:nvGrpSpPr>
      <p:grpSpPr>
        <a:xfrm>
          <a:off x="0" y="0"/>
          <a:ext cx="0" cy="0"/>
          <a:chOff x="0" y="0"/>
          <a:chExt cx="0" cy="0"/>
        </a:xfrm>
      </p:grpSpPr>
      <p:sp>
        <p:nvSpPr>
          <p:cNvPr id="66" name="Shape 66"/>
          <p:cNvSpPr>
            <a:spLocks noGrp="1"/>
          </p:cNvSpPr>
          <p:nvPr>
            <p:ph type="title"/>
          </p:nvPr>
        </p:nvSpPr>
        <p:spPr>
          <a:prstGeom prst="rect">
            <a:avLst/>
          </a:prstGeom>
        </p:spPr>
        <p:txBody>
          <a:bodyPr/>
          <a:lstStyle/>
          <a:p>
            <a:r>
              <a:t>Titolo Testo</a:t>
            </a:r>
          </a:p>
        </p:txBody>
      </p:sp>
      <p:sp>
        <p:nvSpPr>
          <p:cNvPr id="67" name="Shape 67"/>
          <p:cNvSpPr>
            <a:spLocks noGrp="1"/>
          </p:cNvSpPr>
          <p:nvPr>
            <p:ph type="body" idx="1"/>
          </p:nvPr>
        </p:nvSpPr>
        <p:spPr>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68" name="Shape 68"/>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olo, punti elenco e foto">
    <p:spTree>
      <p:nvGrpSpPr>
        <p:cNvPr id="1" name=""/>
        <p:cNvGrpSpPr/>
        <p:nvPr/>
      </p:nvGrpSpPr>
      <p:grpSpPr>
        <a:xfrm>
          <a:off x="0" y="0"/>
          <a:ext cx="0" cy="0"/>
          <a:chOff x="0" y="0"/>
          <a:chExt cx="0" cy="0"/>
        </a:xfrm>
      </p:grpSpPr>
      <p:sp>
        <p:nvSpPr>
          <p:cNvPr id="75" name="Shape 75"/>
          <p:cNvSpPr>
            <a:spLocks noGrp="1"/>
          </p:cNvSpPr>
          <p:nvPr>
            <p:ph type="pic" idx="13"/>
          </p:nvPr>
        </p:nvSpPr>
        <p:spPr>
          <a:xfrm>
            <a:off x="6502400" y="0"/>
            <a:ext cx="6502400" cy="9753600"/>
          </a:xfrm>
          <a:prstGeom prst="rect">
            <a:avLst/>
          </a:prstGeom>
        </p:spPr>
        <p:txBody>
          <a:bodyPr lIns="91439" tIns="45719" rIns="91439" bIns="45719" anchor="t">
            <a:noAutofit/>
          </a:bodyPr>
          <a:lstStyle/>
          <a:p>
            <a:endParaRPr/>
          </a:p>
        </p:txBody>
      </p:sp>
      <p:sp>
        <p:nvSpPr>
          <p:cNvPr id="76" name="Shape 76"/>
          <p:cNvSpPr>
            <a:spLocks noGrp="1"/>
          </p:cNvSpPr>
          <p:nvPr>
            <p:ph type="title"/>
          </p:nvPr>
        </p:nvSpPr>
        <p:spPr>
          <a:xfrm>
            <a:off x="660400" y="609600"/>
            <a:ext cx="5080000" cy="1854200"/>
          </a:xfrm>
          <a:prstGeom prst="rect">
            <a:avLst/>
          </a:prstGeom>
        </p:spPr>
        <p:txBody>
          <a:bodyPr/>
          <a:lstStyle/>
          <a:p>
            <a:r>
              <a:t>Titolo Testo</a:t>
            </a:r>
          </a:p>
        </p:txBody>
      </p:sp>
      <p:sp>
        <p:nvSpPr>
          <p:cNvPr id="77" name="Shape 77"/>
          <p:cNvSpPr>
            <a:spLocks noGrp="1"/>
          </p:cNvSpPr>
          <p:nvPr>
            <p:ph type="body" sz="half" idx="1"/>
          </p:nvPr>
        </p:nvSpPr>
        <p:spPr>
          <a:xfrm>
            <a:off x="660400" y="2819400"/>
            <a:ext cx="5080000" cy="6057900"/>
          </a:xfrm>
          <a:prstGeom prst="rect">
            <a:avLst/>
          </a:prstGeom>
        </p:spPr>
        <p:txBody>
          <a:bodyPr/>
          <a:lstStyle>
            <a:lvl1pPr marL="393700" indent="-393700">
              <a:spcBef>
                <a:spcPts val="3200"/>
              </a:spcBef>
              <a:defRPr sz="3000"/>
            </a:lvl1pPr>
            <a:lvl2pPr marL="787400" indent="-393700">
              <a:spcBef>
                <a:spcPts val="3200"/>
              </a:spcBef>
              <a:defRPr sz="3000"/>
            </a:lvl2pPr>
            <a:lvl3pPr marL="1181100" indent="-393700">
              <a:spcBef>
                <a:spcPts val="3200"/>
              </a:spcBef>
              <a:defRPr sz="3000"/>
            </a:lvl3pPr>
            <a:lvl4pPr marL="1574800" indent="-393700">
              <a:spcBef>
                <a:spcPts val="3200"/>
              </a:spcBef>
              <a:defRPr sz="3000"/>
            </a:lvl4pPr>
            <a:lvl5pPr marL="1968500" indent="-393700">
              <a:spcBef>
                <a:spcPts val="3200"/>
              </a:spcBef>
              <a:defRPr sz="3000"/>
            </a:lvl5pPr>
          </a:lstStyle>
          <a:p>
            <a:r>
              <a:t>Corpo livello uno</a:t>
            </a:r>
          </a:p>
          <a:p>
            <a:pPr lvl="1"/>
            <a:r>
              <a:t>Corpo livello due</a:t>
            </a:r>
          </a:p>
          <a:p>
            <a:pPr lvl="2"/>
            <a:r>
              <a:t>Corpo livello tre</a:t>
            </a:r>
          </a:p>
          <a:p>
            <a:pPr lvl="3"/>
            <a:r>
              <a:t>Corpo livello quattro</a:t>
            </a:r>
          </a:p>
          <a:p>
            <a:pPr lvl="4"/>
            <a:r>
              <a:t>Corpo livello cinque</a:t>
            </a:r>
          </a:p>
        </p:txBody>
      </p:sp>
      <p:sp>
        <p:nvSpPr>
          <p:cNvPr id="78" name="Shape 78"/>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unti elenco">
    <p:spTree>
      <p:nvGrpSpPr>
        <p:cNvPr id="1" name=""/>
        <p:cNvGrpSpPr/>
        <p:nvPr/>
      </p:nvGrpSpPr>
      <p:grpSpPr>
        <a:xfrm>
          <a:off x="0" y="0"/>
          <a:ext cx="0" cy="0"/>
          <a:chOff x="0" y="0"/>
          <a:chExt cx="0" cy="0"/>
        </a:xfrm>
      </p:grpSpPr>
      <p:sp>
        <p:nvSpPr>
          <p:cNvPr id="85" name="Shape 85"/>
          <p:cNvSpPr>
            <a:spLocks noGrp="1"/>
          </p:cNvSpPr>
          <p:nvPr>
            <p:ph type="body" idx="1"/>
          </p:nvPr>
        </p:nvSpPr>
        <p:spPr>
          <a:xfrm>
            <a:off x="660400" y="1511300"/>
            <a:ext cx="11684000" cy="6718300"/>
          </a:xfrm>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86" name="Shape 86"/>
          <p:cNvSpPr>
            <a:spLocks noGrp="1"/>
          </p:cNvSpPr>
          <p:nvPr>
            <p:ph type="sldNum" sz="quarter" idx="2"/>
          </p:nvPr>
        </p:nvSpPr>
        <p:spPr>
          <a:prstGeom prst="rect">
            <a:avLst/>
          </a:prstGeom>
        </p:spPr>
        <p:txBody>
          <a:bodyPr/>
          <a:lstStyle/>
          <a:p>
            <a:fld id="{86CB4B4D-7CA3-9044-876B-883B54F8677D}" type="slidenum">
              <a:r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60400" y="609600"/>
            <a:ext cx="11684000" cy="14224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r>
              <a:t>Titolo Testo</a:t>
            </a:r>
          </a:p>
        </p:txBody>
      </p:sp>
      <p:sp>
        <p:nvSpPr>
          <p:cNvPr id="3" name="Shape 3"/>
          <p:cNvSpPr>
            <a:spLocks noGrp="1"/>
          </p:cNvSpPr>
          <p:nvPr>
            <p:ph type="body" idx="1"/>
          </p:nvPr>
        </p:nvSpPr>
        <p:spPr>
          <a:xfrm>
            <a:off x="660400" y="2019300"/>
            <a:ext cx="11684000" cy="6718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Shape 4"/>
          <p:cNvSpPr>
            <a:spLocks noGrp="1"/>
          </p:cNvSpPr>
          <p:nvPr>
            <p:ph type="sldNum" sz="quarter" idx="2"/>
          </p:nvPr>
        </p:nvSpPr>
        <p:spPr>
          <a:xfrm>
            <a:off x="6311897" y="9258300"/>
            <a:ext cx="352045" cy="4191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‹N›</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1pPr>
      <a:lvl2pPr marL="0" marR="0" indent="2286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2pPr>
      <a:lvl3pPr marL="0" marR="0" indent="4572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3pPr>
      <a:lvl4pPr marL="0" marR="0" indent="6858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4pPr>
      <a:lvl5pPr marL="0" marR="0" indent="9144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5pPr>
      <a:lvl6pPr marL="0" marR="0" indent="11430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6pPr>
      <a:lvl7pPr marL="0" marR="0" indent="13716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7pPr>
      <a:lvl8pPr marL="0" marR="0" indent="16002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8pPr>
      <a:lvl9pPr marL="0" marR="0" indent="1828800" algn="l" defTabSz="584200" rtl="0" latinLnBrk="0">
        <a:lnSpc>
          <a:spcPct val="100000"/>
        </a:lnSpc>
        <a:spcBef>
          <a:spcPts val="0"/>
        </a:spcBef>
        <a:spcAft>
          <a:spcPts val="0"/>
        </a:spcAft>
        <a:buClrTx/>
        <a:buSzTx/>
        <a:buFontTx/>
        <a:buNone/>
        <a:tabLst/>
        <a:defRPr sz="4500" b="0" i="0" u="none" strike="noStrike" cap="all" spc="720" baseline="0">
          <a:ln>
            <a:noFill/>
          </a:ln>
          <a:solidFill>
            <a:srgbClr val="FFFFFF"/>
          </a:solidFill>
          <a:uFillTx/>
          <a:latin typeface="+mn-lt"/>
          <a:ea typeface="+mn-ea"/>
          <a:cs typeface="+mn-cs"/>
          <a:sym typeface="Avenir Light"/>
        </a:defRPr>
      </a:lvl9pPr>
    </p:titleStyle>
    <p:bodyStyle>
      <a:lvl1pPr marL="4699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1pPr>
      <a:lvl2pPr marL="9398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2pPr>
      <a:lvl3pPr marL="14097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3pPr>
      <a:lvl4pPr marL="18796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4pPr>
      <a:lvl5pPr marL="23495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5pPr>
      <a:lvl6pPr marL="28194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6pPr>
      <a:lvl7pPr marL="32893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7pPr>
      <a:lvl8pPr marL="37592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8pPr>
      <a:lvl9pPr marL="4229100" marR="0" indent="-469900" algn="l" defTabSz="584200" latinLnBrk="0">
        <a:lnSpc>
          <a:spcPct val="100000"/>
        </a:lnSpc>
        <a:spcBef>
          <a:spcPts val="4200"/>
        </a:spcBef>
        <a:spcAft>
          <a:spcPts val="0"/>
        </a:spcAft>
        <a:buClr>
          <a:srgbClr val="646464"/>
        </a:buClr>
        <a:buSzPct val="90000"/>
        <a:buFontTx/>
        <a:buChar char="•"/>
        <a:tabLst/>
        <a:defRPr sz="3600" b="0" i="0" u="none" strike="noStrike" cap="none" spc="0" baseline="0">
          <a:ln>
            <a:noFill/>
          </a:ln>
          <a:solidFill>
            <a:srgbClr val="FFFFFF"/>
          </a:solidFill>
          <a:uFillTx/>
          <a:latin typeface="+mn-lt"/>
          <a:ea typeface="+mn-ea"/>
          <a:cs typeface="+mn-cs"/>
          <a:sym typeface="Avenir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Avenir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39" name="IMG_1713.png"/>
          <p:cNvPicPr>
            <a:picLocks noGrp="1" noChangeAspect="1"/>
          </p:cNvPicPr>
          <p:nvPr>
            <p:ph type="pic" idx="13"/>
          </p:nvPr>
        </p:nvPicPr>
        <p:blipFill>
          <a:blip r:embed="rId2"/>
          <a:srcRect l="5555" r="5555"/>
          <a:stretch>
            <a:fillRect/>
          </a:stretch>
        </p:blipFill>
        <p:spPr>
          <a:prstGeom prst="rect">
            <a:avLst/>
          </a:prstGeom>
        </p:spPr>
      </p:pic>
      <p:sp>
        <p:nvSpPr>
          <p:cNvPr id="140" name="Shape 140"/>
          <p:cNvSpPr>
            <a:spLocks noGrp="1"/>
          </p:cNvSpPr>
          <p:nvPr>
            <p:ph type="title"/>
          </p:nvPr>
        </p:nvSpPr>
        <p:spPr>
          <a:prstGeom prst="rect">
            <a:avLst/>
          </a:prstGeom>
        </p:spPr>
        <p:txBody>
          <a:bodyPr>
            <a:normAutofit/>
          </a:bodyPr>
          <a:lstStyle/>
          <a:p>
            <a:r>
              <a:rPr lang="it-IT" dirty="0">
                <a:solidFill>
                  <a:schemeClr val="accent1"/>
                </a:solidFill>
              </a:rPr>
              <a:t>I contratti del</a:t>
            </a:r>
            <a:r>
              <a:rPr dirty="0">
                <a:solidFill>
                  <a:schemeClr val="accent1"/>
                </a:solidFill>
              </a:rPr>
              <a:t>la </a:t>
            </a:r>
            <a:r>
              <a:rPr dirty="0" err="1">
                <a:solidFill>
                  <a:schemeClr val="accent1"/>
                </a:solidFill>
              </a:rPr>
              <a:t>navigazione</a:t>
            </a:r>
            <a:r>
              <a:rPr dirty="0">
                <a:solidFill>
                  <a:schemeClr val="accent1"/>
                </a:solidFill>
              </a:rPr>
              <a:t> da </a:t>
            </a:r>
            <a:r>
              <a:rPr dirty="0" err="1">
                <a:solidFill>
                  <a:schemeClr val="accent1"/>
                </a:solidFill>
              </a:rPr>
              <a:t>diporto</a:t>
            </a:r>
            <a:endParaRPr dirty="0">
              <a:solidFill>
                <a:schemeClr val="accent1"/>
              </a:solidFill>
            </a:endParaRPr>
          </a:p>
        </p:txBody>
      </p:sp>
      <p:sp>
        <p:nvSpPr>
          <p:cNvPr id="141" name="Shape 141"/>
          <p:cNvSpPr>
            <a:spLocks noGrp="1"/>
          </p:cNvSpPr>
          <p:nvPr>
            <p:ph type="body" sz="quarter" idx="1"/>
          </p:nvPr>
        </p:nvSpPr>
        <p:spPr>
          <a:prstGeom prst="rect">
            <a:avLst/>
          </a:prstGeom>
        </p:spPr>
        <p:txBody>
          <a:bodyPr/>
          <a:lstStyle/>
          <a:p>
            <a:r>
              <a:t>Gianfranco benelli</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 name="Schermata 2016-05-05 alle 22.54.42.png"/>
          <p:cNvPicPr>
            <a:picLocks noGrp="1" noChangeAspect="1"/>
          </p:cNvPicPr>
          <p:nvPr>
            <p:ph type="pic" idx="13"/>
          </p:nvPr>
        </p:nvPicPr>
        <p:blipFill>
          <a:blip r:embed="rId2"/>
          <a:srcRect l="15816" t="15418" r="19004" b="8284"/>
          <a:stretch>
            <a:fillRect/>
          </a:stretch>
        </p:blipFill>
        <p:spPr>
          <a:xfrm>
            <a:off x="6582031" y="4782239"/>
            <a:ext cx="6105863" cy="4467173"/>
          </a:xfrm>
          <a:prstGeom prst="rect">
            <a:avLst/>
          </a:prstGeom>
          <a:ln w="25400">
            <a:solidFill>
              <a:srgbClr val="F3F7F5"/>
            </a:solidFill>
          </a:ln>
          <a:effectLst>
            <a:outerShdw blurRad="50800" dist="25400" dir="3600000" rotWithShape="0">
              <a:srgbClr val="000000">
                <a:alpha val="70000"/>
              </a:srgbClr>
            </a:outerShdw>
          </a:effectLst>
        </p:spPr>
      </p:pic>
      <p:pic>
        <p:nvPicPr>
          <p:cNvPr id="170" name="Segnaposto immagine 169"/>
          <p:cNvPicPr>
            <a:picLocks noGrp="1"/>
          </p:cNvPicPr>
          <p:nvPr>
            <p:ph type="pic" idx="14"/>
          </p:nvPr>
        </p:nvPicPr>
        <p:blipFill>
          <a:blip r:embed="rId3"/>
          <a:stretch>
            <a:fillRect/>
          </a:stretch>
        </p:blipFill>
        <p:spPr>
          <a:xfrm>
            <a:off x="5819180" y="-88900"/>
            <a:ext cx="7312620" cy="4729061"/>
          </a:xfrm>
          <a:prstGeom prst="rect">
            <a:avLst/>
          </a:prstGeom>
          <a:ln w="9525">
            <a:round/>
          </a:ln>
        </p:spPr>
      </p:pic>
      <p:pic>
        <p:nvPicPr>
          <p:cNvPr id="171" name="Schermata 2016-05-05 alle 22.50.37.png"/>
          <p:cNvPicPr>
            <a:picLocks noGrp="1" noChangeAspect="1"/>
          </p:cNvPicPr>
          <p:nvPr>
            <p:ph type="pic" idx="15"/>
          </p:nvPr>
        </p:nvPicPr>
        <p:blipFill>
          <a:blip r:embed="rId4"/>
          <a:srcRect l="26710" t="9856" r="26710" b="62"/>
          <a:stretch>
            <a:fillRect/>
          </a:stretch>
        </p:blipFill>
        <p:spPr>
          <a:xfrm>
            <a:off x="2812553" y="2657276"/>
            <a:ext cx="5290639" cy="6394857"/>
          </a:xfrm>
          <a:prstGeom prst="rect">
            <a:avLst/>
          </a:prstGeom>
          <a:ln w="25400">
            <a:solidFill>
              <a:srgbClr val="F3F7F5"/>
            </a:solidFill>
          </a:ln>
          <a:effectLst>
            <a:outerShdw blurRad="50800" dist="25400" dir="3600000" rotWithShape="0">
              <a:srgbClr val="000000">
                <a:alpha val="70000"/>
              </a:srgbClr>
            </a:outerShdw>
          </a:effectLst>
        </p:spPr>
      </p:pic>
      <p:pic>
        <p:nvPicPr>
          <p:cNvPr id="172" name="Schermata 2016-05-05 alle 22.58.33.png"/>
          <p:cNvPicPr>
            <a:picLocks noChangeAspect="1"/>
          </p:cNvPicPr>
          <p:nvPr/>
        </p:nvPicPr>
        <p:blipFill>
          <a:blip r:embed="rId5"/>
          <a:srcRect l="10997" t="10108" r="37294"/>
          <a:stretch>
            <a:fillRect/>
          </a:stretch>
        </p:blipFill>
        <p:spPr>
          <a:xfrm>
            <a:off x="364479" y="4917312"/>
            <a:ext cx="3994904" cy="4340565"/>
          </a:xfrm>
          <a:prstGeom prst="rect">
            <a:avLst/>
          </a:prstGeom>
          <a:ln w="25400">
            <a:solidFill>
              <a:srgbClr val="F3F7F5"/>
            </a:solidFill>
            <a:miter lim="400000"/>
          </a:ln>
          <a:effectLst>
            <a:outerShdw blurRad="50800" dist="25400" dir="3600000" rotWithShape="0">
              <a:srgbClr val="000000">
                <a:alpha val="70000"/>
              </a:srgbClr>
            </a:outerShdw>
          </a:effectLst>
        </p:spPr>
      </p:pic>
      <p:sp>
        <p:nvSpPr>
          <p:cNvPr id="173" name="Shape 173"/>
          <p:cNvSpPr/>
          <p:nvPr/>
        </p:nvSpPr>
        <p:spPr>
          <a:xfrm>
            <a:off x="279724" y="399503"/>
            <a:ext cx="5380075" cy="2501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a:defRPr sz="4600">
                <a:latin typeface="Avenir Heavy"/>
                <a:ea typeface="Avenir Heavy"/>
                <a:cs typeface="Avenir Heavy"/>
                <a:sym typeface="Avenir Heavy"/>
              </a:defRPr>
            </a:lvl1pPr>
          </a:lstStyle>
          <a:p>
            <a:r>
              <a:t>l’uso commerciale delle unità da diporto</a:t>
            </a:r>
          </a:p>
        </p:txBody>
      </p:sp>
    </p:spTree>
  </p:cSld>
  <p:clrMapOvr>
    <a:masterClrMapping/>
  </p:clrMapOvr>
  <mc:AlternateContent xmlns:mc="http://schemas.openxmlformats.org/markup-compatibility/2006" xmlns:p14="http://schemas.microsoft.com/office/powerpoint/2010/main">
    <mc:Choice Requires="p14">
      <p:transition spd="slow" p14:dur="4250">
        <p:dissolv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p:cNvSpPr>
          <p:nvPr>
            <p:ph type="body" idx="13"/>
          </p:nvPr>
        </p:nvSpPr>
        <p:spPr>
          <a:xfrm>
            <a:off x="1270000" y="2859710"/>
            <a:ext cx="10464800" cy="939800"/>
          </a:xfrm>
          <a:prstGeom prst="rect">
            <a:avLst/>
          </a:prstGeom>
        </p:spPr>
        <p:txBody>
          <a:bodyPr/>
          <a:lstStyle>
            <a:lvl1pPr>
              <a:defRPr>
                <a:latin typeface="Avenir Heavy"/>
                <a:ea typeface="Avenir Heavy"/>
                <a:cs typeface="Avenir Heavy"/>
                <a:sym typeface="Avenir Heavy"/>
              </a:defRPr>
            </a:lvl1pPr>
          </a:lstStyle>
          <a:p>
            <a:r>
              <a:rPr dirty="0"/>
              <a:t>IN ALCUNI CASI (TASSATIVI?) LE </a:t>
            </a:r>
            <a:r>
              <a:rPr dirty="0" err="1"/>
              <a:t>UNITà</a:t>
            </a:r>
            <a:r>
              <a:rPr dirty="0"/>
              <a:t> DA DIPORTO POSSONO ESSERE UTILIZZATE A FINI COMMERCIALI</a:t>
            </a:r>
          </a:p>
        </p:txBody>
      </p:sp>
      <p:sp>
        <p:nvSpPr>
          <p:cNvPr id="176" name="Shape 176"/>
          <p:cNvSpPr>
            <a:spLocks noGrp="1"/>
          </p:cNvSpPr>
          <p:nvPr>
            <p:ph type="body" idx="14"/>
          </p:nvPr>
        </p:nvSpPr>
        <p:spPr>
          <a:xfrm>
            <a:off x="1270000" y="1072078"/>
            <a:ext cx="10464800" cy="1272143"/>
          </a:xfrm>
          <a:prstGeom prst="rect">
            <a:avLst/>
          </a:prstGeom>
        </p:spPr>
        <p:txBody>
          <a:bodyPr/>
          <a:lstStyle>
            <a:lvl1pPr>
              <a:defRPr sz="3800"/>
            </a:lvl1pPr>
          </a:lstStyle>
          <a:p>
            <a:r>
              <a:rPr cap="all" dirty="0" err="1">
                <a:latin typeface="Avenir Book" panose="02000503020000020003" pitchFamily="2" charset="0"/>
              </a:rPr>
              <a:t>destinazione</a:t>
            </a:r>
            <a:r>
              <a:rPr cap="all" dirty="0">
                <a:latin typeface="Avenir Book" panose="02000503020000020003" pitchFamily="2" charset="0"/>
              </a:rPr>
              <a:t> </a:t>
            </a:r>
            <a:r>
              <a:rPr cap="all" dirty="0" err="1">
                <a:latin typeface="Avenir Book" panose="02000503020000020003" pitchFamily="2" charset="0"/>
              </a:rPr>
              <a:t>commerciale</a:t>
            </a:r>
            <a:r>
              <a:rPr cap="all" dirty="0">
                <a:latin typeface="Avenir Book" panose="02000503020000020003" pitchFamily="2" charset="0"/>
              </a:rPr>
              <a:t> </a:t>
            </a:r>
            <a:r>
              <a:rPr cap="all" dirty="0" err="1">
                <a:latin typeface="Avenir Book" panose="02000503020000020003" pitchFamily="2" charset="0"/>
              </a:rPr>
              <a:t>delle</a:t>
            </a:r>
            <a:r>
              <a:rPr cap="all" dirty="0">
                <a:latin typeface="Avenir Book" panose="02000503020000020003" pitchFamily="2" charset="0"/>
              </a:rPr>
              <a:t> </a:t>
            </a:r>
            <a:r>
              <a:rPr cap="all" dirty="0" err="1">
                <a:latin typeface="Avenir Book" panose="02000503020000020003" pitchFamily="2" charset="0"/>
              </a:rPr>
              <a:t>unità</a:t>
            </a:r>
            <a:r>
              <a:rPr cap="all" dirty="0">
                <a:latin typeface="Avenir Book" panose="02000503020000020003" pitchFamily="2" charset="0"/>
              </a:rPr>
              <a:t> da </a:t>
            </a:r>
            <a:r>
              <a:rPr cap="all" dirty="0" err="1">
                <a:latin typeface="Avenir Book" panose="02000503020000020003" pitchFamily="2" charset="0"/>
              </a:rPr>
              <a:t>diporto</a:t>
            </a:r>
            <a:endParaRPr cap="all" dirty="0">
              <a:latin typeface="Avenir Book" panose="02000503020000020003" pitchFamily="2" charset="0"/>
            </a:endParaRPr>
          </a:p>
        </p:txBody>
      </p:sp>
      <p:pic>
        <p:nvPicPr>
          <p:cNvPr id="177" name="IMG_9884.jpeg"/>
          <p:cNvPicPr>
            <a:picLocks noGrp="1" noChangeAspect="1"/>
          </p:cNvPicPr>
          <p:nvPr>
            <p:ph type="pic" idx="15"/>
          </p:nvPr>
        </p:nvPicPr>
        <p:blipFill>
          <a:blip r:embed="rId2"/>
          <a:srcRect t="18554" b="18554"/>
          <a:stretch>
            <a:fillRect/>
          </a:stretch>
        </p:blipFill>
        <p:spPr>
          <a:xfrm>
            <a:off x="-1" y="3791714"/>
            <a:ext cx="13004801" cy="6317957"/>
          </a:xfrm>
          <a:prstGeom prst="rect">
            <a:avLst/>
          </a:prstGeom>
        </p:spPr>
      </p:pic>
      <p:sp>
        <p:nvSpPr>
          <p:cNvPr id="178" name="Shape 178"/>
          <p:cNvSpPr/>
          <p:nvPr/>
        </p:nvSpPr>
        <p:spPr>
          <a:xfrm>
            <a:off x="198783" y="4468548"/>
            <a:ext cx="12622695" cy="555023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b">
            <a:spAutoFit/>
          </a:bodyPr>
          <a:lstStyle/>
          <a:p>
            <a:pPr marL="790222" indent="-790222" algn="l">
              <a:buSzPct val="100000"/>
              <a:buAutoNum type="alphaUcParenR"/>
              <a:defRPr sz="3100">
                <a:solidFill>
                  <a:srgbClr val="011993"/>
                </a:solidFill>
                <a:latin typeface="Avenir Heavy"/>
                <a:ea typeface="Avenir Heavy"/>
                <a:cs typeface="Avenir Heavy"/>
                <a:sym typeface="Avenir Heavy"/>
              </a:defRPr>
            </a:pPr>
            <a:r>
              <a:rPr sz="3200" dirty="0" err="1">
                <a:solidFill>
                  <a:srgbClr val="C00000"/>
                </a:solidFill>
              </a:rPr>
              <a:t>oggetto</a:t>
            </a:r>
            <a:r>
              <a:rPr sz="3200" dirty="0">
                <a:solidFill>
                  <a:srgbClr val="C00000"/>
                </a:solidFill>
              </a:rPr>
              <a:t> di </a:t>
            </a:r>
            <a:r>
              <a:rPr sz="3200" dirty="0" err="1">
                <a:solidFill>
                  <a:srgbClr val="C00000"/>
                </a:solidFill>
              </a:rPr>
              <a:t>contratti</a:t>
            </a:r>
            <a:r>
              <a:rPr sz="3200" dirty="0">
                <a:solidFill>
                  <a:srgbClr val="C00000"/>
                </a:solidFill>
              </a:rPr>
              <a:t> di </a:t>
            </a:r>
            <a:r>
              <a:rPr sz="3200" dirty="0" err="1">
                <a:solidFill>
                  <a:srgbClr val="C00000"/>
                </a:solidFill>
              </a:rPr>
              <a:t>locazione</a:t>
            </a:r>
            <a:r>
              <a:rPr sz="3200" dirty="0">
                <a:solidFill>
                  <a:srgbClr val="C00000"/>
                </a:solidFill>
              </a:rPr>
              <a:t> o di </a:t>
            </a:r>
            <a:r>
              <a:rPr sz="3200" dirty="0" err="1">
                <a:solidFill>
                  <a:srgbClr val="C00000"/>
                </a:solidFill>
              </a:rPr>
              <a:t>noleggio</a:t>
            </a:r>
            <a:endParaRPr sz="3200" dirty="0">
              <a:solidFill>
                <a:srgbClr val="C00000"/>
              </a:solidFill>
            </a:endParaRPr>
          </a:p>
          <a:p>
            <a:pPr marL="790222" indent="-790222" algn="l">
              <a:buSzPct val="100000"/>
              <a:buAutoNum type="alphaUcParenR"/>
              <a:defRPr sz="3100">
                <a:solidFill>
                  <a:srgbClr val="011993"/>
                </a:solidFill>
                <a:latin typeface="Avenir Heavy"/>
                <a:ea typeface="Avenir Heavy"/>
                <a:cs typeface="Avenir Heavy"/>
                <a:sym typeface="Avenir Heavy"/>
              </a:defRPr>
            </a:pPr>
            <a:r>
              <a:rPr sz="3200" dirty="0" err="1">
                <a:solidFill>
                  <a:srgbClr val="C00000"/>
                </a:solidFill>
              </a:rPr>
              <a:t>utilizzata</a:t>
            </a:r>
            <a:r>
              <a:rPr sz="3200" dirty="0">
                <a:solidFill>
                  <a:srgbClr val="C00000"/>
                </a:solidFill>
              </a:rPr>
              <a:t> per </a:t>
            </a:r>
            <a:r>
              <a:rPr sz="3200" dirty="0" err="1">
                <a:solidFill>
                  <a:srgbClr val="C00000"/>
                </a:solidFill>
              </a:rPr>
              <a:t>l’insegnamento</a:t>
            </a:r>
            <a:r>
              <a:rPr sz="3200" dirty="0">
                <a:solidFill>
                  <a:srgbClr val="C00000"/>
                </a:solidFill>
              </a:rPr>
              <a:t> </a:t>
            </a:r>
            <a:r>
              <a:rPr sz="3200" dirty="0" err="1">
                <a:solidFill>
                  <a:srgbClr val="C00000"/>
                </a:solidFill>
              </a:rPr>
              <a:t>professionale</a:t>
            </a:r>
            <a:r>
              <a:rPr sz="3200" dirty="0">
                <a:solidFill>
                  <a:srgbClr val="C00000"/>
                </a:solidFill>
              </a:rPr>
              <a:t> </a:t>
            </a:r>
            <a:r>
              <a:rPr sz="3200" dirty="0" err="1">
                <a:solidFill>
                  <a:srgbClr val="C00000"/>
                </a:solidFill>
              </a:rPr>
              <a:t>della</a:t>
            </a:r>
            <a:r>
              <a:rPr sz="3200" dirty="0">
                <a:solidFill>
                  <a:srgbClr val="C00000"/>
                </a:solidFill>
              </a:rPr>
              <a:t> </a:t>
            </a:r>
            <a:r>
              <a:rPr sz="3200" dirty="0" err="1">
                <a:solidFill>
                  <a:srgbClr val="C00000"/>
                </a:solidFill>
              </a:rPr>
              <a:t>navigazione</a:t>
            </a:r>
            <a:r>
              <a:rPr sz="3200" dirty="0">
                <a:solidFill>
                  <a:srgbClr val="C00000"/>
                </a:solidFill>
              </a:rPr>
              <a:t> da </a:t>
            </a:r>
            <a:r>
              <a:rPr sz="3200" dirty="0" err="1">
                <a:solidFill>
                  <a:srgbClr val="C00000"/>
                </a:solidFill>
              </a:rPr>
              <a:t>diporto</a:t>
            </a:r>
            <a:endParaRPr sz="3200" dirty="0">
              <a:solidFill>
                <a:srgbClr val="C00000"/>
              </a:solidFill>
            </a:endParaRPr>
          </a:p>
          <a:p>
            <a:pPr marL="790222" indent="-790222" algn="l">
              <a:buSzPct val="100000"/>
              <a:buAutoNum type="alphaUcParenR"/>
              <a:defRPr sz="3100">
                <a:solidFill>
                  <a:srgbClr val="011993"/>
                </a:solidFill>
                <a:latin typeface="Avenir Heavy"/>
                <a:ea typeface="Avenir Heavy"/>
                <a:cs typeface="Avenir Heavy"/>
                <a:sym typeface="Avenir Heavy"/>
              </a:defRPr>
            </a:pPr>
            <a:r>
              <a:rPr sz="3200" dirty="0" err="1">
                <a:solidFill>
                  <a:srgbClr val="C00000"/>
                </a:solidFill>
              </a:rPr>
              <a:t>utilizzata</a:t>
            </a:r>
            <a:r>
              <a:rPr sz="3200" dirty="0">
                <a:solidFill>
                  <a:srgbClr val="C00000"/>
                </a:solidFill>
              </a:rPr>
              <a:t> come </a:t>
            </a:r>
            <a:r>
              <a:rPr sz="3200" dirty="0" err="1">
                <a:solidFill>
                  <a:srgbClr val="C00000"/>
                </a:solidFill>
              </a:rPr>
              <a:t>unità</a:t>
            </a:r>
            <a:r>
              <a:rPr sz="3200" dirty="0">
                <a:solidFill>
                  <a:srgbClr val="C00000"/>
                </a:solidFill>
              </a:rPr>
              <a:t> </a:t>
            </a:r>
            <a:r>
              <a:rPr sz="3200" dirty="0" err="1">
                <a:solidFill>
                  <a:srgbClr val="C00000"/>
                </a:solidFill>
              </a:rPr>
              <a:t>appoggio</a:t>
            </a:r>
            <a:r>
              <a:rPr sz="3200" dirty="0">
                <a:solidFill>
                  <a:srgbClr val="C00000"/>
                </a:solidFill>
              </a:rPr>
              <a:t> per </a:t>
            </a:r>
            <a:r>
              <a:rPr sz="3200" dirty="0" err="1">
                <a:solidFill>
                  <a:srgbClr val="C00000"/>
                </a:solidFill>
              </a:rPr>
              <a:t>i</a:t>
            </a:r>
            <a:r>
              <a:rPr sz="3200" dirty="0">
                <a:solidFill>
                  <a:srgbClr val="C00000"/>
                </a:solidFill>
              </a:rPr>
              <a:t> </a:t>
            </a:r>
            <a:r>
              <a:rPr sz="3200" dirty="0" err="1">
                <a:solidFill>
                  <a:srgbClr val="C00000"/>
                </a:solidFill>
              </a:rPr>
              <a:t>praticanti</a:t>
            </a:r>
            <a:r>
              <a:rPr sz="3200" dirty="0">
                <a:solidFill>
                  <a:srgbClr val="C00000"/>
                </a:solidFill>
              </a:rPr>
              <a:t> </a:t>
            </a:r>
            <a:r>
              <a:rPr sz="3200" dirty="0" err="1">
                <a:solidFill>
                  <a:srgbClr val="C00000"/>
                </a:solidFill>
              </a:rPr>
              <a:t>immersioni</a:t>
            </a:r>
            <a:r>
              <a:rPr sz="3200" dirty="0">
                <a:solidFill>
                  <a:srgbClr val="C00000"/>
                </a:solidFill>
              </a:rPr>
              <a:t> </a:t>
            </a:r>
            <a:r>
              <a:rPr sz="3200" dirty="0" err="1">
                <a:solidFill>
                  <a:srgbClr val="C00000"/>
                </a:solidFill>
              </a:rPr>
              <a:t>subacquee</a:t>
            </a:r>
            <a:r>
              <a:rPr sz="3200" dirty="0">
                <a:solidFill>
                  <a:srgbClr val="C00000"/>
                </a:solidFill>
              </a:rPr>
              <a:t> a </a:t>
            </a:r>
            <a:r>
              <a:rPr sz="3200" dirty="0" err="1">
                <a:solidFill>
                  <a:srgbClr val="C00000"/>
                </a:solidFill>
              </a:rPr>
              <a:t>scopo</a:t>
            </a:r>
            <a:r>
              <a:rPr sz="3200" dirty="0">
                <a:solidFill>
                  <a:srgbClr val="C00000"/>
                </a:solidFill>
              </a:rPr>
              <a:t> </a:t>
            </a:r>
            <a:r>
              <a:rPr sz="3200" dirty="0" err="1">
                <a:solidFill>
                  <a:srgbClr val="C00000"/>
                </a:solidFill>
              </a:rPr>
              <a:t>sportivo</a:t>
            </a:r>
            <a:r>
              <a:rPr sz="3200" dirty="0">
                <a:solidFill>
                  <a:srgbClr val="C00000"/>
                </a:solidFill>
              </a:rPr>
              <a:t> o </a:t>
            </a:r>
            <a:r>
              <a:rPr sz="3200" dirty="0" err="1">
                <a:solidFill>
                  <a:srgbClr val="C00000"/>
                </a:solidFill>
              </a:rPr>
              <a:t>ricreativo</a:t>
            </a:r>
            <a:endParaRPr sz="3200" dirty="0">
              <a:solidFill>
                <a:srgbClr val="C00000"/>
              </a:solidFill>
            </a:endParaRPr>
          </a:p>
          <a:p>
            <a:pPr marL="790222" indent="-790222" algn="l">
              <a:buSzPct val="100000"/>
              <a:buAutoNum type="alphaUcParenR"/>
              <a:defRPr sz="3100">
                <a:solidFill>
                  <a:srgbClr val="011993"/>
                </a:solidFill>
                <a:latin typeface="Avenir Heavy"/>
                <a:ea typeface="Avenir Heavy"/>
                <a:cs typeface="Avenir Heavy"/>
                <a:sym typeface="Avenir Heavy"/>
              </a:defRPr>
            </a:pPr>
            <a:r>
              <a:rPr sz="3200" dirty="0" err="1">
                <a:solidFill>
                  <a:srgbClr val="C00000"/>
                </a:solidFill>
              </a:rPr>
              <a:t>utilizzata</a:t>
            </a:r>
            <a:r>
              <a:rPr sz="3200" dirty="0">
                <a:solidFill>
                  <a:srgbClr val="C00000"/>
                </a:solidFill>
              </a:rPr>
              <a:t> per </a:t>
            </a:r>
            <a:r>
              <a:rPr sz="3200" dirty="0" err="1">
                <a:solidFill>
                  <a:srgbClr val="C00000"/>
                </a:solidFill>
              </a:rPr>
              <a:t>l’assistenza</a:t>
            </a:r>
            <a:r>
              <a:rPr sz="3200" dirty="0">
                <a:solidFill>
                  <a:srgbClr val="C00000"/>
                </a:solidFill>
              </a:rPr>
              <a:t> </a:t>
            </a:r>
            <a:r>
              <a:rPr sz="3200" dirty="0" err="1">
                <a:solidFill>
                  <a:srgbClr val="C00000"/>
                </a:solidFill>
              </a:rPr>
              <a:t>all’ormeggio</a:t>
            </a:r>
            <a:r>
              <a:rPr sz="3200" dirty="0">
                <a:solidFill>
                  <a:srgbClr val="C00000"/>
                </a:solidFill>
              </a:rPr>
              <a:t> di </a:t>
            </a:r>
            <a:r>
              <a:rPr sz="3200" dirty="0" err="1">
                <a:solidFill>
                  <a:srgbClr val="C00000"/>
                </a:solidFill>
              </a:rPr>
              <a:t>unità</a:t>
            </a:r>
            <a:r>
              <a:rPr sz="3200" dirty="0">
                <a:solidFill>
                  <a:srgbClr val="C00000"/>
                </a:solidFill>
              </a:rPr>
              <a:t> da </a:t>
            </a:r>
            <a:r>
              <a:rPr sz="3200" dirty="0" err="1">
                <a:solidFill>
                  <a:srgbClr val="C00000"/>
                </a:solidFill>
              </a:rPr>
              <a:t>diporto</a:t>
            </a:r>
            <a:endParaRPr sz="3200" dirty="0">
              <a:solidFill>
                <a:srgbClr val="C00000"/>
              </a:solidFill>
            </a:endParaRPr>
          </a:p>
          <a:p>
            <a:pPr marL="720496" indent="-720496" algn="l">
              <a:buSzPct val="100000"/>
              <a:buAutoNum type="alphaUcParenR"/>
              <a:defRPr sz="3400">
                <a:solidFill>
                  <a:srgbClr val="0433FF"/>
                </a:solidFill>
                <a:latin typeface="Avenir Heavy"/>
                <a:ea typeface="Avenir Heavy"/>
                <a:cs typeface="Avenir Heavy"/>
                <a:sym typeface="Avenir Heavy"/>
              </a:defRPr>
            </a:pPr>
            <a:r>
              <a:rPr sz="3200" dirty="0" err="1">
                <a:solidFill>
                  <a:srgbClr val="C00000"/>
                </a:solidFill>
              </a:rPr>
              <a:t>utilizzata</a:t>
            </a:r>
            <a:r>
              <a:rPr sz="3200" dirty="0">
                <a:solidFill>
                  <a:srgbClr val="C00000"/>
                </a:solidFill>
              </a:rPr>
              <a:t> per </a:t>
            </a:r>
            <a:r>
              <a:rPr sz="3200" dirty="0" err="1">
                <a:solidFill>
                  <a:srgbClr val="C00000"/>
                </a:solidFill>
              </a:rPr>
              <a:t>attività</a:t>
            </a:r>
            <a:r>
              <a:rPr sz="3200" dirty="0">
                <a:solidFill>
                  <a:srgbClr val="C00000"/>
                </a:solidFill>
              </a:rPr>
              <a:t> di </a:t>
            </a:r>
            <a:r>
              <a:rPr sz="3200" dirty="0" err="1">
                <a:solidFill>
                  <a:srgbClr val="C00000"/>
                </a:solidFill>
              </a:rPr>
              <a:t>assistenza</a:t>
            </a:r>
            <a:r>
              <a:rPr sz="3200" dirty="0">
                <a:solidFill>
                  <a:srgbClr val="C00000"/>
                </a:solidFill>
              </a:rPr>
              <a:t> e </a:t>
            </a:r>
            <a:r>
              <a:rPr sz="3200" dirty="0" err="1">
                <a:solidFill>
                  <a:srgbClr val="C00000"/>
                </a:solidFill>
              </a:rPr>
              <a:t>traino</a:t>
            </a:r>
            <a:r>
              <a:rPr sz="3200" dirty="0">
                <a:solidFill>
                  <a:srgbClr val="C00000"/>
                </a:solidFill>
              </a:rPr>
              <a:t> di </a:t>
            </a:r>
            <a:r>
              <a:rPr sz="3200" dirty="0" err="1">
                <a:solidFill>
                  <a:srgbClr val="C00000"/>
                </a:solidFill>
              </a:rPr>
              <a:t>unità</a:t>
            </a:r>
            <a:r>
              <a:rPr sz="3200" dirty="0">
                <a:solidFill>
                  <a:srgbClr val="C00000"/>
                </a:solidFill>
              </a:rPr>
              <a:t> da </a:t>
            </a:r>
            <a:r>
              <a:rPr sz="3200" dirty="0" err="1">
                <a:solidFill>
                  <a:srgbClr val="C00000"/>
                </a:solidFill>
              </a:rPr>
              <a:t>diporto</a:t>
            </a:r>
            <a:endParaRPr lang="it-IT" sz="3200" dirty="0">
              <a:solidFill>
                <a:srgbClr val="C00000"/>
              </a:solidFill>
            </a:endParaRPr>
          </a:p>
          <a:p>
            <a:pPr marL="720496" indent="-720496" algn="l">
              <a:buSzPct val="100000"/>
              <a:buFontTx/>
              <a:buAutoNum type="alphaUcParenR"/>
              <a:defRPr sz="3400">
                <a:solidFill>
                  <a:srgbClr val="0433FF"/>
                </a:solidFill>
                <a:latin typeface="Avenir Heavy"/>
                <a:ea typeface="Avenir Heavy"/>
                <a:cs typeface="Avenir Heavy"/>
                <a:sym typeface="Avenir Heavy"/>
              </a:defRPr>
            </a:pPr>
            <a:r>
              <a:rPr lang="it-IT" sz="3200" dirty="0">
                <a:solidFill>
                  <a:srgbClr val="C00000"/>
                </a:solidFill>
              </a:rPr>
              <a:t>utilizzata per </a:t>
            </a:r>
            <a:r>
              <a:rPr lang="it-IT" sz="3200" b="1" dirty="0">
                <a:solidFill>
                  <a:srgbClr val="C00000"/>
                </a:solidFill>
                <a:sym typeface="Avenir Heavy"/>
              </a:rPr>
              <a:t>per l'esercizio di attività in forma itinerante di somministrazione di cibo e di bevande e di commercio al dettaglio. </a:t>
            </a:r>
            <a:endParaRPr lang="it-IT" sz="3200" dirty="0">
              <a:solidFill>
                <a:srgbClr val="C00000"/>
              </a:solidFill>
              <a:sym typeface="Avenir Heavy"/>
            </a:endParaRPr>
          </a:p>
          <a:p>
            <a:pPr marL="720496" indent="-720496" algn="l">
              <a:buSzPct val="100000"/>
              <a:buAutoNum type="alphaUcParenR"/>
              <a:defRPr sz="3400">
                <a:solidFill>
                  <a:srgbClr val="0433FF"/>
                </a:solidFill>
                <a:latin typeface="Avenir Heavy"/>
                <a:ea typeface="Avenir Heavy"/>
                <a:cs typeface="Avenir Heavy"/>
                <a:sym typeface="Avenir Heavy"/>
              </a:defRPr>
            </a:pPr>
            <a:endParaRPr dirty="0">
              <a:highlight>
                <a:srgbClr val="FFFF00"/>
              </a:highlight>
            </a:endParaRPr>
          </a:p>
        </p:txBody>
      </p:sp>
      <p:sp>
        <p:nvSpPr>
          <p:cNvPr id="179" name="Shape 179"/>
          <p:cNvSpPr/>
          <p:nvPr/>
        </p:nvSpPr>
        <p:spPr>
          <a:xfrm>
            <a:off x="3419906" y="3730862"/>
            <a:ext cx="3726588" cy="8001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r>
              <a:rPr sz="3600" dirty="0" err="1">
                <a:solidFill>
                  <a:srgbClr val="011993"/>
                </a:solidFill>
                <a:latin typeface="Avenir Heavy"/>
                <a:ea typeface="Avenir Heavy"/>
                <a:cs typeface="Avenir Heavy"/>
                <a:sym typeface="Avenir Heavy"/>
              </a:rPr>
              <a:t>quando</a:t>
            </a:r>
            <a:r>
              <a:rPr sz="3600" dirty="0">
                <a:solidFill>
                  <a:srgbClr val="011993"/>
                </a:solidFill>
                <a:latin typeface="Avenir Heavy"/>
                <a:ea typeface="Avenir Heavy"/>
                <a:cs typeface="Avenir Heavy"/>
                <a:sym typeface="Avenir Heavy"/>
              </a:rPr>
              <a:t> </a:t>
            </a:r>
            <a:r>
              <a:rPr sz="3600" dirty="0" err="1">
                <a:solidFill>
                  <a:srgbClr val="011993"/>
                </a:solidFill>
                <a:latin typeface="Avenir Heavy"/>
                <a:ea typeface="Avenir Heavy"/>
                <a:cs typeface="Avenir Heavy"/>
                <a:sym typeface="Avenir Heavy"/>
              </a:rPr>
              <a:t>l’unità</a:t>
            </a:r>
            <a:r>
              <a:rPr sz="3600" dirty="0">
                <a:solidFill>
                  <a:srgbClr val="011993"/>
                </a:solidFill>
                <a:latin typeface="Avenir Heavy"/>
                <a:ea typeface="Avenir Heavy"/>
                <a:cs typeface="Avenir Heavy"/>
                <a:sym typeface="Avenir Heavy"/>
              </a:rPr>
              <a:t> </a:t>
            </a:r>
            <a:r>
              <a:rPr sz="3600" dirty="0" err="1">
                <a:solidFill>
                  <a:srgbClr val="011993"/>
                </a:solidFill>
                <a:latin typeface="Avenir Heavy"/>
                <a:ea typeface="Avenir Heavy"/>
                <a:cs typeface="Avenir Heavy"/>
                <a:sym typeface="Avenir Heavy"/>
              </a:rPr>
              <a:t>è</a:t>
            </a:r>
            <a:r>
              <a:rPr dirty="0"/>
              <a:t> </a:t>
            </a:r>
          </a:p>
        </p:txBody>
      </p:sp>
    </p:spTree>
  </p:cSld>
  <p:clrMapOvr>
    <a:masterClrMapping/>
  </p:clrMapOvr>
  <mc:AlternateContent xmlns:mc="http://schemas.openxmlformats.org/markup-compatibility/2006" xmlns:p14="http://schemas.microsoft.com/office/powerpoint/2010/main">
    <mc:Choice Requires="p14">
      <p:transition spd="slow" p14:dur="3000">
        <p:pus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p:cNvSpPr>
          <p:nvPr>
            <p:ph type="title"/>
          </p:nvPr>
        </p:nvSpPr>
        <p:spPr>
          <a:prstGeom prst="rect">
            <a:avLst/>
          </a:prstGeom>
        </p:spPr>
        <p:txBody>
          <a:bodyPr/>
          <a:lstStyle/>
          <a:p>
            <a:pPr defTabSz="496570">
              <a:defRPr sz="3825" spc="612"/>
            </a:pPr>
            <a:r>
              <a:t>uso commerciale</a:t>
            </a:r>
          </a:p>
          <a:p>
            <a:pPr defTabSz="496570">
              <a:defRPr sz="3825" spc="612"/>
            </a:pPr>
            <a:r>
              <a:t>delle unità da diporto</a:t>
            </a:r>
          </a:p>
        </p:txBody>
      </p:sp>
      <p:sp>
        <p:nvSpPr>
          <p:cNvPr id="182" name="Shape 182"/>
          <p:cNvSpPr>
            <a:spLocks noGrp="1"/>
          </p:cNvSpPr>
          <p:nvPr>
            <p:ph type="body" idx="1"/>
          </p:nvPr>
        </p:nvSpPr>
        <p:spPr>
          <a:prstGeom prst="rect">
            <a:avLst/>
          </a:prstGeom>
          <a:solidFill>
            <a:schemeClr val="accent1">
              <a:hueOff val="450000"/>
              <a:satOff val="-18071"/>
              <a:lumOff val="-14609"/>
            </a:schemeClr>
          </a:solidFill>
        </p:spPr>
        <p:txBody>
          <a:bodyPr/>
          <a:lstStyle/>
          <a:p>
            <a:pPr marL="0" indent="0">
              <a:spcBef>
                <a:spcPts val="0"/>
              </a:spcBef>
              <a:buClrTx/>
              <a:buSzTx/>
              <a:buNone/>
              <a:defRPr sz="3300" cap="all" spc="528">
                <a:latin typeface="Avenir Medium"/>
                <a:ea typeface="Avenir Medium"/>
                <a:cs typeface="Avenir Medium"/>
                <a:sym typeface="Avenir Medium"/>
              </a:defRPr>
            </a:pPr>
            <a:r>
              <a:rPr lang="it-IT" dirty="0"/>
              <a:t>- contratti di locazione e di noleggio</a:t>
            </a:r>
          </a:p>
          <a:p>
            <a:pPr marL="0" indent="0">
              <a:spcBef>
                <a:spcPts val="0"/>
              </a:spcBef>
              <a:buClrTx/>
              <a:buSzTx/>
              <a:buNone/>
              <a:defRPr sz="3300" cap="all" spc="528">
                <a:latin typeface="Avenir Medium"/>
                <a:ea typeface="Avenir Medium"/>
                <a:cs typeface="Avenir Medium"/>
                <a:sym typeface="Avenir Medium"/>
              </a:defRPr>
            </a:pPr>
            <a:endParaRPr dirty="0"/>
          </a:p>
          <a:p>
            <a:pPr marL="0" indent="0">
              <a:spcBef>
                <a:spcPts val="0"/>
              </a:spcBef>
              <a:buClrTx/>
              <a:buSzTx/>
              <a:buNone/>
              <a:defRPr sz="3300" cap="all" spc="528">
                <a:latin typeface="Avenir Medium"/>
                <a:ea typeface="Avenir Medium"/>
                <a:cs typeface="Avenir Medium"/>
                <a:sym typeface="Avenir Medium"/>
              </a:defRPr>
            </a:pPr>
            <a:r>
              <a:rPr dirty="0"/>
              <a:t>- </a:t>
            </a:r>
            <a:r>
              <a:rPr dirty="0" err="1"/>
              <a:t>insegnamento</a:t>
            </a:r>
            <a:r>
              <a:rPr dirty="0"/>
              <a:t> </a:t>
            </a:r>
            <a:r>
              <a:rPr dirty="0" err="1"/>
              <a:t>professionale</a:t>
            </a:r>
            <a:r>
              <a:rPr dirty="0"/>
              <a:t> </a:t>
            </a:r>
            <a:r>
              <a:rPr dirty="0" err="1"/>
              <a:t>della</a:t>
            </a:r>
            <a:r>
              <a:rPr dirty="0"/>
              <a:t> </a:t>
            </a:r>
            <a:r>
              <a:rPr dirty="0" err="1"/>
              <a:t>navigazione</a:t>
            </a:r>
            <a:r>
              <a:rPr dirty="0"/>
              <a:t> da </a:t>
            </a:r>
            <a:r>
              <a:rPr dirty="0" err="1"/>
              <a:t>diporto</a:t>
            </a:r>
            <a:endParaRPr dirty="0"/>
          </a:p>
          <a:p>
            <a:pPr marL="0" indent="0">
              <a:spcBef>
                <a:spcPts val="0"/>
              </a:spcBef>
              <a:buClrTx/>
              <a:buSzTx/>
              <a:buNone/>
              <a:defRPr sz="3300" cap="all" spc="528">
                <a:latin typeface="Avenir Medium"/>
                <a:ea typeface="Avenir Medium"/>
                <a:cs typeface="Avenir Medium"/>
                <a:sym typeface="Avenir Medium"/>
              </a:defRPr>
            </a:pPr>
            <a:endParaRPr dirty="0"/>
          </a:p>
          <a:p>
            <a:pPr marL="0" indent="0">
              <a:spcBef>
                <a:spcPts val="0"/>
              </a:spcBef>
              <a:buClrTx/>
              <a:buSzTx/>
              <a:buNone/>
              <a:defRPr sz="3300" cap="all" spc="528">
                <a:latin typeface="Avenir Medium"/>
                <a:ea typeface="Avenir Medium"/>
                <a:cs typeface="Avenir Medium"/>
                <a:sym typeface="Avenir Medium"/>
              </a:defRPr>
            </a:pPr>
            <a:r>
              <a:rPr dirty="0"/>
              <a:t>- </a:t>
            </a:r>
            <a:r>
              <a:rPr dirty="0" err="1"/>
              <a:t>unità</a:t>
            </a:r>
            <a:r>
              <a:rPr dirty="0"/>
              <a:t> </a:t>
            </a:r>
            <a:r>
              <a:rPr dirty="0" err="1"/>
              <a:t>appoggio</a:t>
            </a:r>
            <a:r>
              <a:rPr dirty="0"/>
              <a:t> per </a:t>
            </a:r>
            <a:r>
              <a:rPr dirty="0" err="1"/>
              <a:t>immersioni</a:t>
            </a:r>
            <a:r>
              <a:rPr dirty="0"/>
              <a:t> </a:t>
            </a:r>
            <a:r>
              <a:rPr dirty="0" err="1"/>
              <a:t>subacquee</a:t>
            </a:r>
            <a:r>
              <a:rPr dirty="0"/>
              <a:t> a </a:t>
            </a:r>
            <a:r>
              <a:rPr dirty="0" err="1"/>
              <a:t>scopo</a:t>
            </a:r>
            <a:r>
              <a:rPr dirty="0"/>
              <a:t> </a:t>
            </a:r>
            <a:r>
              <a:rPr dirty="0" err="1"/>
              <a:t>sportivo</a:t>
            </a:r>
            <a:r>
              <a:rPr dirty="0"/>
              <a:t> o </a:t>
            </a:r>
            <a:r>
              <a:rPr dirty="0" err="1"/>
              <a:t>ricreativo</a:t>
            </a:r>
            <a:endParaRPr lang="it-IT" dirty="0"/>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title"/>
          </p:nvPr>
        </p:nvSpPr>
        <p:spPr>
          <a:prstGeom prst="rect">
            <a:avLst/>
          </a:prstGeom>
        </p:spPr>
        <p:txBody>
          <a:bodyPr/>
          <a:lstStyle/>
          <a:p>
            <a:r>
              <a:t>contratto di locazione</a:t>
            </a:r>
          </a:p>
        </p:txBody>
      </p:sp>
      <p:sp>
        <p:nvSpPr>
          <p:cNvPr id="185" name="Shape 185"/>
          <p:cNvSpPr>
            <a:spLocks noGrp="1"/>
          </p:cNvSpPr>
          <p:nvPr>
            <p:ph type="body" idx="1"/>
          </p:nvPr>
        </p:nvSpPr>
        <p:spPr>
          <a:prstGeom prst="rect">
            <a:avLst/>
          </a:prstGeom>
        </p:spPr>
        <p:txBody>
          <a:bodyPr>
            <a:normAutofit/>
          </a:bodyPr>
          <a:lstStyle/>
          <a:p>
            <a:pPr marL="343027" indent="-343027" defTabSz="426466">
              <a:spcBef>
                <a:spcPts val="3000"/>
              </a:spcBef>
              <a:defRPr sz="2628">
                <a:solidFill>
                  <a:srgbClr val="00FDFF"/>
                </a:solidFill>
                <a:latin typeface="Avenir Heavy"/>
                <a:ea typeface="Avenir Heavy"/>
                <a:cs typeface="Avenir Heavy"/>
                <a:sym typeface="Avenir Heavy"/>
              </a:defRPr>
            </a:pPr>
            <a:r>
              <a:rPr sz="2800" dirty="0"/>
              <a:t>Art. 42 - </a:t>
            </a:r>
            <a:r>
              <a:rPr sz="2800" dirty="0" err="1"/>
              <a:t>Locazione</a:t>
            </a:r>
            <a:r>
              <a:rPr sz="2800" dirty="0"/>
              <a:t> e forma del </a:t>
            </a:r>
            <a:r>
              <a:rPr sz="2800" dirty="0" err="1"/>
              <a:t>contratto</a:t>
            </a:r>
            <a:endParaRPr sz="2800" dirty="0"/>
          </a:p>
          <a:p>
            <a:pPr marL="343027" indent="-343027" defTabSz="426466">
              <a:spcBef>
                <a:spcPts val="3000"/>
              </a:spcBef>
              <a:defRPr sz="2628"/>
            </a:pPr>
            <a:r>
              <a:rPr sz="2800" dirty="0"/>
              <a:t>1. La </a:t>
            </a:r>
            <a:r>
              <a:rPr sz="2800" dirty="0" err="1"/>
              <a:t>locazione</a:t>
            </a:r>
            <a:r>
              <a:rPr sz="2800" dirty="0"/>
              <a:t> di unit</a:t>
            </a:r>
            <a:r>
              <a:rPr lang="it-IT" sz="2800" dirty="0"/>
              <a:t>à</a:t>
            </a:r>
            <a:r>
              <a:rPr sz="2800" dirty="0"/>
              <a:t> da </a:t>
            </a:r>
            <a:r>
              <a:rPr sz="2800" dirty="0" err="1"/>
              <a:t>diporto</a:t>
            </a:r>
            <a:r>
              <a:rPr sz="2800" dirty="0"/>
              <a:t> </a:t>
            </a:r>
            <a:r>
              <a:rPr lang="it-IT" sz="2800" dirty="0"/>
              <a:t>è</a:t>
            </a:r>
            <a:r>
              <a:rPr sz="2800" dirty="0"/>
              <a:t> il </a:t>
            </a:r>
            <a:r>
              <a:rPr sz="2800" dirty="0" err="1"/>
              <a:t>contratto</a:t>
            </a:r>
            <a:r>
              <a:rPr sz="2800" dirty="0"/>
              <a:t> con il quale una </a:t>
            </a:r>
            <a:r>
              <a:rPr sz="2800" dirty="0" err="1"/>
              <a:t>delle</a:t>
            </a:r>
            <a:r>
              <a:rPr sz="2800" dirty="0"/>
              <a:t> parti </a:t>
            </a:r>
            <a:r>
              <a:rPr sz="2800" dirty="0" err="1"/>
              <a:t>si</a:t>
            </a:r>
            <a:r>
              <a:rPr sz="2800" dirty="0"/>
              <a:t> </a:t>
            </a:r>
            <a:r>
              <a:rPr sz="2800" dirty="0" err="1"/>
              <a:t>obbliga</a:t>
            </a:r>
            <a:r>
              <a:rPr sz="2800" dirty="0"/>
              <a:t> verso </a:t>
            </a:r>
            <a:r>
              <a:rPr sz="2800" dirty="0" err="1"/>
              <a:t>corrispettivo</a:t>
            </a:r>
            <a:r>
              <a:rPr sz="2800" dirty="0"/>
              <a:t> a </a:t>
            </a:r>
            <a:r>
              <a:rPr sz="2800" dirty="0" err="1">
                <a:latin typeface="Avenir Heavy"/>
                <a:ea typeface="Avenir Heavy"/>
                <a:cs typeface="Avenir Heavy"/>
                <a:sym typeface="Avenir Heavy"/>
              </a:rPr>
              <a:t>cedere</a:t>
            </a:r>
            <a:r>
              <a:rPr sz="2800" dirty="0">
                <a:latin typeface="Avenir Heavy"/>
                <a:ea typeface="Avenir Heavy"/>
                <a:cs typeface="Avenir Heavy"/>
                <a:sym typeface="Avenir Heavy"/>
              </a:rPr>
              <a:t> il </a:t>
            </a:r>
            <a:r>
              <a:rPr sz="2800" dirty="0" err="1">
                <a:latin typeface="Avenir Heavy"/>
                <a:ea typeface="Avenir Heavy"/>
                <a:cs typeface="Avenir Heavy"/>
                <a:sym typeface="Avenir Heavy"/>
              </a:rPr>
              <a:t>godimento</a:t>
            </a:r>
            <a:r>
              <a:rPr sz="2800" dirty="0"/>
              <a:t> </a:t>
            </a:r>
            <a:r>
              <a:rPr sz="2800" dirty="0" err="1"/>
              <a:t>dell’unit</a:t>
            </a:r>
            <a:r>
              <a:rPr lang="it-IT" sz="2800" dirty="0"/>
              <a:t>à</a:t>
            </a:r>
            <a:r>
              <a:rPr sz="2800" dirty="0"/>
              <a:t> da </a:t>
            </a:r>
            <a:r>
              <a:rPr sz="2800" dirty="0" err="1"/>
              <a:t>diporto</a:t>
            </a:r>
            <a:r>
              <a:rPr sz="2800" dirty="0"/>
              <a:t> per un </a:t>
            </a:r>
            <a:r>
              <a:rPr sz="2800" dirty="0" err="1"/>
              <a:t>periodo</a:t>
            </a:r>
            <a:r>
              <a:rPr sz="2800" dirty="0"/>
              <a:t> di tempo </a:t>
            </a:r>
            <a:r>
              <a:rPr sz="2800" dirty="0" err="1"/>
              <a:t>determinato</a:t>
            </a:r>
            <a:r>
              <a:rPr sz="2800" dirty="0"/>
              <a:t>.</a:t>
            </a:r>
          </a:p>
          <a:p>
            <a:pPr marL="343027" indent="-343027" defTabSz="426466">
              <a:spcBef>
                <a:spcPts val="3000"/>
              </a:spcBef>
              <a:defRPr sz="2628"/>
            </a:pPr>
            <a:r>
              <a:rPr sz="2800" dirty="0"/>
              <a:t>2. Con </a:t>
            </a:r>
            <a:r>
              <a:rPr sz="2800" dirty="0" err="1"/>
              <a:t>l’unit</a:t>
            </a:r>
            <a:r>
              <a:rPr lang="it-IT" sz="2800" dirty="0"/>
              <a:t>à</a:t>
            </a:r>
            <a:r>
              <a:rPr sz="2800" dirty="0"/>
              <a:t> da </a:t>
            </a:r>
            <a:r>
              <a:rPr sz="2800" dirty="0" err="1"/>
              <a:t>diporto</a:t>
            </a:r>
            <a:r>
              <a:rPr sz="2800" dirty="0"/>
              <a:t> </a:t>
            </a:r>
            <a:r>
              <a:rPr sz="2800" dirty="0" err="1"/>
              <a:t>locata</a:t>
            </a:r>
            <a:r>
              <a:rPr sz="2800" dirty="0"/>
              <a:t>, </a:t>
            </a:r>
            <a:r>
              <a:rPr sz="2800" dirty="0">
                <a:latin typeface="Avenir Heavy"/>
                <a:ea typeface="Avenir Heavy"/>
                <a:cs typeface="Avenir Heavy"/>
                <a:sym typeface="Avenir Heavy"/>
              </a:rPr>
              <a:t>il </a:t>
            </a:r>
            <a:r>
              <a:rPr sz="2800" dirty="0" err="1">
                <a:latin typeface="Avenir Heavy"/>
                <a:ea typeface="Avenir Heavy"/>
                <a:cs typeface="Avenir Heavy"/>
                <a:sym typeface="Avenir Heavy"/>
              </a:rPr>
              <a:t>conduttore</a:t>
            </a:r>
            <a:r>
              <a:rPr sz="2800" dirty="0">
                <a:latin typeface="Avenir Heavy"/>
                <a:ea typeface="Avenir Heavy"/>
                <a:cs typeface="Avenir Heavy"/>
                <a:sym typeface="Avenir Heavy"/>
              </a:rPr>
              <a:t> </a:t>
            </a:r>
            <a:r>
              <a:rPr sz="2800" dirty="0" err="1">
                <a:latin typeface="Avenir Heavy"/>
                <a:ea typeface="Avenir Heavy"/>
                <a:cs typeface="Avenir Heavy"/>
                <a:sym typeface="Avenir Heavy"/>
              </a:rPr>
              <a:t>esercita</a:t>
            </a:r>
            <a:r>
              <a:rPr sz="2800" dirty="0">
                <a:latin typeface="Avenir Heavy"/>
                <a:ea typeface="Avenir Heavy"/>
                <a:cs typeface="Avenir Heavy"/>
                <a:sym typeface="Avenir Heavy"/>
              </a:rPr>
              <a:t> la </a:t>
            </a:r>
            <a:r>
              <a:rPr sz="2800" dirty="0" err="1">
                <a:latin typeface="Avenir Heavy"/>
                <a:ea typeface="Avenir Heavy"/>
                <a:cs typeface="Avenir Heavy"/>
                <a:sym typeface="Avenir Heavy"/>
              </a:rPr>
              <a:t>navigazione</a:t>
            </a:r>
            <a:r>
              <a:rPr sz="2800" dirty="0"/>
              <a:t> e ne assume la </a:t>
            </a:r>
            <a:r>
              <a:rPr sz="2800" dirty="0" err="1"/>
              <a:t>responsabilit</a:t>
            </a:r>
            <a:r>
              <a:rPr lang="it-IT" sz="2800" dirty="0"/>
              <a:t>à</a:t>
            </a:r>
            <a:r>
              <a:rPr sz="2800" dirty="0"/>
              <a:t> ed </a:t>
            </a:r>
            <a:r>
              <a:rPr sz="2800" dirty="0" err="1"/>
              <a:t>i</a:t>
            </a:r>
            <a:r>
              <a:rPr sz="2800" dirty="0"/>
              <a:t> </a:t>
            </a:r>
            <a:r>
              <a:rPr sz="2800" dirty="0" err="1"/>
              <a:t>rischi</a:t>
            </a:r>
            <a:r>
              <a:rPr sz="2800" dirty="0"/>
              <a:t>.</a:t>
            </a:r>
          </a:p>
          <a:p>
            <a:pPr marL="343027" indent="-343027" defTabSz="426466">
              <a:spcBef>
                <a:spcPts val="3000"/>
              </a:spcBef>
              <a:defRPr sz="2628"/>
            </a:pPr>
            <a:r>
              <a:rPr sz="2800" dirty="0"/>
              <a:t>3. Il </a:t>
            </a:r>
            <a:r>
              <a:rPr sz="2800" dirty="0" err="1"/>
              <a:t>contratto</a:t>
            </a:r>
            <a:r>
              <a:rPr sz="2800" dirty="0"/>
              <a:t> di </a:t>
            </a:r>
            <a:r>
              <a:rPr sz="2800" dirty="0" err="1"/>
              <a:t>locazione</a:t>
            </a:r>
            <a:r>
              <a:rPr sz="2800" dirty="0"/>
              <a:t> </a:t>
            </a:r>
            <a:r>
              <a:rPr sz="2800" dirty="0" err="1"/>
              <a:t>delle</a:t>
            </a:r>
            <a:r>
              <a:rPr sz="2800" dirty="0"/>
              <a:t> </a:t>
            </a:r>
            <a:r>
              <a:rPr sz="2800" dirty="0" err="1"/>
              <a:t>imbarcazioni</a:t>
            </a:r>
            <a:r>
              <a:rPr sz="2800" dirty="0"/>
              <a:t> e </a:t>
            </a:r>
            <a:r>
              <a:rPr sz="2800" dirty="0" err="1"/>
              <a:t>delle</a:t>
            </a:r>
            <a:r>
              <a:rPr sz="2800" dirty="0"/>
              <a:t> </a:t>
            </a:r>
            <a:r>
              <a:rPr sz="2800" dirty="0" err="1"/>
              <a:t>navi</a:t>
            </a:r>
            <a:r>
              <a:rPr sz="2800" dirty="0"/>
              <a:t> da </a:t>
            </a:r>
            <a:r>
              <a:rPr sz="2800" dirty="0" err="1"/>
              <a:t>diporto</a:t>
            </a:r>
            <a:r>
              <a:rPr sz="2800" dirty="0"/>
              <a:t> </a:t>
            </a:r>
            <a:r>
              <a:rPr lang="it-IT" sz="2800" dirty="0"/>
              <a:t>è</a:t>
            </a:r>
            <a:r>
              <a:rPr sz="2800" dirty="0"/>
              <a:t> </a:t>
            </a:r>
            <a:r>
              <a:rPr sz="2800" dirty="0" err="1"/>
              <a:t>redatto</a:t>
            </a:r>
            <a:r>
              <a:rPr sz="2800" dirty="0"/>
              <a:t> per </a:t>
            </a:r>
            <a:r>
              <a:rPr sz="2800" dirty="0" err="1"/>
              <a:t>iscritto</a:t>
            </a:r>
            <a:r>
              <a:rPr sz="2800" dirty="0"/>
              <a:t> </a:t>
            </a:r>
            <a:r>
              <a:rPr sz="2800" dirty="0">
                <a:latin typeface="Avenir Heavy"/>
                <a:ea typeface="Avenir Heavy"/>
                <a:cs typeface="Avenir Heavy"/>
                <a:sym typeface="Avenir Heavy"/>
              </a:rPr>
              <a:t>a </a:t>
            </a:r>
            <a:r>
              <a:rPr sz="2800" dirty="0" err="1">
                <a:latin typeface="Avenir Heavy"/>
                <a:ea typeface="Avenir Heavy"/>
                <a:cs typeface="Avenir Heavy"/>
                <a:sym typeface="Avenir Heavy"/>
              </a:rPr>
              <a:t>pena</a:t>
            </a:r>
            <a:r>
              <a:rPr sz="2800" dirty="0">
                <a:latin typeface="Avenir Heavy"/>
                <a:ea typeface="Avenir Heavy"/>
                <a:cs typeface="Avenir Heavy"/>
                <a:sym typeface="Avenir Heavy"/>
              </a:rPr>
              <a:t> di </a:t>
            </a:r>
            <a:r>
              <a:rPr sz="2800" dirty="0" err="1">
                <a:latin typeface="Avenir Heavy"/>
                <a:ea typeface="Avenir Heavy"/>
                <a:cs typeface="Avenir Heavy"/>
                <a:sym typeface="Avenir Heavy"/>
              </a:rPr>
              <a:t>nullita</a:t>
            </a:r>
            <a:r>
              <a:rPr sz="2800" dirty="0">
                <a:latin typeface="Avenir Heavy"/>
                <a:ea typeface="Avenir Heavy"/>
                <a:cs typeface="Avenir Heavy"/>
                <a:sym typeface="Avenir Heavy"/>
              </a:rPr>
              <a:t>̀ </a:t>
            </a:r>
            <a:r>
              <a:rPr sz="2800" dirty="0"/>
              <a:t>ed </a:t>
            </a:r>
            <a:r>
              <a:rPr lang="it-IT" sz="2800" dirty="0"/>
              <a:t>è</a:t>
            </a:r>
            <a:r>
              <a:rPr sz="2800" dirty="0"/>
              <a:t> tenuto a </a:t>
            </a:r>
            <a:r>
              <a:rPr sz="2800" dirty="0" err="1"/>
              <a:t>bordo</a:t>
            </a:r>
            <a:r>
              <a:rPr sz="2800" dirty="0"/>
              <a:t> in </a:t>
            </a:r>
            <a:r>
              <a:rPr sz="2800" dirty="0" err="1"/>
              <a:t>originale</a:t>
            </a:r>
            <a:r>
              <a:rPr sz="2800" dirty="0"/>
              <a:t> o </a:t>
            </a:r>
            <a:r>
              <a:rPr sz="2800" dirty="0" err="1"/>
              <a:t>copia</a:t>
            </a:r>
            <a:r>
              <a:rPr sz="2800" dirty="0"/>
              <a:t> </a:t>
            </a:r>
            <a:r>
              <a:rPr sz="2800" dirty="0" err="1"/>
              <a:t>conforme</a:t>
            </a:r>
            <a:r>
              <a:rPr sz="2800" dirty="0"/>
              <a:t> </a:t>
            </a:r>
            <a:r>
              <a:rPr sz="2800" dirty="0">
                <a:solidFill>
                  <a:srgbClr val="00F900"/>
                </a:solidFill>
                <a:latin typeface="Avenir Heavy"/>
                <a:ea typeface="Avenir Heavy"/>
                <a:cs typeface="Avenir Heavy"/>
                <a:sym typeface="Avenir Heavy"/>
              </a:rPr>
              <a:t>[forma </a:t>
            </a:r>
            <a:r>
              <a:rPr sz="2800" dirty="0" err="1">
                <a:solidFill>
                  <a:srgbClr val="00F900"/>
                </a:solidFill>
                <a:latin typeface="Avenir Heavy"/>
                <a:ea typeface="Avenir Heavy"/>
                <a:cs typeface="Avenir Heavy"/>
                <a:sym typeface="Avenir Heavy"/>
              </a:rPr>
              <a:t>scritta</a:t>
            </a:r>
            <a:r>
              <a:rPr sz="2800" dirty="0">
                <a:solidFill>
                  <a:srgbClr val="00F900"/>
                </a:solidFill>
                <a:latin typeface="Avenir Heavy"/>
                <a:ea typeface="Avenir Heavy"/>
                <a:cs typeface="Avenir Heavy"/>
                <a:sym typeface="Avenir Heavy"/>
              </a:rPr>
              <a:t> </a:t>
            </a:r>
            <a:r>
              <a:rPr sz="2800" dirty="0">
                <a:solidFill>
                  <a:srgbClr val="00F900"/>
                </a:solidFill>
                <a:latin typeface="Avenir Heavy Oblique"/>
                <a:ea typeface="Avenir Heavy Oblique"/>
                <a:cs typeface="Avenir Heavy Oblique"/>
                <a:sym typeface="Avenir Heavy Oblique"/>
              </a:rPr>
              <a:t>ad </a:t>
            </a:r>
            <a:r>
              <a:rPr sz="2800" dirty="0" err="1">
                <a:solidFill>
                  <a:srgbClr val="00F900"/>
                </a:solidFill>
                <a:latin typeface="Avenir Heavy Oblique"/>
                <a:ea typeface="Avenir Heavy Oblique"/>
                <a:cs typeface="Avenir Heavy Oblique"/>
                <a:sym typeface="Avenir Heavy Oblique"/>
              </a:rPr>
              <a:t>substantiam</a:t>
            </a:r>
            <a:r>
              <a:rPr sz="2800" dirty="0">
                <a:solidFill>
                  <a:srgbClr val="00F900"/>
                </a:solidFill>
                <a:latin typeface="Avenir Heavy"/>
                <a:ea typeface="Avenir Heavy"/>
                <a:cs typeface="Avenir Heavy"/>
                <a:sym typeface="Avenir Heavy"/>
              </a:rPr>
              <a:t>]</a:t>
            </a:r>
            <a:r>
              <a:rPr sz="2800" dirty="0"/>
              <a:t>.</a:t>
            </a:r>
          </a:p>
          <a:p>
            <a:pPr marL="343027" indent="-343027" defTabSz="426466">
              <a:spcBef>
                <a:spcPts val="3000"/>
              </a:spcBef>
              <a:defRPr sz="2628"/>
            </a:pPr>
            <a:r>
              <a:rPr sz="2800" dirty="0"/>
              <a:t>4. La forma del </a:t>
            </a:r>
            <a:r>
              <a:rPr sz="2800" dirty="0" err="1"/>
              <a:t>contratto</a:t>
            </a:r>
            <a:r>
              <a:rPr sz="2800" dirty="0"/>
              <a:t> di </a:t>
            </a:r>
            <a:r>
              <a:rPr sz="2800" dirty="0" err="1">
                <a:latin typeface="Avenir Heavy"/>
                <a:ea typeface="Avenir Heavy"/>
                <a:cs typeface="Avenir Heavy"/>
                <a:sym typeface="Avenir Heavy"/>
              </a:rPr>
              <a:t>sublocazione</a:t>
            </a:r>
            <a:r>
              <a:rPr sz="2800" dirty="0"/>
              <a:t> o di </a:t>
            </a:r>
            <a:r>
              <a:rPr sz="2800" dirty="0" err="1"/>
              <a:t>quello</a:t>
            </a:r>
            <a:r>
              <a:rPr sz="2800" dirty="0"/>
              <a:t> di </a:t>
            </a:r>
            <a:r>
              <a:rPr sz="2800" dirty="0" err="1">
                <a:latin typeface="Avenir Heavy"/>
                <a:ea typeface="Avenir Heavy"/>
                <a:cs typeface="Avenir Heavy"/>
                <a:sym typeface="Avenir Heavy"/>
              </a:rPr>
              <a:t>cessione</a:t>
            </a:r>
            <a:r>
              <a:rPr sz="2800" dirty="0"/>
              <a:t> </a:t>
            </a:r>
            <a:r>
              <a:rPr lang="it-IT" sz="2800" dirty="0"/>
              <a:t>è</a:t>
            </a:r>
            <a:r>
              <a:rPr sz="2800" dirty="0"/>
              <a:t> </a:t>
            </a:r>
            <a:r>
              <a:rPr sz="2800" dirty="0" err="1"/>
              <a:t>regolata</a:t>
            </a:r>
            <a:r>
              <a:rPr sz="2800" dirty="0"/>
              <a:t> dal comma 3.</a:t>
            </a:r>
          </a:p>
        </p:txBody>
      </p:sp>
    </p:spTree>
  </p:cSld>
  <p:clrMapOvr>
    <a:masterClrMapping/>
  </p:clrMapOvr>
  <mc:AlternateContent xmlns:mc="http://schemas.openxmlformats.org/markup-compatibility/2006" xmlns:p15="http://schemas.microsoft.com/office/powerpoint/2012/main">
    <mc:Choice Requires="p15">
      <p:transition spd="slow">
        <p15:prstTrans prst="fallOver"/>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body" idx="1"/>
          </p:nvPr>
        </p:nvSpPr>
        <p:spPr>
          <a:xfrm>
            <a:off x="660400" y="876300"/>
            <a:ext cx="11684000" cy="8496300"/>
          </a:xfrm>
          <a:prstGeom prst="rect">
            <a:avLst/>
          </a:prstGeom>
        </p:spPr>
        <p:txBody>
          <a:bodyPr>
            <a:noAutofit/>
          </a:bodyPr>
          <a:lstStyle/>
          <a:p>
            <a:pPr marL="272541" indent="-272541" defTabSz="338835">
              <a:spcBef>
                <a:spcPts val="2400"/>
              </a:spcBef>
              <a:defRPr sz="2320">
                <a:solidFill>
                  <a:srgbClr val="00FDFF"/>
                </a:solidFill>
                <a:latin typeface="Avenir Heavy"/>
                <a:ea typeface="Avenir Heavy"/>
                <a:cs typeface="Avenir Heavy"/>
                <a:sym typeface="Avenir Heavy"/>
              </a:defRPr>
            </a:pPr>
            <a:r>
              <a:rPr sz="2800" dirty="0"/>
              <a:t>Art. 43 - </a:t>
            </a:r>
            <a:r>
              <a:rPr sz="2800" dirty="0" err="1"/>
              <a:t>Scadenza</a:t>
            </a:r>
            <a:r>
              <a:rPr sz="2800" dirty="0"/>
              <a:t> del </a:t>
            </a:r>
            <a:r>
              <a:rPr sz="2800" dirty="0" err="1"/>
              <a:t>contratto</a:t>
            </a:r>
            <a:endParaRPr sz="2800" dirty="0"/>
          </a:p>
          <a:p>
            <a:pPr marL="272541" indent="-272541" defTabSz="338835">
              <a:spcBef>
                <a:spcPts val="2400"/>
              </a:spcBef>
              <a:defRPr sz="2320"/>
            </a:pPr>
            <a:r>
              <a:rPr sz="2800" dirty="0"/>
              <a:t>1. Salvo espresso </a:t>
            </a:r>
            <a:r>
              <a:rPr sz="2800" dirty="0" err="1"/>
              <a:t>consenso</a:t>
            </a:r>
            <a:r>
              <a:rPr sz="2800" dirty="0"/>
              <a:t> del </a:t>
            </a:r>
            <a:r>
              <a:rPr sz="2800" dirty="0" err="1"/>
              <a:t>locatore</a:t>
            </a:r>
            <a:r>
              <a:rPr sz="2800" dirty="0"/>
              <a:t>, il </a:t>
            </a:r>
            <a:r>
              <a:rPr sz="2800" dirty="0" err="1"/>
              <a:t>contratto</a:t>
            </a:r>
            <a:r>
              <a:rPr sz="2800" dirty="0"/>
              <a:t> </a:t>
            </a:r>
            <a:r>
              <a:rPr sz="2800" b="1" dirty="0">
                <a:latin typeface="Avenir Black" panose="02000503020000020003" pitchFamily="2" charset="0"/>
              </a:rPr>
              <a:t>non </a:t>
            </a:r>
            <a:r>
              <a:rPr sz="2800" b="1" dirty="0" err="1">
                <a:latin typeface="Avenir Black" panose="02000503020000020003" pitchFamily="2" charset="0"/>
              </a:rPr>
              <a:t>s’intende</a:t>
            </a:r>
            <a:r>
              <a:rPr sz="2800" b="1" dirty="0">
                <a:latin typeface="Avenir Black" panose="02000503020000020003" pitchFamily="2" charset="0"/>
              </a:rPr>
              <a:t> </a:t>
            </a:r>
            <a:r>
              <a:rPr sz="2800" b="1" dirty="0" err="1">
                <a:latin typeface="Avenir Black" panose="02000503020000020003" pitchFamily="2" charset="0"/>
              </a:rPr>
              <a:t>rinnovato</a:t>
            </a:r>
            <a:r>
              <a:rPr sz="2800" b="1" dirty="0"/>
              <a:t> </a:t>
            </a:r>
            <a:r>
              <a:rPr sz="2800" dirty="0" err="1"/>
              <a:t>ancorch</a:t>
            </a:r>
            <a:r>
              <a:rPr lang="it-IT" sz="2800" dirty="0"/>
              <a:t>è</a:t>
            </a:r>
            <a:r>
              <a:rPr sz="2800" dirty="0"/>
              <a:t>, </a:t>
            </a:r>
            <a:r>
              <a:rPr sz="2800" dirty="0" err="1"/>
              <a:t>spirato</a:t>
            </a:r>
            <a:r>
              <a:rPr sz="2800" dirty="0"/>
              <a:t> il </a:t>
            </a:r>
            <a:r>
              <a:rPr sz="2800" dirty="0" err="1"/>
              <a:t>termine</a:t>
            </a:r>
            <a:r>
              <a:rPr sz="2800" dirty="0"/>
              <a:t> </a:t>
            </a:r>
            <a:r>
              <a:rPr sz="2800" dirty="0" err="1"/>
              <a:t>stabilito</a:t>
            </a:r>
            <a:r>
              <a:rPr sz="2800" dirty="0"/>
              <a:t>, il </a:t>
            </a:r>
            <a:r>
              <a:rPr sz="2800" dirty="0" err="1"/>
              <a:t>conduttore</a:t>
            </a:r>
            <a:r>
              <a:rPr sz="2800" dirty="0"/>
              <a:t> </a:t>
            </a:r>
            <a:r>
              <a:rPr sz="2800" dirty="0" err="1"/>
              <a:t>conservi</a:t>
            </a:r>
            <a:r>
              <a:rPr sz="2800" dirty="0"/>
              <a:t> la </a:t>
            </a:r>
            <a:r>
              <a:rPr sz="2800" dirty="0" err="1"/>
              <a:t>detenzione</a:t>
            </a:r>
            <a:r>
              <a:rPr sz="2800" dirty="0"/>
              <a:t> </a:t>
            </a:r>
            <a:r>
              <a:rPr sz="2800" dirty="0" err="1"/>
              <a:t>dell’unit</a:t>
            </a:r>
            <a:r>
              <a:rPr lang="it-IT" sz="2800" dirty="0"/>
              <a:t>à</a:t>
            </a:r>
            <a:r>
              <a:rPr sz="2800" dirty="0"/>
              <a:t> da </a:t>
            </a:r>
            <a:r>
              <a:rPr sz="2800" dirty="0" err="1"/>
              <a:t>diporto</a:t>
            </a:r>
            <a:r>
              <a:rPr sz="2800" dirty="0"/>
              <a:t>.</a:t>
            </a:r>
          </a:p>
          <a:p>
            <a:pPr marL="272541" indent="-272541" defTabSz="338835">
              <a:spcBef>
                <a:spcPts val="2400"/>
              </a:spcBef>
              <a:defRPr sz="2320"/>
            </a:pPr>
            <a:r>
              <a:rPr sz="2800" dirty="0"/>
              <a:t>2. Salvo </a:t>
            </a:r>
            <a:r>
              <a:rPr sz="2800" dirty="0" err="1"/>
              <a:t>diversa</a:t>
            </a:r>
            <a:r>
              <a:rPr sz="2800" dirty="0"/>
              <a:t> </a:t>
            </a:r>
            <a:r>
              <a:rPr sz="2800" dirty="0" err="1"/>
              <a:t>volont</a:t>
            </a:r>
            <a:r>
              <a:rPr lang="it-IT" sz="2800" dirty="0"/>
              <a:t>à</a:t>
            </a:r>
            <a:r>
              <a:rPr sz="2800" dirty="0"/>
              <a:t> </a:t>
            </a:r>
            <a:r>
              <a:rPr sz="2800" dirty="0" err="1"/>
              <a:t>delle</a:t>
            </a:r>
            <a:r>
              <a:rPr sz="2800" dirty="0"/>
              <a:t> parti, </a:t>
            </a:r>
            <a:r>
              <a:rPr sz="2800" dirty="0" err="1"/>
              <a:t>nel</a:t>
            </a:r>
            <a:r>
              <a:rPr sz="2800" dirty="0"/>
              <a:t> </a:t>
            </a:r>
            <a:r>
              <a:rPr sz="2800" dirty="0" err="1"/>
              <a:t>caso</a:t>
            </a:r>
            <a:r>
              <a:rPr sz="2800" dirty="0"/>
              <a:t> di </a:t>
            </a:r>
            <a:r>
              <a:rPr sz="2800" dirty="0" err="1">
                <a:latin typeface="Avenir Heavy"/>
                <a:ea typeface="Avenir Heavy"/>
                <a:cs typeface="Avenir Heavy"/>
                <a:sym typeface="Avenir Heavy"/>
              </a:rPr>
              <a:t>ritardo</a:t>
            </a:r>
            <a:r>
              <a:rPr sz="2800" dirty="0">
                <a:latin typeface="Avenir Heavy"/>
                <a:ea typeface="Avenir Heavy"/>
                <a:cs typeface="Avenir Heavy"/>
                <a:sym typeface="Avenir Heavy"/>
              </a:rPr>
              <a:t> </a:t>
            </a:r>
            <a:r>
              <a:rPr sz="2800" dirty="0" err="1">
                <a:latin typeface="Avenir Heavy"/>
                <a:ea typeface="Avenir Heavy"/>
                <a:cs typeface="Avenir Heavy"/>
                <a:sym typeface="Avenir Heavy"/>
              </a:rPr>
              <a:t>nella</a:t>
            </a:r>
            <a:r>
              <a:rPr sz="2800" dirty="0">
                <a:latin typeface="Avenir Heavy"/>
                <a:ea typeface="Avenir Heavy"/>
                <a:cs typeface="Avenir Heavy"/>
                <a:sym typeface="Avenir Heavy"/>
              </a:rPr>
              <a:t> </a:t>
            </a:r>
            <a:r>
              <a:rPr sz="2800" dirty="0" err="1">
                <a:latin typeface="Avenir Heavy"/>
                <a:ea typeface="Avenir Heavy"/>
                <a:cs typeface="Avenir Heavy"/>
                <a:sym typeface="Avenir Heavy"/>
              </a:rPr>
              <a:t>riconsegna</a:t>
            </a:r>
            <a:r>
              <a:rPr sz="2800" dirty="0"/>
              <a:t> per </a:t>
            </a:r>
            <a:r>
              <a:rPr sz="2800" dirty="0" err="1"/>
              <a:t>fatto</a:t>
            </a:r>
            <a:r>
              <a:rPr sz="2800" dirty="0"/>
              <a:t> del </a:t>
            </a:r>
            <a:r>
              <a:rPr sz="2800" dirty="0" err="1"/>
              <a:t>conduttore</a:t>
            </a:r>
            <a:r>
              <a:rPr sz="2800" dirty="0"/>
              <a:t> per un </a:t>
            </a:r>
            <a:r>
              <a:rPr sz="2800" dirty="0" err="1"/>
              <a:t>periodo</a:t>
            </a:r>
            <a:r>
              <a:rPr sz="2800" dirty="0"/>
              <a:t> non </a:t>
            </a:r>
            <a:r>
              <a:rPr sz="2800" dirty="0" err="1"/>
              <a:t>eccedente</a:t>
            </a:r>
            <a:r>
              <a:rPr sz="2800" dirty="0"/>
              <a:t> la decima </a:t>
            </a:r>
            <a:r>
              <a:rPr sz="2800" dirty="0" err="1"/>
              <a:t>parte</a:t>
            </a:r>
            <a:r>
              <a:rPr sz="2800" dirty="0"/>
              <a:t> </a:t>
            </a:r>
            <a:r>
              <a:rPr sz="2800" dirty="0" err="1"/>
              <a:t>della</a:t>
            </a:r>
            <a:r>
              <a:rPr sz="2800" dirty="0"/>
              <a:t> </a:t>
            </a:r>
            <a:r>
              <a:rPr sz="2800" dirty="0" err="1"/>
              <a:t>durata</a:t>
            </a:r>
            <a:r>
              <a:rPr sz="2800" dirty="0"/>
              <a:t> del </a:t>
            </a:r>
            <a:r>
              <a:rPr sz="2800" dirty="0" err="1"/>
              <a:t>contratto</a:t>
            </a:r>
            <a:r>
              <a:rPr sz="2800" dirty="0"/>
              <a:t> di </a:t>
            </a:r>
            <a:r>
              <a:rPr sz="2800" dirty="0" err="1"/>
              <a:t>locazione</a:t>
            </a:r>
            <a:r>
              <a:rPr sz="2800" dirty="0"/>
              <a:t>, non </a:t>
            </a:r>
            <a:r>
              <a:rPr sz="2800" dirty="0" err="1"/>
              <a:t>si</a:t>
            </a:r>
            <a:r>
              <a:rPr sz="2800" dirty="0"/>
              <a:t> fa </a:t>
            </a:r>
            <a:r>
              <a:rPr sz="2800" dirty="0" err="1"/>
              <a:t>luogo</a:t>
            </a:r>
            <a:r>
              <a:rPr sz="2800" dirty="0"/>
              <a:t> a </a:t>
            </a:r>
            <a:r>
              <a:rPr sz="2800" dirty="0" err="1"/>
              <a:t>liquidazione</a:t>
            </a:r>
            <a:r>
              <a:rPr sz="2800" dirty="0"/>
              <a:t> di </a:t>
            </a:r>
            <a:r>
              <a:rPr sz="2800" dirty="0" err="1"/>
              <a:t>danni</a:t>
            </a:r>
            <a:r>
              <a:rPr sz="2800" dirty="0"/>
              <a:t> ma al </a:t>
            </a:r>
            <a:r>
              <a:rPr sz="2800" dirty="0" err="1"/>
              <a:t>locatore</a:t>
            </a:r>
            <a:r>
              <a:rPr sz="2800" dirty="0"/>
              <a:t>, per il </a:t>
            </a:r>
            <a:r>
              <a:rPr sz="2800" dirty="0" err="1"/>
              <a:t>periodo</a:t>
            </a:r>
            <a:r>
              <a:rPr sz="2800" dirty="0"/>
              <a:t> di tempo </a:t>
            </a:r>
            <a:r>
              <a:rPr sz="2800" dirty="0" err="1"/>
              <a:t>eccedente</a:t>
            </a:r>
            <a:r>
              <a:rPr sz="2800" dirty="0"/>
              <a:t> la </a:t>
            </a:r>
            <a:r>
              <a:rPr sz="2800" dirty="0" err="1"/>
              <a:t>durata</a:t>
            </a:r>
            <a:r>
              <a:rPr sz="2800" dirty="0"/>
              <a:t> del </a:t>
            </a:r>
            <a:r>
              <a:rPr sz="2800" dirty="0" err="1"/>
              <a:t>contratto</a:t>
            </a:r>
            <a:r>
              <a:rPr sz="2800" dirty="0"/>
              <a:t>, </a:t>
            </a:r>
            <a:r>
              <a:rPr lang="it-IT" sz="2800" dirty="0"/>
              <a:t>è</a:t>
            </a:r>
            <a:r>
              <a:rPr sz="2800" dirty="0"/>
              <a:t> </a:t>
            </a:r>
            <a:r>
              <a:rPr sz="2800" dirty="0" err="1"/>
              <a:t>dovuto</a:t>
            </a:r>
            <a:r>
              <a:rPr sz="2800" dirty="0"/>
              <a:t> un </a:t>
            </a:r>
            <a:r>
              <a:rPr sz="2800" dirty="0" err="1"/>
              <a:t>corrispettivo</a:t>
            </a:r>
            <a:r>
              <a:rPr sz="2800" dirty="0"/>
              <a:t> in </a:t>
            </a:r>
            <a:r>
              <a:rPr sz="2800" dirty="0" err="1"/>
              <a:t>misura</a:t>
            </a:r>
            <a:r>
              <a:rPr sz="2800" dirty="0"/>
              <a:t> doppia di </a:t>
            </a:r>
            <a:r>
              <a:rPr sz="2800" dirty="0" err="1"/>
              <a:t>quella</a:t>
            </a:r>
            <a:r>
              <a:rPr sz="2800" dirty="0"/>
              <a:t> </a:t>
            </a:r>
            <a:r>
              <a:rPr sz="2800" dirty="0" err="1"/>
              <a:t>stabilita</a:t>
            </a:r>
            <a:r>
              <a:rPr sz="2800" dirty="0"/>
              <a:t> </a:t>
            </a:r>
            <a:r>
              <a:rPr sz="2800" dirty="0" err="1"/>
              <a:t>nel</a:t>
            </a:r>
            <a:r>
              <a:rPr sz="2800" dirty="0"/>
              <a:t> </a:t>
            </a:r>
            <a:r>
              <a:rPr sz="2800" dirty="0" err="1"/>
              <a:t>contratto</a:t>
            </a:r>
            <a:r>
              <a:rPr sz="2800" dirty="0"/>
              <a:t> </a:t>
            </a:r>
            <a:r>
              <a:rPr sz="2800" dirty="0" err="1"/>
              <a:t>stesso</a:t>
            </a:r>
            <a:r>
              <a:rPr sz="2800" dirty="0"/>
              <a:t>.</a:t>
            </a:r>
          </a:p>
          <a:p>
            <a:pPr marL="272541" indent="-272541" defTabSz="338835">
              <a:spcBef>
                <a:spcPts val="2400"/>
              </a:spcBef>
              <a:defRPr sz="2320">
                <a:solidFill>
                  <a:srgbClr val="00FDFF"/>
                </a:solidFill>
                <a:latin typeface="Avenir Heavy"/>
                <a:ea typeface="Avenir Heavy"/>
                <a:cs typeface="Avenir Heavy"/>
                <a:sym typeface="Avenir Heavy"/>
              </a:defRPr>
            </a:pPr>
            <a:r>
              <a:rPr sz="2800" dirty="0"/>
              <a:t>Art. 44 - </a:t>
            </a:r>
            <a:r>
              <a:rPr sz="2800" dirty="0" err="1"/>
              <a:t>Prescrizione</a:t>
            </a:r>
            <a:endParaRPr sz="2800" dirty="0"/>
          </a:p>
          <a:p>
            <a:pPr marL="272541" indent="-272541" defTabSz="338835">
              <a:spcBef>
                <a:spcPts val="2400"/>
              </a:spcBef>
              <a:defRPr sz="2320"/>
            </a:pPr>
            <a:r>
              <a:rPr sz="2800" dirty="0"/>
              <a:t>1. I </a:t>
            </a:r>
            <a:r>
              <a:rPr sz="2800" dirty="0" err="1"/>
              <a:t>diritti</a:t>
            </a:r>
            <a:r>
              <a:rPr sz="2800" dirty="0"/>
              <a:t> </a:t>
            </a:r>
            <a:r>
              <a:rPr sz="2800" dirty="0" err="1"/>
              <a:t>derivanti</a:t>
            </a:r>
            <a:r>
              <a:rPr sz="2800" dirty="0"/>
              <a:t> dal </a:t>
            </a:r>
            <a:r>
              <a:rPr sz="2800" dirty="0" err="1"/>
              <a:t>contratto</a:t>
            </a:r>
            <a:r>
              <a:rPr sz="2800" dirty="0"/>
              <a:t> di </a:t>
            </a:r>
            <a:r>
              <a:rPr sz="2800" dirty="0" err="1"/>
              <a:t>locazione</a:t>
            </a:r>
            <a:r>
              <a:rPr sz="2800" dirty="0"/>
              <a:t> </a:t>
            </a:r>
            <a:r>
              <a:rPr sz="2800" dirty="0" err="1"/>
              <a:t>si</a:t>
            </a:r>
            <a:r>
              <a:rPr sz="2800" dirty="0"/>
              <a:t> </a:t>
            </a:r>
            <a:r>
              <a:rPr sz="2800" dirty="0" err="1"/>
              <a:t>prescrivono</a:t>
            </a:r>
            <a:r>
              <a:rPr sz="2800" dirty="0"/>
              <a:t> col </a:t>
            </a:r>
            <a:r>
              <a:rPr sz="2800" dirty="0" err="1"/>
              <a:t>decorso</a:t>
            </a:r>
            <a:r>
              <a:rPr sz="2800" dirty="0"/>
              <a:t> di </a:t>
            </a:r>
            <a:r>
              <a:rPr sz="2800" dirty="0">
                <a:latin typeface="Avenir Heavy"/>
                <a:ea typeface="Avenir Heavy"/>
                <a:cs typeface="Avenir Heavy"/>
                <a:sym typeface="Avenir Heavy"/>
              </a:rPr>
              <a:t>un anno</a:t>
            </a:r>
            <a:r>
              <a:rPr sz="2800" dirty="0"/>
              <a:t>. Il </a:t>
            </a:r>
            <a:r>
              <a:rPr sz="2800" dirty="0" err="1"/>
              <a:t>termine</a:t>
            </a:r>
            <a:r>
              <a:rPr sz="2800" dirty="0"/>
              <a:t> </a:t>
            </a:r>
            <a:r>
              <a:rPr sz="2800" dirty="0" err="1"/>
              <a:t>decorre</a:t>
            </a:r>
            <a:r>
              <a:rPr sz="2800" dirty="0"/>
              <a:t> </a:t>
            </a:r>
            <a:r>
              <a:rPr sz="2800" dirty="0" err="1"/>
              <a:t>dalla</a:t>
            </a:r>
            <a:r>
              <a:rPr sz="2800" dirty="0"/>
              <a:t> </a:t>
            </a:r>
            <a:r>
              <a:rPr sz="2800" dirty="0" err="1"/>
              <a:t>scadenza</a:t>
            </a:r>
            <a:r>
              <a:rPr sz="2800" dirty="0"/>
              <a:t> del </a:t>
            </a:r>
            <a:r>
              <a:rPr sz="2800" dirty="0" err="1"/>
              <a:t>contratto</a:t>
            </a:r>
            <a:r>
              <a:rPr sz="2800" dirty="0"/>
              <a:t> o, </a:t>
            </a:r>
            <a:r>
              <a:rPr sz="2800" dirty="0" err="1"/>
              <a:t>nel</a:t>
            </a:r>
            <a:r>
              <a:rPr sz="2800" dirty="0"/>
              <a:t> </a:t>
            </a:r>
            <a:r>
              <a:rPr sz="2800" dirty="0" err="1"/>
              <a:t>caso</a:t>
            </a:r>
            <a:r>
              <a:rPr sz="2800" dirty="0"/>
              <a:t> di cui al comma 2 </a:t>
            </a:r>
            <a:r>
              <a:rPr sz="2800" dirty="0" err="1"/>
              <a:t>dell’articolo</a:t>
            </a:r>
            <a:r>
              <a:rPr sz="2800" dirty="0"/>
              <a:t> 43, </a:t>
            </a:r>
            <a:r>
              <a:rPr sz="2800" dirty="0" err="1"/>
              <a:t>dalla</a:t>
            </a:r>
            <a:r>
              <a:rPr sz="2800" dirty="0"/>
              <a:t> </a:t>
            </a:r>
            <a:r>
              <a:rPr sz="2800" dirty="0" err="1"/>
              <a:t>riconsegna</a:t>
            </a:r>
            <a:r>
              <a:rPr sz="2800" dirty="0"/>
              <a:t> </a:t>
            </a:r>
            <a:r>
              <a:rPr sz="2800" dirty="0" err="1"/>
              <a:t>dell’unit</a:t>
            </a:r>
            <a:r>
              <a:rPr lang="it-IT" sz="2800" dirty="0"/>
              <a:t>à</a:t>
            </a:r>
            <a:r>
              <a:rPr sz="2800" dirty="0"/>
              <a:t>.</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p:cNvSpPr>
          <p:nvPr>
            <p:ph type="body" idx="1"/>
          </p:nvPr>
        </p:nvSpPr>
        <p:spPr>
          <a:prstGeom prst="rect">
            <a:avLst/>
          </a:prstGeom>
        </p:spPr>
        <p:txBody>
          <a:bodyPr/>
          <a:lstStyle/>
          <a:p>
            <a:pPr marL="394715" indent="-394715" defTabSz="490727">
              <a:spcBef>
                <a:spcPts val="3500"/>
              </a:spcBef>
              <a:defRPr sz="3024">
                <a:solidFill>
                  <a:srgbClr val="00FDFF"/>
                </a:solidFill>
                <a:latin typeface="Avenir Heavy"/>
                <a:ea typeface="Avenir Heavy"/>
                <a:cs typeface="Avenir Heavy"/>
                <a:sym typeface="Avenir Heavy"/>
              </a:defRPr>
            </a:pPr>
            <a:r>
              <a:t>Art. 45 - </a:t>
            </a:r>
            <a:r>
              <a:rPr err="1"/>
              <a:t>Obblighi</a:t>
            </a:r>
            <a:r>
              <a:t> del </a:t>
            </a:r>
            <a:r>
              <a:rPr err="1"/>
              <a:t>locatore</a:t>
            </a:r>
            <a:endParaRPr/>
          </a:p>
          <a:p>
            <a:pPr marL="394715" indent="-394715" defTabSz="490727">
              <a:spcBef>
                <a:spcPts val="3500"/>
              </a:spcBef>
              <a:defRPr sz="3024"/>
            </a:pPr>
            <a:r>
              <a:t>1. Il </a:t>
            </a:r>
            <a:r>
              <a:rPr err="1"/>
              <a:t>locatore</a:t>
            </a:r>
            <a:r>
              <a:t> </a:t>
            </a:r>
            <a:r>
              <a:rPr lang="it-IT"/>
              <a:t>è</a:t>
            </a:r>
            <a:r>
              <a:t> tenuto a </a:t>
            </a:r>
            <a:r>
              <a:rPr b="1" err="1"/>
              <a:t>consegnare</a:t>
            </a:r>
            <a:r>
              <a:rPr b="1"/>
              <a:t> </a:t>
            </a:r>
            <a:r>
              <a:rPr b="1" err="1"/>
              <a:t>l’unit</a:t>
            </a:r>
            <a:r>
              <a:rPr lang="it-IT" b="1"/>
              <a:t>à</a:t>
            </a:r>
            <a:r>
              <a:rPr b="1"/>
              <a:t> da </a:t>
            </a:r>
            <a:r>
              <a:rPr b="1" err="1"/>
              <a:t>diporto</a:t>
            </a:r>
            <a:r>
              <a:t>, con le relative </a:t>
            </a:r>
            <a:r>
              <a:rPr err="1"/>
              <a:t>pertinenze</a:t>
            </a:r>
            <a:r>
              <a:t>, in </a:t>
            </a:r>
            <a:r>
              <a:rPr err="1"/>
              <a:t>perfetta</a:t>
            </a:r>
            <a:r>
              <a:t> </a:t>
            </a:r>
            <a:r>
              <a:rPr err="1"/>
              <a:t>efficienza</a:t>
            </a:r>
            <a:r>
              <a:t>, </a:t>
            </a:r>
            <a:r>
              <a:rPr err="1"/>
              <a:t>completa</a:t>
            </a:r>
            <a:r>
              <a:t> di </a:t>
            </a:r>
            <a:r>
              <a:rPr err="1"/>
              <a:t>tutte</a:t>
            </a:r>
            <a:r>
              <a:t> le </a:t>
            </a:r>
            <a:r>
              <a:rPr err="1"/>
              <a:t>dotazioni</a:t>
            </a:r>
            <a:r>
              <a:t> di </a:t>
            </a:r>
            <a:r>
              <a:rPr err="1"/>
              <a:t>sicurezza</a:t>
            </a:r>
            <a:r>
              <a:t>, </a:t>
            </a:r>
            <a:r>
              <a:rPr err="1"/>
              <a:t>munita</a:t>
            </a:r>
            <a:r>
              <a:t> </a:t>
            </a:r>
            <a:r>
              <a:rPr err="1"/>
              <a:t>dei</a:t>
            </a:r>
            <a:r>
              <a:t> </a:t>
            </a:r>
            <a:r>
              <a:rPr err="1"/>
              <a:t>documenti</a:t>
            </a:r>
            <a:r>
              <a:t> </a:t>
            </a:r>
            <a:r>
              <a:rPr err="1"/>
              <a:t>necessari</a:t>
            </a:r>
            <a:r>
              <a:t> per la </a:t>
            </a:r>
            <a:r>
              <a:rPr err="1"/>
              <a:t>navigazione</a:t>
            </a:r>
            <a:r>
              <a:t> e </a:t>
            </a:r>
            <a:r>
              <a:rPr err="1"/>
              <a:t>coperta</a:t>
            </a:r>
            <a:r>
              <a:t> </a:t>
            </a:r>
            <a:r>
              <a:rPr err="1"/>
              <a:t>dall’assicurazione</a:t>
            </a:r>
            <a:r>
              <a:t> di cui </a:t>
            </a:r>
            <a:r>
              <a:rPr err="1"/>
              <a:t>alla</a:t>
            </a:r>
            <a:r>
              <a:t> </a:t>
            </a:r>
            <a:r>
              <a:rPr err="1"/>
              <a:t>legge</a:t>
            </a:r>
            <a:r>
              <a:t> 24 </a:t>
            </a:r>
            <a:r>
              <a:rPr err="1"/>
              <a:t>dicembre</a:t>
            </a:r>
            <a:r>
              <a:t> 1969, n. 990, e successive </a:t>
            </a:r>
            <a:r>
              <a:rPr err="1"/>
              <a:t>modificazioni</a:t>
            </a:r>
            <a:r>
              <a:t>.</a:t>
            </a:r>
          </a:p>
          <a:p>
            <a:pPr marL="394715" indent="-394715" defTabSz="490727">
              <a:spcBef>
                <a:spcPts val="3500"/>
              </a:spcBef>
              <a:defRPr sz="3024">
                <a:solidFill>
                  <a:srgbClr val="00FDFF"/>
                </a:solidFill>
                <a:latin typeface="Avenir Heavy"/>
                <a:ea typeface="Avenir Heavy"/>
                <a:cs typeface="Avenir Heavy"/>
                <a:sym typeface="Avenir Heavy"/>
              </a:defRPr>
            </a:pPr>
            <a:r>
              <a:t>Art. 46 - </a:t>
            </a:r>
            <a:r>
              <a:rPr err="1"/>
              <a:t>Obblighi</a:t>
            </a:r>
            <a:r>
              <a:t> del </a:t>
            </a:r>
            <a:r>
              <a:rPr err="1"/>
              <a:t>conduttore</a:t>
            </a:r>
            <a:endParaRPr/>
          </a:p>
          <a:p>
            <a:pPr marL="394715" indent="-394715" defTabSz="490727">
              <a:spcBef>
                <a:spcPts val="3500"/>
              </a:spcBef>
              <a:defRPr sz="3024"/>
            </a:pPr>
            <a:r>
              <a:t>1. Il </a:t>
            </a:r>
            <a:r>
              <a:rPr err="1"/>
              <a:t>conduttore</a:t>
            </a:r>
            <a:r>
              <a:t> </a:t>
            </a:r>
            <a:r>
              <a:rPr lang="it-IT"/>
              <a:t>è</a:t>
            </a:r>
            <a:r>
              <a:t> tenuto ad </a:t>
            </a:r>
            <a:r>
              <a:rPr err="1"/>
              <a:t>usare</a:t>
            </a:r>
            <a:r>
              <a:t> </a:t>
            </a:r>
            <a:r>
              <a:rPr err="1"/>
              <a:t>l’unit</a:t>
            </a:r>
            <a:r>
              <a:rPr lang="it-IT"/>
              <a:t>à</a:t>
            </a:r>
            <a:r>
              <a:t> da </a:t>
            </a:r>
            <a:r>
              <a:rPr err="1"/>
              <a:t>diporto</a:t>
            </a:r>
            <a:r>
              <a:t> secondo le </a:t>
            </a:r>
            <a:r>
              <a:rPr err="1"/>
              <a:t>caratteristiche</a:t>
            </a:r>
            <a:r>
              <a:t> </a:t>
            </a:r>
            <a:r>
              <a:rPr err="1"/>
              <a:t>tecniche</a:t>
            </a:r>
            <a:r>
              <a:t> </a:t>
            </a:r>
            <a:r>
              <a:rPr err="1"/>
              <a:t>risultanti</a:t>
            </a:r>
            <a:r>
              <a:t> </a:t>
            </a:r>
            <a:r>
              <a:rPr err="1"/>
              <a:t>dalla</a:t>
            </a:r>
            <a:r>
              <a:t> </a:t>
            </a:r>
            <a:r>
              <a:rPr err="1"/>
              <a:t>licenza</a:t>
            </a:r>
            <a:r>
              <a:t> di </a:t>
            </a:r>
            <a:r>
              <a:rPr err="1"/>
              <a:t>navigazione</a:t>
            </a:r>
            <a:r>
              <a:t> e in </a:t>
            </a:r>
            <a:r>
              <a:rPr err="1"/>
              <a:t>conformit</a:t>
            </a:r>
            <a:r>
              <a:rPr lang="it-IT"/>
              <a:t>à</a:t>
            </a:r>
            <a:r>
              <a:t> </a:t>
            </a:r>
            <a:r>
              <a:rPr err="1"/>
              <a:t>alle</a:t>
            </a:r>
            <a:r>
              <a:t> </a:t>
            </a:r>
            <a:r>
              <a:rPr err="1"/>
              <a:t>finalit</a:t>
            </a:r>
            <a:r>
              <a:rPr lang="it-IT"/>
              <a:t>à</a:t>
            </a:r>
            <a:r>
              <a:t> di </a:t>
            </a:r>
            <a:r>
              <a:rPr err="1"/>
              <a:t>diporto</a:t>
            </a:r>
            <a:r>
              <a:t>.</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218fa54275e0e31c37b4e5091d9112ba_XL.jpg"/>
          <p:cNvPicPr>
            <a:picLocks noGrp="1" noChangeAspect="1"/>
          </p:cNvPicPr>
          <p:nvPr>
            <p:ph type="pic" idx="13"/>
          </p:nvPr>
        </p:nvPicPr>
        <p:blipFill>
          <a:blip r:embed="rId2"/>
          <a:srcRect l="665" b="3705"/>
          <a:stretch>
            <a:fillRect/>
          </a:stretch>
        </p:blipFill>
        <p:spPr>
          <a:xfrm>
            <a:off x="1537665" y="2211105"/>
            <a:ext cx="10167971" cy="3285577"/>
          </a:xfrm>
          <a:prstGeom prst="rect">
            <a:avLst/>
          </a:prstGeom>
        </p:spPr>
      </p:pic>
      <p:sp>
        <p:nvSpPr>
          <p:cNvPr id="192" name="Shape 192"/>
          <p:cNvSpPr>
            <a:spLocks noGrp="1"/>
          </p:cNvSpPr>
          <p:nvPr>
            <p:ph type="title"/>
          </p:nvPr>
        </p:nvSpPr>
        <p:spPr>
          <a:prstGeom prst="rect">
            <a:avLst/>
          </a:prstGeom>
        </p:spPr>
        <p:txBody>
          <a:bodyPr/>
          <a:lstStyle/>
          <a:p>
            <a:r>
              <a:t>contratto di noleggio</a:t>
            </a:r>
          </a:p>
        </p:txBody>
      </p:sp>
      <p:sp>
        <p:nvSpPr>
          <p:cNvPr id="193" name="Shape 193"/>
          <p:cNvSpPr>
            <a:spLocks noGrp="1"/>
          </p:cNvSpPr>
          <p:nvPr>
            <p:ph type="body" sz="half" idx="1"/>
          </p:nvPr>
        </p:nvSpPr>
        <p:spPr>
          <a:xfrm>
            <a:off x="161859" y="5570326"/>
            <a:ext cx="12681082" cy="3585856"/>
          </a:xfrm>
          <a:prstGeom prst="rect">
            <a:avLst/>
          </a:prstGeom>
        </p:spPr>
        <p:txBody>
          <a:bodyPr/>
          <a:lstStyle/>
          <a:p>
            <a:pPr marL="393699" indent="-393699">
              <a:defRPr sz="3400"/>
            </a:pPr>
            <a:r>
              <a:rPr err="1"/>
              <a:t>il</a:t>
            </a:r>
            <a:r>
              <a:t> </a:t>
            </a:r>
            <a:r>
              <a:rPr err="1"/>
              <a:t>noleggiante</a:t>
            </a:r>
            <a:r>
              <a:t> (</a:t>
            </a:r>
            <a:r>
              <a:rPr i="1"/>
              <a:t>shipowner</a:t>
            </a:r>
            <a:r>
              <a:t>) </a:t>
            </a:r>
            <a:r>
              <a:rPr b="1" err="1"/>
              <a:t>mette</a:t>
            </a:r>
            <a:r>
              <a:rPr b="1"/>
              <a:t> a </a:t>
            </a:r>
            <a:r>
              <a:rPr b="1" err="1"/>
              <a:t>disposizione</a:t>
            </a:r>
            <a:r>
              <a:rPr b="1"/>
              <a:t> </a:t>
            </a:r>
            <a:r>
              <a:t>del </a:t>
            </a:r>
            <a:r>
              <a:rPr err="1"/>
              <a:t>noleggiatore</a:t>
            </a:r>
            <a:r>
              <a:t> (</a:t>
            </a:r>
            <a:r>
              <a:rPr i="1"/>
              <a:t>charterer</a:t>
            </a:r>
            <a:r>
              <a:t>) </a:t>
            </a:r>
            <a:r>
              <a:rPr err="1"/>
              <a:t>l’unità</a:t>
            </a:r>
            <a:r>
              <a:t> da </a:t>
            </a:r>
            <a:r>
              <a:rPr err="1"/>
              <a:t>diporto</a:t>
            </a:r>
            <a:r>
              <a:t> per un </a:t>
            </a:r>
            <a:r>
              <a:rPr err="1"/>
              <a:t>determinato</a:t>
            </a:r>
            <a:r>
              <a:t> </a:t>
            </a:r>
            <a:r>
              <a:rPr err="1"/>
              <a:t>periodo</a:t>
            </a:r>
            <a:r>
              <a:t> da </a:t>
            </a:r>
            <a:r>
              <a:rPr err="1"/>
              <a:t>trascorrere</a:t>
            </a:r>
            <a:r>
              <a:t> a </a:t>
            </a:r>
            <a:r>
              <a:rPr err="1">
                <a:latin typeface="Avenir Heavy"/>
                <a:ea typeface="Avenir Heavy"/>
                <a:cs typeface="Avenir Heavy"/>
                <a:sym typeface="Avenir Heavy"/>
              </a:rPr>
              <a:t>scopo</a:t>
            </a:r>
            <a:r>
              <a:rPr>
                <a:latin typeface="Avenir Heavy"/>
                <a:ea typeface="Avenir Heavy"/>
                <a:cs typeface="Avenir Heavy"/>
                <a:sym typeface="Avenir Heavy"/>
              </a:rPr>
              <a:t> </a:t>
            </a:r>
            <a:r>
              <a:rPr err="1">
                <a:latin typeface="Avenir Heavy"/>
                <a:ea typeface="Avenir Heavy"/>
                <a:cs typeface="Avenir Heavy"/>
                <a:sym typeface="Avenir Heavy"/>
              </a:rPr>
              <a:t>ricreativo</a:t>
            </a:r>
            <a:r>
              <a:t> in zone marine o </a:t>
            </a:r>
            <a:r>
              <a:rPr err="1"/>
              <a:t>acque</a:t>
            </a:r>
            <a:r>
              <a:t> interne di </a:t>
            </a:r>
            <a:r>
              <a:rPr err="1">
                <a:latin typeface="Avenir Heavy"/>
                <a:ea typeface="Avenir Heavy"/>
                <a:cs typeface="Avenir Heavy"/>
                <a:sym typeface="Avenir Heavy"/>
              </a:rPr>
              <a:t>sua</a:t>
            </a:r>
            <a:r>
              <a:rPr>
                <a:latin typeface="Avenir Heavy"/>
                <a:ea typeface="Avenir Heavy"/>
                <a:cs typeface="Avenir Heavy"/>
                <a:sym typeface="Avenir Heavy"/>
              </a:rPr>
              <a:t> </a:t>
            </a:r>
            <a:r>
              <a:rPr err="1">
                <a:latin typeface="Avenir Heavy"/>
                <a:ea typeface="Avenir Heavy"/>
                <a:cs typeface="Avenir Heavy"/>
                <a:sym typeface="Avenir Heavy"/>
              </a:rPr>
              <a:t>scelta</a:t>
            </a:r>
            <a:r>
              <a:t>, </a:t>
            </a:r>
            <a:r>
              <a:rPr i="1" u="sng">
                <a:solidFill>
                  <a:srgbClr val="00FDFF"/>
                </a:solidFill>
              </a:rPr>
              <a:t>da </a:t>
            </a:r>
            <a:r>
              <a:rPr i="1" u="sng" err="1">
                <a:solidFill>
                  <a:srgbClr val="00FDFF"/>
                </a:solidFill>
              </a:rPr>
              <a:t>fermo</a:t>
            </a:r>
            <a:r>
              <a:rPr i="1" u="sng">
                <a:solidFill>
                  <a:srgbClr val="00FDFF"/>
                </a:solidFill>
              </a:rPr>
              <a:t> o in </a:t>
            </a:r>
            <a:r>
              <a:rPr i="1" u="sng" err="1">
                <a:solidFill>
                  <a:srgbClr val="00FDFF"/>
                </a:solidFill>
              </a:rPr>
              <a:t>navigazione</a:t>
            </a:r>
            <a:endParaRPr i="1" u="sng">
              <a:solidFill>
                <a:srgbClr val="00FDFF"/>
              </a:solidFill>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hape 195"/>
          <p:cNvSpPr>
            <a:spLocks noGrp="1"/>
          </p:cNvSpPr>
          <p:nvPr>
            <p:ph type="body" idx="1"/>
          </p:nvPr>
        </p:nvSpPr>
        <p:spPr>
          <a:xfrm>
            <a:off x="660400" y="340659"/>
            <a:ext cx="11684000" cy="9072281"/>
          </a:xfrm>
          <a:prstGeom prst="rect">
            <a:avLst/>
          </a:prstGeom>
        </p:spPr>
        <p:txBody>
          <a:bodyPr>
            <a:normAutofit/>
          </a:bodyPr>
          <a:lstStyle/>
          <a:p>
            <a:pPr marL="361822" indent="-361822" defTabSz="449833">
              <a:spcBef>
                <a:spcPts val="3200"/>
              </a:spcBef>
              <a:defRPr sz="2772">
                <a:solidFill>
                  <a:srgbClr val="00FDFF"/>
                </a:solidFill>
                <a:latin typeface="Avenir Heavy"/>
                <a:ea typeface="Avenir Heavy"/>
                <a:cs typeface="Avenir Heavy"/>
                <a:sym typeface="Avenir Heavy"/>
              </a:defRPr>
            </a:pPr>
            <a:r>
              <a:rPr sz="2800" dirty="0"/>
              <a:t>Art. 47 - </a:t>
            </a:r>
            <a:r>
              <a:rPr sz="2800" dirty="0" err="1"/>
              <a:t>Noleggio</a:t>
            </a:r>
            <a:r>
              <a:rPr sz="2800" dirty="0"/>
              <a:t> di </a:t>
            </a:r>
            <a:r>
              <a:rPr sz="2800" dirty="0" err="1"/>
              <a:t>unita</a:t>
            </a:r>
            <a:r>
              <a:rPr sz="2800" dirty="0"/>
              <a:t>̀ da </a:t>
            </a:r>
            <a:r>
              <a:rPr sz="2800" dirty="0" err="1"/>
              <a:t>diporto</a:t>
            </a:r>
            <a:endParaRPr sz="2800" dirty="0"/>
          </a:p>
          <a:p>
            <a:pPr marL="361822" indent="-361822" defTabSz="449833">
              <a:spcBef>
                <a:spcPts val="3200"/>
              </a:spcBef>
              <a:defRPr sz="2772"/>
            </a:pPr>
            <a:r>
              <a:rPr sz="2800" dirty="0"/>
              <a:t>1. Il </a:t>
            </a:r>
            <a:r>
              <a:rPr sz="2800" dirty="0" err="1"/>
              <a:t>noleggio</a:t>
            </a:r>
            <a:r>
              <a:rPr sz="2800" dirty="0"/>
              <a:t> di unit</a:t>
            </a:r>
            <a:r>
              <a:rPr lang="it-IT" sz="2800" dirty="0"/>
              <a:t>à</a:t>
            </a:r>
            <a:r>
              <a:rPr sz="2800" dirty="0"/>
              <a:t> da </a:t>
            </a:r>
            <a:r>
              <a:rPr sz="2800" dirty="0" err="1"/>
              <a:t>diporto</a:t>
            </a:r>
            <a:r>
              <a:rPr sz="2800" dirty="0"/>
              <a:t> </a:t>
            </a:r>
            <a:r>
              <a:rPr lang="it-IT" sz="2800" dirty="0"/>
              <a:t>è</a:t>
            </a:r>
            <a:r>
              <a:rPr sz="2800" dirty="0"/>
              <a:t> il </a:t>
            </a:r>
            <a:r>
              <a:rPr sz="2800" dirty="0" err="1"/>
              <a:t>contratto</a:t>
            </a:r>
            <a:r>
              <a:rPr sz="2800" dirty="0"/>
              <a:t> con cui </a:t>
            </a:r>
            <a:r>
              <a:rPr lang="it-IT" sz="2800" dirty="0"/>
              <a:t>il noleggiante</a:t>
            </a:r>
            <a:r>
              <a:rPr sz="2800" dirty="0"/>
              <a:t>, in </a:t>
            </a:r>
            <a:r>
              <a:rPr sz="2800" dirty="0" err="1"/>
              <a:t>corrispettivo</a:t>
            </a:r>
            <a:r>
              <a:rPr sz="2800" dirty="0"/>
              <a:t> del nolo </a:t>
            </a:r>
            <a:r>
              <a:rPr sz="2800" dirty="0" err="1"/>
              <a:t>pattuito</a:t>
            </a:r>
            <a:r>
              <a:rPr sz="2800" dirty="0"/>
              <a:t>, </a:t>
            </a:r>
            <a:r>
              <a:rPr sz="2800" dirty="0" err="1"/>
              <a:t>si</a:t>
            </a:r>
            <a:r>
              <a:rPr sz="2800" dirty="0"/>
              <a:t> </a:t>
            </a:r>
            <a:r>
              <a:rPr sz="2800" dirty="0" err="1"/>
              <a:t>obbliga</a:t>
            </a:r>
            <a:r>
              <a:rPr sz="2800" dirty="0"/>
              <a:t> a </a:t>
            </a:r>
            <a:r>
              <a:rPr sz="2800" dirty="0" err="1">
                <a:solidFill>
                  <a:srgbClr val="FF0000"/>
                </a:solidFill>
                <a:latin typeface="Avenir Black" panose="02000503020000020003" pitchFamily="2" charset="0"/>
              </a:rPr>
              <a:t>mettere</a:t>
            </a:r>
            <a:r>
              <a:rPr sz="2800" dirty="0">
                <a:solidFill>
                  <a:srgbClr val="FF0000"/>
                </a:solidFill>
                <a:latin typeface="Avenir Black" panose="02000503020000020003" pitchFamily="2" charset="0"/>
              </a:rPr>
              <a:t> a </a:t>
            </a:r>
            <a:r>
              <a:rPr sz="2800" dirty="0" err="1">
                <a:solidFill>
                  <a:srgbClr val="FF0000"/>
                </a:solidFill>
                <a:latin typeface="Avenir Black" panose="02000503020000020003" pitchFamily="2" charset="0"/>
              </a:rPr>
              <a:t>disposizione</a:t>
            </a:r>
            <a:r>
              <a:rPr sz="2800" dirty="0">
                <a:solidFill>
                  <a:srgbClr val="FF0000"/>
                </a:solidFill>
                <a:latin typeface="Avenir Black" panose="02000503020000020003" pitchFamily="2" charset="0"/>
              </a:rPr>
              <a:t> </a:t>
            </a:r>
            <a:r>
              <a:rPr sz="2800" dirty="0" err="1"/>
              <a:t>dell’altra</a:t>
            </a:r>
            <a:r>
              <a:rPr sz="2800" dirty="0"/>
              <a:t> </a:t>
            </a:r>
            <a:r>
              <a:rPr lang="it-IT" sz="2800" dirty="0"/>
              <a:t>parte, </a:t>
            </a:r>
            <a:r>
              <a:rPr lang="it-IT" sz="2800" b="1" dirty="0">
                <a:solidFill>
                  <a:srgbClr val="30E4E9"/>
                </a:solidFill>
              </a:rPr>
              <a:t>noleggiatore</a:t>
            </a:r>
            <a:r>
              <a:rPr lang="it-IT" sz="2800" dirty="0">
                <a:solidFill>
                  <a:srgbClr val="30E4E9"/>
                </a:solidFill>
              </a:rPr>
              <a:t> oppure </a:t>
            </a:r>
            <a:r>
              <a:rPr lang="it-IT" sz="2800" b="1" dirty="0">
                <a:solidFill>
                  <a:srgbClr val="30E4E9"/>
                </a:solidFill>
              </a:rPr>
              <a:t>più noleggiatori </a:t>
            </a:r>
            <a:r>
              <a:rPr lang="it-IT" sz="2800" dirty="0">
                <a:solidFill>
                  <a:srgbClr val="30E4E9"/>
                </a:solidFill>
              </a:rPr>
              <a:t>a cabina</a:t>
            </a:r>
            <a:r>
              <a:rPr lang="it-IT" sz="2800" dirty="0"/>
              <a:t>, rispettivamente, </a:t>
            </a:r>
            <a:r>
              <a:rPr sz="2800" dirty="0" err="1"/>
              <a:t>l’unit</a:t>
            </a:r>
            <a:r>
              <a:rPr lang="it-IT" sz="2800" dirty="0"/>
              <a:t>à</a:t>
            </a:r>
            <a:r>
              <a:rPr sz="2800" dirty="0"/>
              <a:t> da </a:t>
            </a:r>
            <a:r>
              <a:rPr sz="2800" dirty="0" err="1"/>
              <a:t>diporto</a:t>
            </a:r>
            <a:r>
              <a:rPr sz="2800" dirty="0"/>
              <a:t> </a:t>
            </a:r>
            <a:r>
              <a:rPr lang="it-IT" sz="2800" dirty="0">
                <a:solidFill>
                  <a:srgbClr val="30E4E9"/>
                </a:solidFill>
              </a:rPr>
              <a:t>o parte di essa </a:t>
            </a:r>
            <a:r>
              <a:rPr sz="2800" dirty="0"/>
              <a:t>per un </a:t>
            </a:r>
            <a:r>
              <a:rPr sz="2800" dirty="0" err="1">
                <a:latin typeface="Avenir Heavy"/>
                <a:ea typeface="Avenir Heavy"/>
                <a:cs typeface="Avenir Heavy"/>
                <a:sym typeface="Avenir Heavy"/>
              </a:rPr>
              <a:t>determinato</a:t>
            </a:r>
            <a:r>
              <a:rPr sz="2800" dirty="0">
                <a:latin typeface="Avenir Heavy"/>
                <a:ea typeface="Avenir Heavy"/>
                <a:cs typeface="Avenir Heavy"/>
                <a:sym typeface="Avenir Heavy"/>
              </a:rPr>
              <a:t> </a:t>
            </a:r>
            <a:r>
              <a:rPr sz="2800" dirty="0" err="1">
                <a:latin typeface="Avenir Heavy"/>
                <a:ea typeface="Avenir Heavy"/>
                <a:cs typeface="Avenir Heavy"/>
                <a:sym typeface="Avenir Heavy"/>
              </a:rPr>
              <a:t>periodo</a:t>
            </a:r>
            <a:r>
              <a:rPr sz="2800" dirty="0">
                <a:latin typeface="Avenir Heavy"/>
                <a:ea typeface="Avenir Heavy"/>
                <a:cs typeface="Avenir Heavy"/>
                <a:sym typeface="Avenir Heavy"/>
              </a:rPr>
              <a:t> </a:t>
            </a:r>
            <a:r>
              <a:rPr sz="2800" dirty="0"/>
              <a:t>da </a:t>
            </a:r>
            <a:r>
              <a:rPr sz="2800" dirty="0" err="1"/>
              <a:t>trascorrere</a:t>
            </a:r>
            <a:r>
              <a:rPr sz="2800" dirty="0"/>
              <a:t> a </a:t>
            </a:r>
            <a:r>
              <a:rPr sz="2800" dirty="0" err="1">
                <a:latin typeface="Avenir Heavy"/>
                <a:ea typeface="Avenir Heavy"/>
                <a:cs typeface="Avenir Heavy"/>
                <a:sym typeface="Avenir Heavy"/>
              </a:rPr>
              <a:t>scopo</a:t>
            </a:r>
            <a:r>
              <a:rPr sz="2800" dirty="0">
                <a:latin typeface="Avenir Heavy"/>
                <a:ea typeface="Avenir Heavy"/>
                <a:cs typeface="Avenir Heavy"/>
                <a:sym typeface="Avenir Heavy"/>
              </a:rPr>
              <a:t> </a:t>
            </a:r>
            <a:r>
              <a:rPr sz="2800" dirty="0" err="1">
                <a:latin typeface="Avenir Heavy"/>
                <a:ea typeface="Avenir Heavy"/>
                <a:cs typeface="Avenir Heavy"/>
                <a:sym typeface="Avenir Heavy"/>
              </a:rPr>
              <a:t>ricreativo</a:t>
            </a:r>
            <a:r>
              <a:rPr sz="2800" dirty="0"/>
              <a:t> in zone marine o </a:t>
            </a:r>
            <a:r>
              <a:rPr sz="2800" dirty="0" err="1"/>
              <a:t>acque</a:t>
            </a:r>
            <a:r>
              <a:rPr sz="2800" dirty="0"/>
              <a:t> interne </a:t>
            </a:r>
            <a:r>
              <a:rPr sz="2800" b="1" i="1" dirty="0"/>
              <a:t>di </a:t>
            </a:r>
            <a:r>
              <a:rPr sz="2800" b="1" i="1" dirty="0" err="1"/>
              <a:t>sua</a:t>
            </a:r>
            <a:r>
              <a:rPr sz="2800" b="1" i="1" dirty="0"/>
              <a:t> </a:t>
            </a:r>
            <a:r>
              <a:rPr sz="2800" b="1" i="1" dirty="0" err="1"/>
              <a:t>scelta</a:t>
            </a:r>
            <a:r>
              <a:rPr sz="2800" dirty="0"/>
              <a:t>, </a:t>
            </a:r>
            <a:r>
              <a:rPr sz="2800" dirty="0">
                <a:solidFill>
                  <a:schemeClr val="tx1"/>
                </a:solidFill>
                <a:latin typeface="Avenir Heavy"/>
                <a:ea typeface="Avenir Heavy"/>
                <a:cs typeface="Avenir Heavy"/>
                <a:sym typeface="Avenir Heavy"/>
              </a:rPr>
              <a:t>da fermo o in </a:t>
            </a:r>
            <a:r>
              <a:rPr sz="2800" dirty="0" err="1">
                <a:solidFill>
                  <a:schemeClr val="tx1"/>
                </a:solidFill>
                <a:latin typeface="Avenir Heavy"/>
                <a:ea typeface="Avenir Heavy"/>
                <a:cs typeface="Avenir Heavy"/>
                <a:sym typeface="Avenir Heavy"/>
              </a:rPr>
              <a:t>navigazione</a:t>
            </a:r>
            <a:r>
              <a:rPr sz="2800" dirty="0"/>
              <a:t>, alle </a:t>
            </a:r>
            <a:r>
              <a:rPr sz="2800" dirty="0" err="1"/>
              <a:t>condizioni</a:t>
            </a:r>
            <a:r>
              <a:rPr sz="2800" dirty="0"/>
              <a:t> </a:t>
            </a:r>
            <a:r>
              <a:rPr sz="2800" dirty="0" err="1"/>
              <a:t>stabilite</a:t>
            </a:r>
            <a:r>
              <a:rPr sz="2800" dirty="0"/>
              <a:t> dal </a:t>
            </a:r>
            <a:r>
              <a:rPr sz="2800" dirty="0" err="1"/>
              <a:t>contratto</a:t>
            </a:r>
            <a:r>
              <a:rPr sz="2800" dirty="0"/>
              <a:t>. </a:t>
            </a:r>
            <a:r>
              <a:rPr sz="2800" dirty="0" err="1"/>
              <a:t>L’unit</a:t>
            </a:r>
            <a:r>
              <a:rPr lang="it-IT" sz="2800" dirty="0"/>
              <a:t>à</a:t>
            </a:r>
            <a:r>
              <a:rPr sz="2800" dirty="0"/>
              <a:t> </a:t>
            </a:r>
            <a:r>
              <a:rPr sz="2800" dirty="0" err="1"/>
              <a:t>noleggiata</a:t>
            </a:r>
            <a:r>
              <a:rPr sz="2800" dirty="0"/>
              <a:t> </a:t>
            </a:r>
            <a:r>
              <a:rPr sz="2800" dirty="0" err="1"/>
              <a:t>rimane</a:t>
            </a:r>
            <a:r>
              <a:rPr sz="2800" dirty="0"/>
              <a:t> </a:t>
            </a:r>
            <a:r>
              <a:rPr sz="2800" dirty="0" err="1"/>
              <a:t>nella</a:t>
            </a:r>
            <a:r>
              <a:rPr sz="2800" dirty="0"/>
              <a:t> </a:t>
            </a:r>
            <a:r>
              <a:rPr sz="2800" dirty="0" err="1">
                <a:latin typeface="Avenir Heavy"/>
                <a:ea typeface="Avenir Heavy"/>
                <a:cs typeface="Avenir Heavy"/>
                <a:sym typeface="Avenir Heavy"/>
              </a:rPr>
              <a:t>disponibilita</a:t>
            </a:r>
            <a:r>
              <a:rPr sz="2800" dirty="0">
                <a:latin typeface="Avenir Heavy"/>
                <a:ea typeface="Avenir Heavy"/>
                <a:cs typeface="Avenir Heavy"/>
                <a:sym typeface="Avenir Heavy"/>
              </a:rPr>
              <a:t>̀ del </a:t>
            </a:r>
            <a:r>
              <a:rPr sz="2800" dirty="0" err="1">
                <a:latin typeface="Avenir Heavy"/>
                <a:ea typeface="Avenir Heavy"/>
                <a:cs typeface="Avenir Heavy"/>
                <a:sym typeface="Avenir Heavy"/>
              </a:rPr>
              <a:t>noleggiante</a:t>
            </a:r>
            <a:r>
              <a:rPr sz="2800" dirty="0"/>
              <a:t>, alle cui </a:t>
            </a:r>
            <a:r>
              <a:rPr sz="2800" dirty="0" err="1"/>
              <a:t>dipendenze</a:t>
            </a:r>
            <a:r>
              <a:rPr sz="2800" dirty="0"/>
              <a:t> </a:t>
            </a:r>
            <a:r>
              <a:rPr sz="2800" dirty="0" err="1"/>
              <a:t>resta</a:t>
            </a:r>
            <a:r>
              <a:rPr sz="2800" dirty="0"/>
              <a:t> </a:t>
            </a:r>
            <a:r>
              <a:rPr sz="2800" dirty="0" err="1"/>
              <a:t>anche</a:t>
            </a:r>
            <a:r>
              <a:rPr sz="2800" dirty="0"/>
              <a:t> </a:t>
            </a:r>
            <a:r>
              <a:rPr sz="2800" dirty="0" err="1"/>
              <a:t>l’equipaggio</a:t>
            </a:r>
            <a:r>
              <a:rPr sz="2800" dirty="0"/>
              <a:t>.</a:t>
            </a:r>
            <a:endParaRPr lang="it-IT" sz="2800" dirty="0"/>
          </a:p>
          <a:p>
            <a:pPr marL="361822" indent="-361822" defTabSz="449833">
              <a:spcBef>
                <a:spcPts val="3200"/>
              </a:spcBef>
              <a:defRPr sz="2772"/>
            </a:pPr>
            <a:r>
              <a:rPr lang="it-IT" sz="2800" b="1" dirty="0"/>
              <a:t>4. Nel caso di </a:t>
            </a:r>
            <a:r>
              <a:rPr lang="it-IT" sz="2800" b="1" dirty="0">
                <a:solidFill>
                  <a:srgbClr val="30E4E9"/>
                </a:solidFill>
              </a:rPr>
              <a:t>noleggio a cabina</a:t>
            </a:r>
            <a:r>
              <a:rPr lang="it-IT" sz="2800" b="1" dirty="0"/>
              <a:t>, salva diversa volontà delle parti, sono stipulati </a:t>
            </a:r>
            <a:r>
              <a:rPr lang="it-IT" sz="2800" b="1" dirty="0">
                <a:solidFill>
                  <a:srgbClr val="FF0000"/>
                </a:solidFill>
              </a:rPr>
              <a:t>più contratti di noleggio </a:t>
            </a:r>
            <a:r>
              <a:rPr lang="it-IT" sz="2800" b="1" dirty="0"/>
              <a:t>per quanti sono i noleggiatori di ogni cabina o gruppo di cabine oggetto dei contratti stessi. In ogni caso, nei contratti è riportata l'indicazione del numero delle persone da imbarcare.</a:t>
            </a:r>
            <a:endParaRPr lang="it-IT" sz="2800" dirty="0"/>
          </a:p>
        </p:txBody>
      </p:sp>
    </p:spTree>
  </p:cSld>
  <p:clrMapOvr>
    <a:masterClrMapping/>
  </p:clrMapOvr>
  <mc:AlternateContent xmlns:mc="http://schemas.openxmlformats.org/markup-compatibility/2006" xmlns:p14="http://schemas.microsoft.com/office/powerpoint/2010/main">
    <mc:Choice Requires="p14">
      <p:transition spd="slow" p14:dur="1500">
        <p:cover di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hape 195"/>
          <p:cNvSpPr>
            <a:spLocks noGrp="1"/>
          </p:cNvSpPr>
          <p:nvPr>
            <p:ph type="body" idx="1"/>
          </p:nvPr>
        </p:nvSpPr>
        <p:spPr>
          <a:xfrm>
            <a:off x="660400" y="394447"/>
            <a:ext cx="11684000" cy="8892987"/>
          </a:xfrm>
          <a:prstGeom prst="rect">
            <a:avLst/>
          </a:prstGeom>
        </p:spPr>
        <p:txBody>
          <a:bodyPr/>
          <a:lstStyle/>
          <a:p>
            <a:pPr marL="361822" indent="-361822" defTabSz="449833">
              <a:spcBef>
                <a:spcPts val="3200"/>
              </a:spcBef>
              <a:defRPr sz="2772">
                <a:solidFill>
                  <a:srgbClr val="00FDFF"/>
                </a:solidFill>
                <a:latin typeface="Avenir Heavy"/>
                <a:ea typeface="Avenir Heavy"/>
                <a:cs typeface="Avenir Heavy"/>
                <a:sym typeface="Avenir Heavy"/>
              </a:defRPr>
            </a:pPr>
            <a:r>
              <a:rPr sz="2800" dirty="0"/>
              <a:t>Art. 47 - </a:t>
            </a:r>
            <a:r>
              <a:rPr sz="2800" dirty="0" err="1"/>
              <a:t>Noleggio</a:t>
            </a:r>
            <a:r>
              <a:rPr sz="2800" dirty="0"/>
              <a:t> di </a:t>
            </a:r>
            <a:r>
              <a:rPr sz="2800" dirty="0" err="1"/>
              <a:t>unita</a:t>
            </a:r>
            <a:r>
              <a:rPr sz="2800" dirty="0"/>
              <a:t>̀ da </a:t>
            </a:r>
            <a:r>
              <a:rPr sz="2800" dirty="0" err="1"/>
              <a:t>diporto</a:t>
            </a:r>
            <a:endParaRPr sz="2800" dirty="0"/>
          </a:p>
          <a:p>
            <a:pPr marL="361822" indent="-361822" defTabSz="449833">
              <a:spcBef>
                <a:spcPts val="3200"/>
              </a:spcBef>
              <a:defRPr sz="2772"/>
            </a:pPr>
            <a:r>
              <a:rPr lang="it-IT" sz="2800" dirty="0"/>
              <a:t>3. </a:t>
            </a:r>
            <a:r>
              <a:rPr sz="2800" dirty="0"/>
              <a:t> Il </a:t>
            </a:r>
            <a:r>
              <a:rPr sz="2800" dirty="0" err="1"/>
              <a:t>contratto</a:t>
            </a:r>
            <a:r>
              <a:rPr sz="2800" dirty="0"/>
              <a:t> di </a:t>
            </a:r>
            <a:r>
              <a:rPr sz="2800" dirty="0" err="1"/>
              <a:t>noleggio</a:t>
            </a:r>
            <a:r>
              <a:rPr sz="2800" dirty="0"/>
              <a:t> o di </a:t>
            </a:r>
            <a:r>
              <a:rPr sz="2800" dirty="0" err="1">
                <a:latin typeface="Avenir Heavy"/>
                <a:ea typeface="Avenir Heavy"/>
                <a:cs typeface="Avenir Heavy"/>
                <a:sym typeface="Avenir Heavy"/>
              </a:rPr>
              <a:t>subnoleggio</a:t>
            </a:r>
            <a:r>
              <a:rPr sz="2800" dirty="0"/>
              <a:t> </a:t>
            </a:r>
            <a:r>
              <a:rPr sz="2800" dirty="0" err="1"/>
              <a:t>delle</a:t>
            </a:r>
            <a:r>
              <a:rPr sz="2800" dirty="0"/>
              <a:t> </a:t>
            </a:r>
            <a:r>
              <a:rPr sz="2800" dirty="0" err="1"/>
              <a:t>imbarcazioni</a:t>
            </a:r>
            <a:r>
              <a:rPr sz="2800" dirty="0"/>
              <a:t> e </a:t>
            </a:r>
            <a:r>
              <a:rPr sz="2800" dirty="0" err="1"/>
              <a:t>delle</a:t>
            </a:r>
            <a:r>
              <a:rPr sz="2800" dirty="0"/>
              <a:t> </a:t>
            </a:r>
            <a:r>
              <a:rPr sz="2800" dirty="0" err="1"/>
              <a:t>navi</a:t>
            </a:r>
            <a:r>
              <a:rPr sz="2800" dirty="0"/>
              <a:t> da </a:t>
            </a:r>
            <a:r>
              <a:rPr sz="2800" dirty="0" err="1"/>
              <a:t>diporto</a:t>
            </a:r>
            <a:r>
              <a:rPr sz="2800" dirty="0"/>
              <a:t> </a:t>
            </a:r>
            <a:r>
              <a:rPr lang="it-IT" sz="2800" dirty="0"/>
              <a:t>è</a:t>
            </a:r>
            <a:r>
              <a:rPr sz="2800" dirty="0"/>
              <a:t> </a:t>
            </a:r>
            <a:r>
              <a:rPr sz="2800" dirty="0" err="1"/>
              <a:t>redatto</a:t>
            </a:r>
            <a:r>
              <a:rPr sz="2800" dirty="0"/>
              <a:t> per </a:t>
            </a:r>
            <a:r>
              <a:rPr sz="2800" dirty="0" err="1"/>
              <a:t>iscritto</a:t>
            </a:r>
            <a:r>
              <a:rPr sz="2800" dirty="0"/>
              <a:t> </a:t>
            </a:r>
            <a:r>
              <a:rPr sz="2800" dirty="0">
                <a:latin typeface="Avenir Heavy"/>
                <a:ea typeface="Avenir Heavy"/>
                <a:cs typeface="Avenir Heavy"/>
                <a:sym typeface="Avenir Heavy"/>
              </a:rPr>
              <a:t>a </a:t>
            </a:r>
            <a:r>
              <a:rPr sz="2800" dirty="0" err="1">
                <a:latin typeface="Avenir Heavy"/>
                <a:ea typeface="Avenir Heavy"/>
                <a:cs typeface="Avenir Heavy"/>
                <a:sym typeface="Avenir Heavy"/>
              </a:rPr>
              <a:t>pena</a:t>
            </a:r>
            <a:r>
              <a:rPr sz="2800" dirty="0">
                <a:latin typeface="Avenir Heavy"/>
                <a:ea typeface="Avenir Heavy"/>
                <a:cs typeface="Avenir Heavy"/>
                <a:sym typeface="Avenir Heavy"/>
              </a:rPr>
              <a:t> di </a:t>
            </a:r>
            <a:r>
              <a:rPr sz="2800" dirty="0" err="1">
                <a:latin typeface="Avenir Heavy"/>
                <a:ea typeface="Avenir Heavy"/>
                <a:cs typeface="Avenir Heavy"/>
                <a:sym typeface="Avenir Heavy"/>
              </a:rPr>
              <a:t>nullita</a:t>
            </a:r>
            <a:r>
              <a:rPr sz="2800" dirty="0">
                <a:latin typeface="Avenir Heavy"/>
                <a:ea typeface="Avenir Heavy"/>
                <a:cs typeface="Avenir Heavy"/>
                <a:sym typeface="Avenir Heavy"/>
              </a:rPr>
              <a:t>̀ </a:t>
            </a:r>
            <a:r>
              <a:rPr sz="2800" dirty="0"/>
              <a:t>e </a:t>
            </a:r>
            <a:r>
              <a:rPr sz="2800" dirty="0" err="1"/>
              <a:t>deve</a:t>
            </a:r>
            <a:r>
              <a:rPr sz="2800" dirty="0"/>
              <a:t> </a:t>
            </a:r>
            <a:r>
              <a:rPr sz="2800" dirty="0" err="1"/>
              <a:t>essere</a:t>
            </a:r>
            <a:r>
              <a:rPr sz="2800" dirty="0"/>
              <a:t> tenuto a </a:t>
            </a:r>
            <a:r>
              <a:rPr sz="2800" dirty="0" err="1"/>
              <a:t>bordo</a:t>
            </a:r>
            <a:r>
              <a:rPr sz="2800" dirty="0"/>
              <a:t> in </a:t>
            </a:r>
            <a:r>
              <a:rPr sz="2800" dirty="0" err="1"/>
              <a:t>originale</a:t>
            </a:r>
            <a:r>
              <a:rPr sz="2800" dirty="0"/>
              <a:t> o </a:t>
            </a:r>
            <a:r>
              <a:rPr sz="2800" dirty="0" err="1"/>
              <a:t>copia</a:t>
            </a:r>
            <a:r>
              <a:rPr sz="2800" dirty="0"/>
              <a:t> </a:t>
            </a:r>
            <a:r>
              <a:rPr sz="2800" dirty="0" err="1"/>
              <a:t>conforme</a:t>
            </a:r>
            <a:r>
              <a:rPr sz="2800" dirty="0"/>
              <a:t> </a:t>
            </a:r>
            <a:r>
              <a:rPr sz="2800" dirty="0">
                <a:solidFill>
                  <a:srgbClr val="00F900"/>
                </a:solidFill>
                <a:latin typeface="Avenir Heavy"/>
                <a:ea typeface="Avenir Heavy"/>
                <a:cs typeface="Avenir Heavy"/>
                <a:sym typeface="Avenir Heavy"/>
              </a:rPr>
              <a:t>[forma </a:t>
            </a:r>
            <a:r>
              <a:rPr sz="2800" dirty="0" err="1">
                <a:solidFill>
                  <a:srgbClr val="00F900"/>
                </a:solidFill>
                <a:latin typeface="Avenir Heavy"/>
                <a:ea typeface="Avenir Heavy"/>
                <a:cs typeface="Avenir Heavy"/>
                <a:sym typeface="Avenir Heavy"/>
              </a:rPr>
              <a:t>scritta</a:t>
            </a:r>
            <a:r>
              <a:rPr sz="2800" dirty="0">
                <a:solidFill>
                  <a:srgbClr val="00F900"/>
                </a:solidFill>
                <a:latin typeface="Avenir Heavy"/>
                <a:ea typeface="Avenir Heavy"/>
                <a:cs typeface="Avenir Heavy"/>
                <a:sym typeface="Avenir Heavy"/>
              </a:rPr>
              <a:t> </a:t>
            </a:r>
            <a:r>
              <a:rPr sz="2800" i="1" dirty="0">
                <a:solidFill>
                  <a:srgbClr val="00F900"/>
                </a:solidFill>
                <a:latin typeface="Avenir Heavy"/>
                <a:ea typeface="Avenir Heavy"/>
                <a:cs typeface="Avenir Heavy"/>
                <a:sym typeface="Avenir Heavy"/>
              </a:rPr>
              <a:t>ad </a:t>
            </a:r>
            <a:r>
              <a:rPr sz="2800" i="1" dirty="0" err="1">
                <a:solidFill>
                  <a:srgbClr val="00F900"/>
                </a:solidFill>
                <a:latin typeface="Avenir Heavy"/>
                <a:ea typeface="Avenir Heavy"/>
                <a:cs typeface="Avenir Heavy"/>
                <a:sym typeface="Avenir Heavy"/>
              </a:rPr>
              <a:t>substantiam</a:t>
            </a:r>
            <a:r>
              <a:rPr sz="2800" dirty="0">
                <a:solidFill>
                  <a:srgbClr val="00F900"/>
                </a:solidFill>
                <a:latin typeface="Avenir Heavy"/>
                <a:ea typeface="Avenir Heavy"/>
                <a:cs typeface="Avenir Heavy"/>
                <a:sym typeface="Avenir Heavy"/>
              </a:rPr>
              <a:t>]</a:t>
            </a:r>
            <a:r>
              <a:rPr sz="2800" dirty="0"/>
              <a:t>.</a:t>
            </a:r>
            <a:endParaRPr lang="it-IT" sz="2800" dirty="0"/>
          </a:p>
          <a:p>
            <a:pPr marL="361822" indent="-361822" defTabSz="449833">
              <a:spcBef>
                <a:spcPts val="3200"/>
              </a:spcBef>
              <a:defRPr sz="2772"/>
            </a:pPr>
            <a:endParaRPr lang="it-IT" sz="2800" dirty="0"/>
          </a:p>
          <a:p>
            <a:pPr marL="361822" indent="-361822" defTabSz="449833">
              <a:spcBef>
                <a:spcPts val="3200"/>
              </a:spcBef>
              <a:defRPr sz="2772"/>
            </a:pPr>
            <a:r>
              <a:rPr lang="it-IT" sz="2800" b="1" i="1" dirty="0">
                <a:solidFill>
                  <a:srgbClr val="00EE5B"/>
                </a:solidFill>
                <a:latin typeface="Avenir Black Oblique" panose="02000503020000020003" pitchFamily="2" charset="0"/>
              </a:rPr>
              <a:t>DIVIETO DI TRASPORTO CON UNITA’ DA DIPORTO:</a:t>
            </a:r>
          </a:p>
          <a:p>
            <a:pPr marL="361822" indent="-361822" defTabSz="449833">
              <a:spcBef>
                <a:spcPts val="3200"/>
              </a:spcBef>
              <a:defRPr sz="2772"/>
            </a:pPr>
            <a:r>
              <a:rPr lang="it-IT" sz="2800" b="1" dirty="0">
                <a:solidFill>
                  <a:srgbClr val="30E4E9"/>
                </a:solidFill>
              </a:rPr>
              <a:t>2. Il contratto di noleggio non può avere ad oggetto l'attività di collegamento di linea ad orari prestabiliti tra due o più località predefinite. </a:t>
            </a:r>
            <a:endParaRPr lang="it-IT" sz="2800" dirty="0">
              <a:solidFill>
                <a:srgbClr val="30E4E9"/>
              </a:solidFill>
            </a:endParaRPr>
          </a:p>
          <a:p>
            <a:pPr marL="361822" indent="-361822" defTabSz="449833">
              <a:spcBef>
                <a:spcPts val="3200"/>
              </a:spcBef>
              <a:defRPr sz="2772"/>
            </a:pPr>
            <a:endParaRPr dirty="0"/>
          </a:p>
        </p:txBody>
      </p:sp>
    </p:spTree>
    <p:extLst>
      <p:ext uri="{BB962C8B-B14F-4D97-AF65-F5344CB8AC3E}">
        <p14:creationId xmlns:p14="http://schemas.microsoft.com/office/powerpoint/2010/main" val="2203501594"/>
      </p:ext>
    </p:extLst>
  </p:cSld>
  <p:clrMapOvr>
    <a:masterClrMapping/>
  </p:clrMapOvr>
  <mc:AlternateContent xmlns:mc="http://schemas.openxmlformats.org/markup-compatibility/2006" xmlns:p14="http://schemas.microsoft.com/office/powerpoint/2010/main">
    <mc:Choice Requires="p14">
      <p:transition spd="slow" p14:dur="1500">
        <p:cover dir="d"/>
      </p:transition>
    </mc:Choice>
    <mc:Fallback xmlns="">
      <p:transition spd="slow">
        <p:cover dir="d"/>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 name="MYBA-contract.pdf"/>
          <p:cNvPicPr>
            <a:picLocks noGrp="1" noChangeAspect="1"/>
          </p:cNvPicPr>
          <p:nvPr>
            <p:ph type="pic" idx="13"/>
          </p:nvPr>
        </p:nvPicPr>
        <p:blipFill>
          <a:blip r:embed="rId2"/>
          <a:srcRect/>
          <a:stretch>
            <a:fillRect/>
          </a:stretch>
        </p:blipFill>
        <p:spPr>
          <a:xfrm>
            <a:off x="7858083" y="2377870"/>
            <a:ext cx="4785934" cy="6810120"/>
          </a:xfrm>
          <a:prstGeom prst="rect">
            <a:avLst/>
          </a:prstGeom>
        </p:spPr>
      </p:pic>
      <p:sp>
        <p:nvSpPr>
          <p:cNvPr id="198" name="Shape 198"/>
          <p:cNvSpPr>
            <a:spLocks noGrp="1"/>
          </p:cNvSpPr>
          <p:nvPr>
            <p:ph type="title"/>
          </p:nvPr>
        </p:nvSpPr>
        <p:spPr>
          <a:xfrm>
            <a:off x="660400" y="609600"/>
            <a:ext cx="6905824" cy="1854200"/>
          </a:xfrm>
          <a:prstGeom prst="rect">
            <a:avLst/>
          </a:prstGeom>
        </p:spPr>
        <p:txBody>
          <a:bodyPr/>
          <a:lstStyle>
            <a:lvl1pPr defTabSz="438150">
              <a:defRPr sz="3375" spc="540"/>
            </a:lvl1pPr>
          </a:lstStyle>
          <a:p>
            <a:r>
              <a:rPr err="1"/>
              <a:t>noleggio</a:t>
            </a:r>
            <a:r>
              <a:t> di </a:t>
            </a:r>
            <a:r>
              <a:rPr err="1"/>
              <a:t>unità</a:t>
            </a:r>
            <a:r>
              <a:t> da </a:t>
            </a:r>
            <a:r>
              <a:rPr err="1"/>
              <a:t>diporto</a:t>
            </a:r>
            <a:endParaRPr/>
          </a:p>
        </p:txBody>
      </p:sp>
      <p:sp>
        <p:nvSpPr>
          <p:cNvPr id="199" name="Shape 199"/>
          <p:cNvSpPr>
            <a:spLocks noGrp="1"/>
          </p:cNvSpPr>
          <p:nvPr>
            <p:ph type="body" sz="half" idx="1"/>
          </p:nvPr>
        </p:nvSpPr>
        <p:spPr>
          <a:xfrm>
            <a:off x="660400" y="2182581"/>
            <a:ext cx="6905824" cy="6879775"/>
          </a:xfrm>
          <a:prstGeom prst="rect">
            <a:avLst/>
          </a:prstGeom>
        </p:spPr>
        <p:txBody>
          <a:bodyPr>
            <a:normAutofit lnSpcReduction="10000"/>
          </a:bodyPr>
          <a:lstStyle/>
          <a:p>
            <a:pPr marL="385826" indent="-385826" defTabSz="572516">
              <a:spcBef>
                <a:spcPts val="3100"/>
              </a:spcBef>
              <a:defRPr sz="2940"/>
            </a:pPr>
            <a:r>
              <a:rPr lang="it-IT" b="1" dirty="0">
                <a:latin typeface="Avenir Black" panose="02000503020000020003" pitchFamily="2" charset="0"/>
              </a:rPr>
              <a:t>C</a:t>
            </a:r>
            <a:r>
              <a:rPr b="1" dirty="0" err="1">
                <a:latin typeface="Avenir Black" panose="02000503020000020003" pitchFamily="2" charset="0"/>
              </a:rPr>
              <a:t>omandante</a:t>
            </a:r>
            <a:r>
              <a:rPr lang="it-IT" dirty="0"/>
              <a:t>*</a:t>
            </a:r>
            <a:r>
              <a:rPr dirty="0"/>
              <a:t> (skipper) ed </a:t>
            </a:r>
            <a:r>
              <a:rPr dirty="0" err="1"/>
              <a:t>equipaggio</a:t>
            </a:r>
            <a:r>
              <a:rPr dirty="0"/>
              <a:t> </a:t>
            </a:r>
            <a:r>
              <a:rPr dirty="0" err="1"/>
              <a:t>sono</a:t>
            </a:r>
            <a:r>
              <a:rPr dirty="0"/>
              <a:t> alle </a:t>
            </a:r>
            <a:r>
              <a:rPr dirty="0" err="1"/>
              <a:t>dipendenze</a:t>
            </a:r>
            <a:r>
              <a:rPr dirty="0"/>
              <a:t> del </a:t>
            </a:r>
            <a:r>
              <a:rPr dirty="0" err="1">
                <a:latin typeface="Avenir Heavy"/>
                <a:ea typeface="Avenir Heavy"/>
                <a:cs typeface="Avenir Heavy"/>
                <a:sym typeface="Avenir Heavy"/>
              </a:rPr>
              <a:t>noleggiante</a:t>
            </a:r>
            <a:r>
              <a:rPr dirty="0"/>
              <a:t> (</a:t>
            </a:r>
            <a:r>
              <a:rPr dirty="0" err="1"/>
              <a:t>armatore</a:t>
            </a:r>
            <a:r>
              <a:rPr dirty="0"/>
              <a:t>)</a:t>
            </a:r>
          </a:p>
          <a:p>
            <a:pPr marL="385826" indent="-385826" defTabSz="572516">
              <a:spcBef>
                <a:spcPts val="3100"/>
              </a:spcBef>
              <a:defRPr sz="2940"/>
            </a:pPr>
            <a:r>
              <a:rPr dirty="0"/>
              <a:t>il </a:t>
            </a:r>
            <a:r>
              <a:rPr b="1" dirty="0" err="1"/>
              <a:t>noleggiante</a:t>
            </a:r>
            <a:r>
              <a:rPr dirty="0"/>
              <a:t> </a:t>
            </a:r>
            <a:r>
              <a:rPr dirty="0" err="1"/>
              <a:t>mette</a:t>
            </a:r>
            <a:r>
              <a:rPr dirty="0"/>
              <a:t> a </a:t>
            </a:r>
            <a:r>
              <a:rPr dirty="0" err="1"/>
              <a:t>disposizione</a:t>
            </a:r>
            <a:r>
              <a:rPr dirty="0"/>
              <a:t> </a:t>
            </a:r>
            <a:r>
              <a:rPr dirty="0" err="1"/>
              <a:t>l’unità</a:t>
            </a:r>
            <a:r>
              <a:rPr dirty="0"/>
              <a:t> </a:t>
            </a:r>
            <a:r>
              <a:rPr dirty="0" err="1"/>
              <a:t>armata</a:t>
            </a:r>
            <a:r>
              <a:rPr dirty="0"/>
              <a:t> ed </a:t>
            </a:r>
            <a:r>
              <a:rPr dirty="0" err="1"/>
              <a:t>equipaggiata</a:t>
            </a:r>
            <a:r>
              <a:rPr dirty="0"/>
              <a:t>, ed </a:t>
            </a:r>
            <a:r>
              <a:rPr dirty="0" err="1"/>
              <a:t>assicurata</a:t>
            </a:r>
            <a:r>
              <a:rPr dirty="0"/>
              <a:t> per la </a:t>
            </a:r>
            <a:r>
              <a:rPr dirty="0" err="1"/>
              <a:t>r.c.</a:t>
            </a:r>
            <a:r>
              <a:rPr dirty="0"/>
              <a:t> verso </a:t>
            </a:r>
            <a:r>
              <a:rPr dirty="0" err="1"/>
              <a:t>terzi</a:t>
            </a:r>
            <a:r>
              <a:rPr dirty="0"/>
              <a:t> e verso </a:t>
            </a:r>
            <a:r>
              <a:rPr dirty="0" err="1"/>
              <a:t>noleggiatore</a:t>
            </a:r>
            <a:r>
              <a:rPr dirty="0"/>
              <a:t> e </a:t>
            </a:r>
            <a:r>
              <a:rPr dirty="0" err="1"/>
              <a:t>passeggeri</a:t>
            </a:r>
            <a:endParaRPr dirty="0"/>
          </a:p>
          <a:p>
            <a:pPr marL="385826" indent="-385826" defTabSz="572516">
              <a:spcBef>
                <a:spcPts val="3100"/>
              </a:spcBef>
              <a:defRPr sz="2940"/>
            </a:pPr>
            <a:r>
              <a:rPr dirty="0"/>
              <a:t>il </a:t>
            </a:r>
            <a:r>
              <a:rPr b="1" dirty="0" err="1"/>
              <a:t>noleggiatore</a:t>
            </a:r>
            <a:r>
              <a:rPr dirty="0"/>
              <a:t> </a:t>
            </a:r>
            <a:r>
              <a:rPr dirty="0" err="1"/>
              <a:t>deve</a:t>
            </a:r>
            <a:r>
              <a:rPr dirty="0"/>
              <a:t> </a:t>
            </a:r>
            <a:r>
              <a:rPr dirty="0" err="1"/>
              <a:t>pagare</a:t>
            </a:r>
            <a:r>
              <a:rPr dirty="0"/>
              <a:t> il </a:t>
            </a:r>
            <a:r>
              <a:rPr b="1" dirty="0">
                <a:latin typeface="Avenir Black" panose="02000503020000020003" pitchFamily="2" charset="0"/>
              </a:rPr>
              <a:t>nolo</a:t>
            </a:r>
            <a:r>
              <a:rPr dirty="0"/>
              <a:t> </a:t>
            </a:r>
            <a:r>
              <a:rPr dirty="0" err="1"/>
              <a:t>pattuito</a:t>
            </a:r>
            <a:r>
              <a:rPr dirty="0"/>
              <a:t> e </a:t>
            </a:r>
            <a:r>
              <a:rPr dirty="0" err="1"/>
              <a:t>provvedere</a:t>
            </a:r>
            <a:r>
              <a:rPr dirty="0"/>
              <a:t> alle </a:t>
            </a:r>
            <a:r>
              <a:rPr b="1" dirty="0" err="1">
                <a:latin typeface="Avenir Black" panose="02000503020000020003" pitchFamily="2" charset="0"/>
              </a:rPr>
              <a:t>spese</a:t>
            </a:r>
            <a:r>
              <a:rPr b="1" dirty="0">
                <a:latin typeface="Avenir Black" panose="02000503020000020003" pitchFamily="2" charset="0"/>
              </a:rPr>
              <a:t> </a:t>
            </a:r>
            <a:r>
              <a:rPr b="1" dirty="0" err="1">
                <a:latin typeface="Avenir Black" panose="02000503020000020003" pitchFamily="2" charset="0"/>
              </a:rPr>
              <a:t>variabili</a:t>
            </a:r>
            <a:r>
              <a:rPr b="1" dirty="0">
                <a:latin typeface="Avenir Black" panose="02000503020000020003" pitchFamily="2" charset="0"/>
              </a:rPr>
              <a:t> </a:t>
            </a:r>
            <a:r>
              <a:rPr dirty="0"/>
              <a:t>(</a:t>
            </a:r>
            <a:r>
              <a:rPr dirty="0" err="1"/>
              <a:t>carburante</a:t>
            </a:r>
            <a:r>
              <a:rPr dirty="0"/>
              <a:t>, </a:t>
            </a:r>
            <a:r>
              <a:rPr dirty="0" err="1"/>
              <a:t>acqua</a:t>
            </a:r>
            <a:r>
              <a:rPr dirty="0"/>
              <a:t>, </a:t>
            </a:r>
            <a:r>
              <a:rPr dirty="0" err="1"/>
              <a:t>lubrificanti</a:t>
            </a:r>
            <a:r>
              <a:rPr dirty="0"/>
              <a:t>, </a:t>
            </a:r>
            <a:r>
              <a:rPr dirty="0" err="1"/>
              <a:t>ecc</a:t>
            </a:r>
            <a:r>
              <a:rPr dirty="0"/>
              <a:t>.) </a:t>
            </a:r>
            <a:endParaRPr lang="it-IT" dirty="0"/>
          </a:p>
          <a:p>
            <a:pPr marL="385826" indent="-385826" defTabSz="572516">
              <a:spcBef>
                <a:spcPts val="3100"/>
              </a:spcBef>
              <a:defRPr sz="2940"/>
            </a:pPr>
            <a:r>
              <a:rPr lang="it-IT" sz="2200" b="1" dirty="0">
                <a:solidFill>
                  <a:srgbClr val="FFFF00"/>
                </a:solidFill>
              </a:rPr>
              <a:t>* deve essere in possesso della speciale abilitazione alla conduzione di unità da diporto adibita al noleggio</a:t>
            </a:r>
            <a:endParaRPr sz="2200" b="1" dirty="0">
              <a:solidFill>
                <a:srgbClr val="FFFF00"/>
              </a:solidFill>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dsc_0741.jpg"/>
          <p:cNvPicPr>
            <a:picLocks noGrp="1" noChangeAspect="1"/>
          </p:cNvPicPr>
          <p:nvPr>
            <p:ph type="pic" idx="13"/>
          </p:nvPr>
        </p:nvPicPr>
        <p:blipFill>
          <a:blip r:embed="rId3"/>
          <a:srcRect l="27847" r="27847"/>
          <a:stretch>
            <a:fillRect/>
          </a:stretch>
        </p:blipFill>
        <p:spPr>
          <a:prstGeom prst="rect">
            <a:avLst/>
          </a:prstGeom>
        </p:spPr>
      </p:pic>
      <p:sp>
        <p:nvSpPr>
          <p:cNvPr id="144" name="Shape 144"/>
          <p:cNvSpPr>
            <a:spLocks noGrp="1"/>
          </p:cNvSpPr>
          <p:nvPr>
            <p:ph type="title"/>
          </p:nvPr>
        </p:nvSpPr>
        <p:spPr>
          <a:prstGeom prst="rect">
            <a:avLst/>
          </a:prstGeom>
        </p:spPr>
        <p:txBody>
          <a:bodyPr/>
          <a:lstStyle/>
          <a:p>
            <a:r>
              <a:t>NAVIGAZIONE DA DIPORTO</a:t>
            </a:r>
          </a:p>
        </p:txBody>
      </p:sp>
      <p:sp>
        <p:nvSpPr>
          <p:cNvPr id="145" name="Shape 145"/>
          <p:cNvSpPr>
            <a:spLocks noGrp="1"/>
          </p:cNvSpPr>
          <p:nvPr>
            <p:ph type="body" sz="half" idx="1"/>
          </p:nvPr>
        </p:nvSpPr>
        <p:spPr>
          <a:prstGeom prst="rect">
            <a:avLst/>
          </a:prstGeom>
        </p:spPr>
        <p:txBody>
          <a:bodyPr/>
          <a:lstStyle/>
          <a:p>
            <a:pPr marL="358266" indent="-358266" defTabSz="531622">
              <a:spcBef>
                <a:spcPts val="2900"/>
              </a:spcBef>
              <a:defRPr sz="3458">
                <a:latin typeface="Avenir Heavy"/>
                <a:ea typeface="Avenir Heavy"/>
                <a:cs typeface="Avenir Heavy"/>
                <a:sym typeface="Avenir Heavy"/>
              </a:defRPr>
            </a:pPr>
            <a:r>
              <a:rPr sz="3200" dirty="0" err="1"/>
              <a:t>navigazione</a:t>
            </a:r>
            <a:r>
              <a:rPr sz="3200" dirty="0"/>
              <a:t> </a:t>
            </a:r>
            <a:r>
              <a:rPr sz="3200" dirty="0" err="1"/>
              <a:t>effettuata</a:t>
            </a:r>
            <a:r>
              <a:rPr sz="3200" dirty="0"/>
              <a:t> in </a:t>
            </a:r>
            <a:r>
              <a:rPr sz="3200" dirty="0" err="1"/>
              <a:t>acque</a:t>
            </a:r>
            <a:r>
              <a:rPr sz="3200" dirty="0"/>
              <a:t> </a:t>
            </a:r>
            <a:r>
              <a:rPr sz="3200" dirty="0" err="1"/>
              <a:t>marittime</a:t>
            </a:r>
            <a:r>
              <a:rPr sz="3200" dirty="0"/>
              <a:t> ed interne a scop</a:t>
            </a:r>
            <a:r>
              <a:rPr lang="it-IT" sz="3200" dirty="0"/>
              <a:t>i</a:t>
            </a:r>
            <a:r>
              <a:rPr sz="3200" dirty="0"/>
              <a:t> </a:t>
            </a:r>
            <a:r>
              <a:rPr lang="it-IT" sz="3200" dirty="0"/>
              <a:t>sportivi o </a:t>
            </a:r>
            <a:r>
              <a:rPr sz="3200" dirty="0" err="1"/>
              <a:t>ricreativ</a:t>
            </a:r>
            <a:r>
              <a:rPr lang="it-IT" sz="3200" dirty="0"/>
              <a:t>i</a:t>
            </a:r>
            <a:r>
              <a:rPr sz="3200" dirty="0"/>
              <a:t> e senza fine di </a:t>
            </a:r>
            <a:r>
              <a:rPr sz="3200" dirty="0" err="1"/>
              <a:t>lucro</a:t>
            </a:r>
            <a:r>
              <a:rPr sz="3200" dirty="0"/>
              <a:t> </a:t>
            </a:r>
            <a:r>
              <a:rPr sz="2002" dirty="0">
                <a:solidFill>
                  <a:srgbClr val="00FDFF"/>
                </a:solidFill>
              </a:rPr>
              <a:t>(art. 1. comma 2, cod. dip.)</a:t>
            </a:r>
          </a:p>
          <a:p>
            <a:pPr marL="207417" indent="-207417" defTabSz="531622">
              <a:spcBef>
                <a:spcPts val="2900"/>
              </a:spcBef>
              <a:defRPr sz="3458">
                <a:latin typeface="Avenir Heavy"/>
                <a:ea typeface="Avenir Heavy"/>
                <a:cs typeface="Avenir Heavy"/>
                <a:sym typeface="Avenir Heavy"/>
              </a:defRPr>
            </a:pPr>
            <a:r>
              <a:rPr sz="2002" dirty="0"/>
              <a:t>…</a:t>
            </a:r>
            <a:r>
              <a:rPr sz="2002" dirty="0" err="1"/>
              <a:t>nonche</a:t>
            </a:r>
            <a:r>
              <a:rPr sz="2002" dirty="0"/>
              <a:t>́ </a:t>
            </a:r>
            <a:r>
              <a:rPr sz="2002" dirty="0" err="1"/>
              <a:t>quella</a:t>
            </a:r>
            <a:r>
              <a:rPr sz="2002" dirty="0"/>
              <a:t> </a:t>
            </a:r>
            <a:r>
              <a:rPr sz="2002" dirty="0" err="1"/>
              <a:t>esercitata</a:t>
            </a:r>
            <a:r>
              <a:rPr sz="2002" dirty="0"/>
              <a:t> a </a:t>
            </a:r>
            <a:r>
              <a:rPr sz="2800" b="1" dirty="0" err="1">
                <a:solidFill>
                  <a:srgbClr val="00EE5B"/>
                </a:solidFill>
              </a:rPr>
              <a:t>scopi</a:t>
            </a:r>
            <a:r>
              <a:rPr sz="2800" b="1" dirty="0">
                <a:solidFill>
                  <a:srgbClr val="00EE5B"/>
                </a:solidFill>
              </a:rPr>
              <a:t> </a:t>
            </a:r>
            <a:r>
              <a:rPr sz="2800" b="1" dirty="0" err="1">
                <a:solidFill>
                  <a:srgbClr val="00EE5B"/>
                </a:solidFill>
              </a:rPr>
              <a:t>commerciali</a:t>
            </a:r>
            <a:r>
              <a:rPr sz="2002" dirty="0"/>
              <a:t>, </a:t>
            </a:r>
            <a:r>
              <a:rPr sz="2002" dirty="0" err="1"/>
              <a:t>anche</a:t>
            </a:r>
            <a:r>
              <a:rPr sz="2002" dirty="0"/>
              <a:t> </a:t>
            </a:r>
            <a:r>
              <a:rPr sz="2002" dirty="0" err="1"/>
              <a:t>mediante</a:t>
            </a:r>
            <a:r>
              <a:rPr sz="2002" dirty="0"/>
              <a:t> le </a:t>
            </a:r>
            <a:r>
              <a:rPr sz="2002" dirty="0" err="1"/>
              <a:t>navi</a:t>
            </a:r>
            <a:r>
              <a:rPr sz="2002" dirty="0"/>
              <a:t> di cui </a:t>
            </a:r>
            <a:r>
              <a:rPr sz="2002" dirty="0" err="1"/>
              <a:t>all'articolo</a:t>
            </a:r>
            <a:r>
              <a:rPr sz="2002" dirty="0"/>
              <a:t> 3 </a:t>
            </a:r>
            <a:r>
              <a:rPr sz="2002" dirty="0" err="1"/>
              <a:t>della</a:t>
            </a:r>
            <a:r>
              <a:rPr sz="2002" dirty="0"/>
              <a:t> </a:t>
            </a:r>
            <a:r>
              <a:rPr sz="2002" dirty="0" err="1"/>
              <a:t>legge</a:t>
            </a:r>
            <a:r>
              <a:rPr sz="2002" dirty="0"/>
              <a:t> 8 </a:t>
            </a:r>
            <a:r>
              <a:rPr sz="2002" dirty="0" err="1"/>
              <a:t>luglio</a:t>
            </a:r>
            <a:r>
              <a:rPr sz="2002" dirty="0"/>
              <a:t> 2003, n. 172, </a:t>
            </a:r>
            <a:r>
              <a:rPr sz="2002" dirty="0" err="1"/>
              <a:t>ferma</a:t>
            </a:r>
            <a:r>
              <a:rPr sz="2002" dirty="0"/>
              <a:t> </a:t>
            </a:r>
            <a:r>
              <a:rPr sz="2002" dirty="0" err="1"/>
              <a:t>restando</a:t>
            </a:r>
            <a:r>
              <a:rPr sz="2002" dirty="0"/>
              <a:t> la </a:t>
            </a:r>
            <a:r>
              <a:rPr sz="2002" dirty="0" err="1"/>
              <a:t>disciplina</a:t>
            </a:r>
            <a:r>
              <a:rPr sz="2002" dirty="0"/>
              <a:t> </a:t>
            </a:r>
            <a:r>
              <a:rPr sz="2002" dirty="0" err="1"/>
              <a:t>ivi</a:t>
            </a:r>
            <a:r>
              <a:rPr sz="2002" dirty="0"/>
              <a:t> </a:t>
            </a:r>
            <a:r>
              <a:rPr sz="2002" dirty="0" err="1"/>
              <a:t>prevista</a:t>
            </a:r>
            <a:r>
              <a:rPr sz="2002" dirty="0"/>
              <a:t> </a:t>
            </a:r>
            <a:r>
              <a:rPr sz="2002" dirty="0">
                <a:solidFill>
                  <a:srgbClr val="00FDFF"/>
                </a:solidFill>
              </a:rPr>
              <a:t>(</a:t>
            </a:r>
            <a:r>
              <a:rPr sz="2002" dirty="0" err="1">
                <a:solidFill>
                  <a:srgbClr val="00FDFF"/>
                </a:solidFill>
              </a:rPr>
              <a:t>d.lgs</a:t>
            </a:r>
            <a:r>
              <a:rPr sz="2002" dirty="0">
                <a:solidFill>
                  <a:srgbClr val="00FDFF"/>
                </a:solidFill>
              </a:rPr>
              <a:t>. 229/2017)</a:t>
            </a: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a:spLocks noGrp="1"/>
          </p:cNvSpPr>
          <p:nvPr>
            <p:ph type="body" idx="1"/>
          </p:nvPr>
        </p:nvSpPr>
        <p:spPr>
          <a:xfrm>
            <a:off x="660400" y="573741"/>
            <a:ext cx="11684000" cy="8713694"/>
          </a:xfrm>
          <a:prstGeom prst="rect">
            <a:avLst/>
          </a:prstGeom>
        </p:spPr>
        <p:txBody>
          <a:bodyPr/>
          <a:lstStyle/>
          <a:p>
            <a:pPr marL="390016" indent="-390016" defTabSz="484886">
              <a:spcBef>
                <a:spcPts val="3400"/>
              </a:spcBef>
              <a:defRPr sz="2988">
                <a:solidFill>
                  <a:srgbClr val="00FDFF"/>
                </a:solidFill>
                <a:latin typeface="Avenir Heavy"/>
                <a:ea typeface="Avenir Heavy"/>
                <a:cs typeface="Avenir Heavy"/>
                <a:sym typeface="Avenir Heavy"/>
              </a:defRPr>
            </a:pPr>
            <a:r>
              <a:rPr dirty="0"/>
              <a:t>Art. 48 - </a:t>
            </a:r>
            <a:r>
              <a:rPr dirty="0" err="1"/>
              <a:t>Obblighi</a:t>
            </a:r>
            <a:r>
              <a:rPr dirty="0"/>
              <a:t> del </a:t>
            </a:r>
            <a:r>
              <a:rPr dirty="0" err="1"/>
              <a:t>noleggiante</a:t>
            </a:r>
            <a:endParaRPr dirty="0"/>
          </a:p>
          <a:p>
            <a:pPr marL="390016" indent="-390016" defTabSz="484886">
              <a:spcBef>
                <a:spcPts val="3400"/>
              </a:spcBef>
              <a:defRPr sz="2988"/>
            </a:pPr>
            <a:r>
              <a:rPr dirty="0"/>
              <a:t>1. Il </a:t>
            </a:r>
            <a:r>
              <a:rPr dirty="0" err="1"/>
              <a:t>noleggiante</a:t>
            </a:r>
            <a:r>
              <a:rPr dirty="0"/>
              <a:t> </a:t>
            </a:r>
            <a:r>
              <a:rPr lang="it-IT" dirty="0"/>
              <a:t>è</a:t>
            </a:r>
            <a:r>
              <a:rPr dirty="0"/>
              <a:t> obbligato a </a:t>
            </a:r>
            <a:r>
              <a:rPr dirty="0" err="1">
                <a:latin typeface="Avenir Heavy"/>
                <a:ea typeface="Avenir Heavy"/>
                <a:cs typeface="Avenir Heavy"/>
                <a:sym typeface="Avenir Heavy"/>
              </a:rPr>
              <a:t>mettere</a:t>
            </a:r>
            <a:r>
              <a:rPr dirty="0">
                <a:latin typeface="Avenir Heavy"/>
                <a:ea typeface="Avenir Heavy"/>
                <a:cs typeface="Avenir Heavy"/>
                <a:sym typeface="Avenir Heavy"/>
              </a:rPr>
              <a:t> a </a:t>
            </a:r>
            <a:r>
              <a:rPr dirty="0" err="1">
                <a:latin typeface="Avenir Heavy"/>
                <a:ea typeface="Avenir Heavy"/>
                <a:cs typeface="Avenir Heavy"/>
                <a:sym typeface="Avenir Heavy"/>
              </a:rPr>
              <a:t>disposizione</a:t>
            </a:r>
            <a:r>
              <a:rPr dirty="0"/>
              <a:t> </a:t>
            </a:r>
            <a:r>
              <a:rPr dirty="0" err="1"/>
              <a:t>l’unit</a:t>
            </a:r>
            <a:r>
              <a:rPr lang="it-IT" dirty="0"/>
              <a:t>à</a:t>
            </a:r>
            <a:r>
              <a:rPr dirty="0"/>
              <a:t> da </a:t>
            </a:r>
            <a:r>
              <a:rPr dirty="0" err="1"/>
              <a:t>diporto</a:t>
            </a:r>
            <a:r>
              <a:rPr dirty="0"/>
              <a:t> in </a:t>
            </a:r>
            <a:r>
              <a:rPr dirty="0" err="1"/>
              <a:t>perfetta</a:t>
            </a:r>
            <a:r>
              <a:rPr dirty="0"/>
              <a:t> </a:t>
            </a:r>
            <a:r>
              <a:rPr dirty="0" err="1">
                <a:latin typeface="Avenir Heavy"/>
                <a:ea typeface="Avenir Heavy"/>
                <a:cs typeface="Avenir Heavy"/>
                <a:sym typeface="Avenir Heavy"/>
              </a:rPr>
              <a:t>efficienza</a:t>
            </a:r>
            <a:r>
              <a:rPr dirty="0"/>
              <a:t>, </a:t>
            </a:r>
            <a:r>
              <a:rPr dirty="0" err="1">
                <a:latin typeface="Avenir Heavy"/>
                <a:ea typeface="Avenir Heavy"/>
                <a:cs typeface="Avenir Heavy"/>
                <a:sym typeface="Avenir Heavy"/>
              </a:rPr>
              <a:t>armata</a:t>
            </a:r>
            <a:r>
              <a:rPr dirty="0">
                <a:latin typeface="Avenir Heavy"/>
                <a:ea typeface="Avenir Heavy"/>
                <a:cs typeface="Avenir Heavy"/>
                <a:sym typeface="Avenir Heavy"/>
              </a:rPr>
              <a:t> ed </a:t>
            </a:r>
            <a:r>
              <a:rPr dirty="0" err="1">
                <a:latin typeface="Avenir Heavy"/>
                <a:ea typeface="Avenir Heavy"/>
                <a:cs typeface="Avenir Heavy"/>
                <a:sym typeface="Avenir Heavy"/>
              </a:rPr>
              <a:t>equipaggiata</a:t>
            </a:r>
            <a:r>
              <a:rPr dirty="0"/>
              <a:t> </a:t>
            </a:r>
            <a:r>
              <a:rPr dirty="0" err="1"/>
              <a:t>convenientemente</a:t>
            </a:r>
            <a:r>
              <a:rPr dirty="0"/>
              <a:t>, </a:t>
            </a:r>
            <a:r>
              <a:rPr dirty="0" err="1"/>
              <a:t>completa</a:t>
            </a:r>
            <a:r>
              <a:rPr dirty="0"/>
              <a:t> di </a:t>
            </a:r>
            <a:r>
              <a:rPr dirty="0" err="1"/>
              <a:t>tutte</a:t>
            </a:r>
            <a:r>
              <a:rPr dirty="0"/>
              <a:t> le </a:t>
            </a:r>
            <a:r>
              <a:rPr dirty="0" err="1">
                <a:latin typeface="Avenir Heavy"/>
                <a:ea typeface="Avenir Heavy"/>
                <a:cs typeface="Avenir Heavy"/>
                <a:sym typeface="Avenir Heavy"/>
              </a:rPr>
              <a:t>dotazioni</a:t>
            </a:r>
            <a:r>
              <a:rPr dirty="0">
                <a:latin typeface="Avenir Heavy"/>
                <a:ea typeface="Avenir Heavy"/>
                <a:cs typeface="Avenir Heavy"/>
                <a:sym typeface="Avenir Heavy"/>
              </a:rPr>
              <a:t> di </a:t>
            </a:r>
            <a:r>
              <a:rPr dirty="0" err="1">
                <a:latin typeface="Avenir Heavy"/>
                <a:ea typeface="Avenir Heavy"/>
                <a:cs typeface="Avenir Heavy"/>
                <a:sym typeface="Avenir Heavy"/>
              </a:rPr>
              <a:t>sicurezza</a:t>
            </a:r>
            <a:r>
              <a:rPr dirty="0"/>
              <a:t>, </a:t>
            </a:r>
            <a:r>
              <a:rPr dirty="0" err="1"/>
              <a:t>munita</a:t>
            </a:r>
            <a:r>
              <a:rPr dirty="0"/>
              <a:t> </a:t>
            </a:r>
            <a:r>
              <a:rPr dirty="0" err="1"/>
              <a:t>dei</a:t>
            </a:r>
            <a:r>
              <a:rPr dirty="0"/>
              <a:t> </a:t>
            </a:r>
            <a:r>
              <a:rPr dirty="0" err="1"/>
              <a:t>prescritti</a:t>
            </a:r>
            <a:r>
              <a:rPr dirty="0">
                <a:latin typeface="Avenir Heavy"/>
                <a:ea typeface="Avenir Heavy"/>
                <a:cs typeface="Avenir Heavy"/>
                <a:sym typeface="Avenir Heavy"/>
              </a:rPr>
              <a:t> </a:t>
            </a:r>
            <a:r>
              <a:rPr dirty="0" err="1">
                <a:latin typeface="Avenir Heavy"/>
                <a:ea typeface="Avenir Heavy"/>
                <a:cs typeface="Avenir Heavy"/>
                <a:sym typeface="Avenir Heavy"/>
              </a:rPr>
              <a:t>documenti</a:t>
            </a:r>
            <a:r>
              <a:rPr dirty="0"/>
              <a:t> e </a:t>
            </a:r>
            <a:r>
              <a:rPr dirty="0" err="1"/>
              <a:t>coperta</a:t>
            </a:r>
            <a:r>
              <a:rPr dirty="0"/>
              <a:t> </a:t>
            </a:r>
            <a:r>
              <a:rPr dirty="0" err="1"/>
              <a:t>dall’</a:t>
            </a:r>
            <a:r>
              <a:rPr dirty="0" err="1">
                <a:latin typeface="Avenir Heavy"/>
                <a:ea typeface="Avenir Heavy"/>
                <a:cs typeface="Avenir Heavy"/>
                <a:sym typeface="Avenir Heavy"/>
              </a:rPr>
              <a:t>assicurazione</a:t>
            </a:r>
            <a:r>
              <a:rPr dirty="0"/>
              <a:t> di cui </a:t>
            </a:r>
            <a:r>
              <a:rPr dirty="0" err="1"/>
              <a:t>alla</a:t>
            </a:r>
            <a:r>
              <a:rPr dirty="0"/>
              <a:t> </a:t>
            </a:r>
            <a:r>
              <a:rPr dirty="0" err="1"/>
              <a:t>legge</a:t>
            </a:r>
            <a:r>
              <a:rPr dirty="0"/>
              <a:t> 24 </a:t>
            </a:r>
            <a:r>
              <a:rPr dirty="0" err="1"/>
              <a:t>dicembre</a:t>
            </a:r>
            <a:r>
              <a:rPr dirty="0"/>
              <a:t> 1969, n. 990, e successive </a:t>
            </a:r>
            <a:r>
              <a:rPr dirty="0" err="1"/>
              <a:t>modificazioni</a:t>
            </a:r>
            <a:r>
              <a:rPr dirty="0"/>
              <a:t>, </a:t>
            </a:r>
            <a:r>
              <a:rPr dirty="0" err="1"/>
              <a:t>estesa</a:t>
            </a:r>
            <a:r>
              <a:rPr dirty="0"/>
              <a:t> in </a:t>
            </a:r>
            <a:r>
              <a:rPr dirty="0" err="1"/>
              <a:t>favore</a:t>
            </a:r>
            <a:r>
              <a:rPr dirty="0"/>
              <a:t> del </a:t>
            </a:r>
            <a:r>
              <a:rPr dirty="0" err="1">
                <a:solidFill>
                  <a:srgbClr val="00F900"/>
                </a:solidFill>
              </a:rPr>
              <a:t>noleggiatore</a:t>
            </a:r>
            <a:r>
              <a:rPr dirty="0"/>
              <a:t> </a:t>
            </a:r>
            <a:r>
              <a:rPr lang="it-IT" dirty="0">
                <a:solidFill>
                  <a:srgbClr val="30E4E9"/>
                </a:solidFill>
              </a:rPr>
              <a:t>o dei noleggiatori a cabina </a:t>
            </a:r>
            <a:r>
              <a:rPr dirty="0"/>
              <a:t>e </a:t>
            </a:r>
            <a:r>
              <a:rPr dirty="0" err="1"/>
              <a:t>dei</a:t>
            </a:r>
            <a:r>
              <a:rPr dirty="0"/>
              <a:t> </a:t>
            </a:r>
            <a:r>
              <a:rPr dirty="0" err="1">
                <a:solidFill>
                  <a:srgbClr val="00F900"/>
                </a:solidFill>
              </a:rPr>
              <a:t>passeggeri</a:t>
            </a:r>
            <a:r>
              <a:rPr dirty="0">
                <a:solidFill>
                  <a:srgbClr val="00F900"/>
                </a:solidFill>
              </a:rPr>
              <a:t> </a:t>
            </a:r>
            <a:r>
              <a:rPr dirty="0"/>
              <a:t>per </a:t>
            </a:r>
            <a:r>
              <a:rPr dirty="0" err="1"/>
              <a:t>gli</a:t>
            </a:r>
            <a:r>
              <a:rPr dirty="0"/>
              <a:t> </a:t>
            </a:r>
            <a:r>
              <a:rPr dirty="0" err="1"/>
              <a:t>infortuni</a:t>
            </a:r>
            <a:r>
              <a:rPr dirty="0"/>
              <a:t> e </a:t>
            </a:r>
            <a:r>
              <a:rPr dirty="0" err="1"/>
              <a:t>i</a:t>
            </a:r>
            <a:r>
              <a:rPr dirty="0"/>
              <a:t> </a:t>
            </a:r>
            <a:r>
              <a:rPr dirty="0" err="1"/>
              <a:t>danni</a:t>
            </a:r>
            <a:r>
              <a:rPr dirty="0"/>
              <a:t> </a:t>
            </a:r>
            <a:r>
              <a:rPr dirty="0" err="1"/>
              <a:t>subiti</a:t>
            </a:r>
            <a:r>
              <a:rPr dirty="0"/>
              <a:t> in </a:t>
            </a:r>
            <a:r>
              <a:rPr dirty="0" err="1"/>
              <a:t>occasione</a:t>
            </a:r>
            <a:r>
              <a:rPr dirty="0"/>
              <a:t> o in </a:t>
            </a:r>
            <a:r>
              <a:rPr dirty="0" err="1"/>
              <a:t>dipendenza</a:t>
            </a:r>
            <a:r>
              <a:rPr dirty="0"/>
              <a:t> del </a:t>
            </a:r>
            <a:r>
              <a:rPr dirty="0" err="1"/>
              <a:t>contratto</a:t>
            </a:r>
            <a:r>
              <a:rPr dirty="0"/>
              <a:t> di </a:t>
            </a:r>
            <a:r>
              <a:rPr dirty="0" err="1"/>
              <a:t>noleggio</a:t>
            </a:r>
            <a:r>
              <a:rPr dirty="0"/>
              <a:t>, in </a:t>
            </a:r>
            <a:r>
              <a:rPr dirty="0" err="1"/>
              <a:t>conformit</a:t>
            </a:r>
            <a:r>
              <a:rPr lang="it-IT" dirty="0"/>
              <a:t>à</a:t>
            </a:r>
            <a:r>
              <a:rPr dirty="0"/>
              <a:t> alle </a:t>
            </a:r>
            <a:r>
              <a:rPr dirty="0" err="1"/>
              <a:t>disposizioni</a:t>
            </a:r>
            <a:r>
              <a:rPr dirty="0"/>
              <a:t> ed ai </a:t>
            </a:r>
            <a:r>
              <a:rPr dirty="0" err="1"/>
              <a:t>massimali</a:t>
            </a:r>
            <a:r>
              <a:rPr dirty="0"/>
              <a:t> </a:t>
            </a:r>
            <a:r>
              <a:rPr dirty="0" err="1"/>
              <a:t>previsti</a:t>
            </a:r>
            <a:r>
              <a:rPr dirty="0"/>
              <a:t> per la </a:t>
            </a:r>
            <a:r>
              <a:rPr dirty="0" err="1"/>
              <a:t>responsabilit</a:t>
            </a:r>
            <a:r>
              <a:rPr lang="it-IT" dirty="0"/>
              <a:t>à</a:t>
            </a:r>
            <a:r>
              <a:rPr dirty="0"/>
              <a:t> civile.</a:t>
            </a:r>
            <a:endParaRPr lang="it-IT" dirty="0"/>
          </a:p>
          <a:p>
            <a:pPr marL="390016" indent="-390016" defTabSz="484886">
              <a:spcBef>
                <a:spcPts val="3400"/>
              </a:spcBef>
              <a:defRPr sz="2988"/>
            </a:pPr>
            <a:endParaRPr dirty="0"/>
          </a:p>
          <a:p>
            <a:pPr marL="390016" indent="-390016" defTabSz="484886">
              <a:spcBef>
                <a:spcPts val="3400"/>
              </a:spcBef>
              <a:defRPr sz="2988">
                <a:solidFill>
                  <a:srgbClr val="00F900"/>
                </a:solidFill>
                <a:latin typeface="Avenir Heavy"/>
                <a:ea typeface="Avenir Heavy"/>
                <a:cs typeface="Avenir Heavy"/>
                <a:sym typeface="Avenir Heavy"/>
              </a:defRPr>
            </a:pPr>
            <a:r>
              <a:rPr dirty="0"/>
              <a:t>NB: no </a:t>
            </a:r>
            <a:r>
              <a:rPr dirty="0" err="1"/>
              <a:t>obblighi</a:t>
            </a:r>
            <a:r>
              <a:rPr dirty="0"/>
              <a:t> </a:t>
            </a:r>
            <a:r>
              <a:rPr dirty="0" err="1"/>
              <a:t>protezione</a:t>
            </a:r>
            <a:r>
              <a:rPr dirty="0"/>
              <a:t>… ma </a:t>
            </a:r>
            <a:r>
              <a:rPr dirty="0" err="1"/>
              <a:t>assicurazione</a:t>
            </a:r>
            <a:r>
              <a:rPr dirty="0"/>
              <a:t> </a:t>
            </a:r>
            <a:r>
              <a:rPr dirty="0" err="1"/>
              <a:t>obbligatoria</a:t>
            </a:r>
            <a:r>
              <a:rPr dirty="0"/>
              <a:t>!</a:t>
            </a: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p:cNvSpPr>
          <p:nvPr>
            <p:ph type="body" idx="1"/>
          </p:nvPr>
        </p:nvSpPr>
        <p:spPr>
          <a:xfrm>
            <a:off x="660400" y="1511299"/>
            <a:ext cx="11684000" cy="7309971"/>
          </a:xfrm>
          <a:prstGeom prst="rect">
            <a:avLst/>
          </a:prstGeom>
        </p:spPr>
        <p:txBody>
          <a:bodyPr>
            <a:normAutofit/>
          </a:bodyPr>
          <a:lstStyle/>
          <a:p>
            <a:pPr>
              <a:defRPr>
                <a:solidFill>
                  <a:srgbClr val="00FDFF"/>
                </a:solidFill>
                <a:latin typeface="Avenir Heavy"/>
                <a:ea typeface="Avenir Heavy"/>
                <a:cs typeface="Avenir Heavy"/>
                <a:sym typeface="Avenir Heavy"/>
              </a:defRPr>
            </a:pPr>
            <a:r>
              <a:rPr dirty="0"/>
              <a:t>Art. 49 - </a:t>
            </a:r>
            <a:r>
              <a:rPr dirty="0" err="1"/>
              <a:t>Obblighi</a:t>
            </a:r>
            <a:r>
              <a:rPr dirty="0"/>
              <a:t> del </a:t>
            </a:r>
            <a:r>
              <a:rPr dirty="0" err="1"/>
              <a:t>noleggiatore</a:t>
            </a:r>
            <a:endParaRPr dirty="0"/>
          </a:p>
          <a:p>
            <a:r>
              <a:rPr dirty="0"/>
              <a:t>1. Nel </a:t>
            </a:r>
            <a:r>
              <a:rPr dirty="0" err="1"/>
              <a:t>noleggio</a:t>
            </a:r>
            <a:r>
              <a:rPr dirty="0"/>
              <a:t> di unit</a:t>
            </a:r>
            <a:r>
              <a:rPr lang="it-IT" dirty="0"/>
              <a:t>à</a:t>
            </a:r>
            <a:r>
              <a:rPr dirty="0"/>
              <a:t> da </a:t>
            </a:r>
            <a:r>
              <a:rPr dirty="0" err="1"/>
              <a:t>diporto</a:t>
            </a:r>
            <a:r>
              <a:rPr dirty="0"/>
              <a:t>, salvo </a:t>
            </a:r>
            <a:r>
              <a:rPr dirty="0" err="1"/>
              <a:t>che</a:t>
            </a:r>
            <a:r>
              <a:rPr dirty="0"/>
              <a:t> </a:t>
            </a:r>
            <a:r>
              <a:rPr dirty="0" err="1"/>
              <a:t>sia</a:t>
            </a:r>
            <a:r>
              <a:rPr dirty="0"/>
              <a:t> </a:t>
            </a:r>
            <a:r>
              <a:rPr dirty="0" err="1"/>
              <a:t>stato</a:t>
            </a:r>
            <a:r>
              <a:rPr dirty="0"/>
              <a:t> </a:t>
            </a:r>
            <a:r>
              <a:rPr dirty="0" err="1"/>
              <a:t>diversamente</a:t>
            </a:r>
            <a:r>
              <a:rPr dirty="0"/>
              <a:t> </a:t>
            </a:r>
            <a:r>
              <a:rPr dirty="0" err="1"/>
              <a:t>pattuito</a:t>
            </a:r>
            <a:r>
              <a:rPr dirty="0"/>
              <a:t>, il </a:t>
            </a:r>
            <a:r>
              <a:rPr dirty="0" err="1"/>
              <a:t>noleggiatore</a:t>
            </a:r>
            <a:r>
              <a:rPr dirty="0"/>
              <a:t> </a:t>
            </a:r>
            <a:r>
              <a:rPr dirty="0" err="1"/>
              <a:t>provvede</a:t>
            </a:r>
            <a:r>
              <a:rPr dirty="0"/>
              <a:t> al </a:t>
            </a:r>
            <a:r>
              <a:rPr dirty="0" err="1"/>
              <a:t>combustibile</a:t>
            </a:r>
            <a:r>
              <a:rPr dirty="0"/>
              <a:t>, </a:t>
            </a:r>
            <a:r>
              <a:rPr dirty="0" err="1"/>
              <a:t>all’acqua</a:t>
            </a:r>
            <a:r>
              <a:rPr dirty="0"/>
              <a:t> ed ai </a:t>
            </a:r>
            <a:r>
              <a:rPr dirty="0" err="1"/>
              <a:t>lubrificanti</a:t>
            </a:r>
            <a:r>
              <a:rPr dirty="0"/>
              <a:t> </a:t>
            </a:r>
            <a:r>
              <a:rPr dirty="0" err="1"/>
              <a:t>necessari</a:t>
            </a:r>
            <a:r>
              <a:rPr dirty="0"/>
              <a:t> per il </a:t>
            </a:r>
            <a:r>
              <a:rPr dirty="0" err="1"/>
              <a:t>funzionamento</a:t>
            </a:r>
            <a:r>
              <a:rPr dirty="0"/>
              <a:t> </a:t>
            </a:r>
            <a:r>
              <a:rPr dirty="0" err="1"/>
              <a:t>dell’apparato</a:t>
            </a:r>
            <a:r>
              <a:rPr dirty="0"/>
              <a:t> </a:t>
            </a:r>
            <a:r>
              <a:rPr dirty="0" err="1"/>
              <a:t>motore</a:t>
            </a:r>
            <a:r>
              <a:rPr dirty="0"/>
              <a:t> e </a:t>
            </a:r>
            <a:r>
              <a:rPr dirty="0" err="1"/>
              <a:t>degli</a:t>
            </a:r>
            <a:r>
              <a:rPr dirty="0"/>
              <a:t> </a:t>
            </a:r>
            <a:r>
              <a:rPr dirty="0" err="1"/>
              <a:t>impianti</a:t>
            </a:r>
            <a:r>
              <a:rPr dirty="0"/>
              <a:t> </a:t>
            </a:r>
            <a:r>
              <a:rPr dirty="0" err="1"/>
              <a:t>ausiliari</a:t>
            </a:r>
            <a:r>
              <a:rPr dirty="0"/>
              <a:t> di </a:t>
            </a:r>
            <a:r>
              <a:rPr dirty="0" err="1"/>
              <a:t>bordo</a:t>
            </a:r>
            <a:r>
              <a:rPr dirty="0"/>
              <a:t>, per la </a:t>
            </a:r>
            <a:r>
              <a:rPr dirty="0" err="1"/>
              <a:t>durata</a:t>
            </a:r>
            <a:r>
              <a:rPr dirty="0"/>
              <a:t> del </a:t>
            </a:r>
            <a:r>
              <a:rPr dirty="0" err="1"/>
              <a:t>contratto</a:t>
            </a:r>
            <a:r>
              <a:rPr dirty="0"/>
              <a:t>.</a:t>
            </a:r>
            <a:endParaRPr lang="it-IT" dirty="0"/>
          </a:p>
          <a:p>
            <a:r>
              <a:rPr lang="it-IT" b="1" dirty="0">
                <a:solidFill>
                  <a:srgbClr val="30E4E9"/>
                </a:solidFill>
              </a:rPr>
              <a:t>1-bis. Nel caso di noleggio a cabina, salvo che sia stato diversamente pattuito, i noleggiatori provvedono a quanto previsto nel comma 1 secondo le quote stabilite nel contratto.</a:t>
            </a:r>
            <a:endParaRPr dirty="0">
              <a:solidFill>
                <a:srgbClr val="30E4E9"/>
              </a:solidFill>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Shape 205"/>
          <p:cNvSpPr>
            <a:spLocks noGrp="1"/>
          </p:cNvSpPr>
          <p:nvPr>
            <p:ph type="body" idx="1"/>
          </p:nvPr>
        </p:nvSpPr>
        <p:spPr>
          <a:prstGeom prst="rect">
            <a:avLst/>
          </a:prstGeom>
        </p:spPr>
        <p:txBody>
          <a:bodyPr/>
          <a:lstStyle/>
          <a:p>
            <a:pPr marL="394715" indent="-394715" defTabSz="490727">
              <a:spcBef>
                <a:spcPts val="3500"/>
              </a:spcBef>
              <a:defRPr sz="3024">
                <a:solidFill>
                  <a:srgbClr val="00FDFF"/>
                </a:solidFill>
                <a:latin typeface="Avenir Heavy"/>
                <a:ea typeface="Avenir Heavy"/>
                <a:cs typeface="Avenir Heavy"/>
                <a:sym typeface="Avenir Heavy"/>
              </a:defRPr>
            </a:pPr>
            <a:r>
              <a:t>Art. 2 - </a:t>
            </a:r>
            <a:r>
              <a:rPr err="1"/>
              <a:t>Unita</a:t>
            </a:r>
            <a:r>
              <a:t>̀ da </a:t>
            </a:r>
            <a:r>
              <a:rPr err="1"/>
              <a:t>diporto</a:t>
            </a:r>
            <a:r>
              <a:t> </a:t>
            </a:r>
            <a:r>
              <a:rPr err="1"/>
              <a:t>utilizzata</a:t>
            </a:r>
            <a:r>
              <a:t> a </a:t>
            </a:r>
            <a:r>
              <a:rPr err="1"/>
              <a:t>fini</a:t>
            </a:r>
            <a:r>
              <a:t> </a:t>
            </a:r>
            <a:r>
              <a:rPr err="1"/>
              <a:t>commerciali</a:t>
            </a:r>
            <a:endParaRPr/>
          </a:p>
          <a:p>
            <a:pPr marL="394715" indent="-394715" defTabSz="490727">
              <a:spcBef>
                <a:spcPts val="3500"/>
              </a:spcBef>
              <a:defRPr sz="3024"/>
            </a:pPr>
            <a:r>
              <a:t>1. </a:t>
            </a:r>
            <a:r>
              <a:rPr err="1"/>
              <a:t>L'unit</a:t>
            </a:r>
            <a:r>
              <a:rPr lang="it-IT"/>
              <a:t>à</a:t>
            </a:r>
            <a:r>
              <a:t> da </a:t>
            </a:r>
            <a:r>
              <a:rPr err="1"/>
              <a:t>diporto</a:t>
            </a:r>
            <a:r>
              <a:t> </a:t>
            </a:r>
            <a:r>
              <a:rPr lang="it-IT"/>
              <a:t>è</a:t>
            </a:r>
            <a:r>
              <a:t> </a:t>
            </a:r>
            <a:r>
              <a:rPr err="1"/>
              <a:t>utilizzata</a:t>
            </a:r>
            <a:r>
              <a:t> a </a:t>
            </a:r>
            <a:r>
              <a:rPr err="1"/>
              <a:t>fini</a:t>
            </a:r>
            <a:r>
              <a:t> </a:t>
            </a:r>
            <a:r>
              <a:rPr err="1"/>
              <a:t>commerciali</a:t>
            </a:r>
            <a:r>
              <a:t> </a:t>
            </a:r>
            <a:r>
              <a:rPr err="1"/>
              <a:t>quando</a:t>
            </a:r>
            <a:r>
              <a:t> […]</a:t>
            </a:r>
          </a:p>
          <a:p>
            <a:pPr marL="394715" indent="-394715" defTabSz="490727">
              <a:spcBef>
                <a:spcPts val="3500"/>
              </a:spcBef>
              <a:defRPr sz="3024"/>
            </a:pPr>
            <a:r>
              <a:t>2. </a:t>
            </a:r>
            <a:r>
              <a:rPr err="1"/>
              <a:t>L'utilizzazione</a:t>
            </a:r>
            <a:r>
              <a:t> a </a:t>
            </a:r>
            <a:r>
              <a:rPr err="1"/>
              <a:t>fini</a:t>
            </a:r>
            <a:r>
              <a:t> </a:t>
            </a:r>
            <a:r>
              <a:rPr err="1"/>
              <a:t>commerciali</a:t>
            </a:r>
            <a:r>
              <a:t> </a:t>
            </a:r>
            <a:r>
              <a:rPr err="1"/>
              <a:t>delle</a:t>
            </a:r>
            <a:r>
              <a:t> </a:t>
            </a:r>
            <a:r>
              <a:rPr err="1"/>
              <a:t>imbarcazioni</a:t>
            </a:r>
            <a:r>
              <a:t> e </a:t>
            </a:r>
            <a:r>
              <a:rPr err="1"/>
              <a:t>navi</a:t>
            </a:r>
            <a:r>
              <a:t> da </a:t>
            </a:r>
            <a:r>
              <a:rPr err="1"/>
              <a:t>diporto</a:t>
            </a:r>
            <a:r>
              <a:t> </a:t>
            </a:r>
            <a:r>
              <a:rPr lang="it-IT"/>
              <a:t>è</a:t>
            </a:r>
            <a:r>
              <a:t> </a:t>
            </a:r>
            <a:r>
              <a:rPr err="1">
                <a:latin typeface="Avenir Heavy"/>
                <a:ea typeface="Avenir Heavy"/>
                <a:cs typeface="Avenir Heavy"/>
                <a:sym typeface="Avenir Heavy"/>
              </a:rPr>
              <a:t>annotata</a:t>
            </a:r>
            <a:r>
              <a:rPr>
                <a:latin typeface="Avenir Heavy"/>
                <a:ea typeface="Avenir Heavy"/>
                <a:cs typeface="Avenir Heavy"/>
                <a:sym typeface="Avenir Heavy"/>
              </a:rPr>
              <a:t> </a:t>
            </a:r>
            <a:r>
              <a:rPr err="1"/>
              <a:t>nell'Archivio</a:t>
            </a:r>
            <a:r>
              <a:t> </a:t>
            </a:r>
            <a:r>
              <a:rPr err="1"/>
              <a:t>telematico</a:t>
            </a:r>
            <a:r>
              <a:t> </a:t>
            </a:r>
            <a:r>
              <a:rPr err="1"/>
              <a:t>centrale</a:t>
            </a:r>
            <a:r>
              <a:t> </a:t>
            </a:r>
            <a:r>
              <a:rPr err="1"/>
              <a:t>delle</a:t>
            </a:r>
            <a:r>
              <a:t> unit</a:t>
            </a:r>
            <a:r>
              <a:rPr lang="it-IT"/>
              <a:t>à</a:t>
            </a:r>
            <a:r>
              <a:t> da </a:t>
            </a:r>
            <a:r>
              <a:rPr err="1"/>
              <a:t>diporto</a:t>
            </a:r>
            <a:r>
              <a:t> (ATCN) con </a:t>
            </a:r>
            <a:r>
              <a:rPr err="1"/>
              <a:t>l'indicazione</a:t>
            </a:r>
            <a:r>
              <a:t> </a:t>
            </a:r>
            <a:r>
              <a:rPr err="1"/>
              <a:t>delle</a:t>
            </a:r>
            <a:r>
              <a:t> </a:t>
            </a:r>
            <a:r>
              <a:rPr err="1"/>
              <a:t>attivi</a:t>
            </a:r>
            <a:r>
              <a:rPr lang="it-IT" err="1"/>
              <a:t>tà</a:t>
            </a:r>
            <a:r>
              <a:t> </a:t>
            </a:r>
            <a:r>
              <a:rPr err="1"/>
              <a:t>svolte</a:t>
            </a:r>
            <a:r>
              <a:t> e </a:t>
            </a:r>
            <a:r>
              <a:rPr err="1"/>
              <a:t>dei</a:t>
            </a:r>
            <a:r>
              <a:t> </a:t>
            </a:r>
            <a:r>
              <a:rPr err="1"/>
              <a:t>proprietari</a:t>
            </a:r>
            <a:r>
              <a:t> o </a:t>
            </a:r>
            <a:r>
              <a:rPr err="1"/>
              <a:t>armatori</a:t>
            </a:r>
            <a:r>
              <a:t> </a:t>
            </a:r>
            <a:r>
              <a:rPr err="1"/>
              <a:t>delle</a:t>
            </a:r>
            <a:r>
              <a:t> unit</a:t>
            </a:r>
            <a:r>
              <a:rPr lang="it-IT"/>
              <a:t>à</a:t>
            </a:r>
            <a:r>
              <a:t> […]. </a:t>
            </a:r>
            <a:r>
              <a:rPr err="1"/>
              <a:t>Gli</a:t>
            </a:r>
            <a:r>
              <a:t> </a:t>
            </a:r>
            <a:r>
              <a:rPr err="1"/>
              <a:t>estremi</a:t>
            </a:r>
            <a:r>
              <a:t> </a:t>
            </a:r>
            <a:r>
              <a:rPr err="1"/>
              <a:t>dell'annotazione</a:t>
            </a:r>
            <a:r>
              <a:t> </a:t>
            </a:r>
            <a:r>
              <a:rPr err="1"/>
              <a:t>sono</a:t>
            </a:r>
            <a:r>
              <a:t> </a:t>
            </a:r>
            <a:r>
              <a:rPr err="1"/>
              <a:t>riportati</a:t>
            </a:r>
            <a:r>
              <a:t> </a:t>
            </a:r>
            <a:r>
              <a:rPr err="1"/>
              <a:t>sulla</a:t>
            </a:r>
            <a:r>
              <a:t> </a:t>
            </a:r>
            <a:r>
              <a:rPr err="1">
                <a:latin typeface="Avenir Heavy"/>
                <a:ea typeface="Avenir Heavy"/>
                <a:cs typeface="Avenir Heavy"/>
                <a:sym typeface="Avenir Heavy"/>
              </a:rPr>
              <a:t>licenza</a:t>
            </a:r>
            <a:r>
              <a:rPr>
                <a:latin typeface="Avenir Heavy"/>
                <a:ea typeface="Avenir Heavy"/>
                <a:cs typeface="Avenir Heavy"/>
                <a:sym typeface="Avenir Heavy"/>
              </a:rPr>
              <a:t> di </a:t>
            </a:r>
            <a:r>
              <a:rPr err="1">
                <a:latin typeface="Avenir Heavy"/>
                <a:ea typeface="Avenir Heavy"/>
                <a:cs typeface="Avenir Heavy"/>
                <a:sym typeface="Avenir Heavy"/>
              </a:rPr>
              <a:t>navigazione</a:t>
            </a:r>
            <a:r>
              <a:rPr>
                <a:latin typeface="Avenir Heavy"/>
                <a:ea typeface="Avenir Heavy"/>
                <a:cs typeface="Avenir Heavy"/>
                <a:sym typeface="Avenir Heavy"/>
              </a:rPr>
              <a:t> </a:t>
            </a:r>
            <a:r>
              <a:t>[…].</a:t>
            </a:r>
          </a:p>
          <a:p>
            <a:pPr marL="394715" indent="-394715" defTabSz="490727">
              <a:spcBef>
                <a:spcPts val="3500"/>
              </a:spcBef>
              <a:defRPr sz="3024">
                <a:latin typeface="Avenir Heavy"/>
                <a:ea typeface="Avenir Heavy"/>
                <a:cs typeface="Avenir Heavy"/>
                <a:sym typeface="Avenir Heavy"/>
              </a:defRPr>
            </a:pPr>
            <a:r>
              <a:t>4. Le </a:t>
            </a:r>
            <a:r>
              <a:rPr err="1"/>
              <a:t>unita</a:t>
            </a:r>
            <a:r>
              <a:t>̀ da </a:t>
            </a:r>
            <a:r>
              <a:rPr err="1"/>
              <a:t>diporto</a:t>
            </a:r>
            <a:r>
              <a:t> di cui al comma 1, </a:t>
            </a:r>
            <a:r>
              <a:rPr err="1"/>
              <a:t>lettera</a:t>
            </a:r>
            <a:r>
              <a:t> a), </a:t>
            </a:r>
            <a:r>
              <a:rPr err="1"/>
              <a:t>possono</a:t>
            </a:r>
            <a:r>
              <a:t> </a:t>
            </a:r>
            <a:r>
              <a:rPr err="1"/>
              <a:t>essere</a:t>
            </a:r>
            <a:r>
              <a:t> </a:t>
            </a:r>
            <a:r>
              <a:rPr err="1"/>
              <a:t>utilizzate</a:t>
            </a:r>
            <a:r>
              <a:t> </a:t>
            </a:r>
            <a:r>
              <a:rPr err="1"/>
              <a:t>esclusivamente</a:t>
            </a:r>
            <a:r>
              <a:t> per le </a:t>
            </a:r>
            <a:r>
              <a:rPr err="1"/>
              <a:t>attivita</a:t>
            </a:r>
            <a:r>
              <a:t>̀ a cui </a:t>
            </a:r>
            <a:r>
              <a:rPr err="1"/>
              <a:t>sono</a:t>
            </a:r>
            <a:r>
              <a:t> </a:t>
            </a:r>
            <a:r>
              <a:rPr err="1"/>
              <a:t>adibite</a:t>
            </a:r>
            <a:r>
              <a:t>.</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Shape 207"/>
          <p:cNvSpPr>
            <a:spLocks noGrp="1"/>
          </p:cNvSpPr>
          <p:nvPr>
            <p:ph type="title"/>
          </p:nvPr>
        </p:nvSpPr>
        <p:spPr>
          <a:prstGeom prst="rect">
            <a:avLst/>
          </a:prstGeom>
        </p:spPr>
        <p:txBody>
          <a:bodyPr/>
          <a:lstStyle/>
          <a:p>
            <a:r>
              <a:t>noleggio occasionale</a:t>
            </a:r>
          </a:p>
        </p:txBody>
      </p:sp>
      <p:sp>
        <p:nvSpPr>
          <p:cNvPr id="208" name="Shape 208"/>
          <p:cNvSpPr>
            <a:spLocks noGrp="1"/>
          </p:cNvSpPr>
          <p:nvPr>
            <p:ph type="body" idx="1"/>
          </p:nvPr>
        </p:nvSpPr>
        <p:spPr>
          <a:xfrm>
            <a:off x="660400" y="1775012"/>
            <a:ext cx="11684000" cy="7727576"/>
          </a:xfrm>
          <a:prstGeom prst="rect">
            <a:avLst/>
          </a:prstGeom>
        </p:spPr>
        <p:txBody>
          <a:bodyPr/>
          <a:lstStyle/>
          <a:p>
            <a:pPr marL="390016" indent="-390016" defTabSz="484886">
              <a:spcBef>
                <a:spcPts val="3400"/>
              </a:spcBef>
              <a:defRPr sz="2988">
                <a:solidFill>
                  <a:srgbClr val="00FDFF"/>
                </a:solidFill>
                <a:latin typeface="Avenir Heavy"/>
                <a:ea typeface="Avenir Heavy"/>
                <a:cs typeface="Avenir Heavy"/>
                <a:sym typeface="Avenir Heavy"/>
              </a:defRPr>
            </a:pPr>
            <a:r>
              <a:rPr dirty="0"/>
              <a:t>Art. 49 bis - </a:t>
            </a:r>
            <a:r>
              <a:rPr dirty="0" err="1"/>
              <a:t>Noleggio</a:t>
            </a:r>
            <a:r>
              <a:rPr dirty="0"/>
              <a:t> </a:t>
            </a:r>
            <a:r>
              <a:rPr dirty="0" err="1"/>
              <a:t>occasionale</a:t>
            </a:r>
            <a:endParaRPr dirty="0"/>
          </a:p>
          <a:p>
            <a:pPr marL="390016" indent="-390016" defTabSz="484886">
              <a:spcBef>
                <a:spcPts val="3400"/>
              </a:spcBef>
              <a:defRPr sz="2988"/>
            </a:pPr>
            <a:r>
              <a:rPr dirty="0"/>
              <a:t>1. Al fine di </a:t>
            </a:r>
            <a:r>
              <a:rPr dirty="0" err="1"/>
              <a:t>incentivare</a:t>
            </a:r>
            <a:r>
              <a:rPr dirty="0"/>
              <a:t> la </a:t>
            </a:r>
            <a:r>
              <a:rPr dirty="0" err="1"/>
              <a:t>nautica</a:t>
            </a:r>
            <a:r>
              <a:rPr dirty="0"/>
              <a:t> da </a:t>
            </a:r>
            <a:r>
              <a:rPr dirty="0" err="1"/>
              <a:t>diporto</a:t>
            </a:r>
            <a:r>
              <a:rPr dirty="0"/>
              <a:t> e il turismo </a:t>
            </a:r>
            <a:r>
              <a:rPr dirty="0" err="1"/>
              <a:t>nautico</a:t>
            </a:r>
            <a:r>
              <a:rPr dirty="0"/>
              <a:t>, il </a:t>
            </a:r>
            <a:r>
              <a:rPr dirty="0" err="1"/>
              <a:t>proprietario</a:t>
            </a:r>
            <a:r>
              <a:rPr dirty="0"/>
              <a:t> persona </a:t>
            </a:r>
            <a:r>
              <a:rPr dirty="0" err="1"/>
              <a:t>fisica</a:t>
            </a:r>
            <a:r>
              <a:rPr dirty="0"/>
              <a:t> o </a:t>
            </a:r>
            <a:r>
              <a:rPr dirty="0" err="1"/>
              <a:t>societ</a:t>
            </a:r>
            <a:r>
              <a:rPr lang="it-IT" dirty="0"/>
              <a:t>à</a:t>
            </a:r>
            <a:r>
              <a:rPr dirty="0"/>
              <a:t> non </a:t>
            </a:r>
            <a:r>
              <a:rPr dirty="0" err="1"/>
              <a:t>avente</a:t>
            </a:r>
            <a:r>
              <a:rPr dirty="0"/>
              <a:t> come </a:t>
            </a:r>
            <a:r>
              <a:rPr dirty="0" err="1"/>
              <a:t>oggetto</a:t>
            </a:r>
            <a:r>
              <a:rPr dirty="0"/>
              <a:t> </a:t>
            </a:r>
            <a:r>
              <a:rPr dirty="0" err="1"/>
              <a:t>sociale</a:t>
            </a:r>
            <a:r>
              <a:rPr dirty="0"/>
              <a:t> il </a:t>
            </a:r>
            <a:r>
              <a:rPr dirty="0" err="1"/>
              <a:t>noleggio</a:t>
            </a:r>
            <a:r>
              <a:rPr dirty="0"/>
              <a:t> o la </a:t>
            </a:r>
            <a:r>
              <a:rPr dirty="0" err="1"/>
              <a:t>locazione</a:t>
            </a:r>
            <a:r>
              <a:rPr lang="it-IT" dirty="0"/>
              <a:t>, </a:t>
            </a:r>
            <a:r>
              <a:rPr lang="it-IT" sz="2988" dirty="0"/>
              <a:t>ovvero l'utilizzatore a titolo di locazione finanziaria,</a:t>
            </a:r>
            <a:r>
              <a:rPr dirty="0"/>
              <a:t> </a:t>
            </a:r>
            <a:r>
              <a:rPr lang="it-IT" sz="2988" dirty="0"/>
              <a:t>di imbarcazioni e navi da diporto [...], </a:t>
            </a:r>
            <a:r>
              <a:rPr dirty="0"/>
              <a:t> </a:t>
            </a:r>
            <a:r>
              <a:rPr dirty="0" err="1"/>
              <a:t>pu</a:t>
            </a:r>
            <a:r>
              <a:rPr lang="it-IT" dirty="0" err="1"/>
              <a:t>ò</a:t>
            </a:r>
            <a:r>
              <a:rPr dirty="0"/>
              <a:t> </a:t>
            </a:r>
            <a:r>
              <a:rPr dirty="0" err="1"/>
              <a:t>effettuare</a:t>
            </a:r>
            <a:r>
              <a:rPr dirty="0"/>
              <a:t>, </a:t>
            </a:r>
            <a:r>
              <a:rPr dirty="0">
                <a:latin typeface="Avenir Heavy"/>
                <a:ea typeface="Avenir Heavy"/>
                <a:cs typeface="Avenir Heavy"/>
                <a:sym typeface="Avenir Heavy"/>
              </a:rPr>
              <a:t>in forma </a:t>
            </a:r>
            <a:r>
              <a:rPr dirty="0" err="1">
                <a:latin typeface="Avenir Heavy"/>
                <a:ea typeface="Avenir Heavy"/>
                <a:cs typeface="Avenir Heavy"/>
                <a:sym typeface="Avenir Heavy"/>
              </a:rPr>
              <a:t>occasionale</a:t>
            </a:r>
            <a:r>
              <a:rPr dirty="0"/>
              <a:t>, </a:t>
            </a:r>
            <a:r>
              <a:rPr dirty="0" err="1"/>
              <a:t>attivit</a:t>
            </a:r>
            <a:r>
              <a:rPr lang="it-IT" dirty="0"/>
              <a:t>à</a:t>
            </a:r>
            <a:r>
              <a:rPr dirty="0"/>
              <a:t> di </a:t>
            </a:r>
            <a:r>
              <a:rPr dirty="0" err="1"/>
              <a:t>noleggio</a:t>
            </a:r>
            <a:r>
              <a:rPr dirty="0"/>
              <a:t> </a:t>
            </a:r>
            <a:r>
              <a:rPr dirty="0" err="1"/>
              <a:t>della</a:t>
            </a:r>
            <a:r>
              <a:rPr dirty="0"/>
              <a:t> </a:t>
            </a:r>
            <a:r>
              <a:rPr dirty="0" err="1"/>
              <a:t>predetta</a:t>
            </a:r>
            <a:r>
              <a:rPr dirty="0"/>
              <a:t> unit</a:t>
            </a:r>
            <a:r>
              <a:rPr lang="it-IT" dirty="0"/>
              <a:t>à</a:t>
            </a:r>
            <a:r>
              <a:rPr dirty="0"/>
              <a:t>. </a:t>
            </a:r>
            <a:r>
              <a:rPr dirty="0">
                <a:latin typeface="Avenir Heavy"/>
                <a:ea typeface="Avenir Heavy"/>
                <a:cs typeface="Avenir Heavy"/>
                <a:sym typeface="Avenir Heavy"/>
              </a:rPr>
              <a:t>Tale forma di </a:t>
            </a:r>
            <a:r>
              <a:rPr dirty="0" err="1">
                <a:latin typeface="Avenir Heavy"/>
                <a:ea typeface="Avenir Heavy"/>
                <a:cs typeface="Avenir Heavy"/>
                <a:sym typeface="Avenir Heavy"/>
              </a:rPr>
              <a:t>noleggio</a:t>
            </a:r>
            <a:r>
              <a:rPr dirty="0">
                <a:latin typeface="Avenir Heavy"/>
                <a:ea typeface="Avenir Heavy"/>
                <a:cs typeface="Avenir Heavy"/>
                <a:sym typeface="Avenir Heavy"/>
              </a:rPr>
              <a:t> non </a:t>
            </a:r>
            <a:r>
              <a:rPr dirty="0" err="1">
                <a:latin typeface="Avenir Heavy"/>
                <a:ea typeface="Avenir Heavy"/>
                <a:cs typeface="Avenir Heavy"/>
                <a:sym typeface="Avenir Heavy"/>
              </a:rPr>
              <a:t>costituisce</a:t>
            </a:r>
            <a:r>
              <a:rPr dirty="0">
                <a:latin typeface="Avenir Heavy"/>
                <a:ea typeface="Avenir Heavy"/>
                <a:cs typeface="Avenir Heavy"/>
                <a:sym typeface="Avenir Heavy"/>
              </a:rPr>
              <a:t> </a:t>
            </a:r>
            <a:r>
              <a:rPr dirty="0" err="1">
                <a:latin typeface="Avenir Heavy"/>
                <a:ea typeface="Avenir Heavy"/>
                <a:cs typeface="Avenir Heavy"/>
                <a:sym typeface="Avenir Heavy"/>
              </a:rPr>
              <a:t>uso</a:t>
            </a:r>
            <a:r>
              <a:rPr dirty="0">
                <a:latin typeface="Avenir Heavy"/>
                <a:ea typeface="Avenir Heavy"/>
                <a:cs typeface="Avenir Heavy"/>
                <a:sym typeface="Avenir Heavy"/>
              </a:rPr>
              <a:t> </a:t>
            </a:r>
            <a:r>
              <a:rPr dirty="0" err="1">
                <a:latin typeface="Avenir Heavy"/>
                <a:ea typeface="Avenir Heavy"/>
                <a:cs typeface="Avenir Heavy"/>
                <a:sym typeface="Avenir Heavy"/>
              </a:rPr>
              <a:t>commerciale</a:t>
            </a:r>
            <a:r>
              <a:rPr dirty="0">
                <a:latin typeface="Avenir Heavy"/>
                <a:ea typeface="Avenir Heavy"/>
                <a:cs typeface="Avenir Heavy"/>
                <a:sym typeface="Avenir Heavy"/>
              </a:rPr>
              <a:t> </a:t>
            </a:r>
            <a:r>
              <a:rPr dirty="0" err="1">
                <a:latin typeface="Avenir Heavy"/>
                <a:ea typeface="Avenir Heavy"/>
                <a:cs typeface="Avenir Heavy"/>
                <a:sym typeface="Avenir Heavy"/>
              </a:rPr>
              <a:t>dell'unita</a:t>
            </a:r>
            <a:r>
              <a:rPr dirty="0">
                <a:latin typeface="Avenir Heavy"/>
                <a:ea typeface="Avenir Heavy"/>
                <a:cs typeface="Avenir Heavy"/>
                <a:sym typeface="Avenir Heavy"/>
              </a:rPr>
              <a:t>̀.</a:t>
            </a:r>
          </a:p>
          <a:p>
            <a:pPr marL="390016" indent="-390016" defTabSz="484886">
              <a:spcBef>
                <a:spcPts val="3400"/>
              </a:spcBef>
              <a:defRPr sz="2988"/>
            </a:pPr>
            <a:r>
              <a:rPr dirty="0"/>
              <a:t>2. Il </a:t>
            </a:r>
            <a:r>
              <a:rPr dirty="0" err="1"/>
              <a:t>comando</a:t>
            </a:r>
            <a:r>
              <a:rPr dirty="0"/>
              <a:t> e la </a:t>
            </a:r>
            <a:r>
              <a:rPr dirty="0" err="1"/>
              <a:t>condotta</a:t>
            </a:r>
            <a:r>
              <a:rPr dirty="0"/>
              <a:t> </a:t>
            </a:r>
            <a:r>
              <a:rPr dirty="0" err="1"/>
              <a:t>dell'imbarcazione</a:t>
            </a:r>
            <a:r>
              <a:rPr dirty="0"/>
              <a:t> da </a:t>
            </a:r>
            <a:r>
              <a:rPr dirty="0" err="1"/>
              <a:t>diporto</a:t>
            </a:r>
            <a:r>
              <a:rPr dirty="0"/>
              <a:t> </a:t>
            </a:r>
            <a:r>
              <a:rPr dirty="0" err="1"/>
              <a:t>possono</a:t>
            </a:r>
            <a:r>
              <a:rPr dirty="0"/>
              <a:t> </a:t>
            </a:r>
            <a:r>
              <a:rPr dirty="0" err="1"/>
              <a:t>essere</a:t>
            </a:r>
            <a:r>
              <a:rPr dirty="0"/>
              <a:t> </a:t>
            </a:r>
            <a:r>
              <a:rPr dirty="0" err="1"/>
              <a:t>assunti</a:t>
            </a:r>
            <a:r>
              <a:rPr dirty="0"/>
              <a:t> dal </a:t>
            </a:r>
            <a:r>
              <a:rPr dirty="0" err="1"/>
              <a:t>proprietario</a:t>
            </a:r>
            <a:r>
              <a:rPr dirty="0"/>
              <a:t> […] con il solo </a:t>
            </a:r>
            <a:r>
              <a:rPr dirty="0" err="1"/>
              <a:t>requisito</a:t>
            </a:r>
            <a:r>
              <a:rPr dirty="0"/>
              <a:t> del </a:t>
            </a:r>
            <a:r>
              <a:rPr dirty="0" err="1">
                <a:latin typeface="Avenir Heavy"/>
                <a:ea typeface="Avenir Heavy"/>
                <a:cs typeface="Avenir Heavy"/>
                <a:sym typeface="Avenir Heavy"/>
              </a:rPr>
              <a:t>possesso</a:t>
            </a:r>
            <a:r>
              <a:rPr dirty="0">
                <a:latin typeface="Avenir Heavy"/>
                <a:ea typeface="Avenir Heavy"/>
                <a:cs typeface="Avenir Heavy"/>
                <a:sym typeface="Avenir Heavy"/>
              </a:rPr>
              <a:t> </a:t>
            </a:r>
            <a:r>
              <a:rPr lang="it-IT" dirty="0">
                <a:solidFill>
                  <a:srgbClr val="30E4E9"/>
                </a:solidFill>
                <a:latin typeface="Avenir Heavy"/>
                <a:ea typeface="Avenir Heavy"/>
                <a:cs typeface="Avenir Heavy"/>
                <a:sym typeface="Avenir Heavy"/>
              </a:rPr>
              <a:t>da almeno tre anni </a:t>
            </a:r>
            <a:r>
              <a:rPr dirty="0" err="1">
                <a:latin typeface="Avenir Heavy"/>
                <a:ea typeface="Avenir Heavy"/>
                <a:cs typeface="Avenir Heavy"/>
                <a:sym typeface="Avenir Heavy"/>
              </a:rPr>
              <a:t>della</a:t>
            </a:r>
            <a:r>
              <a:rPr dirty="0">
                <a:latin typeface="Avenir Heavy"/>
                <a:ea typeface="Avenir Heavy"/>
                <a:cs typeface="Avenir Heavy"/>
                <a:sym typeface="Avenir Heavy"/>
              </a:rPr>
              <a:t> </a:t>
            </a:r>
            <a:r>
              <a:rPr dirty="0" err="1">
                <a:latin typeface="Avenir Heavy"/>
                <a:ea typeface="Avenir Heavy"/>
                <a:cs typeface="Avenir Heavy"/>
                <a:sym typeface="Avenir Heavy"/>
              </a:rPr>
              <a:t>patente</a:t>
            </a:r>
            <a:r>
              <a:rPr dirty="0">
                <a:latin typeface="Avenir Heavy"/>
                <a:ea typeface="Avenir Heavy"/>
                <a:cs typeface="Avenir Heavy"/>
                <a:sym typeface="Avenir Heavy"/>
              </a:rPr>
              <a:t> </a:t>
            </a:r>
            <a:r>
              <a:rPr dirty="0" err="1">
                <a:latin typeface="Avenir Heavy"/>
                <a:ea typeface="Avenir Heavy"/>
                <a:cs typeface="Avenir Heavy"/>
                <a:sym typeface="Avenir Heavy"/>
              </a:rPr>
              <a:t>nautica</a:t>
            </a:r>
            <a:r>
              <a:rPr dirty="0">
                <a:latin typeface="Avenir Heavy"/>
                <a:ea typeface="Avenir Heavy"/>
                <a:cs typeface="Avenir Heavy"/>
                <a:sym typeface="Avenir Heavy"/>
              </a:rPr>
              <a:t> </a:t>
            </a:r>
            <a:r>
              <a:rPr dirty="0"/>
              <a:t>di cui </a:t>
            </a:r>
            <a:r>
              <a:rPr dirty="0" err="1"/>
              <a:t>all'articolo</a:t>
            </a:r>
            <a:r>
              <a:rPr dirty="0"/>
              <a:t> 39 del </a:t>
            </a:r>
            <a:r>
              <a:rPr dirty="0" err="1"/>
              <a:t>presente</a:t>
            </a:r>
            <a:r>
              <a:rPr dirty="0"/>
              <a:t> </a:t>
            </a:r>
            <a:r>
              <a:rPr dirty="0" err="1"/>
              <a:t>codice</a:t>
            </a:r>
            <a:r>
              <a:rPr dirty="0"/>
              <a:t>, in </a:t>
            </a:r>
            <a:r>
              <a:rPr dirty="0" err="1"/>
              <a:t>deroga</a:t>
            </a:r>
            <a:r>
              <a:rPr dirty="0"/>
              <a:t> alle </a:t>
            </a:r>
            <a:r>
              <a:rPr dirty="0" err="1"/>
              <a:t>disposizioni</a:t>
            </a:r>
            <a:r>
              <a:rPr dirty="0"/>
              <a:t> </a:t>
            </a:r>
            <a:r>
              <a:rPr dirty="0" err="1"/>
              <a:t>recanti</a:t>
            </a:r>
            <a:r>
              <a:rPr dirty="0"/>
              <a:t> </a:t>
            </a:r>
            <a:r>
              <a:rPr dirty="0" err="1"/>
              <a:t>l'istituzione</a:t>
            </a:r>
            <a:r>
              <a:rPr dirty="0"/>
              <a:t> e la </a:t>
            </a:r>
            <a:r>
              <a:rPr dirty="0" err="1"/>
              <a:t>disciplina</a:t>
            </a:r>
            <a:r>
              <a:rPr dirty="0"/>
              <a:t> </a:t>
            </a:r>
            <a:r>
              <a:rPr dirty="0" err="1"/>
              <a:t>dei</a:t>
            </a:r>
            <a:r>
              <a:rPr dirty="0"/>
              <a:t> </a:t>
            </a:r>
            <a:r>
              <a:rPr dirty="0" err="1"/>
              <a:t>titoli</a:t>
            </a:r>
            <a:r>
              <a:rPr dirty="0"/>
              <a:t> </a:t>
            </a:r>
            <a:r>
              <a:rPr dirty="0" err="1"/>
              <a:t>professionali</a:t>
            </a:r>
            <a:r>
              <a:rPr dirty="0"/>
              <a:t> del </a:t>
            </a:r>
            <a:r>
              <a:rPr dirty="0" err="1"/>
              <a:t>diporto</a:t>
            </a:r>
            <a:r>
              <a:rPr dirty="0"/>
              <a:t> […]</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hape 210"/>
          <p:cNvSpPr>
            <a:spLocks noGrp="1"/>
          </p:cNvSpPr>
          <p:nvPr>
            <p:ph type="body" idx="1"/>
          </p:nvPr>
        </p:nvSpPr>
        <p:spPr>
          <a:xfrm>
            <a:off x="660400" y="363820"/>
            <a:ext cx="11684000" cy="7937500"/>
          </a:xfrm>
          <a:prstGeom prst="rect">
            <a:avLst/>
          </a:prstGeom>
        </p:spPr>
        <p:txBody>
          <a:bodyPr/>
          <a:lstStyle/>
          <a:p>
            <a:pPr marL="394715" indent="-394715" defTabSz="490727">
              <a:spcBef>
                <a:spcPts val="3500"/>
              </a:spcBef>
              <a:defRPr sz="3024"/>
            </a:pPr>
            <a:r>
              <a:rPr dirty="0"/>
              <a:t>3. […] </a:t>
            </a:r>
            <a:r>
              <a:rPr dirty="0" err="1"/>
              <a:t>l'effettuazione</a:t>
            </a:r>
            <a:r>
              <a:rPr dirty="0"/>
              <a:t> del </a:t>
            </a:r>
            <a:r>
              <a:rPr dirty="0" err="1"/>
              <a:t>noleggio</a:t>
            </a:r>
            <a:r>
              <a:rPr dirty="0"/>
              <a:t> </a:t>
            </a:r>
            <a:r>
              <a:rPr lang="it-IT" dirty="0"/>
              <a:t>è</a:t>
            </a:r>
            <a:r>
              <a:rPr dirty="0"/>
              <a:t> </a:t>
            </a:r>
            <a:r>
              <a:rPr dirty="0" err="1"/>
              <a:t>subordinata</a:t>
            </a:r>
            <a:r>
              <a:rPr dirty="0"/>
              <a:t> </a:t>
            </a:r>
            <a:r>
              <a:rPr dirty="0" err="1"/>
              <a:t>esclusivamente</a:t>
            </a:r>
            <a:r>
              <a:rPr dirty="0"/>
              <a:t> </a:t>
            </a:r>
            <a:r>
              <a:rPr dirty="0" err="1"/>
              <a:t>alla</a:t>
            </a:r>
            <a:r>
              <a:rPr dirty="0"/>
              <a:t> previa </a:t>
            </a:r>
            <a:r>
              <a:rPr dirty="0" err="1">
                <a:latin typeface="Avenir Heavy"/>
                <a:ea typeface="Avenir Heavy"/>
                <a:cs typeface="Avenir Heavy"/>
                <a:sym typeface="Avenir Heavy"/>
              </a:rPr>
              <a:t>comunicazione</a:t>
            </a:r>
            <a:r>
              <a:rPr dirty="0"/>
              <a:t> […] </a:t>
            </a:r>
            <a:r>
              <a:rPr dirty="0" err="1"/>
              <a:t>all’</a:t>
            </a:r>
            <a:r>
              <a:rPr dirty="0" err="1">
                <a:latin typeface="Avenir Heavy"/>
                <a:ea typeface="Avenir Heavy"/>
                <a:cs typeface="Avenir Heavy"/>
                <a:sym typeface="Avenir Heavy"/>
              </a:rPr>
              <a:t>Agenzia</a:t>
            </a:r>
            <a:r>
              <a:rPr dirty="0">
                <a:latin typeface="Avenir Heavy"/>
                <a:ea typeface="Avenir Heavy"/>
                <a:cs typeface="Avenir Heavy"/>
                <a:sym typeface="Avenir Heavy"/>
              </a:rPr>
              <a:t> </a:t>
            </a:r>
            <a:r>
              <a:rPr dirty="0" err="1">
                <a:latin typeface="Avenir Heavy"/>
                <a:ea typeface="Avenir Heavy"/>
                <a:cs typeface="Avenir Heavy"/>
                <a:sym typeface="Avenir Heavy"/>
              </a:rPr>
              <a:t>delle</a:t>
            </a:r>
            <a:r>
              <a:rPr dirty="0">
                <a:latin typeface="Avenir Heavy"/>
                <a:ea typeface="Avenir Heavy"/>
                <a:cs typeface="Avenir Heavy"/>
                <a:sym typeface="Avenir Heavy"/>
              </a:rPr>
              <a:t> </a:t>
            </a:r>
            <a:r>
              <a:rPr dirty="0" err="1">
                <a:latin typeface="Avenir Heavy"/>
                <a:ea typeface="Avenir Heavy"/>
                <a:cs typeface="Avenir Heavy"/>
                <a:sym typeface="Avenir Heavy"/>
              </a:rPr>
              <a:t>entrate</a:t>
            </a:r>
            <a:r>
              <a:rPr dirty="0"/>
              <a:t> e </a:t>
            </a:r>
            <a:r>
              <a:rPr dirty="0" err="1"/>
              <a:t>alla</a:t>
            </a:r>
            <a:r>
              <a:rPr dirty="0"/>
              <a:t> </a:t>
            </a:r>
            <a:r>
              <a:rPr dirty="0" err="1">
                <a:latin typeface="Avenir Heavy"/>
                <a:ea typeface="Avenir Heavy"/>
                <a:cs typeface="Avenir Heavy"/>
                <a:sym typeface="Avenir Heavy"/>
              </a:rPr>
              <a:t>Capitaneria</a:t>
            </a:r>
            <a:r>
              <a:rPr dirty="0">
                <a:latin typeface="Avenir Heavy"/>
                <a:ea typeface="Avenir Heavy"/>
                <a:cs typeface="Avenir Heavy"/>
                <a:sym typeface="Avenir Heavy"/>
              </a:rPr>
              <a:t> di </a:t>
            </a:r>
            <a:r>
              <a:rPr dirty="0" err="1">
                <a:latin typeface="Avenir Heavy"/>
                <a:ea typeface="Avenir Heavy"/>
                <a:cs typeface="Avenir Heavy"/>
                <a:sym typeface="Avenir Heavy"/>
              </a:rPr>
              <a:t>porto</a:t>
            </a:r>
            <a:r>
              <a:rPr dirty="0"/>
              <a:t> </a:t>
            </a:r>
            <a:r>
              <a:rPr dirty="0" err="1"/>
              <a:t>territorialmente</a:t>
            </a:r>
            <a:r>
              <a:rPr dirty="0"/>
              <a:t> </a:t>
            </a:r>
            <a:r>
              <a:rPr dirty="0" err="1"/>
              <a:t>competente</a:t>
            </a:r>
            <a:r>
              <a:rPr dirty="0"/>
              <a:t>, </a:t>
            </a:r>
            <a:r>
              <a:rPr dirty="0" err="1"/>
              <a:t>nonch</a:t>
            </a:r>
            <a:r>
              <a:rPr lang="it-IT" dirty="0" err="1"/>
              <a:t>é</a:t>
            </a:r>
            <a:r>
              <a:rPr dirty="0"/>
              <a:t> </a:t>
            </a:r>
            <a:r>
              <a:rPr dirty="0" err="1"/>
              <a:t>all'Inps</a:t>
            </a:r>
            <a:r>
              <a:rPr dirty="0"/>
              <a:t> ed </a:t>
            </a:r>
            <a:r>
              <a:rPr dirty="0" err="1"/>
              <a:t>all’Inail</a:t>
            </a:r>
            <a:r>
              <a:rPr dirty="0"/>
              <a:t> […]</a:t>
            </a:r>
          </a:p>
          <a:p>
            <a:pPr marL="394715" indent="-394715" defTabSz="490727">
              <a:spcBef>
                <a:spcPts val="3500"/>
              </a:spcBef>
              <a:defRPr sz="3024"/>
            </a:pPr>
            <a:r>
              <a:rPr dirty="0"/>
              <a:t>3‐bis. Il </a:t>
            </a:r>
            <a:r>
              <a:rPr dirty="0" err="1">
                <a:latin typeface="Avenir Heavy"/>
                <a:ea typeface="Avenir Heavy"/>
                <a:cs typeface="Avenir Heavy"/>
                <a:sym typeface="Avenir Heavy"/>
              </a:rPr>
              <a:t>contratto</a:t>
            </a:r>
            <a:r>
              <a:rPr dirty="0">
                <a:latin typeface="Avenir Heavy"/>
                <a:ea typeface="Avenir Heavy"/>
                <a:cs typeface="Avenir Heavy"/>
                <a:sym typeface="Avenir Heavy"/>
              </a:rPr>
              <a:t> </a:t>
            </a:r>
            <a:r>
              <a:rPr dirty="0"/>
              <a:t>di </a:t>
            </a:r>
            <a:r>
              <a:rPr dirty="0" err="1"/>
              <a:t>noleggio</a:t>
            </a:r>
            <a:r>
              <a:rPr dirty="0"/>
              <a:t> </a:t>
            </a:r>
            <a:r>
              <a:rPr dirty="0" err="1"/>
              <a:t>deve</a:t>
            </a:r>
            <a:r>
              <a:rPr dirty="0"/>
              <a:t> </a:t>
            </a:r>
            <a:r>
              <a:rPr dirty="0" err="1"/>
              <a:t>essere</a:t>
            </a:r>
            <a:r>
              <a:rPr dirty="0"/>
              <a:t> tenuto a </a:t>
            </a:r>
            <a:r>
              <a:rPr dirty="0" err="1"/>
              <a:t>bordo</a:t>
            </a:r>
            <a:r>
              <a:rPr dirty="0"/>
              <a:t> in </a:t>
            </a:r>
            <a:r>
              <a:rPr dirty="0" err="1">
                <a:latin typeface="Avenir Heavy"/>
                <a:ea typeface="Avenir Heavy"/>
                <a:cs typeface="Avenir Heavy"/>
                <a:sym typeface="Avenir Heavy"/>
              </a:rPr>
              <a:t>originale</a:t>
            </a:r>
            <a:r>
              <a:rPr dirty="0"/>
              <a:t> o </a:t>
            </a:r>
            <a:r>
              <a:rPr dirty="0" err="1"/>
              <a:t>copia</a:t>
            </a:r>
            <a:r>
              <a:rPr dirty="0"/>
              <a:t> </a:t>
            </a:r>
            <a:r>
              <a:rPr dirty="0" err="1"/>
              <a:t>conforme</a:t>
            </a:r>
            <a:endParaRPr dirty="0"/>
          </a:p>
          <a:p>
            <a:pPr marL="394715" indent="-394715" defTabSz="490727">
              <a:spcBef>
                <a:spcPts val="3500"/>
              </a:spcBef>
              <a:defRPr sz="3024"/>
            </a:pPr>
            <a:r>
              <a:rPr dirty="0"/>
              <a:t>5. I </a:t>
            </a:r>
            <a:r>
              <a:rPr dirty="0" err="1"/>
              <a:t>proventi</a:t>
            </a:r>
            <a:r>
              <a:rPr dirty="0"/>
              <a:t> </a:t>
            </a:r>
            <a:r>
              <a:rPr dirty="0" err="1"/>
              <a:t>derivanti</a:t>
            </a:r>
            <a:r>
              <a:rPr dirty="0"/>
              <a:t> </a:t>
            </a:r>
            <a:r>
              <a:rPr dirty="0" err="1"/>
              <a:t>dall'attivit</a:t>
            </a:r>
            <a:r>
              <a:rPr lang="it-IT" dirty="0"/>
              <a:t>à</a:t>
            </a:r>
            <a:r>
              <a:rPr dirty="0"/>
              <a:t> di </a:t>
            </a:r>
            <a:r>
              <a:rPr dirty="0" err="1"/>
              <a:t>noleggio</a:t>
            </a:r>
            <a:r>
              <a:rPr dirty="0"/>
              <a:t> di cui al comma 1, di </a:t>
            </a:r>
            <a:r>
              <a:rPr dirty="0" err="1"/>
              <a:t>durata</a:t>
            </a:r>
            <a:r>
              <a:rPr dirty="0"/>
              <a:t> </a:t>
            </a:r>
            <a:r>
              <a:rPr dirty="0" err="1"/>
              <a:t>complessiva</a:t>
            </a:r>
            <a:r>
              <a:rPr dirty="0"/>
              <a:t> non </a:t>
            </a:r>
            <a:r>
              <a:rPr dirty="0" err="1"/>
              <a:t>superiore</a:t>
            </a:r>
            <a:r>
              <a:rPr dirty="0"/>
              <a:t> a </a:t>
            </a:r>
            <a:r>
              <a:rPr dirty="0" err="1">
                <a:solidFill>
                  <a:srgbClr val="30E4E9"/>
                </a:solidFill>
                <a:latin typeface="Avenir Heavy"/>
                <a:ea typeface="Avenir Heavy"/>
                <a:cs typeface="Avenir Heavy"/>
                <a:sym typeface="Avenir Heavy"/>
              </a:rPr>
              <a:t>quarantadue</a:t>
            </a:r>
            <a:r>
              <a:rPr dirty="0">
                <a:solidFill>
                  <a:srgbClr val="30E4E9"/>
                </a:solidFill>
                <a:latin typeface="Avenir Heavy"/>
                <a:ea typeface="Avenir Heavy"/>
                <a:cs typeface="Avenir Heavy"/>
                <a:sym typeface="Avenir Heavy"/>
              </a:rPr>
              <a:t> </a:t>
            </a:r>
            <a:r>
              <a:rPr dirty="0" err="1">
                <a:solidFill>
                  <a:srgbClr val="30E4E9"/>
                </a:solidFill>
                <a:latin typeface="Avenir Heavy"/>
                <a:ea typeface="Avenir Heavy"/>
                <a:cs typeface="Avenir Heavy"/>
                <a:sym typeface="Avenir Heavy"/>
              </a:rPr>
              <a:t>giorni</a:t>
            </a:r>
            <a:r>
              <a:rPr dirty="0"/>
              <a:t>, </a:t>
            </a:r>
            <a:r>
              <a:rPr dirty="0" err="1"/>
              <a:t>sono</a:t>
            </a:r>
            <a:r>
              <a:rPr dirty="0"/>
              <a:t> </a:t>
            </a:r>
            <a:r>
              <a:rPr dirty="0" err="1"/>
              <a:t>assoggettati</a:t>
            </a:r>
            <a:r>
              <a:rPr dirty="0"/>
              <a:t> […] a </a:t>
            </a:r>
            <a:r>
              <a:rPr dirty="0" err="1"/>
              <a:t>un'imposta</a:t>
            </a:r>
            <a:r>
              <a:rPr dirty="0"/>
              <a:t> </a:t>
            </a:r>
            <a:r>
              <a:rPr dirty="0" err="1"/>
              <a:t>sostitutiva</a:t>
            </a:r>
            <a:r>
              <a:rPr dirty="0"/>
              <a:t> </a:t>
            </a:r>
            <a:r>
              <a:rPr dirty="0" err="1"/>
              <a:t>delle</a:t>
            </a:r>
            <a:r>
              <a:rPr dirty="0"/>
              <a:t> </a:t>
            </a:r>
            <a:r>
              <a:rPr dirty="0" err="1"/>
              <a:t>imposte</a:t>
            </a:r>
            <a:r>
              <a:rPr dirty="0"/>
              <a:t> sui </a:t>
            </a:r>
            <a:r>
              <a:rPr dirty="0" err="1"/>
              <a:t>redditi</a:t>
            </a:r>
            <a:r>
              <a:rPr dirty="0"/>
              <a:t> e </a:t>
            </a:r>
            <a:r>
              <a:rPr dirty="0" err="1"/>
              <a:t>delle</a:t>
            </a:r>
            <a:r>
              <a:rPr dirty="0"/>
              <a:t> relative </a:t>
            </a:r>
            <a:r>
              <a:rPr dirty="0" err="1"/>
              <a:t>addizionali</a:t>
            </a:r>
            <a:r>
              <a:rPr dirty="0"/>
              <a:t>, </a:t>
            </a:r>
            <a:r>
              <a:rPr dirty="0" err="1"/>
              <a:t>nella</a:t>
            </a:r>
            <a:r>
              <a:rPr dirty="0"/>
              <a:t> </a:t>
            </a:r>
            <a:r>
              <a:rPr dirty="0" err="1"/>
              <a:t>misura</a:t>
            </a:r>
            <a:r>
              <a:rPr dirty="0"/>
              <a:t> del </a:t>
            </a:r>
            <a:r>
              <a:rPr b="1" dirty="0"/>
              <a:t>20 per cento </a:t>
            </a:r>
            <a:r>
              <a:rPr dirty="0"/>
              <a:t>[…]</a:t>
            </a: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Shape 212"/>
          <p:cNvSpPr>
            <a:spLocks noGrp="1"/>
          </p:cNvSpPr>
          <p:nvPr>
            <p:ph type="title"/>
          </p:nvPr>
        </p:nvSpPr>
        <p:spPr>
          <a:prstGeom prst="rect">
            <a:avLst/>
          </a:prstGeom>
        </p:spPr>
        <p:txBody>
          <a:bodyPr/>
          <a:lstStyle>
            <a:lvl1pPr defTabSz="496570">
              <a:defRPr sz="3825" spc="612"/>
            </a:lvl1pPr>
          </a:lstStyle>
          <a:p>
            <a:r>
              <a:t>Esercizio abusivo di attività commerciali</a:t>
            </a:r>
          </a:p>
        </p:txBody>
      </p:sp>
      <p:sp>
        <p:nvSpPr>
          <p:cNvPr id="213" name="Shape 213"/>
          <p:cNvSpPr>
            <a:spLocks noGrp="1"/>
          </p:cNvSpPr>
          <p:nvPr>
            <p:ph type="body" idx="1"/>
          </p:nvPr>
        </p:nvSpPr>
        <p:spPr>
          <a:prstGeom prst="rect">
            <a:avLst/>
          </a:prstGeom>
        </p:spPr>
        <p:txBody>
          <a:bodyPr/>
          <a:lstStyle/>
          <a:p>
            <a:pPr marL="338328" indent="-338328" defTabSz="420624">
              <a:spcBef>
                <a:spcPts val="3000"/>
              </a:spcBef>
              <a:defRPr sz="2592">
                <a:solidFill>
                  <a:srgbClr val="00FDFF"/>
                </a:solidFill>
                <a:latin typeface="Avenir Heavy"/>
                <a:ea typeface="Avenir Heavy"/>
                <a:cs typeface="Avenir Heavy"/>
                <a:sym typeface="Avenir Heavy"/>
              </a:defRPr>
            </a:pPr>
            <a:r>
              <a:t>Art. 55 - </a:t>
            </a:r>
            <a:r>
              <a:rPr err="1"/>
              <a:t>Esercizio</a:t>
            </a:r>
            <a:r>
              <a:t> </a:t>
            </a:r>
            <a:r>
              <a:rPr err="1"/>
              <a:t>abusivo</a:t>
            </a:r>
            <a:r>
              <a:t> </a:t>
            </a:r>
            <a:r>
              <a:rPr err="1"/>
              <a:t>delle</a:t>
            </a:r>
            <a:r>
              <a:t> </a:t>
            </a:r>
            <a:r>
              <a:rPr err="1"/>
              <a:t>attivita</a:t>
            </a:r>
            <a:r>
              <a:t>̀ </a:t>
            </a:r>
            <a:r>
              <a:rPr err="1"/>
              <a:t>commerciali</a:t>
            </a:r>
            <a:r>
              <a:t> con </a:t>
            </a:r>
            <a:r>
              <a:rPr err="1"/>
              <a:t>unita</a:t>
            </a:r>
            <a:r>
              <a:t>̀ da </a:t>
            </a:r>
            <a:r>
              <a:rPr err="1"/>
              <a:t>diporto</a:t>
            </a:r>
            <a:endParaRPr/>
          </a:p>
          <a:p>
            <a:pPr marL="338328" indent="-338328" defTabSz="420624">
              <a:spcBef>
                <a:spcPts val="3000"/>
              </a:spcBef>
              <a:defRPr sz="2592"/>
            </a:pPr>
            <a:r>
              <a:t>1. </a:t>
            </a:r>
            <a:r>
              <a:rPr err="1"/>
              <a:t>Chiunque</a:t>
            </a:r>
            <a:r>
              <a:t> </a:t>
            </a:r>
            <a:r>
              <a:rPr err="1"/>
              <a:t>esercita</a:t>
            </a:r>
            <a:r>
              <a:t> le </a:t>
            </a:r>
            <a:r>
              <a:rPr err="1"/>
              <a:t>attivit</a:t>
            </a:r>
            <a:r>
              <a:rPr lang="it-IT"/>
              <a:t>à</a:t>
            </a:r>
            <a:r>
              <a:t> di cui </a:t>
            </a:r>
            <a:r>
              <a:rPr err="1"/>
              <a:t>all’articolo</a:t>
            </a:r>
            <a:r>
              <a:t> 2, comma 1, del </a:t>
            </a:r>
            <a:r>
              <a:rPr err="1"/>
              <a:t>presente</a:t>
            </a:r>
            <a:r>
              <a:t> </a:t>
            </a:r>
            <a:r>
              <a:rPr err="1"/>
              <a:t>codice</a:t>
            </a:r>
            <a:r>
              <a:t> senza </a:t>
            </a:r>
            <a:r>
              <a:rPr err="1"/>
              <a:t>l'osservanza</a:t>
            </a:r>
            <a:r>
              <a:t> </a:t>
            </a:r>
            <a:r>
              <a:rPr err="1"/>
              <a:t>delle</a:t>
            </a:r>
            <a:r>
              <a:t> </a:t>
            </a:r>
            <a:r>
              <a:rPr err="1"/>
              <a:t>disposizioni</a:t>
            </a:r>
            <a:r>
              <a:t> di cui al comma 2 del </a:t>
            </a:r>
            <a:r>
              <a:rPr err="1"/>
              <a:t>medesimo</a:t>
            </a:r>
            <a:r>
              <a:t> </a:t>
            </a:r>
            <a:r>
              <a:rPr err="1"/>
              <a:t>articolo</a:t>
            </a:r>
            <a:r>
              <a:t> </a:t>
            </a:r>
            <a:r>
              <a:rPr err="1"/>
              <a:t>ovvero</a:t>
            </a:r>
            <a:r>
              <a:t> </a:t>
            </a:r>
            <a:r>
              <a:rPr err="1"/>
              <a:t>utilizza</a:t>
            </a:r>
            <a:r>
              <a:t> unit</a:t>
            </a:r>
            <a:r>
              <a:rPr lang="it-IT"/>
              <a:t>à</a:t>
            </a:r>
            <a:r>
              <a:t> da </a:t>
            </a:r>
            <a:r>
              <a:rPr err="1"/>
              <a:t>diporto</a:t>
            </a:r>
            <a:r>
              <a:t> per </a:t>
            </a:r>
            <a:r>
              <a:rPr err="1">
                <a:latin typeface="Avenir Heavy"/>
                <a:ea typeface="Avenir Heavy"/>
                <a:cs typeface="Avenir Heavy"/>
                <a:sym typeface="Avenir Heavy"/>
              </a:rPr>
              <a:t>attivita</a:t>
            </a:r>
            <a:r>
              <a:rPr>
                <a:latin typeface="Avenir Heavy"/>
                <a:ea typeface="Avenir Heavy"/>
                <a:cs typeface="Avenir Heavy"/>
                <a:sym typeface="Avenir Heavy"/>
              </a:rPr>
              <a:t>̀ diverse</a:t>
            </a:r>
            <a:r>
              <a:t> da quelle cui </a:t>
            </a:r>
            <a:r>
              <a:rPr err="1"/>
              <a:t>sono</a:t>
            </a:r>
            <a:r>
              <a:t> </a:t>
            </a:r>
            <a:r>
              <a:rPr err="1"/>
              <a:t>adibite</a:t>
            </a:r>
            <a:r>
              <a:t> o </a:t>
            </a:r>
            <a:r>
              <a:rPr err="1">
                <a:latin typeface="Avenir Heavy"/>
                <a:ea typeface="Avenir Heavy"/>
                <a:cs typeface="Avenir Heavy"/>
                <a:sym typeface="Avenir Heavy"/>
              </a:rPr>
              <a:t>esercita</a:t>
            </a:r>
            <a:r>
              <a:rPr>
                <a:latin typeface="Avenir Heavy"/>
                <a:ea typeface="Avenir Heavy"/>
                <a:cs typeface="Avenir Heavy"/>
                <a:sym typeface="Avenir Heavy"/>
              </a:rPr>
              <a:t> con </a:t>
            </a:r>
            <a:r>
              <a:rPr err="1">
                <a:latin typeface="Avenir Heavy"/>
                <a:ea typeface="Avenir Heavy"/>
                <a:cs typeface="Avenir Heavy"/>
                <a:sym typeface="Avenir Heavy"/>
              </a:rPr>
              <a:t>unita</a:t>
            </a:r>
            <a:r>
              <a:rPr>
                <a:latin typeface="Avenir Heavy"/>
                <a:ea typeface="Avenir Heavy"/>
                <a:cs typeface="Avenir Heavy"/>
                <a:sym typeface="Avenir Heavy"/>
              </a:rPr>
              <a:t>̀ da </a:t>
            </a:r>
            <a:r>
              <a:rPr err="1">
                <a:latin typeface="Avenir Heavy"/>
                <a:ea typeface="Avenir Heavy"/>
                <a:cs typeface="Avenir Heavy"/>
                <a:sym typeface="Avenir Heavy"/>
              </a:rPr>
              <a:t>diporto</a:t>
            </a:r>
            <a:r>
              <a:rPr>
                <a:latin typeface="Avenir Heavy"/>
                <a:ea typeface="Avenir Heavy"/>
                <a:cs typeface="Avenir Heavy"/>
                <a:sym typeface="Avenir Heavy"/>
              </a:rPr>
              <a:t> le </a:t>
            </a:r>
            <a:r>
              <a:rPr err="1">
                <a:latin typeface="Avenir Heavy"/>
                <a:ea typeface="Avenir Heavy"/>
                <a:cs typeface="Avenir Heavy"/>
                <a:sym typeface="Avenir Heavy"/>
              </a:rPr>
              <a:t>attivita</a:t>
            </a:r>
            <a:r>
              <a:rPr>
                <a:latin typeface="Avenir Heavy"/>
                <a:ea typeface="Avenir Heavy"/>
                <a:cs typeface="Avenir Heavy"/>
                <a:sym typeface="Avenir Heavy"/>
              </a:rPr>
              <a:t>̀ di </a:t>
            </a:r>
            <a:r>
              <a:rPr err="1">
                <a:latin typeface="Avenir Heavy"/>
                <a:ea typeface="Avenir Heavy"/>
                <a:cs typeface="Avenir Heavy"/>
                <a:sym typeface="Avenir Heavy"/>
              </a:rPr>
              <a:t>trasporto</a:t>
            </a:r>
            <a:r>
              <a:rPr>
                <a:latin typeface="Avenir Heavy"/>
                <a:ea typeface="Avenir Heavy"/>
                <a:cs typeface="Avenir Heavy"/>
                <a:sym typeface="Avenir Heavy"/>
              </a:rPr>
              <a:t> di </a:t>
            </a:r>
            <a:r>
              <a:rPr err="1">
                <a:latin typeface="Avenir Heavy"/>
                <a:ea typeface="Avenir Heavy"/>
                <a:cs typeface="Avenir Heavy"/>
                <a:sym typeface="Avenir Heavy"/>
              </a:rPr>
              <a:t>persone</a:t>
            </a:r>
            <a:r>
              <a:rPr>
                <a:latin typeface="Avenir Heavy"/>
                <a:ea typeface="Avenir Heavy"/>
                <a:cs typeface="Avenir Heavy"/>
                <a:sym typeface="Avenir Heavy"/>
              </a:rPr>
              <a:t> a </a:t>
            </a:r>
            <a:r>
              <a:rPr err="1">
                <a:latin typeface="Avenir Heavy"/>
                <a:ea typeface="Avenir Heavy"/>
                <a:cs typeface="Avenir Heavy"/>
                <a:sym typeface="Avenir Heavy"/>
              </a:rPr>
              <a:t>titolo</a:t>
            </a:r>
            <a:r>
              <a:rPr>
                <a:latin typeface="Avenir Heavy"/>
                <a:ea typeface="Avenir Heavy"/>
                <a:cs typeface="Avenir Heavy"/>
                <a:sym typeface="Avenir Heavy"/>
              </a:rPr>
              <a:t> </a:t>
            </a:r>
            <a:r>
              <a:rPr err="1">
                <a:latin typeface="Avenir Heavy"/>
                <a:ea typeface="Avenir Heavy"/>
                <a:cs typeface="Avenir Heavy"/>
                <a:sym typeface="Avenir Heavy"/>
              </a:rPr>
              <a:t>oneroso</a:t>
            </a:r>
            <a:r>
              <a:rPr>
                <a:latin typeface="Avenir Heavy"/>
                <a:ea typeface="Avenir Heavy"/>
                <a:cs typeface="Avenir Heavy"/>
                <a:sym typeface="Avenir Heavy"/>
              </a:rPr>
              <a:t> </a:t>
            </a:r>
            <a:r>
              <a:t>di cui </a:t>
            </a:r>
            <a:r>
              <a:rPr err="1"/>
              <a:t>agli</a:t>
            </a:r>
            <a:r>
              <a:t> </a:t>
            </a:r>
            <a:r>
              <a:rPr err="1"/>
              <a:t>articoli</a:t>
            </a:r>
            <a:r>
              <a:t> da 396 a 418 del </a:t>
            </a:r>
            <a:r>
              <a:rPr err="1"/>
              <a:t>codice</a:t>
            </a:r>
            <a:r>
              <a:t> </a:t>
            </a:r>
            <a:r>
              <a:rPr err="1"/>
              <a:t>della</a:t>
            </a:r>
            <a:r>
              <a:t> </a:t>
            </a:r>
            <a:r>
              <a:rPr err="1"/>
              <a:t>navigazione</a:t>
            </a:r>
            <a:r>
              <a:t>, </a:t>
            </a:r>
            <a:r>
              <a:rPr lang="it-IT"/>
              <a:t>è</a:t>
            </a:r>
            <a:r>
              <a:t> </a:t>
            </a:r>
            <a:r>
              <a:rPr err="1"/>
              <a:t>soggetto</a:t>
            </a:r>
            <a:r>
              <a:t> </a:t>
            </a:r>
            <a:r>
              <a:rPr err="1"/>
              <a:t>alla</a:t>
            </a:r>
            <a:r>
              <a:t> </a:t>
            </a:r>
            <a:r>
              <a:rPr err="1"/>
              <a:t>sanzione</a:t>
            </a:r>
            <a:r>
              <a:t> </a:t>
            </a:r>
            <a:r>
              <a:rPr err="1"/>
              <a:t>amministrativa</a:t>
            </a:r>
            <a:r>
              <a:t> del </a:t>
            </a:r>
            <a:r>
              <a:rPr err="1"/>
              <a:t>pagamento</a:t>
            </a:r>
            <a:r>
              <a:t> di </a:t>
            </a:r>
            <a:r>
              <a:rPr err="1"/>
              <a:t>una</a:t>
            </a:r>
            <a:r>
              <a:t> </a:t>
            </a:r>
            <a:r>
              <a:rPr err="1"/>
              <a:t>somma</a:t>
            </a:r>
            <a:r>
              <a:t> da 2775 euro a 11</a:t>
            </a:r>
            <a:r>
              <a:rPr lang="it-IT"/>
              <a:t>.</a:t>
            </a:r>
            <a:r>
              <a:t>017 euro […].</a:t>
            </a:r>
          </a:p>
          <a:p>
            <a:pPr marL="338328" indent="-338328" defTabSz="420624">
              <a:spcBef>
                <a:spcPts val="3000"/>
              </a:spcBef>
              <a:defRPr sz="2592"/>
            </a:pPr>
            <a:r>
              <a:t>3. </a:t>
            </a:r>
            <a:r>
              <a:rPr err="1"/>
              <a:t>Nel</a:t>
            </a:r>
            <a:r>
              <a:t> </a:t>
            </a:r>
            <a:r>
              <a:rPr err="1"/>
              <a:t>caso</a:t>
            </a:r>
            <a:r>
              <a:t> di </a:t>
            </a:r>
            <a:r>
              <a:rPr err="1"/>
              <a:t>impiego</a:t>
            </a:r>
            <a:r>
              <a:t> di unit</a:t>
            </a:r>
            <a:r>
              <a:rPr lang="it-IT"/>
              <a:t>à</a:t>
            </a:r>
            <a:r>
              <a:t> da </a:t>
            </a:r>
            <a:r>
              <a:rPr err="1"/>
              <a:t>diporto</a:t>
            </a:r>
            <a:r>
              <a:t> per le </a:t>
            </a:r>
            <a:r>
              <a:rPr err="1"/>
              <a:t>attivit</a:t>
            </a:r>
            <a:r>
              <a:rPr lang="it-IT"/>
              <a:t>à</a:t>
            </a:r>
            <a:r>
              <a:t> di </a:t>
            </a:r>
            <a:r>
              <a:rPr b="1" err="1">
                <a:solidFill>
                  <a:srgbClr val="FF0000"/>
                </a:solidFill>
              </a:rPr>
              <a:t>trasporto</a:t>
            </a:r>
            <a:r>
              <a:t> di </a:t>
            </a:r>
            <a:r>
              <a:rPr err="1"/>
              <a:t>persone</a:t>
            </a:r>
            <a:r>
              <a:t> a </a:t>
            </a:r>
            <a:r>
              <a:rPr err="1"/>
              <a:t>titolo</a:t>
            </a:r>
            <a:r>
              <a:t> </a:t>
            </a:r>
            <a:r>
              <a:rPr err="1"/>
              <a:t>oneroso</a:t>
            </a:r>
            <a:r>
              <a:t> di cui al comma 1, </a:t>
            </a:r>
            <a:r>
              <a:rPr>
                <a:latin typeface="Avenir Heavy"/>
                <a:ea typeface="Avenir Heavy"/>
                <a:cs typeface="Avenir Heavy"/>
                <a:sym typeface="Avenir Heavy"/>
              </a:rPr>
              <a:t>la </a:t>
            </a:r>
            <a:r>
              <a:rPr err="1">
                <a:latin typeface="Avenir Heavy"/>
                <a:ea typeface="Avenir Heavy"/>
                <a:cs typeface="Avenir Heavy"/>
                <a:sym typeface="Avenir Heavy"/>
              </a:rPr>
              <a:t>patente</a:t>
            </a:r>
            <a:r>
              <a:rPr>
                <a:latin typeface="Avenir Heavy"/>
                <a:ea typeface="Avenir Heavy"/>
                <a:cs typeface="Avenir Heavy"/>
                <a:sym typeface="Avenir Heavy"/>
              </a:rPr>
              <a:t> </a:t>
            </a:r>
            <a:r>
              <a:rPr err="1">
                <a:latin typeface="Avenir Heavy"/>
                <a:ea typeface="Avenir Heavy"/>
                <a:cs typeface="Avenir Heavy"/>
                <a:sym typeface="Avenir Heavy"/>
              </a:rPr>
              <a:t>nautica</a:t>
            </a:r>
            <a:r>
              <a:rPr>
                <a:latin typeface="Avenir Heavy"/>
                <a:ea typeface="Avenir Heavy"/>
                <a:cs typeface="Avenir Heavy"/>
                <a:sym typeface="Avenir Heavy"/>
              </a:rPr>
              <a:t> è </a:t>
            </a:r>
            <a:r>
              <a:rPr err="1">
                <a:latin typeface="Avenir Heavy"/>
                <a:ea typeface="Avenir Heavy"/>
                <a:cs typeface="Avenir Heavy"/>
                <a:sym typeface="Avenir Heavy"/>
              </a:rPr>
              <a:t>sospesa</a:t>
            </a:r>
            <a:r>
              <a:t> da </a:t>
            </a:r>
            <a:r>
              <a:rPr err="1"/>
              <a:t>uno</a:t>
            </a:r>
            <a:r>
              <a:t> a </a:t>
            </a:r>
            <a:r>
              <a:rPr err="1"/>
              <a:t>tre</a:t>
            </a:r>
            <a:r>
              <a:t> </a:t>
            </a:r>
            <a:r>
              <a:rPr err="1"/>
              <a:t>mesi</a:t>
            </a:r>
            <a:r>
              <a:t> e, se la </a:t>
            </a:r>
            <a:r>
              <a:rPr err="1"/>
              <a:t>violazione</a:t>
            </a:r>
            <a:r>
              <a:t> </a:t>
            </a:r>
            <a:r>
              <a:rPr lang="it-IT"/>
              <a:t>è</a:t>
            </a:r>
            <a:r>
              <a:t> </a:t>
            </a:r>
            <a:r>
              <a:rPr err="1"/>
              <a:t>reiterata</a:t>
            </a:r>
            <a:r>
              <a:t> </a:t>
            </a:r>
            <a:r>
              <a:rPr err="1"/>
              <a:t>nel</a:t>
            </a:r>
            <a:r>
              <a:t> </a:t>
            </a:r>
            <a:r>
              <a:rPr err="1"/>
              <a:t>biennio</a:t>
            </a:r>
            <a:r>
              <a:t>, la </a:t>
            </a:r>
            <a:r>
              <a:rPr err="1"/>
              <a:t>patente</a:t>
            </a:r>
            <a:r>
              <a:t> </a:t>
            </a:r>
            <a:r>
              <a:rPr err="1"/>
              <a:t>nautica</a:t>
            </a:r>
            <a:r>
              <a:t> </a:t>
            </a:r>
            <a:r>
              <a:rPr lang="it-IT"/>
              <a:t>è</a:t>
            </a:r>
            <a:r>
              <a:t> </a:t>
            </a:r>
            <a:r>
              <a:rPr err="1"/>
              <a:t>revocata</a:t>
            </a:r>
            <a:r>
              <a:t>.</a:t>
            </a: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p:cNvSpPr>
          <p:nvPr>
            <p:ph type="body" idx="1"/>
          </p:nvPr>
        </p:nvSpPr>
        <p:spPr>
          <a:prstGeom prst="rect">
            <a:avLst/>
          </a:prstGeom>
          <a:gradFill>
            <a:gsLst>
              <a:gs pos="0">
                <a:schemeClr val="accent5">
                  <a:hueOff val="-129837"/>
                  <a:lumOff val="6998"/>
                </a:schemeClr>
              </a:gs>
              <a:gs pos="100000">
                <a:schemeClr val="accent5">
                  <a:hueOff val="-161200"/>
                  <a:lumOff val="-1194"/>
                  <a:alpha val="60000"/>
                </a:schemeClr>
              </a:gs>
            </a:gsLst>
            <a:lin ang="5400000"/>
          </a:gradFill>
        </p:spPr>
        <p:txBody>
          <a:bodyPr anchor="t"/>
          <a:lstStyle/>
          <a:p>
            <a:pPr marL="0" indent="0" algn="ctr">
              <a:spcBef>
                <a:spcPts val="0"/>
              </a:spcBef>
              <a:buClrTx/>
              <a:buSzTx/>
              <a:buNone/>
              <a:defRPr sz="3900" cap="all" spc="624">
                <a:latin typeface="Avenir Heavy"/>
                <a:ea typeface="Avenir Heavy"/>
                <a:cs typeface="Avenir Heavy"/>
                <a:sym typeface="Avenir Heavy"/>
              </a:defRPr>
            </a:pPr>
            <a:r>
              <a:t>LA CROCIERA A BORDO DI UNA UNITA’ DA DIPORTO</a:t>
            </a:r>
          </a:p>
          <a:p>
            <a:pPr marL="0" indent="0" algn="ctr">
              <a:spcBef>
                <a:spcPts val="0"/>
              </a:spcBef>
              <a:buClrTx/>
              <a:buSzTx/>
              <a:buNone/>
              <a:defRPr sz="3900" cap="all" spc="624">
                <a:latin typeface="Avenir Heavy"/>
                <a:ea typeface="Avenir Heavy"/>
                <a:cs typeface="Avenir Heavy"/>
                <a:sym typeface="Avenir Heavy"/>
              </a:defRPr>
            </a:pPr>
            <a:endParaRPr/>
          </a:p>
          <a:p>
            <a:pPr marL="0" indent="0" algn="ctr">
              <a:spcBef>
                <a:spcPts val="0"/>
              </a:spcBef>
              <a:buClrTx/>
              <a:buSzTx/>
              <a:buNone/>
              <a:defRPr sz="3900" cap="all" spc="624">
                <a:latin typeface="Avenir Heavy"/>
                <a:ea typeface="Avenir Heavy"/>
                <a:cs typeface="Avenir Heavy"/>
                <a:sym typeface="Avenir Heavy"/>
              </a:defRPr>
            </a:pPr>
            <a:endParaRPr/>
          </a:p>
          <a:p>
            <a:pPr marL="0" indent="0">
              <a:spcBef>
                <a:spcPts val="0"/>
              </a:spcBef>
              <a:buClrTx/>
              <a:buSzTx/>
              <a:buNone/>
              <a:defRPr sz="3900" cap="all" spc="624">
                <a:latin typeface="Avenir Medium"/>
                <a:ea typeface="Avenir Medium"/>
                <a:cs typeface="Avenir Medium"/>
                <a:sym typeface="Avenir Medium"/>
              </a:defRPr>
            </a:pPr>
            <a:r>
              <a:t>crociera turistica?</a:t>
            </a:r>
          </a:p>
          <a:p>
            <a:pPr marL="0" indent="0">
              <a:spcBef>
                <a:spcPts val="0"/>
              </a:spcBef>
              <a:buClrTx/>
              <a:buSzTx/>
              <a:buNone/>
              <a:defRPr sz="3900" cap="all" spc="624">
                <a:latin typeface="Avenir Medium"/>
                <a:ea typeface="Avenir Medium"/>
                <a:cs typeface="Avenir Medium"/>
                <a:sym typeface="Avenir Medium"/>
              </a:defRPr>
            </a:pPr>
            <a:r>
              <a:t>trasporto?</a:t>
            </a:r>
          </a:p>
          <a:p>
            <a:pPr marL="0" indent="0">
              <a:spcBef>
                <a:spcPts val="0"/>
              </a:spcBef>
              <a:buClrTx/>
              <a:buSzTx/>
              <a:buNone/>
              <a:defRPr sz="3900" cap="all" spc="624">
                <a:latin typeface="Avenir Medium"/>
                <a:ea typeface="Avenir Medium"/>
                <a:cs typeface="Avenir Medium"/>
                <a:sym typeface="Avenir Medium"/>
              </a:defRPr>
            </a:pPr>
            <a:r>
              <a:t>noleggio?</a:t>
            </a:r>
          </a:p>
          <a:p>
            <a:pPr marL="0" indent="0">
              <a:spcBef>
                <a:spcPts val="0"/>
              </a:spcBef>
              <a:buClrTx/>
              <a:buSzTx/>
              <a:buNone/>
              <a:defRPr sz="3900" cap="all" spc="624">
                <a:latin typeface="Avenir Medium"/>
                <a:ea typeface="Avenir Medium"/>
                <a:cs typeface="Avenir Medium"/>
                <a:sym typeface="Avenir Medium"/>
              </a:defRPr>
            </a:pPr>
            <a:r>
              <a:t>locazione?</a:t>
            </a:r>
          </a:p>
        </p:txBody>
      </p:sp>
    </p:spTree>
  </p:cSld>
  <p:clrMapOvr>
    <a:masterClrMapping/>
  </p:clrMapOvr>
  <mc:AlternateContent xmlns:mc="http://schemas.openxmlformats.org/markup-compatibility/2006" xmlns:p14="http://schemas.microsoft.com/office/powerpoint/2010/main">
    <mc:Choice Requires="p14">
      <p:transition spd="slow" p14:dur="3000">
        <p:push/>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Shape 222"/>
          <p:cNvSpPr>
            <a:spLocks noGrp="1"/>
          </p:cNvSpPr>
          <p:nvPr>
            <p:ph type="title"/>
          </p:nvPr>
        </p:nvSpPr>
        <p:spPr>
          <a:prstGeom prst="rect">
            <a:avLst/>
          </a:prstGeom>
        </p:spPr>
        <p:txBody>
          <a:bodyPr/>
          <a:lstStyle/>
          <a:p>
            <a:r>
              <a:t>CONTRATTO DI TRASPORTO</a:t>
            </a:r>
          </a:p>
        </p:txBody>
      </p:sp>
      <p:sp>
        <p:nvSpPr>
          <p:cNvPr id="223" name="Shape 223"/>
          <p:cNvSpPr>
            <a:spLocks noGrp="1"/>
          </p:cNvSpPr>
          <p:nvPr>
            <p:ph type="body" idx="1"/>
          </p:nvPr>
        </p:nvSpPr>
        <p:spPr>
          <a:prstGeom prst="rect">
            <a:avLst/>
          </a:prstGeom>
          <a:solidFill>
            <a:schemeClr val="accent1">
              <a:hueOff val="450000"/>
              <a:satOff val="-18071"/>
              <a:lumOff val="-14609"/>
            </a:schemeClr>
          </a:solidFill>
        </p:spPr>
        <p:txBody>
          <a:bodyPr/>
          <a:lstStyle/>
          <a:p>
            <a:pPr marL="0" indent="0">
              <a:buClrTx/>
              <a:buSzTx/>
              <a:buNone/>
            </a:pPr>
            <a:r>
              <a:t>Il vettore si obbliga a trasferire persone e cose da un luogo ad un altro in cambio di un corrispettivo</a:t>
            </a:r>
          </a:p>
          <a:p>
            <a:pPr marL="0" indent="0">
              <a:buClrTx/>
              <a:buSzTx/>
              <a:buNone/>
            </a:pPr>
            <a:r>
              <a:t>Il vettore si obbliga a garantire l’incolumità del passeggero e la custodia delle cose durante il trasporto</a:t>
            </a:r>
          </a:p>
          <a:p>
            <a:pPr marL="0" indent="0">
              <a:buClrTx/>
              <a:buSzTx/>
              <a:buNone/>
              <a:defRPr>
                <a:latin typeface="Avenir Heavy Oblique"/>
                <a:ea typeface="Avenir Heavy Oblique"/>
                <a:cs typeface="Avenir Heavy Oblique"/>
                <a:sym typeface="Avenir Heavy Oblique"/>
              </a:defRPr>
            </a:pPr>
            <a:r>
              <a:t>NB: nel nostro ordinamento non è consentito effettuare attività di trasporto mediante unità da diporto</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p:cNvSpPr>
          <p:nvPr>
            <p:ph type="title"/>
          </p:nvPr>
        </p:nvSpPr>
        <p:spPr>
          <a:prstGeom prst="rect">
            <a:avLst/>
          </a:prstGeom>
        </p:spPr>
        <p:txBody>
          <a:bodyPr/>
          <a:lstStyle/>
          <a:p>
            <a:r>
              <a:t>la crociera turistica</a:t>
            </a:r>
          </a:p>
        </p:txBody>
      </p:sp>
      <p:sp>
        <p:nvSpPr>
          <p:cNvPr id="226" name="Shape 226"/>
          <p:cNvSpPr>
            <a:spLocks noGrp="1"/>
          </p:cNvSpPr>
          <p:nvPr>
            <p:ph type="body" idx="1"/>
          </p:nvPr>
        </p:nvSpPr>
        <p:spPr>
          <a:xfrm>
            <a:off x="660400" y="2025650"/>
            <a:ext cx="11684000" cy="6718300"/>
          </a:xfrm>
          <a:prstGeom prst="rect">
            <a:avLst/>
          </a:prstGeom>
          <a:gradFill>
            <a:gsLst>
              <a:gs pos="0">
                <a:srgbClr val="A6AAA8">
                  <a:alpha val="44000"/>
                </a:srgbClr>
              </a:gs>
              <a:gs pos="100000">
                <a:srgbClr val="53585F">
                  <a:alpha val="30000"/>
                </a:srgbClr>
              </a:gs>
            </a:gsLst>
            <a:lin ang="5400000"/>
          </a:gradFill>
        </p:spPr>
        <p:txBody>
          <a:bodyPr/>
          <a:lstStyle/>
          <a:p>
            <a:pPr marL="0" indent="0" defTabSz="560831">
              <a:spcBef>
                <a:spcPts val="0"/>
              </a:spcBef>
              <a:buClrTx/>
              <a:buSzTx/>
              <a:buNone/>
              <a:defRPr sz="3839"/>
            </a:pPr>
            <a:r>
              <a:rPr>
                <a:latin typeface="Avenir Heavy"/>
                <a:ea typeface="Avenir Heavy"/>
                <a:cs typeface="Avenir Heavy"/>
                <a:sym typeface="Avenir Heavy"/>
              </a:rPr>
              <a:t>servizio turistico complesso composto da:</a:t>
            </a:r>
            <a:r>
              <a:t> </a:t>
            </a:r>
          </a:p>
          <a:p>
            <a:pPr marL="0" indent="0" defTabSz="560831">
              <a:spcBef>
                <a:spcPts val="0"/>
              </a:spcBef>
              <a:buClrTx/>
              <a:buSzTx/>
              <a:buNone/>
              <a:defRPr sz="3839"/>
            </a:pPr>
            <a:r>
              <a:t>a) trasporto a fine di svago o ricreazione</a:t>
            </a:r>
          </a:p>
          <a:p>
            <a:pPr marL="0" indent="0" defTabSz="560831">
              <a:spcBef>
                <a:spcPts val="0"/>
              </a:spcBef>
              <a:buClrTx/>
              <a:buSzTx/>
              <a:buNone/>
              <a:defRPr sz="3839"/>
            </a:pPr>
            <a:endParaRPr/>
          </a:p>
          <a:p>
            <a:pPr marL="0" indent="0" defTabSz="560831">
              <a:spcBef>
                <a:spcPts val="0"/>
              </a:spcBef>
              <a:buClrTx/>
              <a:buSzTx/>
              <a:buNone/>
              <a:defRPr sz="3839"/>
            </a:pPr>
            <a:r>
              <a:t>b) pernottamento a bordo</a:t>
            </a:r>
          </a:p>
          <a:p>
            <a:pPr marL="0" indent="0" defTabSz="560831">
              <a:spcBef>
                <a:spcPts val="0"/>
              </a:spcBef>
              <a:buClrTx/>
              <a:buSzTx/>
              <a:buNone/>
              <a:defRPr sz="3839"/>
            </a:pPr>
            <a:endParaRPr/>
          </a:p>
          <a:p>
            <a:pPr marL="0" indent="0" defTabSz="560831">
              <a:spcBef>
                <a:spcPts val="0"/>
              </a:spcBef>
              <a:buClrTx/>
              <a:buSzTx/>
              <a:buNone/>
              <a:defRPr sz="3839"/>
            </a:pPr>
            <a:r>
              <a:t>c) eventuali servizi turistici non accessori (escursioni a terra; spettacoli; eventi sportivi; ecc.)</a:t>
            </a:r>
          </a:p>
          <a:p>
            <a:pPr marL="0" indent="0" defTabSz="560831">
              <a:spcBef>
                <a:spcPts val="0"/>
              </a:spcBef>
              <a:buClrTx/>
              <a:buSzTx/>
              <a:buNone/>
              <a:defRPr sz="3839"/>
            </a:pPr>
            <a:endParaRPr/>
          </a:p>
          <a:p>
            <a:pPr marL="0" indent="0" defTabSz="560831">
              <a:spcBef>
                <a:spcPts val="0"/>
              </a:spcBef>
              <a:buClrTx/>
              <a:buSzTx/>
              <a:buNone/>
              <a:defRPr sz="3839"/>
            </a:pPr>
            <a:endParaRPr/>
          </a:p>
          <a:p>
            <a:pPr marL="0" indent="0" defTabSz="560831">
              <a:spcBef>
                <a:spcPts val="0"/>
              </a:spcBef>
              <a:buClrTx/>
              <a:buSzTx/>
              <a:buNone/>
              <a:defRPr sz="3839"/>
            </a:pPr>
            <a:r>
              <a:t>(art. 34 cod. tur.; art. 3, lett. t), reg. Ue n. 1177/2010)</a:t>
            </a:r>
          </a:p>
        </p:txBody>
      </p:sp>
    </p:spTree>
  </p:cSld>
  <p:clrMapOvr>
    <a:masterClrMapping/>
  </p:clrMapOvr>
  <mc:AlternateContent xmlns:mc="http://schemas.openxmlformats.org/markup-compatibility/2006" xmlns:p15="http://schemas.microsoft.com/office/powerpoint/2012/main">
    <mc:Choice Requires="p15">
      <p:transition spd="slow">
        <p15:prstTrans prst="fallOver"/>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hape 228"/>
          <p:cNvSpPr>
            <a:spLocks noGrp="1"/>
          </p:cNvSpPr>
          <p:nvPr>
            <p:ph type="title"/>
          </p:nvPr>
        </p:nvSpPr>
        <p:spPr>
          <a:prstGeom prst="rect">
            <a:avLst/>
          </a:prstGeom>
        </p:spPr>
        <p:txBody>
          <a:bodyPr/>
          <a:lstStyle>
            <a:lvl1pPr defTabSz="496570">
              <a:defRPr sz="3825" spc="612"/>
            </a:lvl1pPr>
          </a:lstStyle>
          <a:p>
            <a:r>
              <a:t>1) Noleggio unitario con finalità di crociera</a:t>
            </a:r>
          </a:p>
        </p:txBody>
      </p:sp>
      <p:sp>
        <p:nvSpPr>
          <p:cNvPr id="229" name="Shape 229"/>
          <p:cNvSpPr>
            <a:spLocks noGrp="1"/>
          </p:cNvSpPr>
          <p:nvPr>
            <p:ph type="body" idx="1"/>
          </p:nvPr>
        </p:nvSpPr>
        <p:spPr>
          <a:prstGeom prst="rect">
            <a:avLst/>
          </a:prstGeom>
        </p:spPr>
        <p:txBody>
          <a:bodyPr/>
          <a:lstStyle/>
          <a:p>
            <a:pPr>
              <a:defRPr sz="3800"/>
            </a:pPr>
            <a:r>
              <a:t>un soggetto acquista la disponibilità dell’unità da diporto, armata ed equipaggiata, per un periodo di vacanza a bordo</a:t>
            </a:r>
          </a:p>
          <a:p>
            <a:pPr>
              <a:defRPr sz="3800"/>
            </a:pPr>
            <a:r>
              <a:rPr>
                <a:latin typeface="Avenir Heavy"/>
                <a:ea typeface="Avenir Heavy"/>
                <a:cs typeface="Avenir Heavy"/>
                <a:sym typeface="Avenir Heavy"/>
              </a:rPr>
              <a:t>DISCIPLINA: </a:t>
            </a:r>
            <a:r>
              <a:rPr i="1"/>
              <a:t>contratto di noleggio</a:t>
            </a:r>
            <a:r>
              <a:t> (artt. 47 ss. cod. diporto)</a:t>
            </a:r>
          </a:p>
        </p:txBody>
      </p:sp>
    </p:spTree>
  </p:cSld>
  <p:clrMapOvr>
    <a:masterClrMapping/>
  </p:clrMapOvr>
  <mc:AlternateContent xmlns:mc="http://schemas.openxmlformats.org/markup-compatibility/2006" xmlns:p15="http://schemas.microsoft.com/office/powerpoint/2012/main">
    <mc:Choice Requires="p15">
      <p:transition spd="slow">
        <p15:prstTrans prst="fallOver"/>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 name="IMG_9838.jpg"/>
          <p:cNvPicPr>
            <a:picLocks noGrp="1" noChangeAspect="1"/>
          </p:cNvPicPr>
          <p:nvPr>
            <p:ph type="pic" idx="13"/>
          </p:nvPr>
        </p:nvPicPr>
        <p:blipFill>
          <a:blip r:embed="rId2"/>
          <a:srcRect l="25000" r="25000"/>
          <a:stretch>
            <a:fillRect/>
          </a:stretch>
        </p:blipFill>
        <p:spPr>
          <a:xfrm>
            <a:off x="6527800" y="0"/>
            <a:ext cx="6502400" cy="9753600"/>
          </a:xfrm>
          <a:prstGeom prst="rect">
            <a:avLst/>
          </a:prstGeom>
        </p:spPr>
      </p:pic>
      <p:sp>
        <p:nvSpPr>
          <p:cNvPr id="148" name="Shape 148"/>
          <p:cNvSpPr>
            <a:spLocks noGrp="1"/>
          </p:cNvSpPr>
          <p:nvPr>
            <p:ph type="title"/>
          </p:nvPr>
        </p:nvSpPr>
        <p:spPr>
          <a:prstGeom prst="rect">
            <a:avLst/>
          </a:prstGeom>
        </p:spPr>
        <p:txBody>
          <a:bodyPr/>
          <a:lstStyle/>
          <a:p>
            <a:r>
              <a:t>fonti</a:t>
            </a:r>
          </a:p>
        </p:txBody>
      </p:sp>
      <p:sp>
        <p:nvSpPr>
          <p:cNvPr id="149" name="Shape 149"/>
          <p:cNvSpPr>
            <a:spLocks noGrp="1"/>
          </p:cNvSpPr>
          <p:nvPr>
            <p:ph type="body" sz="half" idx="1"/>
          </p:nvPr>
        </p:nvSpPr>
        <p:spPr>
          <a:prstGeom prst="rect">
            <a:avLst/>
          </a:prstGeom>
        </p:spPr>
        <p:txBody>
          <a:bodyPr/>
          <a:lstStyle/>
          <a:p>
            <a:pPr>
              <a:defRPr>
                <a:latin typeface="Avenir Heavy"/>
                <a:ea typeface="Avenir Heavy"/>
                <a:cs typeface="Avenir Heavy"/>
                <a:sym typeface="Avenir Heavy"/>
              </a:defRPr>
            </a:pPr>
            <a:r>
              <a:rPr dirty="0" err="1"/>
              <a:t>D.lgs</a:t>
            </a:r>
            <a:r>
              <a:rPr dirty="0"/>
              <a:t>. 18 </a:t>
            </a:r>
            <a:r>
              <a:rPr dirty="0" err="1"/>
              <a:t>luglio</a:t>
            </a:r>
            <a:r>
              <a:rPr dirty="0"/>
              <a:t> 2005, n. 171 (</a:t>
            </a:r>
            <a:r>
              <a:rPr dirty="0" err="1"/>
              <a:t>codice</a:t>
            </a:r>
            <a:r>
              <a:rPr dirty="0"/>
              <a:t> </a:t>
            </a:r>
            <a:r>
              <a:rPr dirty="0" err="1"/>
              <a:t>della</a:t>
            </a:r>
            <a:r>
              <a:rPr dirty="0"/>
              <a:t> </a:t>
            </a:r>
            <a:r>
              <a:rPr dirty="0" err="1"/>
              <a:t>nautica</a:t>
            </a:r>
            <a:r>
              <a:rPr dirty="0"/>
              <a:t> da </a:t>
            </a:r>
            <a:r>
              <a:rPr dirty="0" err="1"/>
              <a:t>diporto</a:t>
            </a:r>
            <a:r>
              <a:rPr dirty="0"/>
              <a:t>)</a:t>
            </a:r>
          </a:p>
          <a:p>
            <a:pPr>
              <a:defRPr>
                <a:latin typeface="Avenir Heavy"/>
                <a:ea typeface="Avenir Heavy"/>
                <a:cs typeface="Avenir Heavy"/>
                <a:sym typeface="Avenir Heavy"/>
              </a:defRPr>
            </a:pPr>
            <a:r>
              <a:rPr dirty="0" err="1"/>
              <a:t>D.lgs</a:t>
            </a:r>
            <a:r>
              <a:rPr dirty="0"/>
              <a:t>. 3 </a:t>
            </a:r>
            <a:r>
              <a:rPr dirty="0" err="1"/>
              <a:t>novembre</a:t>
            </a:r>
            <a:r>
              <a:rPr dirty="0"/>
              <a:t> 2017, n. 229 </a:t>
            </a:r>
            <a:endParaRPr lang="it-IT" dirty="0"/>
          </a:p>
          <a:p>
            <a:pPr>
              <a:defRPr>
                <a:latin typeface="Avenir Heavy"/>
                <a:ea typeface="Avenir Heavy"/>
                <a:cs typeface="Avenir Heavy"/>
                <a:sym typeface="Avenir Heavy"/>
              </a:defRPr>
            </a:pPr>
            <a:r>
              <a:rPr lang="it-IT" dirty="0"/>
              <a:t>D.lgs. 12 novembre 2020, n. 160</a:t>
            </a:r>
            <a:endParaRPr dirty="0"/>
          </a:p>
          <a:p>
            <a:pPr marL="393699" indent="-393699">
              <a:defRPr sz="2200"/>
            </a:pPr>
            <a:r>
              <a:rPr b="1" dirty="0"/>
              <a:t>Cod. nav.</a:t>
            </a:r>
            <a:r>
              <a:rPr dirty="0"/>
              <a:t> </a:t>
            </a:r>
            <a:r>
              <a:rPr dirty="0" err="1"/>
              <a:t>artt</a:t>
            </a:r>
            <a:r>
              <a:rPr dirty="0"/>
              <a:t>. 213-218: </a:t>
            </a:r>
            <a:r>
              <a:rPr dirty="0" err="1"/>
              <a:t>abrogati</a:t>
            </a:r>
            <a:r>
              <a:rPr dirty="0"/>
              <a:t> (salvo art. 217)</a:t>
            </a:r>
          </a:p>
        </p:txBody>
      </p:sp>
    </p:spTree>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fast">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title"/>
          </p:nvPr>
        </p:nvSpPr>
        <p:spPr>
          <a:prstGeom prst="rect">
            <a:avLst/>
          </a:prstGeom>
        </p:spPr>
        <p:txBody>
          <a:bodyPr/>
          <a:lstStyle>
            <a:lvl1pPr defTabSz="496570">
              <a:defRPr sz="3825" spc="612"/>
            </a:lvl1pPr>
          </a:lstStyle>
          <a:p>
            <a:r>
              <a:t>2) crociera-noleggio con itinerario prestabilito</a:t>
            </a:r>
          </a:p>
        </p:txBody>
      </p:sp>
      <p:sp>
        <p:nvSpPr>
          <p:cNvPr id="232" name="Shape 232"/>
          <p:cNvSpPr>
            <a:spLocks noGrp="1"/>
          </p:cNvSpPr>
          <p:nvPr>
            <p:ph type="body" idx="1"/>
          </p:nvPr>
        </p:nvSpPr>
        <p:spPr>
          <a:prstGeom prst="rect">
            <a:avLst/>
          </a:prstGeom>
        </p:spPr>
        <p:txBody>
          <a:bodyPr/>
          <a:lstStyle/>
          <a:p>
            <a:r>
              <a:t>si distingue dal primo caso per il fatto che l’itinerario o programma di viaggio è prestabilito dal noleggiante (armatore), e il noleggiatore (</a:t>
            </a:r>
            <a:r>
              <a:rPr i="1"/>
              <a:t>charterer</a:t>
            </a:r>
            <a:r>
              <a:t>) non può modificarlo</a:t>
            </a:r>
          </a:p>
          <a:p>
            <a:r>
              <a:rPr>
                <a:latin typeface="Avenir Heavy"/>
                <a:ea typeface="Avenir Heavy"/>
                <a:cs typeface="Avenir Heavy"/>
                <a:sym typeface="Avenir Heavy"/>
              </a:rPr>
              <a:t>DISCIPLINA:</a:t>
            </a:r>
            <a:r>
              <a:t> contratto di noleggio a viaggio (cod. nav.) o contratto di crociera turistica (cod. turismo)</a:t>
            </a: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Shape 234"/>
          <p:cNvSpPr>
            <a:spLocks noGrp="1"/>
          </p:cNvSpPr>
          <p:nvPr>
            <p:ph type="title"/>
          </p:nvPr>
        </p:nvSpPr>
        <p:spPr>
          <a:prstGeom prst="rect">
            <a:avLst/>
          </a:prstGeom>
        </p:spPr>
        <p:txBody>
          <a:bodyPr/>
          <a:lstStyle>
            <a:lvl1pPr defTabSz="496570">
              <a:defRPr sz="3825" spc="612"/>
            </a:lvl1pPr>
          </a:lstStyle>
          <a:p>
            <a:r>
              <a:t>3) cabin charter / crociera individuale</a:t>
            </a:r>
          </a:p>
        </p:txBody>
      </p:sp>
      <p:sp>
        <p:nvSpPr>
          <p:cNvPr id="235" name="Shape 235"/>
          <p:cNvSpPr>
            <a:spLocks noGrp="1"/>
          </p:cNvSpPr>
          <p:nvPr>
            <p:ph type="body" idx="1"/>
          </p:nvPr>
        </p:nvSpPr>
        <p:spPr>
          <a:prstGeom prst="rect">
            <a:avLst/>
          </a:prstGeom>
        </p:spPr>
        <p:txBody>
          <a:bodyPr/>
          <a:lstStyle/>
          <a:p>
            <a:r>
              <a:rPr dirty="0" err="1"/>
              <a:t>pluralità</a:t>
            </a:r>
            <a:r>
              <a:rPr dirty="0"/>
              <a:t> di </a:t>
            </a:r>
            <a:r>
              <a:rPr dirty="0" err="1"/>
              <a:t>contratti</a:t>
            </a:r>
            <a:r>
              <a:rPr dirty="0"/>
              <a:t> </a:t>
            </a:r>
            <a:r>
              <a:rPr dirty="0" err="1"/>
              <a:t>individuali</a:t>
            </a:r>
            <a:r>
              <a:rPr dirty="0"/>
              <a:t> o di </a:t>
            </a:r>
            <a:r>
              <a:rPr dirty="0" err="1"/>
              <a:t>coppie</a:t>
            </a:r>
            <a:r>
              <a:rPr dirty="0"/>
              <a:t> in cui </a:t>
            </a:r>
            <a:r>
              <a:rPr dirty="0" err="1"/>
              <a:t>si</a:t>
            </a:r>
            <a:r>
              <a:rPr dirty="0"/>
              <a:t> </a:t>
            </a:r>
            <a:r>
              <a:rPr dirty="0" err="1"/>
              <a:t>mette</a:t>
            </a:r>
            <a:r>
              <a:rPr dirty="0"/>
              <a:t> a </a:t>
            </a:r>
            <a:r>
              <a:rPr dirty="0" err="1"/>
              <a:t>disposizione</a:t>
            </a:r>
            <a:r>
              <a:rPr dirty="0"/>
              <a:t> </a:t>
            </a:r>
            <a:r>
              <a:rPr dirty="0" err="1"/>
              <a:t>una</a:t>
            </a:r>
            <a:r>
              <a:rPr dirty="0"/>
              <a:t> </a:t>
            </a:r>
            <a:r>
              <a:rPr dirty="0" err="1"/>
              <a:t>cuccetta</a:t>
            </a:r>
            <a:r>
              <a:rPr dirty="0"/>
              <a:t> o </a:t>
            </a:r>
            <a:r>
              <a:rPr dirty="0" err="1"/>
              <a:t>cabina</a:t>
            </a:r>
            <a:r>
              <a:rPr dirty="0"/>
              <a:t> a </a:t>
            </a:r>
            <a:r>
              <a:rPr dirty="0" err="1"/>
              <a:t>bordo</a:t>
            </a:r>
            <a:r>
              <a:rPr dirty="0"/>
              <a:t> </a:t>
            </a:r>
            <a:r>
              <a:rPr dirty="0" err="1"/>
              <a:t>dello</a:t>
            </a:r>
            <a:r>
              <a:rPr dirty="0"/>
              <a:t> yacht, </a:t>
            </a:r>
            <a:r>
              <a:rPr dirty="0" err="1"/>
              <a:t>insieme</a:t>
            </a:r>
            <a:r>
              <a:rPr dirty="0"/>
              <a:t> </a:t>
            </a:r>
            <a:r>
              <a:rPr dirty="0" err="1"/>
              <a:t>agli</a:t>
            </a:r>
            <a:r>
              <a:rPr dirty="0"/>
              <a:t> </a:t>
            </a:r>
            <a:r>
              <a:rPr dirty="0" err="1"/>
              <a:t>spazi</a:t>
            </a:r>
            <a:r>
              <a:rPr dirty="0"/>
              <a:t> </a:t>
            </a:r>
            <a:r>
              <a:rPr dirty="0" err="1"/>
              <a:t>comuni</a:t>
            </a:r>
            <a:r>
              <a:rPr dirty="0"/>
              <a:t> ed ai </a:t>
            </a:r>
            <a:r>
              <a:rPr dirty="0" err="1"/>
              <a:t>servizi</a:t>
            </a:r>
            <a:r>
              <a:rPr dirty="0"/>
              <a:t> a </a:t>
            </a:r>
            <a:r>
              <a:rPr dirty="0" err="1"/>
              <a:t>bordo</a:t>
            </a:r>
            <a:r>
              <a:rPr dirty="0"/>
              <a:t> </a:t>
            </a:r>
          </a:p>
          <a:p>
            <a:r>
              <a:rPr dirty="0" err="1"/>
              <a:t>programma</a:t>
            </a:r>
            <a:r>
              <a:rPr dirty="0"/>
              <a:t> di </a:t>
            </a:r>
            <a:r>
              <a:rPr dirty="0" err="1"/>
              <a:t>viaggio</a:t>
            </a:r>
            <a:r>
              <a:rPr dirty="0"/>
              <a:t> </a:t>
            </a:r>
            <a:r>
              <a:rPr dirty="0" err="1"/>
              <a:t>prestabilito</a:t>
            </a:r>
            <a:r>
              <a:rPr dirty="0"/>
              <a:t> e non </a:t>
            </a:r>
            <a:r>
              <a:rPr dirty="0" err="1"/>
              <a:t>modificabile</a:t>
            </a:r>
            <a:endParaRPr dirty="0"/>
          </a:p>
          <a:p>
            <a:r>
              <a:rPr dirty="0" err="1"/>
              <a:t>periodo</a:t>
            </a:r>
            <a:r>
              <a:rPr dirty="0"/>
              <a:t> di tempo </a:t>
            </a:r>
            <a:r>
              <a:rPr dirty="0" err="1"/>
              <a:t>determinato</a:t>
            </a:r>
            <a:r>
              <a:rPr dirty="0"/>
              <a:t> e </a:t>
            </a:r>
            <a:r>
              <a:rPr dirty="0" err="1"/>
              <a:t>prezzo</a:t>
            </a:r>
            <a:r>
              <a:rPr dirty="0"/>
              <a:t> </a:t>
            </a:r>
            <a:r>
              <a:rPr dirty="0" err="1"/>
              <a:t>forfettario</a:t>
            </a:r>
            <a:endParaRPr dirty="0"/>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Shape 237"/>
          <p:cNvSpPr>
            <a:spLocks noGrp="1"/>
          </p:cNvSpPr>
          <p:nvPr>
            <p:ph type="title"/>
          </p:nvPr>
        </p:nvSpPr>
        <p:spPr>
          <a:prstGeom prst="rect">
            <a:avLst/>
          </a:prstGeom>
        </p:spPr>
        <p:txBody>
          <a:bodyPr/>
          <a:lstStyle>
            <a:lvl1pPr defTabSz="496570">
              <a:defRPr sz="3825" spc="612"/>
            </a:lvl1pPr>
          </a:lstStyle>
          <a:p>
            <a:r>
              <a:t>4) cruise voyage agreement for commercial vessel in tourist use</a:t>
            </a:r>
          </a:p>
        </p:txBody>
      </p:sp>
      <p:sp>
        <p:nvSpPr>
          <p:cNvPr id="238" name="Shape 238"/>
          <p:cNvSpPr>
            <a:spLocks noGrp="1"/>
          </p:cNvSpPr>
          <p:nvPr>
            <p:ph type="body" idx="1"/>
          </p:nvPr>
        </p:nvSpPr>
        <p:spPr>
          <a:prstGeom prst="rect">
            <a:avLst/>
          </a:prstGeom>
        </p:spPr>
        <p:txBody>
          <a:bodyPr/>
          <a:lstStyle/>
          <a:p>
            <a:r>
              <a:t>contratto tra armatore-noleggiante (</a:t>
            </a:r>
            <a:r>
              <a:rPr i="1"/>
              <a:t>owner</a:t>
            </a:r>
            <a:r>
              <a:t>) e noleggiatore (</a:t>
            </a:r>
            <a:r>
              <a:rPr i="1"/>
              <a:t>charterer</a:t>
            </a:r>
            <a:r>
              <a:t>) avente ad oggetto una nave da diporto destinata al noleggio</a:t>
            </a:r>
          </a:p>
          <a:p>
            <a:r>
              <a:t>contratti individuali tra noleggiatore-organizzatore e passeggeri partecipanti alla crociera</a:t>
            </a:r>
          </a:p>
          <a:p>
            <a:r>
              <a:t>NB: i passeggeri-croceristi entrano in rapporto solo con il noleggiatore, che assume tutte le responsabilità dell’organizzatore (cod. turismo)</a:t>
            </a: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a:spLocks noGrp="1"/>
          </p:cNvSpPr>
          <p:nvPr>
            <p:ph type="title"/>
          </p:nvPr>
        </p:nvSpPr>
        <p:spPr>
          <a:prstGeom prst="rect">
            <a:avLst/>
          </a:prstGeom>
        </p:spPr>
        <p:txBody>
          <a:bodyPr/>
          <a:lstStyle/>
          <a:p>
            <a:r>
              <a:rPr err="1"/>
              <a:t>responsabilità</a:t>
            </a:r>
            <a:endParaRPr/>
          </a:p>
        </p:txBody>
      </p:sp>
      <p:sp>
        <p:nvSpPr>
          <p:cNvPr id="241" name="Shape 241"/>
          <p:cNvSpPr>
            <a:spLocks noGrp="1"/>
          </p:cNvSpPr>
          <p:nvPr>
            <p:ph type="body" idx="1"/>
          </p:nvPr>
        </p:nvSpPr>
        <p:spPr>
          <a:prstGeom prst="rect">
            <a:avLst/>
          </a:prstGeom>
        </p:spPr>
        <p:txBody>
          <a:bodyPr/>
          <a:lstStyle/>
          <a:p>
            <a:pPr marL="422909" indent="-422909" defTabSz="525779">
              <a:spcBef>
                <a:spcPts val="3700"/>
              </a:spcBef>
              <a:defRPr sz="3239"/>
            </a:pPr>
            <a:r>
              <a:t>Uno dei maggiori problemi riguarda l’individuazione della responsabilità del noleggiante e/o dell’organizzatore della crociera</a:t>
            </a:r>
          </a:p>
          <a:p>
            <a:pPr marL="422909" indent="-422909" defTabSz="525779">
              <a:spcBef>
                <a:spcPts val="3700"/>
              </a:spcBef>
              <a:defRPr sz="3239"/>
            </a:pPr>
            <a:r>
              <a:t>Nel </a:t>
            </a:r>
            <a:r>
              <a:rPr>
                <a:latin typeface="Avenir Heavy"/>
                <a:ea typeface="Avenir Heavy"/>
                <a:cs typeface="Avenir Heavy"/>
                <a:sym typeface="Avenir Heavy"/>
              </a:rPr>
              <a:t>noleggio</a:t>
            </a:r>
            <a:r>
              <a:t> non vi è assunzione esplicita di obblighi di protezione nei confronti del noleggiatore e dei suoi ospiti, coperti però dall’assicurazione obbligatoria</a:t>
            </a:r>
          </a:p>
          <a:p>
            <a:pPr marL="422909" indent="-422909" defTabSz="525779">
              <a:spcBef>
                <a:spcPts val="3700"/>
              </a:spcBef>
              <a:defRPr sz="3239"/>
            </a:pPr>
            <a:r>
              <a:t>Nella </a:t>
            </a:r>
            <a:r>
              <a:rPr>
                <a:latin typeface="Avenir Heavy"/>
                <a:ea typeface="Avenir Heavy"/>
                <a:cs typeface="Avenir Heavy"/>
                <a:sym typeface="Avenir Heavy"/>
              </a:rPr>
              <a:t>crociera</a:t>
            </a:r>
            <a:r>
              <a:t> l’organizzatore risponde di tutti i danni (compreso il </a:t>
            </a:r>
            <a:r>
              <a:rPr>
                <a:latin typeface="Avenir Heavy"/>
                <a:ea typeface="Avenir Heavy"/>
                <a:cs typeface="Avenir Heavy"/>
                <a:sym typeface="Avenir Heavy"/>
              </a:rPr>
              <a:t>danno da vacanza rovinata</a:t>
            </a:r>
            <a:r>
              <a:t>) derivanti dall’inadempimento del contratto e di quelli provocati dai terzi fornitori di servizi compresi nel pacchetto</a:t>
            </a: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C638D1-D17C-7F29-B54C-8CC7DA6E89A1}"/>
              </a:ext>
            </a:extLst>
          </p:cNvPr>
          <p:cNvSpPr>
            <a:spLocks noGrp="1"/>
          </p:cNvSpPr>
          <p:nvPr>
            <p:ph type="title"/>
          </p:nvPr>
        </p:nvSpPr>
        <p:spPr/>
        <p:txBody>
          <a:bodyPr>
            <a:normAutofit fontScale="90000"/>
          </a:bodyPr>
          <a:lstStyle/>
          <a:p>
            <a:r>
              <a:rPr lang="it-IT" dirty="0"/>
              <a:t>Locazione e noleggio natanti</a:t>
            </a:r>
            <a:br>
              <a:rPr lang="it-IT" dirty="0"/>
            </a:br>
            <a:r>
              <a:rPr lang="it-IT" sz="3100" dirty="0"/>
              <a:t>(</a:t>
            </a:r>
            <a:r>
              <a:rPr lang="it-IT" sz="3100" dirty="0" err="1"/>
              <a:t>d.m.</a:t>
            </a:r>
            <a:r>
              <a:rPr lang="it-IT" sz="3100" dirty="0"/>
              <a:t> 1 settembre 2021)</a:t>
            </a:r>
          </a:p>
        </p:txBody>
      </p:sp>
      <p:sp>
        <p:nvSpPr>
          <p:cNvPr id="3" name="Segnaposto testo 2">
            <a:extLst>
              <a:ext uri="{FF2B5EF4-FFF2-40B4-BE49-F238E27FC236}">
                <a16:creationId xmlns:a16="http://schemas.microsoft.com/office/drawing/2014/main" id="{48897C7E-3BA2-8A61-C209-B0B87D32BCC0}"/>
              </a:ext>
            </a:extLst>
          </p:cNvPr>
          <p:cNvSpPr>
            <a:spLocks noGrp="1"/>
          </p:cNvSpPr>
          <p:nvPr>
            <p:ph type="body" idx="1"/>
          </p:nvPr>
        </p:nvSpPr>
        <p:spPr/>
        <p:txBody>
          <a:bodyPr>
            <a:noAutofit/>
          </a:bodyPr>
          <a:lstStyle/>
          <a:p>
            <a:r>
              <a:rPr lang="it-IT" sz="2800" b="1" dirty="0">
                <a:solidFill>
                  <a:srgbClr val="FF0000"/>
                </a:solidFill>
                <a:effectLst/>
                <a:latin typeface="+mn-ea"/>
              </a:rPr>
              <a:t>a) locazione: </a:t>
            </a:r>
            <a:r>
              <a:rPr lang="it-IT" sz="2800" dirty="0">
                <a:effectLst/>
                <a:latin typeface="+mn-ea"/>
              </a:rPr>
              <a:t>il contratto con il quale il locatore si obbliga verso corrispettivo a cedere il godimento di un natante da diporto ovvero di una moto d'acqua per un periodo di tempo determinato, anche </a:t>
            </a:r>
            <a:r>
              <a:rPr lang="it-IT" sz="2800" dirty="0">
                <a:solidFill>
                  <a:srgbClr val="FFFF00"/>
                </a:solidFill>
                <a:effectLst/>
                <a:latin typeface="+mn-ea"/>
              </a:rPr>
              <a:t>giornaliero</a:t>
            </a:r>
            <a:r>
              <a:rPr lang="it-IT" sz="2800" dirty="0">
                <a:effectLst/>
                <a:latin typeface="+mn-ea"/>
              </a:rPr>
              <a:t> o </a:t>
            </a:r>
            <a:r>
              <a:rPr lang="it-IT" sz="2800" dirty="0">
                <a:solidFill>
                  <a:srgbClr val="FFFF00"/>
                </a:solidFill>
                <a:effectLst/>
                <a:latin typeface="+mn-ea"/>
              </a:rPr>
              <a:t>orario</a:t>
            </a:r>
            <a:r>
              <a:rPr lang="it-IT" sz="2800" dirty="0">
                <a:effectLst/>
                <a:latin typeface="+mn-ea"/>
              </a:rPr>
              <a:t> o di </a:t>
            </a:r>
            <a:r>
              <a:rPr lang="it-IT" sz="2800" dirty="0">
                <a:solidFill>
                  <a:srgbClr val="FFFF00"/>
                </a:solidFill>
                <a:effectLst/>
                <a:latin typeface="+mn-ea"/>
              </a:rPr>
              <a:t>frazione di ora</a:t>
            </a:r>
            <a:r>
              <a:rPr lang="it-IT" sz="2800" dirty="0">
                <a:effectLst/>
                <a:latin typeface="+mn-ea"/>
              </a:rPr>
              <a:t>, da trascorrere a scopo ricreativo e turistico in zone marine o acque interne, alle condizioni stabilite dal contratto</a:t>
            </a:r>
          </a:p>
          <a:p>
            <a:r>
              <a:rPr lang="it-IT" sz="2800" b="1" dirty="0">
                <a:solidFill>
                  <a:srgbClr val="FF0000"/>
                </a:solidFill>
                <a:effectLst/>
                <a:latin typeface="+mn-ea"/>
              </a:rPr>
              <a:t>b) noleggio: </a:t>
            </a:r>
            <a:r>
              <a:rPr lang="it-IT" sz="2800" dirty="0">
                <a:effectLst/>
                <a:latin typeface="+mn-ea"/>
              </a:rPr>
              <a:t>il contratto con cui il noleggiante, in corrispettivo del nolo pattuito, si obbliga a mettere a disposizione di </a:t>
            </a:r>
            <a:r>
              <a:rPr lang="it-IT" sz="2800" dirty="0">
                <a:solidFill>
                  <a:srgbClr val="FFFF00"/>
                </a:solidFill>
                <a:effectLst/>
                <a:latin typeface="+mn-ea"/>
              </a:rPr>
              <a:t>uno o </a:t>
            </a:r>
            <a:r>
              <a:rPr lang="it-IT" sz="2800" dirty="0" err="1">
                <a:solidFill>
                  <a:srgbClr val="FFFF00"/>
                </a:solidFill>
                <a:effectLst/>
                <a:latin typeface="+mn-ea"/>
              </a:rPr>
              <a:t>piu'</a:t>
            </a:r>
            <a:r>
              <a:rPr lang="it-IT" sz="2800" dirty="0">
                <a:solidFill>
                  <a:srgbClr val="FFFF00"/>
                </a:solidFill>
                <a:effectLst/>
                <a:latin typeface="+mn-ea"/>
              </a:rPr>
              <a:t> noleggiatori</a:t>
            </a:r>
            <a:r>
              <a:rPr lang="it-IT" sz="2800" dirty="0">
                <a:effectLst/>
                <a:latin typeface="+mn-ea"/>
              </a:rPr>
              <a:t>, rispettivamente, il natante da diporto o </a:t>
            </a:r>
            <a:r>
              <a:rPr lang="it-IT" sz="2800" dirty="0">
                <a:solidFill>
                  <a:srgbClr val="FFFF00"/>
                </a:solidFill>
                <a:effectLst/>
                <a:latin typeface="+mn-ea"/>
              </a:rPr>
              <a:t>parte di esso</a:t>
            </a:r>
            <a:r>
              <a:rPr lang="it-IT" sz="2800" dirty="0">
                <a:effectLst/>
                <a:latin typeface="+mn-ea"/>
              </a:rPr>
              <a:t>, munito di equipaggio, per un periodo di tempo determinato, anche </a:t>
            </a:r>
            <a:r>
              <a:rPr lang="it-IT" sz="2800" dirty="0">
                <a:solidFill>
                  <a:srgbClr val="FFFF00"/>
                </a:solidFill>
                <a:effectLst/>
                <a:latin typeface="+mn-ea"/>
              </a:rPr>
              <a:t>giornaliero</a:t>
            </a:r>
            <a:r>
              <a:rPr lang="it-IT" sz="2800" dirty="0">
                <a:effectLst/>
                <a:latin typeface="+mn-ea"/>
              </a:rPr>
              <a:t> o </a:t>
            </a:r>
            <a:r>
              <a:rPr lang="it-IT" sz="2800" dirty="0">
                <a:solidFill>
                  <a:srgbClr val="FFFF00"/>
                </a:solidFill>
                <a:effectLst/>
                <a:latin typeface="+mn-ea"/>
              </a:rPr>
              <a:t>orario </a:t>
            </a:r>
            <a:r>
              <a:rPr lang="it-IT" sz="2800" dirty="0">
                <a:effectLst/>
                <a:latin typeface="+mn-ea"/>
              </a:rPr>
              <a:t>o di </a:t>
            </a:r>
            <a:r>
              <a:rPr lang="it-IT" sz="2800" dirty="0">
                <a:solidFill>
                  <a:srgbClr val="FFFF00"/>
                </a:solidFill>
                <a:effectLst/>
                <a:latin typeface="+mn-ea"/>
              </a:rPr>
              <a:t>frazione di ora</a:t>
            </a:r>
            <a:r>
              <a:rPr lang="it-IT" sz="2800" dirty="0">
                <a:effectLst/>
                <a:latin typeface="+mn-ea"/>
              </a:rPr>
              <a:t>, da trascorrere a </a:t>
            </a:r>
            <a:r>
              <a:rPr lang="it-IT" sz="2800" dirty="0">
                <a:solidFill>
                  <a:srgbClr val="FFFF00"/>
                </a:solidFill>
                <a:effectLst/>
                <a:latin typeface="+mn-ea"/>
              </a:rPr>
              <a:t>scopo ricreativo e turistico </a:t>
            </a:r>
            <a:r>
              <a:rPr lang="it-IT" sz="2800" dirty="0">
                <a:effectLst/>
                <a:latin typeface="+mn-ea"/>
              </a:rPr>
              <a:t>in zone marine o acque interne, alle condizioni stabilite dal contratto</a:t>
            </a:r>
          </a:p>
        </p:txBody>
      </p:sp>
    </p:spTree>
    <p:extLst>
      <p:ext uri="{BB962C8B-B14F-4D97-AF65-F5344CB8AC3E}">
        <p14:creationId xmlns:p14="http://schemas.microsoft.com/office/powerpoint/2010/main" val="52435851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54853F-DE54-E350-17C6-DCE0EC351CE6}"/>
              </a:ext>
            </a:extLst>
          </p:cNvPr>
          <p:cNvSpPr>
            <a:spLocks noGrp="1"/>
          </p:cNvSpPr>
          <p:nvPr>
            <p:ph type="title"/>
          </p:nvPr>
        </p:nvSpPr>
        <p:spPr/>
        <p:txBody>
          <a:bodyPr>
            <a:normAutofit fontScale="90000"/>
          </a:bodyPr>
          <a:lstStyle/>
          <a:p>
            <a:r>
              <a:rPr lang="it-IT" dirty="0"/>
              <a:t>Natura del noleggio di unità da diporto</a:t>
            </a:r>
          </a:p>
        </p:txBody>
      </p:sp>
      <p:sp>
        <p:nvSpPr>
          <p:cNvPr id="3" name="Segnaposto testo 2">
            <a:extLst>
              <a:ext uri="{FF2B5EF4-FFF2-40B4-BE49-F238E27FC236}">
                <a16:creationId xmlns:a16="http://schemas.microsoft.com/office/drawing/2014/main" id="{EF9D124C-8DB8-ECA0-E5AC-90A23A78DFE1}"/>
              </a:ext>
            </a:extLst>
          </p:cNvPr>
          <p:cNvSpPr>
            <a:spLocks noGrp="1"/>
          </p:cNvSpPr>
          <p:nvPr>
            <p:ph type="body" idx="1"/>
          </p:nvPr>
        </p:nvSpPr>
        <p:spPr/>
        <p:txBody>
          <a:bodyPr>
            <a:normAutofit/>
          </a:bodyPr>
          <a:lstStyle/>
          <a:p>
            <a:r>
              <a:rPr lang="it-IT" sz="3200" b="1" dirty="0">
                <a:solidFill>
                  <a:srgbClr val="FFFF00"/>
                </a:solidFill>
              </a:rPr>
              <a:t>Il noleggio di unità da diporto è un sottotipo del contratto di noleggio di nave disciplinato dal codice della navigazione o è un tipo a parte?</a:t>
            </a:r>
          </a:p>
          <a:p>
            <a:r>
              <a:rPr lang="it-IT" sz="3200" b="1" dirty="0">
                <a:solidFill>
                  <a:srgbClr val="FFFF00"/>
                </a:solidFill>
              </a:rPr>
              <a:t>È ravvisabile un obbligo di protezione del passeggero (e di custodia delle sue cose) nel contratto di noleggio?</a:t>
            </a:r>
          </a:p>
          <a:p>
            <a:r>
              <a:rPr lang="it-IT" sz="3200" b="1" dirty="0">
                <a:solidFill>
                  <a:srgbClr val="FFFF00"/>
                </a:solidFill>
              </a:rPr>
              <a:t>Il contratto di noleggio può essere assimilato al trasporto?</a:t>
            </a:r>
          </a:p>
          <a:p>
            <a:r>
              <a:rPr lang="it-IT" sz="3200" b="1" dirty="0">
                <a:solidFill>
                  <a:srgbClr val="FFFF00"/>
                </a:solidFill>
              </a:rPr>
              <a:t>È ammissibile un contratto di trasporto con unità da diporto?</a:t>
            </a:r>
          </a:p>
        </p:txBody>
      </p:sp>
    </p:spTree>
    <p:extLst>
      <p:ext uri="{BB962C8B-B14F-4D97-AF65-F5344CB8AC3E}">
        <p14:creationId xmlns:p14="http://schemas.microsoft.com/office/powerpoint/2010/main" val="307377097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17841F-2171-FBE1-E797-43F46D3D513E}"/>
              </a:ext>
            </a:extLst>
          </p:cNvPr>
          <p:cNvSpPr>
            <a:spLocks noGrp="1"/>
          </p:cNvSpPr>
          <p:nvPr>
            <p:ph type="title"/>
          </p:nvPr>
        </p:nvSpPr>
        <p:spPr/>
        <p:txBody>
          <a:bodyPr>
            <a:normAutofit fontScale="90000"/>
          </a:bodyPr>
          <a:lstStyle/>
          <a:p>
            <a:r>
              <a:rPr lang="it-IT" dirty="0"/>
              <a:t>Sottotipi del contratto di noleggio di unità da diporto</a:t>
            </a:r>
          </a:p>
        </p:txBody>
      </p:sp>
      <p:sp>
        <p:nvSpPr>
          <p:cNvPr id="3" name="Segnaposto testo 2">
            <a:extLst>
              <a:ext uri="{FF2B5EF4-FFF2-40B4-BE49-F238E27FC236}">
                <a16:creationId xmlns:a16="http://schemas.microsoft.com/office/drawing/2014/main" id="{8AF7CACC-98C2-1BB7-9A4E-C8F0BB181C7F}"/>
              </a:ext>
            </a:extLst>
          </p:cNvPr>
          <p:cNvSpPr>
            <a:spLocks noGrp="1"/>
          </p:cNvSpPr>
          <p:nvPr>
            <p:ph type="body" idx="1"/>
          </p:nvPr>
        </p:nvSpPr>
        <p:spPr/>
        <p:txBody>
          <a:bodyPr/>
          <a:lstStyle/>
          <a:p>
            <a:r>
              <a:rPr lang="it-IT" sz="4400" b="1" dirty="0">
                <a:solidFill>
                  <a:srgbClr val="FF0000"/>
                </a:solidFill>
              </a:rPr>
              <a:t>Noleggi «tipici»</a:t>
            </a:r>
          </a:p>
          <a:p>
            <a:r>
              <a:rPr lang="it-IT" dirty="0"/>
              <a:t>- noleggio unitario a tempo (con finalità di crociera)</a:t>
            </a:r>
          </a:p>
          <a:p>
            <a:r>
              <a:rPr lang="it-IT" dirty="0"/>
              <a:t>- noleggio a cabina</a:t>
            </a:r>
          </a:p>
          <a:p>
            <a:r>
              <a:rPr lang="it-IT" dirty="0"/>
              <a:t>- noleggio da fermo</a:t>
            </a:r>
          </a:p>
          <a:p>
            <a:r>
              <a:rPr lang="it-IT" dirty="0"/>
              <a:t>- noleggio occasionale (unitario; a cabina; da fermo)</a:t>
            </a:r>
          </a:p>
          <a:p>
            <a:r>
              <a:rPr lang="it-IT" dirty="0"/>
              <a:t>- noleggio con pluralità di noleggiatori  (natanti)</a:t>
            </a:r>
          </a:p>
        </p:txBody>
      </p:sp>
    </p:spTree>
    <p:extLst>
      <p:ext uri="{BB962C8B-B14F-4D97-AF65-F5344CB8AC3E}">
        <p14:creationId xmlns:p14="http://schemas.microsoft.com/office/powerpoint/2010/main" val="432248294"/>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878042-9091-697C-7AE6-514632892516}"/>
              </a:ext>
            </a:extLst>
          </p:cNvPr>
          <p:cNvSpPr>
            <a:spLocks noGrp="1"/>
          </p:cNvSpPr>
          <p:nvPr>
            <p:ph type="title"/>
          </p:nvPr>
        </p:nvSpPr>
        <p:spPr/>
        <p:txBody>
          <a:bodyPr>
            <a:normAutofit fontScale="90000"/>
          </a:bodyPr>
          <a:lstStyle/>
          <a:p>
            <a:r>
              <a:rPr lang="it-IT" dirty="0"/>
              <a:t>Noleggio e pacchetti turistici</a:t>
            </a:r>
          </a:p>
        </p:txBody>
      </p:sp>
      <p:sp>
        <p:nvSpPr>
          <p:cNvPr id="3" name="Segnaposto testo 2">
            <a:extLst>
              <a:ext uri="{FF2B5EF4-FFF2-40B4-BE49-F238E27FC236}">
                <a16:creationId xmlns:a16="http://schemas.microsoft.com/office/drawing/2014/main" id="{678C130F-A9F6-4EDF-25F1-3C7B9C5B6A6A}"/>
              </a:ext>
            </a:extLst>
          </p:cNvPr>
          <p:cNvSpPr>
            <a:spLocks noGrp="1"/>
          </p:cNvSpPr>
          <p:nvPr>
            <p:ph type="body" idx="1"/>
          </p:nvPr>
        </p:nvSpPr>
        <p:spPr/>
        <p:txBody>
          <a:bodyPr>
            <a:normAutofit fontScale="92500" lnSpcReduction="10000"/>
          </a:bodyPr>
          <a:lstStyle/>
          <a:p>
            <a:r>
              <a:rPr lang="it-IT" dirty="0"/>
              <a:t>Tour Operator mette in vendita pacchetti turistici che hanno come oggetto una vacanza in barca (a bordo di unità da diporto)</a:t>
            </a:r>
          </a:p>
          <a:p>
            <a:r>
              <a:rPr lang="it-IT" dirty="0">
                <a:solidFill>
                  <a:srgbClr val="FFFF00"/>
                </a:solidFill>
              </a:rPr>
              <a:t>TO: semplice intermediario </a:t>
            </a:r>
            <a:r>
              <a:rPr lang="it-IT" dirty="0"/>
              <a:t>(deve però avere il titolo di mediatore marittimo o mediatore del diporto) e contratto concluso tra cliente e società di charter</a:t>
            </a:r>
          </a:p>
          <a:p>
            <a:r>
              <a:rPr lang="it-IT" dirty="0">
                <a:solidFill>
                  <a:srgbClr val="FFFF00"/>
                </a:solidFill>
              </a:rPr>
              <a:t>TO prende in locazione unità da diporto</a:t>
            </a:r>
          </a:p>
          <a:p>
            <a:r>
              <a:rPr lang="it-IT" dirty="0"/>
              <a:t>A) TO (noleggiante) noleggia a cliente (noleggiatore)</a:t>
            </a:r>
          </a:p>
          <a:p>
            <a:r>
              <a:rPr lang="it-IT" dirty="0"/>
              <a:t>B) TO (sublocatore) loca a cliente (</a:t>
            </a:r>
            <a:r>
              <a:rPr lang="it-IT" dirty="0" err="1"/>
              <a:t>subconduttore</a:t>
            </a:r>
            <a:r>
              <a:rPr lang="it-IT" dirty="0"/>
              <a:t>)</a:t>
            </a:r>
          </a:p>
        </p:txBody>
      </p:sp>
    </p:spTree>
    <p:extLst>
      <p:ext uri="{BB962C8B-B14F-4D97-AF65-F5344CB8AC3E}">
        <p14:creationId xmlns:p14="http://schemas.microsoft.com/office/powerpoint/2010/main" val="112261834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0C7887-5E9B-4A2C-E350-B9FA53FAE803}"/>
              </a:ext>
            </a:extLst>
          </p:cNvPr>
          <p:cNvSpPr>
            <a:spLocks noGrp="1"/>
          </p:cNvSpPr>
          <p:nvPr>
            <p:ph type="title"/>
          </p:nvPr>
        </p:nvSpPr>
        <p:spPr/>
        <p:txBody>
          <a:bodyPr/>
          <a:lstStyle/>
          <a:p>
            <a:r>
              <a:rPr lang="it-IT" dirty="0"/>
              <a:t>Contratto di ormeggio</a:t>
            </a:r>
          </a:p>
        </p:txBody>
      </p:sp>
      <p:sp>
        <p:nvSpPr>
          <p:cNvPr id="3" name="Segnaposto testo 2">
            <a:extLst>
              <a:ext uri="{FF2B5EF4-FFF2-40B4-BE49-F238E27FC236}">
                <a16:creationId xmlns:a16="http://schemas.microsoft.com/office/drawing/2014/main" id="{6508D5FD-A1B4-83AA-FD4E-E6DA0BD6ED92}"/>
              </a:ext>
            </a:extLst>
          </p:cNvPr>
          <p:cNvSpPr>
            <a:spLocks noGrp="1"/>
          </p:cNvSpPr>
          <p:nvPr>
            <p:ph type="body" idx="1"/>
          </p:nvPr>
        </p:nvSpPr>
        <p:spPr/>
        <p:txBody>
          <a:bodyPr/>
          <a:lstStyle/>
          <a:p>
            <a:r>
              <a:rPr lang="it-IT" dirty="0"/>
              <a:t>contratto con cui il diportista, in cambio di un corrispettivo, ottiene la possibilità di sostare per un breve periodo in un approdo turistico, ovvero di utilizzare un posto barca per periodi stagionali più lunghi, anche pluriennali</a:t>
            </a:r>
          </a:p>
          <a:p>
            <a:r>
              <a:rPr lang="it-IT" dirty="0"/>
              <a:t>Servizi accessori: energia elettrica; acqua; utilizzo infrastruttura; servizi igienici; raccolta rifiuti; telefonia e internet; ecc.</a:t>
            </a:r>
          </a:p>
        </p:txBody>
      </p:sp>
    </p:spTree>
    <p:extLst>
      <p:ext uri="{BB962C8B-B14F-4D97-AF65-F5344CB8AC3E}">
        <p14:creationId xmlns:p14="http://schemas.microsoft.com/office/powerpoint/2010/main" val="94026219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A7B777-90F1-C935-F791-0615D76E4674}"/>
              </a:ext>
            </a:extLst>
          </p:cNvPr>
          <p:cNvSpPr>
            <a:spLocks noGrp="1"/>
          </p:cNvSpPr>
          <p:nvPr>
            <p:ph type="title"/>
          </p:nvPr>
        </p:nvSpPr>
        <p:spPr/>
        <p:txBody>
          <a:bodyPr/>
          <a:lstStyle/>
          <a:p>
            <a:r>
              <a:rPr lang="it-IT" dirty="0"/>
              <a:t>Natura ormeggio</a:t>
            </a:r>
          </a:p>
        </p:txBody>
      </p:sp>
      <p:sp>
        <p:nvSpPr>
          <p:cNvPr id="3" name="Segnaposto testo 2">
            <a:extLst>
              <a:ext uri="{FF2B5EF4-FFF2-40B4-BE49-F238E27FC236}">
                <a16:creationId xmlns:a16="http://schemas.microsoft.com/office/drawing/2014/main" id="{55B39429-F555-A654-E283-5E8E1AD406C4}"/>
              </a:ext>
            </a:extLst>
          </p:cNvPr>
          <p:cNvSpPr>
            <a:spLocks noGrp="1"/>
          </p:cNvSpPr>
          <p:nvPr>
            <p:ph type="body" idx="1"/>
          </p:nvPr>
        </p:nvSpPr>
        <p:spPr/>
        <p:txBody>
          <a:bodyPr>
            <a:normAutofit fontScale="70000" lnSpcReduction="20000"/>
          </a:bodyPr>
          <a:lstStyle/>
          <a:p>
            <a:r>
              <a:rPr lang="it-IT" b="1" dirty="0"/>
              <a:t>Contratto ATIPICO</a:t>
            </a:r>
          </a:p>
          <a:p>
            <a:r>
              <a:rPr lang="it-IT" dirty="0"/>
              <a:t>CONTENUTO: prestazioni riconducibili a diversi contratti tipici (locazione; somministrazione; deposito; contratto d’opera; ecc.)</a:t>
            </a:r>
          </a:p>
          <a:p>
            <a:r>
              <a:rPr lang="it-IT" dirty="0"/>
              <a:t>Disciplina applicabile: locazione o deposito?</a:t>
            </a:r>
          </a:p>
          <a:p>
            <a:r>
              <a:rPr lang="it-IT" dirty="0"/>
              <a:t>Struttura minima essenziale: messa a disposizione delle strutture portuali e assegnazione spazio acqueo</a:t>
            </a:r>
          </a:p>
          <a:p>
            <a:r>
              <a:rPr lang="it-IT" dirty="0"/>
              <a:t>CUSTODIA: prestazione accessoria eventuale o tipica?</a:t>
            </a:r>
          </a:p>
          <a:p>
            <a:r>
              <a:rPr lang="it-IT" dirty="0"/>
              <a:t>L’obbligo di custodia è quasi sempre presente nei formulari di contratto (tipizzazione sociale)</a:t>
            </a:r>
          </a:p>
          <a:p>
            <a:r>
              <a:rPr lang="it-IT" dirty="0"/>
              <a:t>Giurisprudenza: non c’è solo se contratto esclude espressamente la custodia e la relativa responsabilità</a:t>
            </a:r>
          </a:p>
        </p:txBody>
      </p:sp>
    </p:spTree>
    <p:extLst>
      <p:ext uri="{BB962C8B-B14F-4D97-AF65-F5344CB8AC3E}">
        <p14:creationId xmlns:p14="http://schemas.microsoft.com/office/powerpoint/2010/main" val="699610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body" idx="1"/>
          </p:nvPr>
        </p:nvSpPr>
        <p:spPr>
          <a:xfrm>
            <a:off x="660400" y="1517650"/>
            <a:ext cx="11684000" cy="6718300"/>
          </a:xfrm>
          <a:prstGeom prst="rect">
            <a:avLst/>
          </a:prstGeom>
        </p:spPr>
        <p:txBody>
          <a:bodyPr/>
          <a:lstStyle/>
          <a:p>
            <a:pPr marL="418211" indent="-418211" defTabSz="519937">
              <a:spcBef>
                <a:spcPts val="3700"/>
              </a:spcBef>
              <a:defRPr sz="3382">
                <a:latin typeface="Avenir Heavy"/>
                <a:ea typeface="Avenir Heavy"/>
                <a:cs typeface="Avenir Heavy"/>
                <a:sym typeface="Avenir Heavy"/>
              </a:defRPr>
            </a:pPr>
            <a:r>
              <a:rPr err="1"/>
              <a:t>Specialità</a:t>
            </a:r>
            <a:r>
              <a:t> </a:t>
            </a:r>
            <a:r>
              <a:rPr err="1"/>
              <a:t>della</a:t>
            </a:r>
            <a:r>
              <a:t> </a:t>
            </a:r>
            <a:r>
              <a:rPr err="1"/>
              <a:t>disciplina</a:t>
            </a:r>
            <a:r>
              <a:t> </a:t>
            </a:r>
            <a:r>
              <a:rPr err="1"/>
              <a:t>della</a:t>
            </a:r>
            <a:r>
              <a:t> </a:t>
            </a:r>
            <a:r>
              <a:rPr err="1"/>
              <a:t>navigazione</a:t>
            </a:r>
            <a:r>
              <a:t> da </a:t>
            </a:r>
            <a:r>
              <a:rPr err="1"/>
              <a:t>diporto</a:t>
            </a:r>
            <a:r>
              <a:t> («</a:t>
            </a:r>
            <a:r>
              <a:rPr err="1"/>
              <a:t>specialità</a:t>
            </a:r>
            <a:r>
              <a:t> </a:t>
            </a:r>
            <a:r>
              <a:rPr err="1"/>
              <a:t>nella</a:t>
            </a:r>
            <a:r>
              <a:t> </a:t>
            </a:r>
            <a:r>
              <a:rPr err="1"/>
              <a:t>specialità</a:t>
            </a:r>
            <a:r>
              <a:t>»)</a:t>
            </a:r>
          </a:p>
          <a:p>
            <a:pPr marL="418211" indent="-418211" defTabSz="519937">
              <a:spcBef>
                <a:spcPts val="3700"/>
              </a:spcBef>
              <a:defRPr sz="3204"/>
            </a:pPr>
            <a:r>
              <a:rPr>
                <a:solidFill>
                  <a:srgbClr val="00FDFF"/>
                </a:solidFill>
                <a:latin typeface="Avenir Heavy"/>
                <a:ea typeface="Avenir Heavy"/>
                <a:cs typeface="Avenir Heavy"/>
                <a:sym typeface="Avenir Heavy"/>
              </a:rPr>
              <a:t>art. 1, comma 3</a:t>
            </a:r>
            <a:r>
              <a:rPr lang="it-IT">
                <a:solidFill>
                  <a:srgbClr val="00FDFF"/>
                </a:solidFill>
                <a:latin typeface="Avenir Heavy"/>
                <a:ea typeface="Avenir Heavy"/>
                <a:cs typeface="Avenir Heavy"/>
                <a:sym typeface="Avenir Heavy"/>
              </a:rPr>
              <a:t>,</a:t>
            </a:r>
            <a:r>
              <a:rPr>
                <a:solidFill>
                  <a:srgbClr val="00FDFF"/>
                </a:solidFill>
                <a:latin typeface="Avenir Heavy"/>
                <a:ea typeface="Avenir Heavy"/>
                <a:cs typeface="Avenir Heavy"/>
                <a:sym typeface="Avenir Heavy"/>
              </a:rPr>
              <a:t> c. dip.</a:t>
            </a:r>
            <a:r>
              <a:rPr lang="it-IT">
                <a:solidFill>
                  <a:srgbClr val="00FDFF"/>
                </a:solidFill>
                <a:latin typeface="Avenir Heavy"/>
                <a:ea typeface="Avenir Heavy"/>
                <a:cs typeface="Avenir Heavy"/>
                <a:sym typeface="Avenir Heavy"/>
              </a:rPr>
              <a:t> </a:t>
            </a:r>
            <a:r>
              <a:rPr i="1" err="1"/>
              <a:t>deroga</a:t>
            </a:r>
            <a:r>
              <a:rPr i="1"/>
              <a:t> </a:t>
            </a:r>
            <a:r>
              <a:rPr i="1" err="1"/>
              <a:t>alla</a:t>
            </a:r>
            <a:r>
              <a:rPr i="1"/>
              <a:t> </a:t>
            </a:r>
            <a:r>
              <a:rPr i="1" err="1"/>
              <a:t>gerarchia</a:t>
            </a:r>
            <a:r>
              <a:rPr i="1"/>
              <a:t> </a:t>
            </a:r>
            <a:r>
              <a:rPr i="1" err="1"/>
              <a:t>delle</a:t>
            </a:r>
            <a:r>
              <a:rPr i="1"/>
              <a:t> </a:t>
            </a:r>
            <a:r>
              <a:rPr i="1" err="1"/>
              <a:t>fonti</a:t>
            </a:r>
            <a:r>
              <a:t>: fa </a:t>
            </a:r>
            <a:r>
              <a:rPr err="1"/>
              <a:t>prevalere</a:t>
            </a:r>
            <a:r>
              <a:t>, </a:t>
            </a:r>
            <a:r>
              <a:rPr err="1"/>
              <a:t>sul</a:t>
            </a:r>
            <a:r>
              <a:t> </a:t>
            </a:r>
            <a:r>
              <a:rPr err="1"/>
              <a:t>codice</a:t>
            </a:r>
            <a:r>
              <a:t> </a:t>
            </a:r>
            <a:r>
              <a:rPr err="1"/>
              <a:t>della</a:t>
            </a:r>
            <a:r>
              <a:t> </a:t>
            </a:r>
            <a:r>
              <a:rPr err="1"/>
              <a:t>navigazione</a:t>
            </a:r>
            <a:r>
              <a:t> e </a:t>
            </a:r>
            <a:r>
              <a:rPr err="1"/>
              <a:t>sulle</a:t>
            </a:r>
            <a:r>
              <a:t> </a:t>
            </a:r>
            <a:r>
              <a:rPr err="1"/>
              <a:t>norme</a:t>
            </a:r>
            <a:r>
              <a:t> </a:t>
            </a:r>
            <a:r>
              <a:rPr err="1"/>
              <a:t>attuative</a:t>
            </a:r>
            <a:r>
              <a:t>, </a:t>
            </a:r>
            <a:r>
              <a:rPr err="1"/>
              <a:t>fonti</a:t>
            </a:r>
            <a:r>
              <a:t> subordinate (</a:t>
            </a:r>
            <a:r>
              <a:rPr err="1"/>
              <a:t>regolamenti</a:t>
            </a:r>
            <a:r>
              <a:t> e </a:t>
            </a:r>
            <a:r>
              <a:rPr err="1"/>
              <a:t>usi</a:t>
            </a:r>
            <a:r>
              <a:t>) </a:t>
            </a:r>
            <a:r>
              <a:rPr err="1"/>
              <a:t>inerenti</a:t>
            </a:r>
            <a:r>
              <a:t> </a:t>
            </a:r>
            <a:r>
              <a:rPr err="1"/>
              <a:t>alla</a:t>
            </a:r>
            <a:r>
              <a:t> </a:t>
            </a:r>
            <a:r>
              <a:rPr err="1"/>
              <a:t>navigazione</a:t>
            </a:r>
            <a:r>
              <a:t> da </a:t>
            </a:r>
            <a:r>
              <a:rPr err="1"/>
              <a:t>diporto</a:t>
            </a:r>
            <a:endParaRPr/>
          </a:p>
          <a:p>
            <a:pPr marL="418211" indent="-418211" defTabSz="519937">
              <a:spcBef>
                <a:spcPts val="3700"/>
              </a:spcBef>
              <a:defRPr sz="3204">
                <a:solidFill>
                  <a:srgbClr val="00FDFF"/>
                </a:solidFill>
              </a:defRPr>
            </a:pPr>
            <a:r>
              <a:t>«Per </a:t>
            </a:r>
            <a:r>
              <a:rPr err="1"/>
              <a:t>quanto</a:t>
            </a:r>
            <a:r>
              <a:t> non </a:t>
            </a:r>
            <a:r>
              <a:rPr err="1"/>
              <a:t>previsto</a:t>
            </a:r>
            <a:r>
              <a:t> dal </a:t>
            </a:r>
            <a:r>
              <a:rPr b="1" err="1"/>
              <a:t>presente</a:t>
            </a:r>
            <a:r>
              <a:rPr b="1"/>
              <a:t> </a:t>
            </a:r>
            <a:r>
              <a:rPr b="1" err="1"/>
              <a:t>codice</a:t>
            </a:r>
            <a:r>
              <a:t>, in </a:t>
            </a:r>
            <a:r>
              <a:rPr err="1"/>
              <a:t>materia</a:t>
            </a:r>
            <a:r>
              <a:t> di </a:t>
            </a:r>
            <a:r>
              <a:rPr err="1"/>
              <a:t>navigazione</a:t>
            </a:r>
            <a:r>
              <a:t> da </a:t>
            </a:r>
            <a:r>
              <a:rPr err="1"/>
              <a:t>diporto</a:t>
            </a:r>
            <a:r>
              <a:t> </a:t>
            </a:r>
            <a:r>
              <a:rPr err="1"/>
              <a:t>si</a:t>
            </a:r>
            <a:r>
              <a:t> </a:t>
            </a:r>
            <a:r>
              <a:rPr err="1"/>
              <a:t>applicano</a:t>
            </a:r>
            <a:r>
              <a:t> le </a:t>
            </a:r>
            <a:r>
              <a:rPr err="1">
                <a:latin typeface="Avenir Heavy"/>
                <a:ea typeface="Avenir Heavy"/>
                <a:cs typeface="Avenir Heavy"/>
                <a:sym typeface="Avenir Heavy"/>
              </a:rPr>
              <a:t>leggi</a:t>
            </a:r>
            <a:r>
              <a:rPr>
                <a:latin typeface="Avenir Heavy"/>
                <a:ea typeface="Avenir Heavy"/>
                <a:cs typeface="Avenir Heavy"/>
                <a:sym typeface="Avenir Heavy"/>
              </a:rPr>
              <a:t>,</a:t>
            </a:r>
            <a:r>
              <a:t> </a:t>
            </a:r>
            <a:r>
              <a:rPr err="1"/>
              <a:t>i</a:t>
            </a:r>
            <a:r>
              <a:t> </a:t>
            </a:r>
            <a:r>
              <a:rPr err="1">
                <a:latin typeface="Avenir Heavy"/>
                <a:ea typeface="Avenir Heavy"/>
                <a:cs typeface="Avenir Heavy"/>
                <a:sym typeface="Avenir Heavy"/>
              </a:rPr>
              <a:t>regolamenti</a:t>
            </a:r>
            <a:r>
              <a:rPr>
                <a:latin typeface="Avenir Heavy"/>
                <a:ea typeface="Avenir Heavy"/>
                <a:cs typeface="Avenir Heavy"/>
                <a:sym typeface="Avenir Heavy"/>
              </a:rPr>
              <a:t> </a:t>
            </a:r>
            <a:r>
              <a:t>e </a:t>
            </a:r>
            <a:r>
              <a:rPr err="1"/>
              <a:t>gli</a:t>
            </a:r>
            <a:r>
              <a:t> </a:t>
            </a:r>
            <a:r>
              <a:rPr err="1">
                <a:latin typeface="Avenir Heavy"/>
                <a:ea typeface="Avenir Heavy"/>
                <a:cs typeface="Avenir Heavy"/>
                <a:sym typeface="Avenir Heavy"/>
              </a:rPr>
              <a:t>usi</a:t>
            </a:r>
            <a:r>
              <a:t> di </a:t>
            </a:r>
            <a:r>
              <a:rPr err="1"/>
              <a:t>riferimento</a:t>
            </a:r>
            <a:r>
              <a:t> </a:t>
            </a:r>
            <a:r>
              <a:rPr err="1"/>
              <a:t>ovvero</a:t>
            </a:r>
            <a:r>
              <a:t>, in </a:t>
            </a:r>
            <a:r>
              <a:rPr err="1"/>
              <a:t>mancanza</a:t>
            </a:r>
            <a:r>
              <a:t>, le </a:t>
            </a:r>
            <a:r>
              <a:rPr err="1"/>
              <a:t>disposizioni</a:t>
            </a:r>
            <a:r>
              <a:t> del </a:t>
            </a:r>
            <a:r>
              <a:rPr err="1"/>
              <a:t>codice</a:t>
            </a:r>
            <a:r>
              <a:t> </a:t>
            </a:r>
            <a:r>
              <a:rPr err="1"/>
              <a:t>della</a:t>
            </a:r>
            <a:r>
              <a:t> </a:t>
            </a:r>
            <a:r>
              <a:rPr err="1"/>
              <a:t>navigazione</a:t>
            </a:r>
            <a:r>
              <a:t> […] e le relative </a:t>
            </a:r>
            <a:r>
              <a:rPr err="1"/>
              <a:t>norme</a:t>
            </a:r>
            <a:r>
              <a:t> </a:t>
            </a:r>
            <a:r>
              <a:rPr err="1"/>
              <a:t>attuative</a:t>
            </a:r>
            <a:r>
              <a:t>»</a:t>
            </a:r>
          </a:p>
        </p:txBody>
      </p:sp>
    </p:spTree>
  </p:cSld>
  <p:clrMapOvr>
    <a:masterClrMapping/>
  </p:clrMapOvr>
  <mc:AlternateContent xmlns:mc="http://schemas.openxmlformats.org/markup-compatibility/2006" xmlns:p14="http://schemas.microsoft.com/office/powerpoint/2010/main">
    <mc:Choice Requires="p14">
      <p:transition spd="slow" p14:dur="1500">
        <p14:warp dir="in"/>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4D2707-4E87-9F9D-D53D-122AEF4D229C}"/>
              </a:ext>
            </a:extLst>
          </p:cNvPr>
          <p:cNvSpPr>
            <a:spLocks noGrp="1"/>
          </p:cNvSpPr>
          <p:nvPr>
            <p:ph type="title"/>
          </p:nvPr>
        </p:nvSpPr>
        <p:spPr/>
        <p:txBody>
          <a:bodyPr/>
          <a:lstStyle/>
          <a:p>
            <a:r>
              <a:rPr lang="it-IT" dirty="0"/>
              <a:t>Contratto di rimessaggio</a:t>
            </a:r>
          </a:p>
        </p:txBody>
      </p:sp>
      <p:sp>
        <p:nvSpPr>
          <p:cNvPr id="3" name="Segnaposto testo 2">
            <a:extLst>
              <a:ext uri="{FF2B5EF4-FFF2-40B4-BE49-F238E27FC236}">
                <a16:creationId xmlns:a16="http://schemas.microsoft.com/office/drawing/2014/main" id="{B323F12A-2762-AD3D-50A3-633E072DDA11}"/>
              </a:ext>
            </a:extLst>
          </p:cNvPr>
          <p:cNvSpPr>
            <a:spLocks noGrp="1"/>
          </p:cNvSpPr>
          <p:nvPr>
            <p:ph type="body" idx="1"/>
          </p:nvPr>
        </p:nvSpPr>
        <p:spPr/>
        <p:txBody>
          <a:bodyPr>
            <a:normAutofit fontScale="92500" lnSpcReduction="10000"/>
          </a:bodyPr>
          <a:lstStyle/>
          <a:p>
            <a:r>
              <a:rPr lang="it-IT" dirty="0"/>
              <a:t>Contratto in base al quale un soggetto consente ad altri, in cambio di un corrispettivo, di occupare con una unità da diporto (o un altro bene mobile) momentaneamente non utilizzato, uno </a:t>
            </a:r>
            <a:r>
              <a:rPr lang="it-IT" dirty="0" err="1"/>
              <a:t>spazion</a:t>
            </a:r>
            <a:r>
              <a:rPr lang="it-IT" dirty="0"/>
              <a:t> allestito con i servizi che ne garantiscano la funzionalità e la sorveglianza</a:t>
            </a:r>
          </a:p>
          <a:p>
            <a:r>
              <a:rPr lang="it-IT" dirty="0"/>
              <a:t>Contratto atipico riconducibile al deposito (artt. 1766 ss. cod. civ.) + contratto di prestazione d’opera (prestazioni aggiuntive)</a:t>
            </a:r>
          </a:p>
          <a:p>
            <a:r>
              <a:rPr lang="it-IT" dirty="0"/>
              <a:t>Struttura minima essenziale: presa in custodia del bene</a:t>
            </a:r>
          </a:p>
          <a:p>
            <a:r>
              <a:rPr lang="it-IT" dirty="0"/>
              <a:t>Se esclusa custodia: locazione posto barca </a:t>
            </a:r>
            <a:r>
              <a:rPr lang="it-IT"/>
              <a:t>a terra</a:t>
            </a:r>
          </a:p>
        </p:txBody>
      </p:sp>
    </p:spTree>
    <p:extLst>
      <p:ext uri="{BB962C8B-B14F-4D97-AF65-F5344CB8AC3E}">
        <p14:creationId xmlns:p14="http://schemas.microsoft.com/office/powerpoint/2010/main" val="358050219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title"/>
          </p:nvPr>
        </p:nvSpPr>
        <p:spPr>
          <a:prstGeom prst="rect">
            <a:avLst/>
          </a:prstGeom>
        </p:spPr>
        <p:txBody>
          <a:bodyPr/>
          <a:lstStyle/>
          <a:p>
            <a:r>
              <a:t>responsabilità </a:t>
            </a:r>
          </a:p>
        </p:txBody>
      </p:sp>
      <p:sp>
        <p:nvSpPr>
          <p:cNvPr id="154" name="Shape 154"/>
          <p:cNvSpPr>
            <a:spLocks noGrp="1"/>
          </p:cNvSpPr>
          <p:nvPr>
            <p:ph type="body" idx="1"/>
          </p:nvPr>
        </p:nvSpPr>
        <p:spPr>
          <a:prstGeom prst="rect">
            <a:avLst/>
          </a:prstGeom>
        </p:spPr>
        <p:txBody>
          <a:bodyPr/>
          <a:lstStyle/>
          <a:p>
            <a:pPr marL="390016" indent="-390016" defTabSz="484886">
              <a:spcBef>
                <a:spcPts val="3400"/>
              </a:spcBef>
              <a:defRPr sz="2988">
                <a:solidFill>
                  <a:srgbClr val="00FDFF"/>
                </a:solidFill>
                <a:latin typeface="Avenir Heavy"/>
                <a:ea typeface="Avenir Heavy"/>
                <a:cs typeface="Avenir Heavy"/>
                <a:sym typeface="Avenir Heavy"/>
              </a:defRPr>
            </a:pPr>
            <a:r>
              <a:t>Art. 40 - </a:t>
            </a:r>
            <a:r>
              <a:rPr err="1"/>
              <a:t>Responsabilita</a:t>
            </a:r>
            <a:r>
              <a:t>̀ </a:t>
            </a:r>
            <a:r>
              <a:rPr err="1"/>
              <a:t>civile</a:t>
            </a:r>
            <a:endParaRPr/>
          </a:p>
          <a:p>
            <a:pPr marL="390016" indent="-390016" defTabSz="484886">
              <a:spcBef>
                <a:spcPts val="3400"/>
              </a:spcBef>
              <a:defRPr sz="2988"/>
            </a:pPr>
            <a:r>
              <a:t>1. La </a:t>
            </a:r>
            <a:r>
              <a:rPr err="1">
                <a:latin typeface="Avenir Heavy"/>
                <a:ea typeface="Avenir Heavy"/>
                <a:cs typeface="Avenir Heavy"/>
                <a:sym typeface="Avenir Heavy"/>
              </a:rPr>
              <a:t>responsabilita</a:t>
            </a:r>
            <a:r>
              <a:rPr>
                <a:latin typeface="Avenir Heavy"/>
                <a:ea typeface="Avenir Heavy"/>
                <a:cs typeface="Avenir Heavy"/>
                <a:sym typeface="Avenir Heavy"/>
              </a:rPr>
              <a:t>̀ </a:t>
            </a:r>
            <a:r>
              <a:rPr err="1">
                <a:latin typeface="Avenir Heavy"/>
                <a:ea typeface="Avenir Heavy"/>
                <a:cs typeface="Avenir Heavy"/>
                <a:sym typeface="Avenir Heavy"/>
              </a:rPr>
              <a:t>civile</a:t>
            </a:r>
            <a:r>
              <a:rPr>
                <a:latin typeface="Avenir Heavy"/>
                <a:ea typeface="Avenir Heavy"/>
                <a:cs typeface="Avenir Heavy"/>
                <a:sym typeface="Avenir Heavy"/>
              </a:rPr>
              <a:t> verso </a:t>
            </a:r>
            <a:r>
              <a:rPr err="1">
                <a:latin typeface="Avenir Heavy"/>
                <a:ea typeface="Avenir Heavy"/>
                <a:cs typeface="Avenir Heavy"/>
                <a:sym typeface="Avenir Heavy"/>
              </a:rPr>
              <a:t>i</a:t>
            </a:r>
            <a:r>
              <a:rPr>
                <a:latin typeface="Avenir Heavy"/>
                <a:ea typeface="Avenir Heavy"/>
                <a:cs typeface="Avenir Heavy"/>
                <a:sym typeface="Avenir Heavy"/>
              </a:rPr>
              <a:t> </a:t>
            </a:r>
            <a:r>
              <a:rPr err="1">
                <a:latin typeface="Avenir Heavy"/>
                <a:ea typeface="Avenir Heavy"/>
                <a:cs typeface="Avenir Heavy"/>
                <a:sym typeface="Avenir Heavy"/>
              </a:rPr>
              <a:t>terzi</a:t>
            </a:r>
            <a:r>
              <a:rPr>
                <a:latin typeface="Avenir Heavy"/>
                <a:ea typeface="Avenir Heavy"/>
                <a:cs typeface="Avenir Heavy"/>
                <a:sym typeface="Avenir Heavy"/>
              </a:rPr>
              <a:t> </a:t>
            </a:r>
            <a:r>
              <a:rPr err="1"/>
              <a:t>derivante</a:t>
            </a:r>
            <a:r>
              <a:t> </a:t>
            </a:r>
            <a:r>
              <a:rPr err="1"/>
              <a:t>dalla</a:t>
            </a:r>
            <a:r>
              <a:t> </a:t>
            </a:r>
            <a:r>
              <a:rPr err="1"/>
              <a:t>circolazione</a:t>
            </a:r>
            <a:r>
              <a:t> </a:t>
            </a:r>
            <a:r>
              <a:rPr err="1"/>
              <a:t>delle</a:t>
            </a:r>
            <a:r>
              <a:t> unit</a:t>
            </a:r>
            <a:r>
              <a:rPr lang="it-IT"/>
              <a:t>à</a:t>
            </a:r>
            <a:r>
              <a:t> da </a:t>
            </a:r>
            <a:r>
              <a:rPr err="1"/>
              <a:t>diporto</a:t>
            </a:r>
            <a:r>
              <a:t>, come definite </a:t>
            </a:r>
            <a:r>
              <a:rPr err="1"/>
              <a:t>dall’articolo</a:t>
            </a:r>
            <a:r>
              <a:t> 3, </a:t>
            </a:r>
            <a:r>
              <a:rPr lang="it-IT"/>
              <a:t>è</a:t>
            </a:r>
            <a:r>
              <a:t> </a:t>
            </a:r>
            <a:r>
              <a:rPr err="1"/>
              <a:t>regolata</a:t>
            </a:r>
            <a:r>
              <a:t> </a:t>
            </a:r>
            <a:r>
              <a:rPr err="1"/>
              <a:t>dall’</a:t>
            </a:r>
            <a:r>
              <a:rPr err="1">
                <a:latin typeface="Avenir Heavy"/>
                <a:ea typeface="Avenir Heavy"/>
                <a:cs typeface="Avenir Heavy"/>
                <a:sym typeface="Avenir Heavy"/>
              </a:rPr>
              <a:t>articolo</a:t>
            </a:r>
            <a:r>
              <a:rPr>
                <a:latin typeface="Avenir Heavy"/>
                <a:ea typeface="Avenir Heavy"/>
                <a:cs typeface="Avenir Heavy"/>
                <a:sym typeface="Avenir Heavy"/>
              </a:rPr>
              <a:t> 2054 </a:t>
            </a:r>
            <a:r>
              <a:rPr lang="it-IT">
                <a:latin typeface="Avenir Heavy"/>
                <a:ea typeface="Avenir Heavy"/>
                <a:cs typeface="Avenir Heavy"/>
                <a:sym typeface="Avenir Heavy"/>
              </a:rPr>
              <a:t>del codice civile</a:t>
            </a:r>
            <a:r>
              <a:rPr lang="it-IT"/>
              <a:t> </a:t>
            </a:r>
            <a:r>
              <a:t>e </a:t>
            </a:r>
            <a:r>
              <a:rPr err="1"/>
              <a:t>si</a:t>
            </a:r>
            <a:r>
              <a:t> </a:t>
            </a:r>
            <a:r>
              <a:rPr err="1"/>
              <a:t>applica</a:t>
            </a:r>
            <a:r>
              <a:t> la </a:t>
            </a:r>
            <a:r>
              <a:rPr err="1"/>
              <a:t>prescrizione</a:t>
            </a:r>
            <a:r>
              <a:t> </a:t>
            </a:r>
            <a:r>
              <a:rPr err="1"/>
              <a:t>stabilita</a:t>
            </a:r>
            <a:r>
              <a:t> </a:t>
            </a:r>
            <a:r>
              <a:rPr err="1"/>
              <a:t>dall’articolo</a:t>
            </a:r>
            <a:r>
              <a:t> 2947, comma 2, </a:t>
            </a:r>
            <a:r>
              <a:rPr err="1"/>
              <a:t>dello</a:t>
            </a:r>
            <a:r>
              <a:t> </a:t>
            </a:r>
            <a:r>
              <a:rPr err="1"/>
              <a:t>stesso</a:t>
            </a:r>
            <a:r>
              <a:t> </a:t>
            </a:r>
            <a:r>
              <a:rPr err="1"/>
              <a:t>codice</a:t>
            </a:r>
            <a:r>
              <a:t> [</a:t>
            </a:r>
            <a:r>
              <a:rPr>
                <a:latin typeface="Avenir Heavy"/>
                <a:ea typeface="Avenir Heavy"/>
                <a:cs typeface="Avenir Heavy"/>
                <a:sym typeface="Avenir Heavy"/>
              </a:rPr>
              <a:t>due </a:t>
            </a:r>
            <a:r>
              <a:rPr err="1">
                <a:latin typeface="Avenir Heavy"/>
                <a:ea typeface="Avenir Heavy"/>
                <a:cs typeface="Avenir Heavy"/>
                <a:sym typeface="Avenir Heavy"/>
              </a:rPr>
              <a:t>anni</a:t>
            </a:r>
            <a:r>
              <a:t>].</a:t>
            </a:r>
          </a:p>
          <a:p>
            <a:pPr marL="390016" indent="-390016" defTabSz="484886">
              <a:spcBef>
                <a:spcPts val="3400"/>
              </a:spcBef>
              <a:defRPr sz="2988"/>
            </a:pPr>
            <a:r>
              <a:t>2. Ai </a:t>
            </a:r>
            <a:r>
              <a:rPr err="1"/>
              <a:t>fini</a:t>
            </a:r>
            <a:r>
              <a:t> </a:t>
            </a:r>
            <a:r>
              <a:rPr err="1"/>
              <a:t>dell’applicazione</a:t>
            </a:r>
            <a:r>
              <a:t> </a:t>
            </a:r>
            <a:r>
              <a:rPr err="1"/>
              <a:t>dell’articolo</a:t>
            </a:r>
            <a:r>
              <a:t> 2054, comma 3, del </a:t>
            </a:r>
            <a:r>
              <a:rPr err="1"/>
              <a:t>codice</a:t>
            </a:r>
            <a:r>
              <a:t> </a:t>
            </a:r>
            <a:r>
              <a:rPr err="1"/>
              <a:t>civile</a:t>
            </a:r>
            <a:r>
              <a:t> </a:t>
            </a:r>
            <a:r>
              <a:rPr err="1"/>
              <a:t>il</a:t>
            </a:r>
            <a:r>
              <a:t> </a:t>
            </a:r>
            <a:r>
              <a:rPr err="1"/>
              <a:t>locatario</a:t>
            </a:r>
            <a:r>
              <a:t> </a:t>
            </a:r>
            <a:r>
              <a:rPr err="1"/>
              <a:t>dell’unit</a:t>
            </a:r>
            <a:r>
              <a:rPr lang="it-IT"/>
              <a:t>à</a:t>
            </a:r>
            <a:r>
              <a:t> da </a:t>
            </a:r>
            <a:r>
              <a:rPr err="1"/>
              <a:t>diporto</a:t>
            </a:r>
            <a:r>
              <a:t> </a:t>
            </a:r>
            <a:r>
              <a:rPr lang="it-IT"/>
              <a:t>è</a:t>
            </a:r>
            <a:r>
              <a:t> </a:t>
            </a:r>
            <a:r>
              <a:rPr err="1"/>
              <a:t>responsabile</a:t>
            </a:r>
            <a:r>
              <a:t> in </a:t>
            </a:r>
            <a:r>
              <a:rPr err="1"/>
              <a:t>solido</a:t>
            </a:r>
            <a:r>
              <a:t> con </a:t>
            </a:r>
            <a:r>
              <a:rPr err="1"/>
              <a:t>il</a:t>
            </a:r>
            <a:r>
              <a:t> </a:t>
            </a:r>
            <a:r>
              <a:rPr err="1"/>
              <a:t>proprietario</a:t>
            </a:r>
            <a:r>
              <a:t> e, in </a:t>
            </a:r>
            <a:r>
              <a:rPr err="1"/>
              <a:t>caso</a:t>
            </a:r>
            <a:r>
              <a:t> di </a:t>
            </a:r>
            <a:r>
              <a:rPr err="1"/>
              <a:t>locazione</a:t>
            </a:r>
            <a:r>
              <a:t> </a:t>
            </a:r>
            <a:r>
              <a:rPr err="1"/>
              <a:t>finanziaria</a:t>
            </a:r>
            <a:r>
              <a:t>, </a:t>
            </a:r>
            <a:r>
              <a:rPr err="1"/>
              <a:t>l’utilizzatore</a:t>
            </a:r>
            <a:r>
              <a:t> </a:t>
            </a:r>
            <a:r>
              <a:rPr err="1"/>
              <a:t>dell’unit</a:t>
            </a:r>
            <a:r>
              <a:rPr lang="it-IT"/>
              <a:t>à</a:t>
            </a:r>
            <a:r>
              <a:t> da </a:t>
            </a:r>
            <a:r>
              <a:rPr err="1"/>
              <a:t>diporto</a:t>
            </a:r>
            <a:r>
              <a:t> </a:t>
            </a:r>
            <a:r>
              <a:rPr lang="it-IT"/>
              <a:t>è</a:t>
            </a:r>
            <a:r>
              <a:t> </a:t>
            </a:r>
            <a:r>
              <a:rPr err="1"/>
              <a:t>responsabile</a:t>
            </a:r>
            <a:r>
              <a:t> in </a:t>
            </a:r>
            <a:r>
              <a:rPr err="1"/>
              <a:t>solido</a:t>
            </a:r>
            <a:r>
              <a:t> con </a:t>
            </a:r>
            <a:r>
              <a:rPr err="1"/>
              <a:t>il</a:t>
            </a:r>
            <a:r>
              <a:t> </a:t>
            </a:r>
            <a:r>
              <a:rPr err="1"/>
              <a:t>conducente</a:t>
            </a:r>
            <a:r>
              <a:t> in </a:t>
            </a:r>
            <a:r>
              <a:rPr err="1"/>
              <a:t>vece</a:t>
            </a:r>
            <a:r>
              <a:t> del </a:t>
            </a:r>
            <a:r>
              <a:rPr err="1"/>
              <a:t>proprietario</a:t>
            </a:r>
            <a:r>
              <a:t>.</a:t>
            </a:r>
          </a:p>
        </p:txBody>
      </p:sp>
    </p:spTree>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title"/>
          </p:nvPr>
        </p:nvSpPr>
        <p:spPr>
          <a:prstGeom prst="rect">
            <a:avLst/>
          </a:prstGeom>
        </p:spPr>
        <p:txBody>
          <a:bodyPr/>
          <a:lstStyle/>
          <a:p>
            <a:r>
              <a:t>assicurazione obbligatoria</a:t>
            </a:r>
          </a:p>
        </p:txBody>
      </p:sp>
      <p:sp>
        <p:nvSpPr>
          <p:cNvPr id="157" name="Shape 157"/>
          <p:cNvSpPr>
            <a:spLocks noGrp="1"/>
          </p:cNvSpPr>
          <p:nvPr>
            <p:ph type="body" idx="1"/>
          </p:nvPr>
        </p:nvSpPr>
        <p:spPr>
          <a:xfrm>
            <a:off x="660400" y="2025650"/>
            <a:ext cx="11684000" cy="6718300"/>
          </a:xfrm>
          <a:prstGeom prst="rect">
            <a:avLst/>
          </a:prstGeom>
        </p:spPr>
        <p:txBody>
          <a:bodyPr/>
          <a:lstStyle/>
          <a:p>
            <a:pPr marL="296036" indent="-296036" defTabSz="368045">
              <a:spcBef>
                <a:spcPts val="2600"/>
              </a:spcBef>
              <a:defRPr sz="2520">
                <a:solidFill>
                  <a:srgbClr val="00FDFF"/>
                </a:solidFill>
                <a:latin typeface="Avenir Heavy"/>
                <a:ea typeface="Avenir Heavy"/>
                <a:cs typeface="Avenir Heavy"/>
                <a:sym typeface="Avenir Heavy"/>
              </a:defRPr>
            </a:pPr>
            <a:r>
              <a:t>Art. 41 - </a:t>
            </a:r>
            <a:r>
              <a:rPr err="1"/>
              <a:t>Assicurazione</a:t>
            </a:r>
            <a:r>
              <a:t> </a:t>
            </a:r>
            <a:r>
              <a:rPr err="1"/>
              <a:t>obbligatoria</a:t>
            </a:r>
            <a:endParaRPr/>
          </a:p>
          <a:p>
            <a:pPr marL="296036" indent="-296036" defTabSz="368045">
              <a:spcBef>
                <a:spcPts val="2600"/>
              </a:spcBef>
              <a:defRPr sz="2520"/>
            </a:pPr>
            <a:r>
              <a:t>1. Le </a:t>
            </a:r>
            <a:r>
              <a:rPr err="1"/>
              <a:t>disposizioni</a:t>
            </a:r>
            <a:r>
              <a:t> del </a:t>
            </a:r>
            <a:r>
              <a:rPr err="1"/>
              <a:t>decreto</a:t>
            </a:r>
            <a:r>
              <a:t> </a:t>
            </a:r>
            <a:r>
              <a:rPr err="1"/>
              <a:t>legislativo</a:t>
            </a:r>
            <a:r>
              <a:t> 7 </a:t>
            </a:r>
            <a:r>
              <a:rPr err="1"/>
              <a:t>settembre</a:t>
            </a:r>
            <a:r>
              <a:t> 2005, n. 209</a:t>
            </a:r>
            <a:r>
              <a:rPr b="1">
                <a:solidFill>
                  <a:schemeClr val="accent2">
                    <a:lumMod val="60000"/>
                    <a:lumOff val="40000"/>
                  </a:schemeClr>
                </a:solidFill>
              </a:rPr>
              <a:t>*</a:t>
            </a:r>
            <a:r>
              <a:t>, e successive </a:t>
            </a:r>
            <a:r>
              <a:rPr err="1"/>
              <a:t>modificazioni</a:t>
            </a:r>
            <a:r>
              <a:t> </a:t>
            </a:r>
            <a:r>
              <a:rPr err="1"/>
              <a:t>si</a:t>
            </a:r>
            <a:r>
              <a:t> </a:t>
            </a:r>
            <a:r>
              <a:rPr err="1"/>
              <a:t>applicano</a:t>
            </a:r>
            <a:r>
              <a:t> </a:t>
            </a:r>
            <a:r>
              <a:rPr err="1"/>
              <a:t>alle</a:t>
            </a:r>
            <a:r>
              <a:t> unit</a:t>
            </a:r>
            <a:r>
              <a:rPr lang="it-IT"/>
              <a:t>à</a:t>
            </a:r>
            <a:r>
              <a:t> da </a:t>
            </a:r>
            <a:r>
              <a:rPr err="1"/>
              <a:t>diporto</a:t>
            </a:r>
            <a:r>
              <a:t> come definite </a:t>
            </a:r>
            <a:r>
              <a:rPr err="1"/>
              <a:t>dall’articolo</a:t>
            </a:r>
            <a:r>
              <a:t> 3, con </a:t>
            </a:r>
            <a:r>
              <a:rPr err="1"/>
              <a:t>esclusione</a:t>
            </a:r>
            <a:r>
              <a:t> </a:t>
            </a:r>
            <a:r>
              <a:rPr err="1"/>
              <a:t>delle</a:t>
            </a:r>
            <a:r>
              <a:t> </a:t>
            </a:r>
            <a:r>
              <a:rPr b="1"/>
              <a:t>unit</a:t>
            </a:r>
            <a:r>
              <a:rPr lang="it-IT" b="1"/>
              <a:t>à</a:t>
            </a:r>
            <a:r>
              <a:rPr b="1"/>
              <a:t> a </a:t>
            </a:r>
            <a:r>
              <a:rPr b="1" err="1"/>
              <a:t>remi</a:t>
            </a:r>
            <a:r>
              <a:rPr b="1"/>
              <a:t> e a vela </a:t>
            </a:r>
            <a:r>
              <a:t>non </a:t>
            </a:r>
            <a:r>
              <a:rPr err="1"/>
              <a:t>dotate</a:t>
            </a:r>
            <a:r>
              <a:t> di </a:t>
            </a:r>
            <a:r>
              <a:rPr err="1"/>
              <a:t>motore</a:t>
            </a:r>
            <a:r>
              <a:t> </a:t>
            </a:r>
            <a:r>
              <a:rPr err="1"/>
              <a:t>ausiliario</a:t>
            </a:r>
            <a:r>
              <a:t>.</a:t>
            </a:r>
          </a:p>
          <a:p>
            <a:pPr marL="296036" indent="-296036" defTabSz="368045">
              <a:spcBef>
                <a:spcPts val="2600"/>
              </a:spcBef>
              <a:defRPr sz="2520"/>
            </a:pPr>
            <a:r>
              <a:t>2. Le </a:t>
            </a:r>
            <a:r>
              <a:rPr err="1"/>
              <a:t>disposizioni</a:t>
            </a:r>
            <a:r>
              <a:t> del </a:t>
            </a:r>
            <a:r>
              <a:rPr err="1"/>
              <a:t>decreto</a:t>
            </a:r>
            <a:r>
              <a:t> </a:t>
            </a:r>
            <a:r>
              <a:rPr err="1"/>
              <a:t>legislativo</a:t>
            </a:r>
            <a:r>
              <a:t> 7 </a:t>
            </a:r>
            <a:r>
              <a:rPr err="1"/>
              <a:t>settembre</a:t>
            </a:r>
            <a:r>
              <a:t> 2005, n. 209, e successive </a:t>
            </a:r>
            <a:r>
              <a:rPr err="1"/>
              <a:t>modificazioni</a:t>
            </a:r>
            <a:r>
              <a:t>, </a:t>
            </a:r>
            <a:r>
              <a:rPr err="1"/>
              <a:t>si</a:t>
            </a:r>
            <a:r>
              <a:t> </a:t>
            </a:r>
            <a:r>
              <a:rPr err="1"/>
              <a:t>applicano</a:t>
            </a:r>
            <a:r>
              <a:t> </a:t>
            </a:r>
            <a:r>
              <a:rPr err="1"/>
              <a:t>ai</a:t>
            </a:r>
            <a:r>
              <a:t> </a:t>
            </a:r>
            <a:r>
              <a:rPr b="1" err="1"/>
              <a:t>motori</a:t>
            </a:r>
            <a:r>
              <a:rPr b="1"/>
              <a:t> </a:t>
            </a:r>
            <a:r>
              <a:rPr b="1" err="1"/>
              <a:t>amovibili</a:t>
            </a:r>
            <a:r>
              <a:rPr b="1"/>
              <a:t> </a:t>
            </a:r>
            <a:r>
              <a:t>di </a:t>
            </a:r>
            <a:r>
              <a:rPr err="1"/>
              <a:t>qualsiasi</a:t>
            </a:r>
            <a:r>
              <a:t> </a:t>
            </a:r>
            <a:r>
              <a:rPr err="1"/>
              <a:t>potenza</a:t>
            </a:r>
            <a:r>
              <a:t>, </a:t>
            </a:r>
            <a:r>
              <a:rPr err="1"/>
              <a:t>indipendentemente</a:t>
            </a:r>
            <a:r>
              <a:t> </a:t>
            </a:r>
            <a:r>
              <a:rPr err="1"/>
              <a:t>dall’unit</a:t>
            </a:r>
            <a:r>
              <a:rPr lang="it-IT"/>
              <a:t>à</a:t>
            </a:r>
            <a:r>
              <a:t> </a:t>
            </a:r>
            <a:r>
              <a:rPr err="1"/>
              <a:t>sulla</a:t>
            </a:r>
            <a:r>
              <a:t> quale </a:t>
            </a:r>
            <a:r>
              <a:rPr err="1"/>
              <a:t>vengono</a:t>
            </a:r>
            <a:r>
              <a:t> </a:t>
            </a:r>
            <a:r>
              <a:rPr err="1"/>
              <a:t>applicati</a:t>
            </a:r>
            <a:r>
              <a:t> […]</a:t>
            </a:r>
          </a:p>
          <a:p>
            <a:pPr marL="296036" indent="-296036" defTabSz="368045">
              <a:spcBef>
                <a:spcPts val="2600"/>
              </a:spcBef>
              <a:defRPr sz="2520"/>
            </a:pPr>
            <a:r>
              <a:t>3‐bis. Le </a:t>
            </a:r>
            <a:r>
              <a:rPr err="1"/>
              <a:t>disposizioni</a:t>
            </a:r>
            <a:r>
              <a:t> di cui </a:t>
            </a:r>
            <a:r>
              <a:rPr err="1"/>
              <a:t>ai</a:t>
            </a:r>
            <a:r>
              <a:t> </a:t>
            </a:r>
            <a:r>
              <a:rPr err="1"/>
              <a:t>commi</a:t>
            </a:r>
            <a:r>
              <a:t> 1, 2 e 3 </a:t>
            </a:r>
            <a:r>
              <a:rPr err="1"/>
              <a:t>si</a:t>
            </a:r>
            <a:r>
              <a:t> </a:t>
            </a:r>
            <a:r>
              <a:rPr err="1"/>
              <a:t>applicano</a:t>
            </a:r>
            <a:r>
              <a:t> </a:t>
            </a:r>
            <a:r>
              <a:rPr err="1"/>
              <a:t>alle</a:t>
            </a:r>
            <a:r>
              <a:t> </a:t>
            </a:r>
            <a:r>
              <a:rPr err="1">
                <a:latin typeface="Avenir Heavy"/>
                <a:ea typeface="Avenir Heavy"/>
                <a:cs typeface="Avenir Heavy"/>
                <a:sym typeface="Avenir Heavy"/>
              </a:rPr>
              <a:t>unita</a:t>
            </a:r>
            <a:r>
              <a:rPr>
                <a:latin typeface="Avenir Heavy"/>
                <a:ea typeface="Avenir Heavy"/>
                <a:cs typeface="Avenir Heavy"/>
                <a:sym typeface="Avenir Heavy"/>
              </a:rPr>
              <a:t>̀ da </a:t>
            </a:r>
            <a:r>
              <a:rPr err="1">
                <a:latin typeface="Avenir Heavy"/>
                <a:ea typeface="Avenir Heavy"/>
                <a:cs typeface="Avenir Heavy"/>
                <a:sym typeface="Avenir Heavy"/>
              </a:rPr>
              <a:t>diporto</a:t>
            </a:r>
            <a:r>
              <a:rPr>
                <a:latin typeface="Avenir Heavy"/>
                <a:ea typeface="Avenir Heavy"/>
                <a:cs typeface="Avenir Heavy"/>
                <a:sym typeface="Avenir Heavy"/>
              </a:rPr>
              <a:t> </a:t>
            </a:r>
            <a:r>
              <a:rPr err="1">
                <a:latin typeface="Avenir Heavy"/>
                <a:ea typeface="Avenir Heavy"/>
                <a:cs typeface="Avenir Heavy"/>
                <a:sym typeface="Avenir Heavy"/>
              </a:rPr>
              <a:t>utilizzate</a:t>
            </a:r>
            <a:r>
              <a:rPr>
                <a:latin typeface="Avenir Heavy"/>
                <a:ea typeface="Avenir Heavy"/>
                <a:cs typeface="Avenir Heavy"/>
                <a:sym typeface="Avenir Heavy"/>
              </a:rPr>
              <a:t> a </a:t>
            </a:r>
            <a:r>
              <a:rPr err="1">
                <a:latin typeface="Avenir Heavy"/>
                <a:ea typeface="Avenir Heavy"/>
                <a:cs typeface="Avenir Heavy"/>
                <a:sym typeface="Avenir Heavy"/>
              </a:rPr>
              <a:t>fini</a:t>
            </a:r>
            <a:r>
              <a:rPr>
                <a:latin typeface="Avenir Heavy"/>
                <a:ea typeface="Avenir Heavy"/>
                <a:cs typeface="Avenir Heavy"/>
                <a:sym typeface="Avenir Heavy"/>
              </a:rPr>
              <a:t> </a:t>
            </a:r>
            <a:r>
              <a:rPr err="1">
                <a:latin typeface="Avenir Heavy"/>
                <a:ea typeface="Avenir Heavy"/>
                <a:cs typeface="Avenir Heavy"/>
                <a:sym typeface="Avenir Heavy"/>
              </a:rPr>
              <a:t>commerciali</a:t>
            </a:r>
            <a:r>
              <a:rPr>
                <a:latin typeface="Avenir Heavy"/>
                <a:ea typeface="Avenir Heavy"/>
                <a:cs typeface="Avenir Heavy"/>
                <a:sym typeface="Avenir Heavy"/>
              </a:rPr>
              <a:t> </a:t>
            </a:r>
            <a:r>
              <a:t>di cui </a:t>
            </a:r>
            <a:r>
              <a:rPr err="1"/>
              <a:t>all’articolo</a:t>
            </a:r>
            <a:r>
              <a:t> 2 del </a:t>
            </a:r>
            <a:r>
              <a:rPr err="1"/>
              <a:t>presente</a:t>
            </a:r>
            <a:r>
              <a:t> </a:t>
            </a:r>
            <a:r>
              <a:rPr err="1"/>
              <a:t>codice</a:t>
            </a:r>
            <a:r>
              <a:t>, con </a:t>
            </a:r>
            <a:r>
              <a:rPr err="1"/>
              <a:t>l'obbligo</a:t>
            </a:r>
            <a:r>
              <a:t> di </a:t>
            </a:r>
            <a:r>
              <a:rPr err="1"/>
              <a:t>assicurazione</a:t>
            </a:r>
            <a:r>
              <a:t> </a:t>
            </a:r>
            <a:r>
              <a:rPr err="1"/>
              <a:t>della</a:t>
            </a:r>
            <a:r>
              <a:t> </a:t>
            </a:r>
            <a:r>
              <a:rPr err="1"/>
              <a:t>responsabilit</a:t>
            </a:r>
            <a:r>
              <a:rPr lang="it-IT"/>
              <a:t>à</a:t>
            </a:r>
            <a:r>
              <a:t> per </a:t>
            </a:r>
            <a:r>
              <a:rPr err="1"/>
              <a:t>danni</a:t>
            </a:r>
            <a:r>
              <a:t> </a:t>
            </a:r>
            <a:r>
              <a:rPr err="1"/>
              <a:t>riportati</a:t>
            </a:r>
            <a:r>
              <a:t> dal </a:t>
            </a:r>
            <a:r>
              <a:rPr b="1" err="1">
                <a:solidFill>
                  <a:srgbClr val="00EE5B"/>
                </a:solidFill>
              </a:rPr>
              <a:t>conduttore</a:t>
            </a:r>
            <a:r>
              <a:t> e </a:t>
            </a:r>
            <a:r>
              <a:rPr err="1"/>
              <a:t>dalle</a:t>
            </a:r>
            <a:r>
              <a:t> </a:t>
            </a:r>
            <a:r>
              <a:rPr b="1" err="1">
                <a:solidFill>
                  <a:srgbClr val="00EE5B"/>
                </a:solidFill>
              </a:rPr>
              <a:t>persone</a:t>
            </a:r>
            <a:r>
              <a:rPr b="1">
                <a:solidFill>
                  <a:srgbClr val="00EE5B"/>
                </a:solidFill>
              </a:rPr>
              <a:t> </a:t>
            </a:r>
            <a:r>
              <a:rPr b="1" err="1">
                <a:solidFill>
                  <a:srgbClr val="00EE5B"/>
                </a:solidFill>
              </a:rPr>
              <a:t>trasportate</a:t>
            </a:r>
            <a:r>
              <a:t>.</a:t>
            </a:r>
          </a:p>
          <a:p>
            <a:pPr marL="296036" indent="-296036" defTabSz="368045">
              <a:spcBef>
                <a:spcPts val="2600"/>
              </a:spcBef>
              <a:defRPr sz="2268">
                <a:solidFill>
                  <a:srgbClr val="00FDFF"/>
                </a:solidFill>
                <a:latin typeface="Avenir Heavy"/>
                <a:ea typeface="Avenir Heavy"/>
                <a:cs typeface="Avenir Heavy"/>
                <a:sym typeface="Avenir Heavy"/>
              </a:defRPr>
            </a:pPr>
            <a:r>
              <a:t>* </a:t>
            </a:r>
            <a:r>
              <a:rPr err="1"/>
              <a:t>codice</a:t>
            </a:r>
            <a:r>
              <a:t> </a:t>
            </a:r>
            <a:r>
              <a:rPr err="1"/>
              <a:t>delle</a:t>
            </a:r>
            <a:r>
              <a:t> </a:t>
            </a:r>
            <a:r>
              <a:rPr err="1"/>
              <a:t>assicurazioni</a:t>
            </a:r>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p:cNvSpPr>
          <p:nvPr>
            <p:ph type="title"/>
          </p:nvPr>
        </p:nvSpPr>
        <p:spPr>
          <a:prstGeom prst="rect">
            <a:avLst/>
          </a:prstGeom>
        </p:spPr>
        <p:txBody>
          <a:bodyPr/>
          <a:lstStyle/>
          <a:p>
            <a:r>
              <a:t>dichiarazione di armatore</a:t>
            </a:r>
          </a:p>
        </p:txBody>
      </p:sp>
      <p:sp>
        <p:nvSpPr>
          <p:cNvPr id="160" name="Shape 160"/>
          <p:cNvSpPr>
            <a:spLocks noGrp="1"/>
          </p:cNvSpPr>
          <p:nvPr>
            <p:ph type="body" idx="1"/>
          </p:nvPr>
        </p:nvSpPr>
        <p:spPr>
          <a:prstGeom prst="rect">
            <a:avLst/>
          </a:prstGeom>
        </p:spPr>
        <p:txBody>
          <a:bodyPr/>
          <a:lstStyle/>
          <a:p>
            <a:pPr marL="460502" indent="-460502" defTabSz="572516">
              <a:spcBef>
                <a:spcPts val="4100"/>
              </a:spcBef>
              <a:defRPr sz="3528"/>
            </a:pPr>
            <a:r>
              <a:t>Chi assume </a:t>
            </a:r>
            <a:r>
              <a:rPr err="1"/>
              <a:t>l'esercizio</a:t>
            </a:r>
            <a:r>
              <a:t> di unit</a:t>
            </a:r>
            <a:r>
              <a:rPr lang="it-IT"/>
              <a:t>à </a:t>
            </a:r>
            <a:r>
              <a:t>da </a:t>
            </a:r>
            <a:r>
              <a:rPr err="1"/>
              <a:t>diporto</a:t>
            </a:r>
            <a:r>
              <a:t> </a:t>
            </a:r>
            <a:r>
              <a:rPr err="1"/>
              <a:t>deve</a:t>
            </a:r>
            <a:r>
              <a:t> fare la </a:t>
            </a:r>
            <a:r>
              <a:rPr err="1">
                <a:latin typeface="Avenir Heavy"/>
                <a:ea typeface="Avenir Heavy"/>
                <a:cs typeface="Avenir Heavy"/>
                <a:sym typeface="Avenir Heavy"/>
              </a:rPr>
              <a:t>dichiarazione</a:t>
            </a:r>
            <a:r>
              <a:rPr>
                <a:latin typeface="Avenir Heavy"/>
                <a:ea typeface="Avenir Heavy"/>
                <a:cs typeface="Avenir Heavy"/>
                <a:sym typeface="Avenir Heavy"/>
              </a:rPr>
              <a:t> di </a:t>
            </a:r>
            <a:r>
              <a:rPr err="1">
                <a:latin typeface="Avenir Heavy"/>
                <a:ea typeface="Avenir Heavy"/>
                <a:cs typeface="Avenir Heavy"/>
                <a:sym typeface="Avenir Heavy"/>
              </a:rPr>
              <a:t>armatore</a:t>
            </a:r>
            <a:r>
              <a:t> </a:t>
            </a:r>
            <a:r>
              <a:rPr err="1"/>
              <a:t>all'Ufficio</a:t>
            </a:r>
            <a:r>
              <a:t> di conservatoria </a:t>
            </a:r>
            <a:r>
              <a:rPr err="1"/>
              <a:t>centrale</a:t>
            </a:r>
            <a:r>
              <a:t> </a:t>
            </a:r>
            <a:r>
              <a:rPr err="1"/>
              <a:t>delle</a:t>
            </a:r>
            <a:r>
              <a:t> unit</a:t>
            </a:r>
            <a:r>
              <a:rPr lang="it-IT"/>
              <a:t>à</a:t>
            </a:r>
            <a:r>
              <a:t> da </a:t>
            </a:r>
            <a:r>
              <a:rPr err="1"/>
              <a:t>diporto</a:t>
            </a:r>
            <a:r>
              <a:t> </a:t>
            </a:r>
            <a:r>
              <a:rPr b="1">
                <a:solidFill>
                  <a:srgbClr val="30E4E9"/>
                </a:solidFill>
              </a:rPr>
              <a:t>(UCON) </a:t>
            </a:r>
            <a:r>
              <a:rPr err="1"/>
              <a:t>tramite</a:t>
            </a:r>
            <a:r>
              <a:t> lo </a:t>
            </a:r>
            <a:r>
              <a:rPr err="1"/>
              <a:t>sportello</a:t>
            </a:r>
            <a:r>
              <a:t> </a:t>
            </a:r>
            <a:r>
              <a:rPr err="1"/>
              <a:t>telematico</a:t>
            </a:r>
            <a:r>
              <a:t> del </a:t>
            </a:r>
            <a:r>
              <a:rPr err="1"/>
              <a:t>diportista</a:t>
            </a:r>
            <a:r>
              <a:t> </a:t>
            </a:r>
            <a:r>
              <a:rPr b="1">
                <a:solidFill>
                  <a:srgbClr val="30E4E9"/>
                </a:solidFill>
              </a:rPr>
              <a:t>(STED)</a:t>
            </a:r>
          </a:p>
          <a:p>
            <a:pPr marL="460502" indent="-460502" defTabSz="572516">
              <a:spcBef>
                <a:spcPts val="4100"/>
              </a:spcBef>
              <a:defRPr sz="3528"/>
            </a:pPr>
            <a:r>
              <a:t>Se </a:t>
            </a:r>
            <a:r>
              <a:rPr err="1"/>
              <a:t>l'esercizio</a:t>
            </a:r>
            <a:r>
              <a:t> non </a:t>
            </a:r>
            <a:r>
              <a:rPr lang="it-IT"/>
              <a:t>è</a:t>
            </a:r>
            <a:r>
              <a:t> </a:t>
            </a:r>
            <a:r>
              <a:rPr err="1"/>
              <a:t>assunto</a:t>
            </a:r>
            <a:r>
              <a:t> dal </a:t>
            </a:r>
            <a:r>
              <a:rPr err="1"/>
              <a:t>proprietario</a:t>
            </a:r>
            <a:r>
              <a:t>, </a:t>
            </a:r>
            <a:r>
              <a:rPr err="1"/>
              <a:t>qualora</a:t>
            </a:r>
            <a:r>
              <a:t> </a:t>
            </a:r>
            <a:r>
              <a:rPr err="1"/>
              <a:t>l'armatore</a:t>
            </a:r>
            <a:r>
              <a:t> non vi </a:t>
            </a:r>
            <a:r>
              <a:rPr err="1"/>
              <a:t>provveda</a:t>
            </a:r>
            <a:r>
              <a:t>, la </a:t>
            </a:r>
            <a:r>
              <a:rPr err="1"/>
              <a:t>dichiarazione</a:t>
            </a:r>
            <a:r>
              <a:t> </a:t>
            </a:r>
            <a:r>
              <a:rPr err="1"/>
              <a:t>pu</a:t>
            </a:r>
            <a:r>
              <a:rPr lang="it-IT" err="1"/>
              <a:t>ò</a:t>
            </a:r>
            <a:r>
              <a:t> </a:t>
            </a:r>
            <a:r>
              <a:rPr err="1"/>
              <a:t>essere</a:t>
            </a:r>
            <a:r>
              <a:t> </a:t>
            </a:r>
            <a:r>
              <a:rPr err="1"/>
              <a:t>fatta</a:t>
            </a:r>
            <a:r>
              <a:t> dal </a:t>
            </a:r>
            <a:r>
              <a:rPr err="1">
                <a:latin typeface="Avenir Heavy"/>
                <a:ea typeface="Avenir Heavy"/>
                <a:cs typeface="Avenir Heavy"/>
                <a:sym typeface="Avenir Heavy"/>
              </a:rPr>
              <a:t>proprietario</a:t>
            </a:r>
            <a:r>
              <a:t> (art. 24‐bis)</a:t>
            </a:r>
          </a:p>
          <a:p>
            <a:pPr marL="460502" indent="-460502" defTabSz="572516">
              <a:spcBef>
                <a:spcPts val="4100"/>
              </a:spcBef>
              <a:defRPr sz="3528"/>
            </a:pPr>
            <a:r>
              <a:t>In </a:t>
            </a:r>
            <a:r>
              <a:rPr err="1"/>
              <a:t>mancanza</a:t>
            </a:r>
            <a:r>
              <a:t> </a:t>
            </a:r>
            <a:r>
              <a:rPr err="1"/>
              <a:t>della</a:t>
            </a:r>
            <a:r>
              <a:t> </a:t>
            </a:r>
            <a:r>
              <a:rPr err="1"/>
              <a:t>dichiarazione</a:t>
            </a:r>
            <a:r>
              <a:t> di </a:t>
            </a:r>
            <a:r>
              <a:rPr err="1"/>
              <a:t>armatore</a:t>
            </a:r>
            <a:r>
              <a:t>, </a:t>
            </a:r>
            <a:r>
              <a:rPr err="1"/>
              <a:t>armatore</a:t>
            </a:r>
            <a:r>
              <a:t> </a:t>
            </a:r>
            <a:r>
              <a:rPr err="1">
                <a:latin typeface="Avenir Heavy"/>
                <a:ea typeface="Avenir Heavy"/>
                <a:cs typeface="Avenir Heavy"/>
                <a:sym typeface="Avenir Heavy"/>
              </a:rPr>
              <a:t>si</a:t>
            </a:r>
            <a:r>
              <a:rPr>
                <a:latin typeface="Avenir Heavy"/>
                <a:ea typeface="Avenir Heavy"/>
                <a:cs typeface="Avenir Heavy"/>
                <a:sym typeface="Avenir Heavy"/>
              </a:rPr>
              <a:t> presume </a:t>
            </a:r>
            <a:r>
              <a:rPr err="1">
                <a:latin typeface="Avenir Heavy"/>
                <a:ea typeface="Avenir Heavy"/>
                <a:cs typeface="Avenir Heavy"/>
                <a:sym typeface="Avenir Heavy"/>
              </a:rPr>
              <a:t>il</a:t>
            </a:r>
            <a:r>
              <a:rPr>
                <a:latin typeface="Avenir Heavy"/>
                <a:ea typeface="Avenir Heavy"/>
                <a:cs typeface="Avenir Heavy"/>
                <a:sym typeface="Avenir Heavy"/>
              </a:rPr>
              <a:t> </a:t>
            </a:r>
            <a:r>
              <a:rPr err="1">
                <a:latin typeface="Avenir Heavy"/>
                <a:ea typeface="Avenir Heavy"/>
                <a:cs typeface="Avenir Heavy"/>
                <a:sym typeface="Avenir Heavy"/>
              </a:rPr>
              <a:t>proprietario</a:t>
            </a:r>
            <a:r>
              <a:t> </a:t>
            </a:r>
            <a:r>
              <a:rPr err="1"/>
              <a:t>fino</a:t>
            </a:r>
            <a:r>
              <a:t> a </a:t>
            </a:r>
            <a:r>
              <a:rPr err="1"/>
              <a:t>prova</a:t>
            </a:r>
            <a:r>
              <a:t> </a:t>
            </a:r>
            <a:r>
              <a:rPr err="1"/>
              <a:t>contraria</a:t>
            </a:r>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p:cNvSpPr>
          <p:nvPr>
            <p:ph type="title"/>
          </p:nvPr>
        </p:nvSpPr>
        <p:spPr>
          <a:prstGeom prst="rect">
            <a:avLst/>
          </a:prstGeom>
        </p:spPr>
        <p:txBody>
          <a:bodyPr/>
          <a:lstStyle/>
          <a:p>
            <a:r>
              <a:rPr lang="it-IT" dirty="0"/>
              <a:t>responsabilità</a:t>
            </a:r>
            <a:r>
              <a:rPr dirty="0"/>
              <a:t> </a:t>
            </a:r>
            <a:r>
              <a:rPr dirty="0" err="1"/>
              <a:t>armatore</a:t>
            </a:r>
            <a:endParaRPr dirty="0"/>
          </a:p>
        </p:txBody>
      </p:sp>
      <p:sp>
        <p:nvSpPr>
          <p:cNvPr id="163" name="Shape 163"/>
          <p:cNvSpPr>
            <a:spLocks noGrp="1"/>
          </p:cNvSpPr>
          <p:nvPr>
            <p:ph type="body" idx="1"/>
          </p:nvPr>
        </p:nvSpPr>
        <p:spPr>
          <a:prstGeom prst="rect">
            <a:avLst/>
          </a:prstGeom>
        </p:spPr>
        <p:txBody>
          <a:bodyPr/>
          <a:lstStyle/>
          <a:p>
            <a:pPr marL="413512" indent="-413512" defTabSz="514095">
              <a:spcBef>
                <a:spcPts val="3600"/>
              </a:spcBef>
              <a:defRPr sz="3168"/>
            </a:pPr>
            <a:r>
              <a:rPr dirty="0" err="1"/>
              <a:t>L'armatore</a:t>
            </a:r>
            <a:r>
              <a:rPr dirty="0"/>
              <a:t> </a:t>
            </a:r>
            <a:r>
              <a:rPr dirty="0">
                <a:latin typeface="Avenir Heavy"/>
                <a:ea typeface="Avenir Heavy"/>
                <a:cs typeface="Avenir Heavy"/>
                <a:sym typeface="Avenir Heavy"/>
              </a:rPr>
              <a:t>è </a:t>
            </a:r>
            <a:r>
              <a:rPr dirty="0" err="1">
                <a:latin typeface="Avenir Heavy"/>
                <a:ea typeface="Avenir Heavy"/>
                <a:cs typeface="Avenir Heavy"/>
                <a:sym typeface="Avenir Heavy"/>
              </a:rPr>
              <a:t>responsabile</a:t>
            </a:r>
            <a:r>
              <a:rPr dirty="0"/>
              <a:t> </a:t>
            </a:r>
            <a:r>
              <a:rPr dirty="0" err="1"/>
              <a:t>delle</a:t>
            </a:r>
            <a:r>
              <a:rPr dirty="0"/>
              <a:t> </a:t>
            </a:r>
            <a:r>
              <a:rPr dirty="0" err="1"/>
              <a:t>obbligazioni</a:t>
            </a:r>
            <a:r>
              <a:rPr dirty="0"/>
              <a:t> </a:t>
            </a:r>
            <a:r>
              <a:rPr dirty="0" err="1"/>
              <a:t>contratte</a:t>
            </a:r>
            <a:r>
              <a:rPr dirty="0"/>
              <a:t>, per </a:t>
            </a:r>
            <a:r>
              <a:rPr dirty="0" err="1"/>
              <a:t>quanto</a:t>
            </a:r>
            <a:r>
              <a:rPr dirty="0"/>
              <a:t> </a:t>
            </a:r>
            <a:r>
              <a:rPr dirty="0" err="1"/>
              <a:t>riguarda</a:t>
            </a:r>
            <a:r>
              <a:rPr dirty="0"/>
              <a:t> </a:t>
            </a:r>
            <a:r>
              <a:rPr lang="it-IT" dirty="0"/>
              <a:t> </a:t>
            </a:r>
            <a:r>
              <a:rPr u="sng" dirty="0" err="1"/>
              <a:t>sia</a:t>
            </a:r>
            <a:r>
              <a:rPr u="sng" dirty="0"/>
              <a:t> </a:t>
            </a:r>
            <a:r>
              <a:rPr u="sng" dirty="0" err="1"/>
              <a:t>l'utilizzo</a:t>
            </a:r>
            <a:r>
              <a:rPr u="sng" dirty="0"/>
              <a:t> </a:t>
            </a:r>
            <a:r>
              <a:rPr u="sng" dirty="0" err="1"/>
              <a:t>che</a:t>
            </a:r>
            <a:r>
              <a:rPr u="sng" dirty="0"/>
              <a:t> </a:t>
            </a:r>
            <a:r>
              <a:rPr u="sng" dirty="0" err="1"/>
              <a:t>l'esercizio</a:t>
            </a:r>
            <a:r>
              <a:rPr dirty="0"/>
              <a:t> </a:t>
            </a:r>
            <a:r>
              <a:rPr dirty="0" err="1"/>
              <a:t>dell'unit</a:t>
            </a:r>
            <a:r>
              <a:rPr lang="it-IT" dirty="0"/>
              <a:t>à</a:t>
            </a:r>
            <a:r>
              <a:rPr dirty="0"/>
              <a:t> da </a:t>
            </a:r>
            <a:r>
              <a:rPr dirty="0" err="1"/>
              <a:t>diporto</a:t>
            </a:r>
            <a:r>
              <a:rPr dirty="0"/>
              <a:t> </a:t>
            </a:r>
            <a:r>
              <a:rPr dirty="0">
                <a:solidFill>
                  <a:srgbClr val="30E4E9"/>
                </a:solidFill>
              </a:rPr>
              <a:t>(art. 24-bis, comma 9)</a:t>
            </a:r>
          </a:p>
          <a:p>
            <a:pPr marL="413512" indent="-413512" defTabSz="514095">
              <a:spcBef>
                <a:spcPts val="3600"/>
              </a:spcBef>
              <a:defRPr sz="3168"/>
            </a:pPr>
            <a:r>
              <a:rPr dirty="0">
                <a:solidFill>
                  <a:srgbClr val="00FDFF"/>
                </a:solidFill>
                <a:latin typeface="Avenir Heavy"/>
                <a:ea typeface="Avenir Heavy"/>
                <a:cs typeface="Avenir Heavy"/>
                <a:sym typeface="Avenir Heavy"/>
              </a:rPr>
              <a:t>LIMITAZIONE:</a:t>
            </a:r>
            <a:r>
              <a:rPr dirty="0"/>
              <a:t> per le </a:t>
            </a:r>
            <a:r>
              <a:rPr dirty="0" err="1"/>
              <a:t>obbligazioni</a:t>
            </a:r>
            <a:r>
              <a:rPr dirty="0"/>
              <a:t> </a:t>
            </a:r>
            <a:r>
              <a:rPr dirty="0" err="1"/>
              <a:t>contratte</a:t>
            </a:r>
            <a:r>
              <a:rPr dirty="0"/>
              <a:t> in </a:t>
            </a:r>
            <a:r>
              <a:rPr dirty="0" err="1"/>
              <a:t>occasione</a:t>
            </a:r>
            <a:r>
              <a:rPr dirty="0"/>
              <a:t> e per </a:t>
            </a:r>
            <a:r>
              <a:rPr dirty="0" err="1"/>
              <a:t>i</a:t>
            </a:r>
            <a:r>
              <a:rPr dirty="0"/>
              <a:t> </a:t>
            </a:r>
            <a:r>
              <a:rPr dirty="0" err="1"/>
              <a:t>bisogni</a:t>
            </a:r>
            <a:r>
              <a:rPr dirty="0"/>
              <a:t> di un </a:t>
            </a:r>
            <a:r>
              <a:rPr dirty="0" err="1"/>
              <a:t>viaggio</a:t>
            </a:r>
            <a:r>
              <a:rPr dirty="0"/>
              <a:t>, e per le </a:t>
            </a:r>
            <a:r>
              <a:rPr dirty="0" err="1"/>
              <a:t>obbligazioni</a:t>
            </a:r>
            <a:r>
              <a:rPr dirty="0"/>
              <a:t> </a:t>
            </a:r>
            <a:r>
              <a:rPr dirty="0" err="1"/>
              <a:t>sorte</a:t>
            </a:r>
            <a:r>
              <a:rPr dirty="0"/>
              <a:t> da </a:t>
            </a:r>
            <a:r>
              <a:rPr dirty="0" err="1"/>
              <a:t>fatti</a:t>
            </a:r>
            <a:r>
              <a:rPr dirty="0"/>
              <a:t> o </a:t>
            </a:r>
            <a:r>
              <a:rPr dirty="0" err="1"/>
              <a:t>atti</a:t>
            </a:r>
            <a:r>
              <a:rPr dirty="0"/>
              <a:t> </a:t>
            </a:r>
            <a:r>
              <a:rPr dirty="0" err="1"/>
              <a:t>compiuti</a:t>
            </a:r>
            <a:r>
              <a:rPr dirty="0"/>
              <a:t> </a:t>
            </a:r>
            <a:r>
              <a:rPr dirty="0" err="1"/>
              <a:t>durante</a:t>
            </a:r>
            <a:r>
              <a:rPr dirty="0"/>
              <a:t> lo </a:t>
            </a:r>
            <a:r>
              <a:rPr dirty="0" err="1"/>
              <a:t>stesso</a:t>
            </a:r>
            <a:r>
              <a:rPr dirty="0"/>
              <a:t> </a:t>
            </a:r>
            <a:r>
              <a:rPr dirty="0" err="1"/>
              <a:t>viaggio</a:t>
            </a:r>
            <a:r>
              <a:rPr dirty="0"/>
              <a:t>, a </a:t>
            </a:r>
            <a:r>
              <a:rPr dirty="0" err="1"/>
              <a:t>eccezione</a:t>
            </a:r>
            <a:r>
              <a:rPr dirty="0"/>
              <a:t> di quelle </a:t>
            </a:r>
            <a:r>
              <a:rPr dirty="0" err="1"/>
              <a:t>derivanti</a:t>
            </a:r>
            <a:r>
              <a:rPr dirty="0"/>
              <a:t> da proprio </a:t>
            </a:r>
            <a:r>
              <a:rPr dirty="0" err="1"/>
              <a:t>dolo</a:t>
            </a:r>
            <a:r>
              <a:rPr dirty="0"/>
              <a:t> o </a:t>
            </a:r>
            <a:r>
              <a:rPr dirty="0" err="1"/>
              <a:t>colpa</a:t>
            </a:r>
            <a:r>
              <a:rPr dirty="0"/>
              <a:t> grave, </a:t>
            </a:r>
            <a:r>
              <a:rPr dirty="0" err="1"/>
              <a:t>l'armatore</a:t>
            </a:r>
            <a:r>
              <a:rPr dirty="0"/>
              <a:t> di una unit</a:t>
            </a:r>
            <a:r>
              <a:rPr lang="it-IT" dirty="0"/>
              <a:t>à</a:t>
            </a:r>
            <a:r>
              <a:rPr dirty="0"/>
              <a:t> da </a:t>
            </a:r>
            <a:r>
              <a:rPr dirty="0" err="1"/>
              <a:t>diporto</a:t>
            </a:r>
            <a:r>
              <a:rPr dirty="0"/>
              <a:t> di </a:t>
            </a:r>
            <a:r>
              <a:rPr dirty="0" err="1">
                <a:latin typeface="Avenir Heavy"/>
                <a:ea typeface="Avenir Heavy"/>
                <a:cs typeface="Avenir Heavy"/>
                <a:sym typeface="Avenir Heavy"/>
              </a:rPr>
              <a:t>stazza</a:t>
            </a:r>
            <a:r>
              <a:rPr dirty="0">
                <a:latin typeface="Avenir Heavy"/>
                <a:ea typeface="Avenir Heavy"/>
                <a:cs typeface="Avenir Heavy"/>
                <a:sym typeface="Avenir Heavy"/>
              </a:rPr>
              <a:t> </a:t>
            </a:r>
            <a:r>
              <a:rPr dirty="0" err="1">
                <a:latin typeface="Avenir Heavy"/>
                <a:ea typeface="Avenir Heavy"/>
                <a:cs typeface="Avenir Heavy"/>
                <a:sym typeface="Avenir Heavy"/>
              </a:rPr>
              <a:t>lorda</a:t>
            </a:r>
            <a:r>
              <a:rPr dirty="0">
                <a:latin typeface="Avenir Heavy"/>
                <a:ea typeface="Avenir Heavy"/>
                <a:cs typeface="Avenir Heavy"/>
                <a:sym typeface="Avenir Heavy"/>
              </a:rPr>
              <a:t> </a:t>
            </a:r>
            <a:r>
              <a:rPr dirty="0" err="1">
                <a:latin typeface="Avenir Heavy"/>
                <a:ea typeface="Avenir Heavy"/>
                <a:cs typeface="Avenir Heavy"/>
                <a:sym typeface="Avenir Heavy"/>
              </a:rPr>
              <a:t>inferiore</a:t>
            </a:r>
            <a:r>
              <a:rPr dirty="0">
                <a:latin typeface="Avenir Heavy"/>
                <a:ea typeface="Avenir Heavy"/>
                <a:cs typeface="Avenir Heavy"/>
                <a:sym typeface="Avenir Heavy"/>
              </a:rPr>
              <a:t> alle 300 </a:t>
            </a:r>
            <a:r>
              <a:rPr dirty="0" err="1">
                <a:latin typeface="Avenir Heavy"/>
                <a:ea typeface="Avenir Heavy"/>
                <a:cs typeface="Avenir Heavy"/>
                <a:sym typeface="Avenir Heavy"/>
              </a:rPr>
              <a:t>tonnellate</a:t>
            </a:r>
            <a:r>
              <a:rPr dirty="0">
                <a:latin typeface="Avenir Heavy"/>
                <a:ea typeface="Avenir Heavy"/>
                <a:cs typeface="Avenir Heavy"/>
                <a:sym typeface="Avenir Heavy"/>
              </a:rPr>
              <a:t> </a:t>
            </a:r>
            <a:r>
              <a:rPr u="sng" dirty="0" err="1">
                <a:latin typeface="Avenir Heavy"/>
                <a:ea typeface="Avenir Heavy"/>
                <a:cs typeface="Avenir Heavy"/>
                <a:sym typeface="Avenir Heavy"/>
              </a:rPr>
              <a:t>puo</a:t>
            </a:r>
            <a:r>
              <a:rPr u="sng" dirty="0">
                <a:latin typeface="Avenir Heavy"/>
                <a:ea typeface="Avenir Heavy"/>
                <a:cs typeface="Avenir Heavy"/>
                <a:sym typeface="Avenir Heavy"/>
              </a:rPr>
              <a:t>̀ </a:t>
            </a:r>
            <a:r>
              <a:rPr u="sng" dirty="0" err="1">
                <a:latin typeface="Avenir Heavy"/>
                <a:ea typeface="Avenir Heavy"/>
                <a:cs typeface="Avenir Heavy"/>
                <a:sym typeface="Avenir Heavy"/>
              </a:rPr>
              <a:t>limitare</a:t>
            </a:r>
            <a:r>
              <a:rPr u="sng" dirty="0">
                <a:latin typeface="Avenir Heavy"/>
                <a:ea typeface="Avenir Heavy"/>
                <a:cs typeface="Avenir Heavy"/>
                <a:sym typeface="Avenir Heavy"/>
              </a:rPr>
              <a:t> il </a:t>
            </a:r>
            <a:r>
              <a:rPr u="sng" dirty="0" err="1">
                <a:latin typeface="Avenir Heavy"/>
                <a:ea typeface="Avenir Heavy"/>
                <a:cs typeface="Avenir Heavy"/>
                <a:sym typeface="Avenir Heavy"/>
              </a:rPr>
              <a:t>debito</a:t>
            </a:r>
            <a:r>
              <a:rPr u="sng" dirty="0">
                <a:latin typeface="Avenir Heavy"/>
                <a:ea typeface="Avenir Heavy"/>
                <a:cs typeface="Avenir Heavy"/>
                <a:sym typeface="Avenir Heavy"/>
              </a:rPr>
              <a:t> </a:t>
            </a:r>
            <a:r>
              <a:rPr u="sng" dirty="0" err="1">
                <a:latin typeface="Avenir Heavy"/>
                <a:ea typeface="Avenir Heavy"/>
                <a:cs typeface="Avenir Heavy"/>
                <a:sym typeface="Avenir Heavy"/>
              </a:rPr>
              <a:t>complessivo</a:t>
            </a:r>
            <a:r>
              <a:rPr u="sng" dirty="0">
                <a:latin typeface="Avenir Heavy"/>
                <a:ea typeface="Avenir Heavy"/>
                <a:cs typeface="Avenir Heavy"/>
                <a:sym typeface="Avenir Heavy"/>
              </a:rPr>
              <a:t> a una somma </a:t>
            </a:r>
            <a:r>
              <a:rPr u="sng" dirty="0" err="1">
                <a:latin typeface="Avenir Heavy"/>
                <a:ea typeface="Avenir Heavy"/>
                <a:cs typeface="Avenir Heavy"/>
                <a:sym typeface="Avenir Heavy"/>
              </a:rPr>
              <a:t>pari</a:t>
            </a:r>
            <a:r>
              <a:rPr u="sng" dirty="0">
                <a:latin typeface="Avenir Heavy"/>
                <a:ea typeface="Avenir Heavy"/>
                <a:cs typeface="Avenir Heavy"/>
                <a:sym typeface="Avenir Heavy"/>
              </a:rPr>
              <a:t> al </a:t>
            </a:r>
            <a:r>
              <a:rPr u="sng" dirty="0" err="1">
                <a:latin typeface="Avenir Heavy"/>
                <a:ea typeface="Avenir Heavy"/>
                <a:cs typeface="Avenir Heavy"/>
                <a:sym typeface="Avenir Heavy"/>
              </a:rPr>
              <a:t>valore</a:t>
            </a:r>
            <a:r>
              <a:rPr u="sng" dirty="0">
                <a:latin typeface="Avenir Heavy"/>
                <a:ea typeface="Avenir Heavy"/>
                <a:cs typeface="Avenir Heavy"/>
                <a:sym typeface="Avenir Heavy"/>
              </a:rPr>
              <a:t> </a:t>
            </a:r>
            <a:r>
              <a:rPr u="sng" dirty="0" err="1">
                <a:latin typeface="Avenir Heavy"/>
                <a:ea typeface="Avenir Heavy"/>
                <a:cs typeface="Avenir Heavy"/>
                <a:sym typeface="Avenir Heavy"/>
              </a:rPr>
              <a:t>dell’unita</a:t>
            </a:r>
            <a:r>
              <a:rPr u="sng" dirty="0">
                <a:latin typeface="Avenir Heavy"/>
                <a:ea typeface="Avenir Heavy"/>
                <a:cs typeface="Avenir Heavy"/>
                <a:sym typeface="Avenir Heavy"/>
              </a:rPr>
              <a:t>̀ e </a:t>
            </a:r>
            <a:r>
              <a:rPr u="sng" dirty="0" err="1">
                <a:latin typeface="Avenir Heavy"/>
                <a:ea typeface="Avenir Heavy"/>
                <a:cs typeface="Avenir Heavy"/>
                <a:sym typeface="Avenir Heavy"/>
              </a:rPr>
              <a:t>all'ammontare</a:t>
            </a:r>
            <a:r>
              <a:rPr u="sng" dirty="0">
                <a:latin typeface="Avenir Heavy"/>
                <a:ea typeface="Avenir Heavy"/>
                <a:cs typeface="Avenir Heavy"/>
                <a:sym typeface="Avenir Heavy"/>
              </a:rPr>
              <a:t> del nolo e di </a:t>
            </a:r>
            <a:r>
              <a:rPr u="sng" dirty="0" err="1">
                <a:latin typeface="Avenir Heavy"/>
                <a:ea typeface="Avenir Heavy"/>
                <a:cs typeface="Avenir Heavy"/>
                <a:sym typeface="Avenir Heavy"/>
              </a:rPr>
              <a:t>ogni</a:t>
            </a:r>
            <a:r>
              <a:rPr u="sng" dirty="0">
                <a:latin typeface="Avenir Heavy"/>
                <a:ea typeface="Avenir Heavy"/>
                <a:cs typeface="Avenir Heavy"/>
                <a:sym typeface="Avenir Heavy"/>
              </a:rPr>
              <a:t> </a:t>
            </a:r>
            <a:r>
              <a:rPr u="sng" dirty="0" err="1">
                <a:latin typeface="Avenir Heavy"/>
                <a:ea typeface="Avenir Heavy"/>
                <a:cs typeface="Avenir Heavy"/>
                <a:sym typeface="Avenir Heavy"/>
              </a:rPr>
              <a:t>altro</a:t>
            </a:r>
            <a:r>
              <a:rPr u="sng" dirty="0">
                <a:latin typeface="Avenir Heavy"/>
                <a:ea typeface="Avenir Heavy"/>
                <a:cs typeface="Avenir Heavy"/>
                <a:sym typeface="Avenir Heavy"/>
              </a:rPr>
              <a:t> </a:t>
            </a:r>
            <a:r>
              <a:rPr u="sng" dirty="0" err="1">
                <a:latin typeface="Avenir Heavy"/>
                <a:ea typeface="Avenir Heavy"/>
                <a:cs typeface="Avenir Heavy"/>
                <a:sym typeface="Avenir Heavy"/>
              </a:rPr>
              <a:t>provento</a:t>
            </a:r>
            <a:r>
              <a:rPr u="sng" dirty="0">
                <a:latin typeface="Avenir Heavy"/>
                <a:ea typeface="Avenir Heavy"/>
                <a:cs typeface="Avenir Heavy"/>
                <a:sym typeface="Avenir Heavy"/>
              </a:rPr>
              <a:t> del </a:t>
            </a:r>
            <a:r>
              <a:rPr u="sng" dirty="0" err="1">
                <a:latin typeface="Avenir Heavy"/>
                <a:ea typeface="Avenir Heavy"/>
                <a:cs typeface="Avenir Heavy"/>
                <a:sym typeface="Avenir Heavy"/>
              </a:rPr>
              <a:t>viaggio</a:t>
            </a:r>
            <a:r>
              <a:rPr u="sng" dirty="0">
                <a:latin typeface="Avenir Heavy"/>
                <a:ea typeface="Avenir Heavy"/>
                <a:cs typeface="Avenir Heavy"/>
                <a:sym typeface="Avenir Heavy"/>
              </a:rPr>
              <a:t> </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 name="IMG_0721.jpeg"/>
          <p:cNvPicPr>
            <a:picLocks noGrp="1" noChangeAspect="1"/>
          </p:cNvPicPr>
          <p:nvPr>
            <p:ph type="pic" idx="13"/>
          </p:nvPr>
        </p:nvPicPr>
        <p:blipFill>
          <a:blip r:embed="rId2"/>
          <a:srcRect l="13276" t="2521" r="36723"/>
          <a:stretch>
            <a:fillRect/>
          </a:stretch>
        </p:blipFill>
        <p:spPr>
          <a:xfrm>
            <a:off x="6517670" y="-15280"/>
            <a:ext cx="6522660" cy="9537327"/>
          </a:xfrm>
          <a:prstGeom prst="rect">
            <a:avLst/>
          </a:prstGeom>
        </p:spPr>
      </p:pic>
      <p:sp>
        <p:nvSpPr>
          <p:cNvPr id="166" name="Shape 166"/>
          <p:cNvSpPr>
            <a:spLocks noGrp="1"/>
          </p:cNvSpPr>
          <p:nvPr>
            <p:ph type="title"/>
          </p:nvPr>
        </p:nvSpPr>
        <p:spPr>
          <a:prstGeom prst="rect">
            <a:avLst/>
          </a:prstGeom>
        </p:spPr>
        <p:txBody>
          <a:bodyPr/>
          <a:lstStyle/>
          <a:p>
            <a:r>
              <a:rPr dirty="0" err="1"/>
              <a:t>unità</a:t>
            </a:r>
            <a:r>
              <a:rPr dirty="0"/>
              <a:t> da </a:t>
            </a:r>
            <a:r>
              <a:rPr dirty="0" err="1"/>
              <a:t>diporto</a:t>
            </a:r>
            <a:endParaRPr dirty="0"/>
          </a:p>
        </p:txBody>
      </p:sp>
      <p:sp>
        <p:nvSpPr>
          <p:cNvPr id="167" name="Shape 167"/>
          <p:cNvSpPr>
            <a:spLocks noGrp="1"/>
          </p:cNvSpPr>
          <p:nvPr>
            <p:ph type="body" sz="half" idx="1"/>
          </p:nvPr>
        </p:nvSpPr>
        <p:spPr>
          <a:xfrm>
            <a:off x="258417" y="2935515"/>
            <a:ext cx="6082747" cy="6057900"/>
          </a:xfrm>
          <a:prstGeom prst="rect">
            <a:avLst/>
          </a:prstGeom>
        </p:spPr>
        <p:txBody>
          <a:bodyPr>
            <a:normAutofit fontScale="92500" lnSpcReduction="10000"/>
          </a:bodyPr>
          <a:lstStyle/>
          <a:p>
            <a:pPr marL="377952" indent="-377952" defTabSz="560831">
              <a:spcBef>
                <a:spcPts val="3000"/>
              </a:spcBef>
              <a:defRPr sz="2880"/>
            </a:pPr>
            <a:r>
              <a:rPr lang="it-IT" sz="2400" b="1" dirty="0">
                <a:latin typeface="Avenir Black" panose="02000503020000020003" pitchFamily="2" charset="0"/>
              </a:rPr>
              <a:t>unità da diporto</a:t>
            </a:r>
            <a:r>
              <a:rPr lang="it-IT" sz="2400" dirty="0"/>
              <a:t>: ogni costruzione di qualunque tipo e con qualunque mezzo di propulsione destinata alla navigazione da diporto </a:t>
            </a:r>
          </a:p>
          <a:p>
            <a:pPr marL="377952" indent="-377952" defTabSz="560831">
              <a:spcBef>
                <a:spcPts val="3000"/>
              </a:spcBef>
              <a:defRPr sz="2880"/>
            </a:pPr>
            <a:r>
              <a:rPr sz="2400" dirty="0" err="1">
                <a:latin typeface="Avenir Heavy"/>
                <a:ea typeface="Avenir Heavy"/>
                <a:cs typeface="Avenir Heavy"/>
                <a:sym typeface="Avenir Heavy"/>
              </a:rPr>
              <a:t>unita</a:t>
            </a:r>
            <a:r>
              <a:rPr sz="2400" dirty="0">
                <a:latin typeface="Avenir Heavy"/>
                <a:ea typeface="Avenir Heavy"/>
                <a:cs typeface="Avenir Heavy"/>
                <a:sym typeface="Avenir Heavy"/>
              </a:rPr>
              <a:t>̀ </a:t>
            </a:r>
            <a:r>
              <a:rPr sz="2400" dirty="0" err="1">
                <a:latin typeface="Avenir Heavy"/>
                <a:ea typeface="Avenir Heavy"/>
                <a:cs typeface="Avenir Heavy"/>
                <a:sym typeface="Avenir Heavy"/>
              </a:rPr>
              <a:t>utilizzata</a:t>
            </a:r>
            <a:r>
              <a:rPr sz="2400" dirty="0">
                <a:latin typeface="Avenir Heavy"/>
                <a:ea typeface="Avenir Heavy"/>
                <a:cs typeface="Avenir Heavy"/>
                <a:sym typeface="Avenir Heavy"/>
              </a:rPr>
              <a:t> a </a:t>
            </a:r>
            <a:r>
              <a:rPr sz="2400" dirty="0" err="1">
                <a:latin typeface="Avenir Heavy"/>
                <a:ea typeface="Avenir Heavy"/>
                <a:cs typeface="Avenir Heavy"/>
                <a:sym typeface="Avenir Heavy"/>
              </a:rPr>
              <a:t>fini</a:t>
            </a:r>
            <a:r>
              <a:rPr sz="2400" dirty="0">
                <a:latin typeface="Avenir Heavy"/>
                <a:ea typeface="Avenir Heavy"/>
                <a:cs typeface="Avenir Heavy"/>
                <a:sym typeface="Avenir Heavy"/>
              </a:rPr>
              <a:t> </a:t>
            </a:r>
            <a:r>
              <a:rPr sz="2400" dirty="0" err="1">
                <a:latin typeface="Avenir Heavy"/>
                <a:ea typeface="Avenir Heavy"/>
                <a:cs typeface="Avenir Heavy"/>
                <a:sym typeface="Avenir Heavy"/>
              </a:rPr>
              <a:t>commerciali</a:t>
            </a:r>
            <a:r>
              <a:rPr sz="2400" dirty="0">
                <a:latin typeface="Avenir Heavy"/>
                <a:ea typeface="Avenir Heavy"/>
                <a:cs typeface="Avenir Heavy"/>
                <a:sym typeface="Avenir Heavy"/>
              </a:rPr>
              <a:t> </a:t>
            </a:r>
            <a:r>
              <a:rPr sz="2400" dirty="0"/>
              <a:t>‐ </a:t>
            </a:r>
            <a:r>
              <a:rPr sz="2400" i="1" dirty="0"/>
              <a:t>commercial yacht</a:t>
            </a:r>
          </a:p>
          <a:p>
            <a:pPr marL="377952" indent="-377952" defTabSz="560831">
              <a:spcBef>
                <a:spcPts val="3000"/>
              </a:spcBef>
              <a:defRPr sz="2880"/>
            </a:pPr>
            <a:r>
              <a:rPr sz="2400" dirty="0">
                <a:latin typeface="Avenir Heavy"/>
                <a:ea typeface="Avenir Heavy"/>
                <a:cs typeface="Avenir Heavy"/>
                <a:sym typeface="Avenir Heavy"/>
              </a:rPr>
              <a:t>nave da </a:t>
            </a:r>
            <a:r>
              <a:rPr sz="2400" dirty="0" err="1">
                <a:latin typeface="Avenir Heavy"/>
                <a:ea typeface="Avenir Heavy"/>
                <a:cs typeface="Avenir Heavy"/>
                <a:sym typeface="Avenir Heavy"/>
              </a:rPr>
              <a:t>diporto</a:t>
            </a:r>
            <a:r>
              <a:rPr sz="2400" dirty="0"/>
              <a:t> (</a:t>
            </a:r>
            <a:r>
              <a:rPr sz="2400" dirty="0" err="1"/>
              <a:t>maggiore</a:t>
            </a:r>
            <a:r>
              <a:rPr sz="2400" dirty="0"/>
              <a:t>, </a:t>
            </a:r>
            <a:r>
              <a:rPr sz="2400" dirty="0" err="1"/>
              <a:t>minore</a:t>
            </a:r>
            <a:r>
              <a:rPr sz="2400" dirty="0"/>
              <a:t> o </a:t>
            </a:r>
            <a:r>
              <a:rPr sz="2400" dirty="0" err="1"/>
              <a:t>minore</a:t>
            </a:r>
            <a:r>
              <a:rPr sz="2400" dirty="0"/>
              <a:t> </a:t>
            </a:r>
            <a:r>
              <a:rPr sz="2400" dirty="0" err="1"/>
              <a:t>storica</a:t>
            </a:r>
            <a:r>
              <a:rPr sz="2400" dirty="0"/>
              <a:t>)</a:t>
            </a:r>
          </a:p>
          <a:p>
            <a:pPr marL="377952" indent="-377952" defTabSz="560831">
              <a:spcBef>
                <a:spcPts val="3000"/>
              </a:spcBef>
              <a:defRPr sz="2880"/>
            </a:pPr>
            <a:r>
              <a:rPr sz="2400" dirty="0" err="1">
                <a:latin typeface="Avenir Heavy"/>
                <a:ea typeface="Avenir Heavy"/>
                <a:cs typeface="Avenir Heavy"/>
                <a:sym typeface="Avenir Heavy"/>
              </a:rPr>
              <a:t>imbarcazione</a:t>
            </a:r>
            <a:r>
              <a:rPr sz="2400" dirty="0">
                <a:latin typeface="Avenir Heavy"/>
                <a:ea typeface="Avenir Heavy"/>
                <a:cs typeface="Avenir Heavy"/>
                <a:sym typeface="Avenir Heavy"/>
              </a:rPr>
              <a:t> </a:t>
            </a:r>
            <a:r>
              <a:rPr sz="2400" dirty="0"/>
              <a:t>da </a:t>
            </a:r>
            <a:r>
              <a:rPr sz="2400" dirty="0" err="1"/>
              <a:t>diporto</a:t>
            </a:r>
            <a:endParaRPr sz="2400" dirty="0"/>
          </a:p>
          <a:p>
            <a:pPr marL="377952" indent="-377952" defTabSz="560831">
              <a:spcBef>
                <a:spcPts val="3000"/>
              </a:spcBef>
              <a:defRPr sz="2880"/>
            </a:pPr>
            <a:r>
              <a:rPr sz="2400" dirty="0" err="1">
                <a:latin typeface="Avenir Heavy"/>
                <a:ea typeface="Avenir Heavy"/>
                <a:cs typeface="Avenir Heavy"/>
                <a:sym typeface="Avenir Heavy"/>
              </a:rPr>
              <a:t>natante</a:t>
            </a:r>
            <a:r>
              <a:rPr sz="2400" dirty="0"/>
              <a:t> da </a:t>
            </a:r>
            <a:r>
              <a:rPr sz="2400" dirty="0" err="1"/>
              <a:t>diporto</a:t>
            </a:r>
            <a:endParaRPr sz="2400" dirty="0"/>
          </a:p>
          <a:p>
            <a:pPr marL="377952" indent="-377952" defTabSz="560831">
              <a:spcBef>
                <a:spcPts val="3000"/>
              </a:spcBef>
              <a:defRPr sz="2880">
                <a:latin typeface="Avenir Heavy"/>
                <a:ea typeface="Avenir Heavy"/>
                <a:cs typeface="Avenir Heavy"/>
                <a:sym typeface="Avenir Heavy"/>
              </a:defRPr>
            </a:pPr>
            <a:r>
              <a:rPr sz="2400" dirty="0"/>
              <a:t>moto </a:t>
            </a:r>
            <a:r>
              <a:rPr sz="2400" dirty="0" err="1"/>
              <a:t>d’acqua</a:t>
            </a:r>
            <a:endParaRPr lang="it-IT" sz="2400" dirty="0"/>
          </a:p>
          <a:p>
            <a:pPr marL="377952" indent="-377952" defTabSz="560831">
              <a:spcBef>
                <a:spcPts val="3000"/>
              </a:spcBef>
              <a:defRPr sz="2880">
                <a:latin typeface="Avenir Heavy"/>
                <a:ea typeface="Avenir Heavy"/>
                <a:cs typeface="Avenir Heavy"/>
                <a:sym typeface="Avenir Heavy"/>
              </a:defRPr>
            </a:pPr>
            <a:r>
              <a:rPr lang="it-IT" sz="2400" dirty="0"/>
              <a:t>unità da diporto a controllo remoto</a:t>
            </a:r>
            <a:endParaRPr sz="2400" dirty="0"/>
          </a:p>
        </p:txBody>
      </p:sp>
    </p:spTree>
  </p:cSld>
  <p:clrMapOvr>
    <a:masterClrMapping/>
  </p:clrMapOvr>
  <mc:AlternateContent xmlns:mc="http://schemas.openxmlformats.org/markup-compatibility/2006" xmlns:p14="http://schemas.microsoft.com/office/powerpoint/2010/main">
    <mc:Choice Requires="p14">
      <p:transition spd="slow" p14:dur="1500">
        <p:fade thruBlk="1"/>
      </p:transition>
    </mc:Choice>
    <mc:Fallback xmlns="">
      <p:transition spd="slow">
        <p:fade/>
      </p:transition>
    </mc:Fallback>
  </mc:AlternateContent>
</p:sld>
</file>

<file path=ppt/theme/theme1.xml><?xml version="1.0" encoding="utf-8"?>
<a:theme xmlns:a="http://schemas.openxmlformats.org/drawingml/2006/main" name="New_Template1">
  <a:themeElements>
    <a:clrScheme name="New_Template1">
      <a:dk1>
        <a:srgbClr val="000000"/>
      </a:dk1>
      <a:lt1>
        <a:srgbClr val="FFFFFF"/>
      </a:lt1>
      <a:dk2>
        <a:srgbClr val="4F4F4F"/>
      </a:dk2>
      <a:lt2>
        <a:srgbClr val="BFBFBF"/>
      </a:lt2>
      <a:accent1>
        <a:srgbClr val="1B6BBC"/>
      </a:accent1>
      <a:accent2>
        <a:srgbClr val="42AAC9"/>
      </a:accent2>
      <a:accent3>
        <a:srgbClr val="518C15"/>
      </a:accent3>
      <a:accent4>
        <a:srgbClr val="DE9000"/>
      </a:accent4>
      <a:accent5>
        <a:srgbClr val="DB2800"/>
      </a:accent5>
      <a:accent6>
        <a:srgbClr val="B130C2"/>
      </a:accent6>
      <a:hlink>
        <a:srgbClr val="0000FF"/>
      </a:hlink>
      <a:folHlink>
        <a:srgbClr val="FF00FF"/>
      </a:folHlink>
    </a:clrScheme>
    <a:fontScheme name="New_Template1">
      <a:majorFont>
        <a:latin typeface="Avenir Light"/>
        <a:ea typeface="Avenir Light"/>
        <a:cs typeface="Avenir Light"/>
      </a:majorFont>
      <a:minorFont>
        <a:latin typeface="Avenir Light"/>
        <a:ea typeface="Avenir Light"/>
        <a:cs typeface="Avenir Light"/>
      </a:minorFont>
    </a:fontScheme>
    <a:fmtScheme name="New_Templat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450000"/>
            <a:satOff val="-18071"/>
            <a:lumOff val="-1460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all" spc="384" normalizeH="0" baseline="0">
            <a:ln>
              <a:noFill/>
            </a:ln>
            <a:solidFill>
              <a:srgbClr val="FFFFFF"/>
            </a:solidFill>
            <a:effectLst/>
            <a:uFillTx/>
            <a:latin typeface="Avenir Medium"/>
            <a:ea typeface="Avenir Medium"/>
            <a:cs typeface="Avenir Medium"/>
            <a:sym typeface="Avenir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1">
  <a:themeElements>
    <a:clrScheme name="New_Template1">
      <a:dk1>
        <a:srgbClr val="000000"/>
      </a:dk1>
      <a:lt1>
        <a:srgbClr val="FFFFFF"/>
      </a:lt1>
      <a:dk2>
        <a:srgbClr val="4F4F4F"/>
      </a:dk2>
      <a:lt2>
        <a:srgbClr val="BFBFBF"/>
      </a:lt2>
      <a:accent1>
        <a:srgbClr val="1B6BBC"/>
      </a:accent1>
      <a:accent2>
        <a:srgbClr val="42AAC9"/>
      </a:accent2>
      <a:accent3>
        <a:srgbClr val="518C15"/>
      </a:accent3>
      <a:accent4>
        <a:srgbClr val="DE9000"/>
      </a:accent4>
      <a:accent5>
        <a:srgbClr val="DB2800"/>
      </a:accent5>
      <a:accent6>
        <a:srgbClr val="B130C2"/>
      </a:accent6>
      <a:hlink>
        <a:srgbClr val="0000FF"/>
      </a:hlink>
      <a:folHlink>
        <a:srgbClr val="FF00FF"/>
      </a:folHlink>
    </a:clrScheme>
    <a:fontScheme name="New_Template1">
      <a:majorFont>
        <a:latin typeface="Avenir Light"/>
        <a:ea typeface="Avenir Light"/>
        <a:cs typeface="Avenir Light"/>
      </a:majorFont>
      <a:minorFont>
        <a:latin typeface="Avenir Light"/>
        <a:ea typeface="Avenir Light"/>
        <a:cs typeface="Avenir Light"/>
      </a:minorFont>
    </a:fontScheme>
    <a:fmtScheme name="New_Templat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450000"/>
            <a:satOff val="-18071"/>
            <a:lumOff val="-1460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all" spc="384" normalizeH="0" baseline="0">
            <a:ln>
              <a:noFill/>
            </a:ln>
            <a:solidFill>
              <a:srgbClr val="FFFFFF"/>
            </a:solidFill>
            <a:effectLst/>
            <a:uFillTx/>
            <a:latin typeface="Avenir Medium"/>
            <a:ea typeface="Avenir Medium"/>
            <a:cs typeface="Avenir Medium"/>
            <a:sym typeface="Avenir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uFillTx/>
            <a:latin typeface="+mn-lt"/>
            <a:ea typeface="+mn-ea"/>
            <a:cs typeface="+mn-cs"/>
            <a:sym typeface="Avenir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3617</TotalTime>
  <Words>3401</Words>
  <Application>Microsoft Macintosh PowerPoint</Application>
  <PresentationFormat>Personalizzato</PresentationFormat>
  <Paragraphs>184</Paragraphs>
  <Slides>40</Slides>
  <Notes>4</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40</vt:i4>
      </vt:variant>
    </vt:vector>
  </HeadingPairs>
  <TitlesOfParts>
    <vt:vector size="48" baseType="lpstr">
      <vt:lpstr>Avenir Black</vt:lpstr>
      <vt:lpstr>Avenir Black Oblique</vt:lpstr>
      <vt:lpstr>Avenir Book</vt:lpstr>
      <vt:lpstr>Avenir Heavy</vt:lpstr>
      <vt:lpstr>Avenir Heavy Oblique</vt:lpstr>
      <vt:lpstr>Avenir Light</vt:lpstr>
      <vt:lpstr>Helvetica Neue</vt:lpstr>
      <vt:lpstr>New_Template1</vt:lpstr>
      <vt:lpstr>I contratti della navigazione da diporto</vt:lpstr>
      <vt:lpstr>NAVIGAZIONE DA DIPORTO</vt:lpstr>
      <vt:lpstr>fonti</vt:lpstr>
      <vt:lpstr>Presentazione standard di PowerPoint</vt:lpstr>
      <vt:lpstr>responsabilità </vt:lpstr>
      <vt:lpstr>assicurazione obbligatoria</vt:lpstr>
      <vt:lpstr>dichiarazione di armatore</vt:lpstr>
      <vt:lpstr>responsabilità armatore</vt:lpstr>
      <vt:lpstr>unità da diporto</vt:lpstr>
      <vt:lpstr>Presentazione standard di PowerPoint</vt:lpstr>
      <vt:lpstr>Presentazione standard di PowerPoint</vt:lpstr>
      <vt:lpstr>uso commerciale delle unità da diporto</vt:lpstr>
      <vt:lpstr>contratto di locazione</vt:lpstr>
      <vt:lpstr>Presentazione standard di PowerPoint</vt:lpstr>
      <vt:lpstr>Presentazione standard di PowerPoint</vt:lpstr>
      <vt:lpstr>contratto di noleggio</vt:lpstr>
      <vt:lpstr>Presentazione standard di PowerPoint</vt:lpstr>
      <vt:lpstr>Presentazione standard di PowerPoint</vt:lpstr>
      <vt:lpstr>noleggio di unità da diporto</vt:lpstr>
      <vt:lpstr>Presentazione standard di PowerPoint</vt:lpstr>
      <vt:lpstr>Presentazione standard di PowerPoint</vt:lpstr>
      <vt:lpstr>Presentazione standard di PowerPoint</vt:lpstr>
      <vt:lpstr>noleggio occasionale</vt:lpstr>
      <vt:lpstr>Presentazione standard di PowerPoint</vt:lpstr>
      <vt:lpstr>Esercizio abusivo di attività commerciali</vt:lpstr>
      <vt:lpstr>Presentazione standard di PowerPoint</vt:lpstr>
      <vt:lpstr>CONTRATTO DI TRASPORTO</vt:lpstr>
      <vt:lpstr>la crociera turistica</vt:lpstr>
      <vt:lpstr>1) Noleggio unitario con finalità di crociera</vt:lpstr>
      <vt:lpstr>2) crociera-noleggio con itinerario prestabilito</vt:lpstr>
      <vt:lpstr>3) cabin charter / crociera individuale</vt:lpstr>
      <vt:lpstr>4) cruise voyage agreement for commercial vessel in tourist use</vt:lpstr>
      <vt:lpstr>responsabilità</vt:lpstr>
      <vt:lpstr>Locazione e noleggio natanti (d.m. 1 settembre 2021)</vt:lpstr>
      <vt:lpstr>Natura del noleggio di unità da diporto</vt:lpstr>
      <vt:lpstr>Sottotipi del contratto di noleggio di unità da diporto</vt:lpstr>
      <vt:lpstr>Noleggio e pacchetti turistici</vt:lpstr>
      <vt:lpstr>Contratto di ormeggio</vt:lpstr>
      <vt:lpstr>Natura ormeggio</vt:lpstr>
      <vt:lpstr>Contratto di rimessaggio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navigazione da diporto</dc:title>
  <cp:lastModifiedBy>BENELLI Gianfranco</cp:lastModifiedBy>
  <cp:revision>37</cp:revision>
  <cp:lastPrinted>2020-05-12T15:45:19Z</cp:lastPrinted>
  <dcterms:modified xsi:type="dcterms:W3CDTF">2024-03-20T08:14:08Z</dcterms:modified>
</cp:coreProperties>
</file>