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56" r:id="rId2"/>
    <p:sldId id="270" r:id="rId3"/>
    <p:sldId id="266" r:id="rId4"/>
    <p:sldId id="271" r:id="rId5"/>
    <p:sldId id="269" r:id="rId6"/>
    <p:sldId id="267" r:id="rId7"/>
    <p:sldId id="268" r:id="rId8"/>
    <p:sldId id="257" r:id="rId9"/>
    <p:sldId id="258" r:id="rId10"/>
    <p:sldId id="259" r:id="rId11"/>
    <p:sldId id="260" r:id="rId12"/>
    <p:sldId id="261" r:id="rId13"/>
    <p:sldId id="265" r:id="rId14"/>
    <p:sldId id="262" r:id="rId15"/>
    <p:sldId id="263" r:id="rId16"/>
    <p:sldId id="264" r:id="rId17"/>
    <p:sldId id="272" r:id="rId18"/>
    <p:sldId id="276" r:id="rId19"/>
    <p:sldId id="277" r:id="rId20"/>
    <p:sldId id="278" r:id="rId21"/>
    <p:sldId id="279" r:id="rId22"/>
    <p:sldId id="275" r:id="rId23"/>
    <p:sldId id="280" r:id="rId24"/>
  </p:sldIdLst>
  <p:sldSz cx="18288000" cy="10287000"/>
  <p:notesSz cx="6858000" cy="9144000"/>
  <p:embeddedFontLst>
    <p:embeddedFont>
      <p:font typeface="Titillium Web" pitchFamily="2" charset="77"/>
      <p:regular r:id="rId26"/>
      <p:bold r:id="rId27"/>
      <p:italic r:id="rId28"/>
      <p:boldItalic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11" autoAdjust="0"/>
    <p:restoredTop sz="95497" autoAdjust="0"/>
  </p:normalViewPr>
  <p:slideViewPr>
    <p:cSldViewPr>
      <p:cViewPr varScale="1">
        <p:scale>
          <a:sx n="68" d="100"/>
          <a:sy n="68" d="100"/>
        </p:scale>
        <p:origin x="856"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741F0C-60A2-6449-8495-E96D790BA132}" type="datetimeFigureOut">
              <a:rPr lang="it-IT" smtClean="0"/>
              <a:t>20/03/24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675A02-3438-0F4B-B247-5D89F8044646}" type="slidenum">
              <a:rPr lang="it-IT" smtClean="0"/>
              <a:t>‹N›</a:t>
            </a:fld>
            <a:endParaRPr lang="it-IT"/>
          </a:p>
        </p:txBody>
      </p:sp>
    </p:spTree>
    <p:extLst>
      <p:ext uri="{BB962C8B-B14F-4D97-AF65-F5344CB8AC3E}">
        <p14:creationId xmlns:p14="http://schemas.microsoft.com/office/powerpoint/2010/main" val="3452746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3675A02-3438-0F4B-B247-5D89F8044646}" type="slidenum">
              <a:rPr lang="it-IT" smtClean="0"/>
              <a:t>18</a:t>
            </a:fld>
            <a:endParaRPr lang="it-IT"/>
          </a:p>
        </p:txBody>
      </p:sp>
    </p:spTree>
    <p:extLst>
      <p:ext uri="{BB962C8B-B14F-4D97-AF65-F5344CB8AC3E}">
        <p14:creationId xmlns:p14="http://schemas.microsoft.com/office/powerpoint/2010/main" val="1227223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3675A02-3438-0F4B-B247-5D89F8044646}" type="slidenum">
              <a:rPr lang="it-IT" smtClean="0"/>
              <a:t>19</a:t>
            </a:fld>
            <a:endParaRPr lang="it-IT"/>
          </a:p>
        </p:txBody>
      </p:sp>
    </p:spTree>
    <p:extLst>
      <p:ext uri="{BB962C8B-B14F-4D97-AF65-F5344CB8AC3E}">
        <p14:creationId xmlns:p14="http://schemas.microsoft.com/office/powerpoint/2010/main" val="335231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3675A02-3438-0F4B-B247-5D89F8044646}" type="slidenum">
              <a:rPr lang="it-IT" smtClean="0"/>
              <a:t>20</a:t>
            </a:fld>
            <a:endParaRPr lang="it-IT"/>
          </a:p>
        </p:txBody>
      </p:sp>
    </p:spTree>
    <p:extLst>
      <p:ext uri="{BB962C8B-B14F-4D97-AF65-F5344CB8AC3E}">
        <p14:creationId xmlns:p14="http://schemas.microsoft.com/office/powerpoint/2010/main" val="3282663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3675A02-3438-0F4B-B247-5D89F8044646}" type="slidenum">
              <a:rPr lang="it-IT" smtClean="0"/>
              <a:t>21</a:t>
            </a:fld>
            <a:endParaRPr lang="it-IT"/>
          </a:p>
        </p:txBody>
      </p:sp>
    </p:spTree>
    <p:extLst>
      <p:ext uri="{BB962C8B-B14F-4D97-AF65-F5344CB8AC3E}">
        <p14:creationId xmlns:p14="http://schemas.microsoft.com/office/powerpoint/2010/main" val="2913996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hyperlink" Target="https://lexview-int.regione.fvg.it/FontiNormative/xml/LeggiEsterne.aspx?doc=urn:nir:stato:legge:2014%3b164"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lexview-int.regione.fvg.it/FontiNormative/xml/LeggiEsterne.aspx?doc=urn:nir:stato:decreto.legge:2014-09-12%3b133~art32" TargetMode="External"/><Relationship Id="rId5" Type="http://schemas.openxmlformats.org/officeDocument/2006/relationships/image" Target="../media/image4.sv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hyperlink" Target="https://lexview-int.regione.fvg.it/FontiNormative/xml/LeggiEsterne.aspx?doc=urn:nir:stato:decreto.ministeriale:2008%3b146"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lexview-int.regione.fvg.it/FontiNormative/xml/LeggiEsterne.aspx?doc=urn:nir:stato:decreto.legislativo:2005%3b171~tit3-cap1" TargetMode="External"/><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714500"/>
            <a:ext cx="11740780" cy="7448193"/>
          </a:xfrm>
          <a:prstGeom prst="rect">
            <a:avLst/>
          </a:prstGeom>
          <a:noFill/>
        </p:spPr>
        <p:txBody>
          <a:bodyPr wrap="square" rtlCol="0">
            <a:spAutoFit/>
          </a:bodyPr>
          <a:lstStyle/>
          <a:p>
            <a:pPr algn="ctr"/>
            <a:r>
              <a:rPr lang="it-IT" sz="3200" b="1" dirty="0"/>
              <a:t>Gianfranco Benelli</a:t>
            </a:r>
          </a:p>
          <a:p>
            <a:pPr algn="ctr"/>
            <a:r>
              <a:rPr lang="it-IT" sz="2400" dirty="0"/>
              <a:t>Università degli Studi di Sassari </a:t>
            </a:r>
          </a:p>
          <a:p>
            <a:pPr algn="ctr"/>
            <a:r>
              <a:rPr lang="it-IT" sz="2400" dirty="0"/>
              <a:t>Dipartimento di Scienze economiche e aziendali (</a:t>
            </a:r>
            <a:r>
              <a:rPr lang="it-IT" sz="2400" dirty="0" err="1"/>
              <a:t>Di.s.e.a</a:t>
            </a:r>
            <a:r>
              <a:rPr lang="it-IT" sz="2400" dirty="0"/>
              <a:t>.)</a:t>
            </a:r>
          </a:p>
          <a:p>
            <a:endParaRPr lang="it-IT" dirty="0"/>
          </a:p>
          <a:p>
            <a:endParaRPr lang="it-IT" dirty="0"/>
          </a:p>
          <a:p>
            <a:endParaRPr lang="it-IT" dirty="0"/>
          </a:p>
          <a:p>
            <a:endParaRPr lang="it-IT" dirty="0"/>
          </a:p>
          <a:p>
            <a:endParaRPr lang="it-IT" dirty="0"/>
          </a:p>
          <a:p>
            <a:pPr algn="ctr"/>
            <a:r>
              <a:rPr lang="it-IT" sz="4400" b="1" dirty="0">
                <a:solidFill>
                  <a:schemeClr val="accent1"/>
                </a:solidFill>
              </a:rPr>
              <a:t>La disciplina regionale dell’albergo nautico diffuso e la sua compatibilità con il codice della nautica da diporto</a:t>
            </a:r>
          </a:p>
          <a:p>
            <a:pPr algn="ctr"/>
            <a:endParaRPr lang="it-IT" sz="4400" b="1" dirty="0"/>
          </a:p>
          <a:p>
            <a:pPr algn="ctr"/>
            <a:endParaRPr lang="it-IT" sz="4400" b="1" dirty="0"/>
          </a:p>
          <a:p>
            <a:pPr algn="ctr"/>
            <a:endParaRPr lang="it-IT" sz="4400" b="1" dirty="0"/>
          </a:p>
          <a:p>
            <a:pPr algn="ctr"/>
            <a:endParaRPr lang="it-IT" sz="4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625498"/>
            <a:ext cx="11507037" cy="7417415"/>
          </a:xfrm>
          <a:prstGeom prst="rect">
            <a:avLst/>
          </a:prstGeom>
          <a:noFill/>
        </p:spPr>
        <p:txBody>
          <a:bodyPr wrap="square" rtlCol="0">
            <a:spAutoFit/>
          </a:bodyPr>
          <a:lstStyle/>
          <a:p>
            <a:r>
              <a:rPr lang="it-IT" sz="4000" b="1" dirty="0">
                <a:solidFill>
                  <a:schemeClr val="accent1"/>
                </a:solidFill>
              </a:rPr>
              <a:t>Contratto di locazione di unità da diporto</a:t>
            </a:r>
          </a:p>
          <a:p>
            <a:endParaRPr lang="it-IT" dirty="0"/>
          </a:p>
          <a:p>
            <a:endParaRPr lang="it-IT" dirty="0"/>
          </a:p>
          <a:p>
            <a:r>
              <a:rPr lang="it-IT" sz="4000" b="1" dirty="0"/>
              <a:t>Art. 42 – Locazione e forma del contratto</a:t>
            </a:r>
          </a:p>
          <a:p>
            <a:endParaRPr lang="it-IT" sz="4000" dirty="0"/>
          </a:p>
          <a:p>
            <a:pPr algn="just"/>
            <a:r>
              <a:rPr lang="it-IT" sz="4000" dirty="0"/>
              <a:t>1. La locazione di unità da diporto è il contratto con il quale una delle parti si obbliga verso corrispettivo a cedere il godimento dell’unità da diporto per un periodo di tempo determinato.</a:t>
            </a:r>
          </a:p>
          <a:p>
            <a:pPr algn="just"/>
            <a:r>
              <a:rPr lang="it-IT" sz="4000" dirty="0"/>
              <a:t>2. Con l’unità da diporto locata, </a:t>
            </a:r>
            <a:r>
              <a:rPr lang="it-IT" sz="4000" u="sng" dirty="0"/>
              <a:t>il conduttore esercita la navigazione e ne assume la responsabilità ed i rischi</a:t>
            </a:r>
            <a:r>
              <a:rPr lang="it-IT" sz="4000" dirty="0"/>
              <a:t>.</a:t>
            </a:r>
          </a:p>
          <a:p>
            <a:pPr algn="just"/>
            <a:r>
              <a:rPr lang="it-IT" sz="4000" dirty="0"/>
              <a:t>3. Il contratto di locazione ... è redatto per iscritto a pena di nullità...</a:t>
            </a:r>
          </a:p>
        </p:txBody>
      </p:sp>
    </p:spTree>
    <p:extLst>
      <p:ext uri="{BB962C8B-B14F-4D97-AF65-F5344CB8AC3E}">
        <p14:creationId xmlns:p14="http://schemas.microsoft.com/office/powerpoint/2010/main" val="1743371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625498"/>
            <a:ext cx="11507037" cy="6801862"/>
          </a:xfrm>
          <a:prstGeom prst="rect">
            <a:avLst/>
          </a:prstGeom>
          <a:noFill/>
        </p:spPr>
        <p:txBody>
          <a:bodyPr wrap="square" rtlCol="0">
            <a:spAutoFit/>
          </a:bodyPr>
          <a:lstStyle/>
          <a:p>
            <a:r>
              <a:rPr lang="it-IT" sz="4000" b="1" dirty="0">
                <a:solidFill>
                  <a:schemeClr val="accent1"/>
                </a:solidFill>
              </a:rPr>
              <a:t>Contratto di locazione di unità da diporto</a:t>
            </a:r>
          </a:p>
          <a:p>
            <a:endParaRPr lang="it-IT" dirty="0"/>
          </a:p>
          <a:p>
            <a:endParaRPr lang="it-IT" dirty="0"/>
          </a:p>
          <a:p>
            <a:endParaRPr lang="it-IT" dirty="0"/>
          </a:p>
          <a:p>
            <a:endParaRPr lang="it-IT" dirty="0"/>
          </a:p>
          <a:p>
            <a:r>
              <a:rPr lang="it-IT" sz="3600" dirty="0"/>
              <a:t>Non contempla l’</a:t>
            </a:r>
            <a:r>
              <a:rPr lang="it-IT" sz="3600" b="1" dirty="0"/>
              <a:t>uso statico </a:t>
            </a:r>
            <a:r>
              <a:rPr lang="it-IT" sz="3600" dirty="0"/>
              <a:t>(diversamente dal noleggio, che prevede la variante «da fermo»)</a:t>
            </a:r>
          </a:p>
          <a:p>
            <a:endParaRPr lang="it-IT" sz="3600" dirty="0"/>
          </a:p>
          <a:p>
            <a:r>
              <a:rPr lang="it-IT" sz="3600" dirty="0"/>
              <a:t>Non contempla l’</a:t>
            </a:r>
            <a:r>
              <a:rPr lang="it-IT" sz="3600" b="1" dirty="0"/>
              <a:t>uso parziale </a:t>
            </a:r>
            <a:r>
              <a:rPr lang="it-IT" sz="3600" dirty="0"/>
              <a:t>(diversamente dal noleggio, che prevede il noleggio «a cabina» e il noleggio «collettivo» dei natanti)</a:t>
            </a:r>
          </a:p>
          <a:p>
            <a:endParaRPr lang="it-IT" sz="3600" dirty="0"/>
          </a:p>
          <a:p>
            <a:r>
              <a:rPr lang="it-IT" sz="3600" dirty="0"/>
              <a:t>Non prevede la </a:t>
            </a:r>
            <a:r>
              <a:rPr lang="it-IT" sz="3600" b="1" dirty="0"/>
              <a:t>locazione non professionale </a:t>
            </a:r>
            <a:r>
              <a:rPr lang="it-IT" sz="3600" dirty="0"/>
              <a:t>(diversamente dal noleggio, che prevede il noleggio «occasionale») </a:t>
            </a:r>
          </a:p>
        </p:txBody>
      </p:sp>
    </p:spTree>
    <p:extLst>
      <p:ext uri="{BB962C8B-B14F-4D97-AF65-F5344CB8AC3E}">
        <p14:creationId xmlns:p14="http://schemas.microsoft.com/office/powerpoint/2010/main" val="1847565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625498"/>
            <a:ext cx="11507037" cy="7355860"/>
          </a:xfrm>
          <a:prstGeom prst="rect">
            <a:avLst/>
          </a:prstGeom>
          <a:noFill/>
        </p:spPr>
        <p:txBody>
          <a:bodyPr wrap="square" rtlCol="0">
            <a:spAutoFit/>
          </a:bodyPr>
          <a:lstStyle/>
          <a:p>
            <a:r>
              <a:rPr lang="it-IT" sz="4000" b="1" dirty="0">
                <a:solidFill>
                  <a:schemeClr val="accent1"/>
                </a:solidFill>
              </a:rPr>
              <a:t>Contratto di locazione </a:t>
            </a:r>
          </a:p>
          <a:p>
            <a:endParaRPr lang="it-IT" dirty="0"/>
          </a:p>
          <a:p>
            <a:endParaRPr lang="it-IT" dirty="0"/>
          </a:p>
          <a:p>
            <a:endParaRPr lang="it-IT" dirty="0"/>
          </a:p>
          <a:p>
            <a:endParaRPr lang="it-IT" dirty="0"/>
          </a:p>
          <a:p>
            <a:r>
              <a:rPr lang="it-IT" sz="4000" dirty="0"/>
              <a:t>Conduttore = ARMATORE (avendo l’</a:t>
            </a:r>
            <a:r>
              <a:rPr lang="it-IT" sz="4000" i="1" dirty="0"/>
              <a:t>esercizio</a:t>
            </a:r>
            <a:r>
              <a:rPr lang="it-IT" sz="4000" dirty="0"/>
              <a:t> dell’unità)</a:t>
            </a:r>
          </a:p>
          <a:p>
            <a:endParaRPr lang="it-IT" sz="4000" dirty="0"/>
          </a:p>
          <a:p>
            <a:r>
              <a:rPr lang="it-IT" sz="4000" dirty="0"/>
              <a:t>Conseguenze (art. 24-bis cod. dip.):</a:t>
            </a:r>
          </a:p>
          <a:p>
            <a:endParaRPr lang="it-IT" sz="4000" dirty="0"/>
          </a:p>
          <a:p>
            <a:pPr marL="571500" indent="-571500">
              <a:buFontTx/>
              <a:buChar char="-"/>
            </a:pPr>
            <a:r>
              <a:rPr lang="it-IT" sz="4000" dirty="0"/>
              <a:t>Dichiarazione di armatore</a:t>
            </a:r>
          </a:p>
          <a:p>
            <a:pPr marL="571500" indent="-571500">
              <a:buFontTx/>
              <a:buChar char="-"/>
            </a:pPr>
            <a:r>
              <a:rPr lang="it-IT" sz="4000" dirty="0"/>
              <a:t>Responsabilità per fatti e atti equipaggio</a:t>
            </a:r>
          </a:p>
          <a:p>
            <a:pPr marL="571500" indent="-571500">
              <a:buFontTx/>
              <a:buChar char="-"/>
            </a:pPr>
            <a:r>
              <a:rPr lang="it-IT" sz="4000" dirty="0"/>
              <a:t>Limitazione del debito dell’armatore</a:t>
            </a:r>
          </a:p>
          <a:p>
            <a:endParaRPr lang="it-IT" sz="4000" dirty="0"/>
          </a:p>
          <a:p>
            <a:endParaRPr lang="it-IT" sz="4000" dirty="0"/>
          </a:p>
        </p:txBody>
      </p:sp>
    </p:spTree>
    <p:extLst>
      <p:ext uri="{BB962C8B-B14F-4D97-AF65-F5344CB8AC3E}">
        <p14:creationId xmlns:p14="http://schemas.microsoft.com/office/powerpoint/2010/main" val="3818007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875963" y="1409700"/>
            <a:ext cx="11507037" cy="8032968"/>
          </a:xfrm>
          <a:prstGeom prst="rect">
            <a:avLst/>
          </a:prstGeom>
          <a:noFill/>
        </p:spPr>
        <p:txBody>
          <a:bodyPr wrap="square" rtlCol="0">
            <a:spAutoFit/>
          </a:bodyPr>
          <a:lstStyle/>
          <a:p>
            <a:r>
              <a:rPr lang="it-IT" sz="4000" b="1" dirty="0">
                <a:solidFill>
                  <a:schemeClr val="accent1"/>
                </a:solidFill>
              </a:rPr>
              <a:t>Art. 24-bis – Dichiarazione di armatore</a:t>
            </a:r>
          </a:p>
          <a:p>
            <a:endParaRPr lang="it-IT" sz="2800" dirty="0"/>
          </a:p>
          <a:p>
            <a:pPr algn="just"/>
            <a:r>
              <a:rPr lang="it-IT" sz="2800" dirty="0"/>
              <a:t>Chi assume l’esercizio di unità da diporto [</a:t>
            </a:r>
            <a:r>
              <a:rPr lang="it-IT" sz="2800" i="1" dirty="0"/>
              <a:t>il conduttore</a:t>
            </a:r>
            <a:r>
              <a:rPr lang="it-IT" sz="2800" dirty="0"/>
              <a:t>] deve fare </a:t>
            </a:r>
            <a:r>
              <a:rPr lang="it-IT" sz="2800" b="1" dirty="0"/>
              <a:t>dichiarazione di armatore </a:t>
            </a:r>
            <a:r>
              <a:rPr lang="it-IT" sz="2800" dirty="0"/>
              <a:t>all’Ufficio di conservatoria centrale delle unità da diporto ... </a:t>
            </a:r>
          </a:p>
          <a:p>
            <a:pPr algn="just"/>
            <a:endParaRPr lang="it-IT" sz="2800" dirty="0"/>
          </a:p>
          <a:p>
            <a:pPr algn="just"/>
            <a:r>
              <a:rPr lang="it-IT" sz="2800" dirty="0"/>
              <a:t>L’armatore [</a:t>
            </a:r>
            <a:r>
              <a:rPr lang="it-IT" sz="2800" i="1" dirty="0"/>
              <a:t>il conduttore</a:t>
            </a:r>
            <a:r>
              <a:rPr lang="it-IT" sz="2800" dirty="0"/>
              <a:t>] è </a:t>
            </a:r>
            <a:r>
              <a:rPr lang="it-IT" sz="2800" b="1" dirty="0"/>
              <a:t>responsabile</a:t>
            </a:r>
            <a:r>
              <a:rPr lang="it-IT" sz="2800" dirty="0"/>
              <a:t> delle obbligazioni contratte, per quanto riguarda sia l’</a:t>
            </a:r>
            <a:r>
              <a:rPr lang="it-IT" sz="2800" i="1" dirty="0"/>
              <a:t>utilizzo</a:t>
            </a:r>
            <a:r>
              <a:rPr lang="it-IT" sz="2800" dirty="0"/>
              <a:t> che l’</a:t>
            </a:r>
            <a:r>
              <a:rPr lang="it-IT" sz="2800" i="1" dirty="0"/>
              <a:t>esercizio</a:t>
            </a:r>
            <a:r>
              <a:rPr lang="it-IT" sz="2800" dirty="0"/>
              <a:t> dell’unità da diporto. </a:t>
            </a:r>
          </a:p>
          <a:p>
            <a:pPr algn="just"/>
            <a:endParaRPr lang="it-IT" sz="2800" dirty="0"/>
          </a:p>
          <a:p>
            <a:pPr algn="just"/>
            <a:r>
              <a:rPr lang="it-IT" sz="2800" dirty="0"/>
              <a:t>Per le obbligazioni contratte in occasione e per i bisogni di un viaggio, e per le obbligazioni sorte da fatti o atti compiuti durante lo stesso viaggio, a eccezione di quelle derivanti da proprio dolo o colpa grave, l’armatore </a:t>
            </a:r>
            <a:r>
              <a:rPr lang="it-IT" sz="2800" dirty="0">
                <a:highlight>
                  <a:srgbClr val="FFFF00"/>
                </a:highlight>
              </a:rPr>
              <a:t>[</a:t>
            </a:r>
            <a:r>
              <a:rPr lang="it-IT" sz="2800" i="1" dirty="0">
                <a:highlight>
                  <a:srgbClr val="FFFF00"/>
                </a:highlight>
              </a:rPr>
              <a:t>il conduttore</a:t>
            </a:r>
            <a:r>
              <a:rPr lang="it-IT" sz="2800" dirty="0">
                <a:highlight>
                  <a:srgbClr val="FFFF00"/>
                </a:highlight>
              </a:rPr>
              <a:t>, ma non il</a:t>
            </a:r>
            <a:r>
              <a:rPr lang="it-IT" sz="2800" i="1" dirty="0">
                <a:highlight>
                  <a:srgbClr val="FFFF00"/>
                </a:highlight>
              </a:rPr>
              <a:t> locatore!»</a:t>
            </a:r>
            <a:r>
              <a:rPr lang="it-IT" sz="2800" dirty="0">
                <a:highlight>
                  <a:srgbClr val="FFFF00"/>
                </a:highlight>
              </a:rPr>
              <a:t>]</a:t>
            </a:r>
            <a:r>
              <a:rPr lang="it-IT" sz="2800" dirty="0"/>
              <a:t> di una unità da diporto di stazza lorda inferiore alle 300 tonnellate può </a:t>
            </a:r>
            <a:r>
              <a:rPr lang="it-IT" sz="2800" b="1" dirty="0"/>
              <a:t>limitare il debito </a:t>
            </a:r>
            <a:r>
              <a:rPr lang="it-IT" sz="2800" dirty="0"/>
              <a:t>complessivo a una somma pari al valore dell’unità e all’ammontare del nolo e di ogni altro provento del viaggio.</a:t>
            </a:r>
          </a:p>
          <a:p>
            <a:pPr algn="just"/>
            <a:endParaRPr lang="it-IT" sz="2800" dirty="0"/>
          </a:p>
          <a:p>
            <a:pPr algn="just"/>
            <a:r>
              <a:rPr lang="it-IT" sz="2800" dirty="0"/>
              <a:t>Per quanto non previsto... Si applicano le disposizioni del codice della navigazione...</a:t>
            </a:r>
          </a:p>
        </p:txBody>
      </p:sp>
    </p:spTree>
    <p:extLst>
      <p:ext uri="{BB962C8B-B14F-4D97-AF65-F5344CB8AC3E}">
        <p14:creationId xmlns:p14="http://schemas.microsoft.com/office/powerpoint/2010/main" val="425604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3" y="8572500"/>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496300"/>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409700"/>
            <a:ext cx="11507037" cy="8094524"/>
          </a:xfrm>
          <a:prstGeom prst="rect">
            <a:avLst/>
          </a:prstGeom>
          <a:noFill/>
        </p:spPr>
        <p:txBody>
          <a:bodyPr wrap="square" rtlCol="0">
            <a:spAutoFit/>
          </a:bodyPr>
          <a:lstStyle/>
          <a:p>
            <a:r>
              <a:rPr lang="it-IT" sz="4000" b="1" dirty="0">
                <a:solidFill>
                  <a:schemeClr val="accent1"/>
                </a:solidFill>
              </a:rPr>
              <a:t>Contratto di locazione </a:t>
            </a:r>
          </a:p>
          <a:p>
            <a:endParaRPr lang="it-IT" dirty="0"/>
          </a:p>
          <a:p>
            <a:endParaRPr lang="it-IT" dirty="0"/>
          </a:p>
          <a:p>
            <a:r>
              <a:rPr lang="it-IT" sz="4000" dirty="0"/>
              <a:t>Conduttore = ARMATORE </a:t>
            </a:r>
          </a:p>
          <a:p>
            <a:r>
              <a:rPr lang="it-IT" sz="3200" dirty="0"/>
              <a:t>... a meno che: applicazione analogica di</a:t>
            </a:r>
          </a:p>
          <a:p>
            <a:endParaRPr lang="it-IT" sz="2000" dirty="0"/>
          </a:p>
          <a:p>
            <a:r>
              <a:rPr lang="it-IT" sz="2800" b="1" dirty="0"/>
              <a:t>Art. 939-ter cod. nav. - Utilizzazione occasionale dell’aeromobile</a:t>
            </a:r>
          </a:p>
          <a:p>
            <a:pPr algn="just"/>
            <a:r>
              <a:rPr lang="it-IT" sz="2800" dirty="0"/>
              <a:t>«in caso di locazione... per una </a:t>
            </a:r>
            <a:r>
              <a:rPr lang="it-IT" sz="2800" u="sng" dirty="0"/>
              <a:t>durata non superiore a quattordici giorni</a:t>
            </a:r>
            <a:r>
              <a:rPr lang="it-IT" sz="2800" dirty="0"/>
              <a:t>, </a:t>
            </a:r>
            <a:r>
              <a:rPr lang="it-IT" sz="2800" b="1" dirty="0"/>
              <a:t>esercente</a:t>
            </a:r>
            <a:r>
              <a:rPr lang="it-IT" sz="2800" dirty="0"/>
              <a:t> dell’aeromobile continua ad essere considerato il soggetto che ha conferito il diritto di utilizzazione».</a:t>
            </a:r>
          </a:p>
          <a:p>
            <a:pPr algn="just"/>
            <a:r>
              <a:rPr lang="it-IT" sz="2800" dirty="0"/>
              <a:t>«In caso di danni a terzi... L’utilizzatore risponde in solido con chi ha conferito il diritto di utilizzazione».</a:t>
            </a:r>
          </a:p>
          <a:p>
            <a:endParaRPr lang="it-IT" sz="2800" dirty="0"/>
          </a:p>
          <a:p>
            <a:r>
              <a:rPr lang="it-IT" sz="3200" b="1" u="sng" dirty="0"/>
              <a:t>LOCAZIONI BREVI:</a:t>
            </a:r>
          </a:p>
          <a:p>
            <a:pPr algn="just"/>
            <a:r>
              <a:rPr lang="it-IT" sz="3200" b="1" dirty="0"/>
              <a:t>Locatore e conduttore = responsabili in solido </a:t>
            </a:r>
            <a:r>
              <a:rPr lang="it-IT" sz="3200" dirty="0"/>
              <a:t>(ma in </a:t>
            </a:r>
            <a:r>
              <a:rPr lang="it-IT" sz="3200" dirty="0" err="1"/>
              <a:t>qs</a:t>
            </a:r>
            <a:r>
              <a:rPr lang="it-IT" sz="3200" dirty="0"/>
              <a:t> caso solo il locatore può avvalersi del beneficio della limitazione di responsabilità dell’armatore)</a:t>
            </a:r>
          </a:p>
          <a:p>
            <a:pPr algn="just"/>
            <a:endParaRPr lang="it-IT" sz="2800" dirty="0"/>
          </a:p>
        </p:txBody>
      </p:sp>
    </p:spTree>
    <p:extLst>
      <p:ext uri="{BB962C8B-B14F-4D97-AF65-F5344CB8AC3E}">
        <p14:creationId xmlns:p14="http://schemas.microsoft.com/office/powerpoint/2010/main" val="3602466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062081" y="421753"/>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062081" y="8084256"/>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257300"/>
            <a:ext cx="11507037" cy="8463855"/>
          </a:xfrm>
          <a:prstGeom prst="rect">
            <a:avLst/>
          </a:prstGeom>
          <a:noFill/>
        </p:spPr>
        <p:txBody>
          <a:bodyPr wrap="square" rtlCol="0">
            <a:spAutoFit/>
          </a:bodyPr>
          <a:lstStyle/>
          <a:p>
            <a:r>
              <a:rPr lang="it-IT" sz="4000" b="1" dirty="0">
                <a:solidFill>
                  <a:schemeClr val="accent1"/>
                </a:solidFill>
              </a:rPr>
              <a:t>Contratto di locazione </a:t>
            </a:r>
          </a:p>
          <a:p>
            <a:endParaRPr lang="it-IT" dirty="0"/>
          </a:p>
          <a:p>
            <a:endParaRPr lang="it-IT" dirty="0"/>
          </a:p>
          <a:p>
            <a:r>
              <a:rPr lang="it-IT" sz="4000" dirty="0"/>
              <a:t>Se </a:t>
            </a:r>
            <a:r>
              <a:rPr lang="it-IT" sz="4000" u="sng" dirty="0"/>
              <a:t>cliente privo di patente nautica</a:t>
            </a:r>
            <a:r>
              <a:rPr lang="it-IT" sz="4000" dirty="0"/>
              <a:t> deve arruolare un comandante o </a:t>
            </a:r>
            <a:r>
              <a:rPr lang="it-IT" sz="4000" i="1" dirty="0"/>
              <a:t>skipper</a:t>
            </a:r>
          </a:p>
          <a:p>
            <a:endParaRPr lang="it-IT" sz="4000" dirty="0"/>
          </a:p>
          <a:p>
            <a:r>
              <a:rPr lang="it-IT" sz="4000" b="1" dirty="0">
                <a:highlight>
                  <a:srgbClr val="FFFF00"/>
                </a:highlight>
              </a:rPr>
              <a:t>Locazione con </a:t>
            </a:r>
            <a:r>
              <a:rPr lang="it-IT" sz="4000" b="1" i="1" dirty="0">
                <a:highlight>
                  <a:srgbClr val="FFFF00"/>
                </a:highlight>
              </a:rPr>
              <a:t>skipper</a:t>
            </a:r>
            <a:r>
              <a:rPr lang="it-IT" sz="4000" b="1" dirty="0">
                <a:highlight>
                  <a:srgbClr val="FFFF00"/>
                </a:highlight>
              </a:rPr>
              <a:t> </a:t>
            </a:r>
            <a:r>
              <a:rPr lang="it-IT" sz="4000" dirty="0">
                <a:highlight>
                  <a:srgbClr val="FFFF00"/>
                </a:highlight>
              </a:rPr>
              <a:t>= locazione di nave armata ed equipaggiata = noleggio abusivo?</a:t>
            </a:r>
          </a:p>
          <a:p>
            <a:endParaRPr lang="it-IT" sz="4000" dirty="0"/>
          </a:p>
          <a:p>
            <a:r>
              <a:rPr lang="it-IT" sz="4000" b="1" dirty="0"/>
              <a:t>Locazione:</a:t>
            </a:r>
            <a:r>
              <a:rPr lang="it-IT" sz="4000" dirty="0"/>
              <a:t> patente nautica</a:t>
            </a:r>
          </a:p>
          <a:p>
            <a:pPr algn="just"/>
            <a:endParaRPr lang="it-IT" sz="4000" dirty="0"/>
          </a:p>
          <a:p>
            <a:pPr algn="just"/>
            <a:r>
              <a:rPr lang="it-IT" sz="4000" b="1" dirty="0"/>
              <a:t>Noleggio: </a:t>
            </a:r>
            <a:r>
              <a:rPr lang="it-IT" sz="4000" dirty="0"/>
              <a:t>titolo di ufficiale del diporto (</a:t>
            </a:r>
            <a:r>
              <a:rPr lang="it-IT" sz="4000" dirty="0" err="1"/>
              <a:t>d.m.</a:t>
            </a:r>
            <a:r>
              <a:rPr lang="it-IT" sz="4000" dirty="0"/>
              <a:t> n. 121/2005) </a:t>
            </a:r>
            <a:r>
              <a:rPr lang="it-IT" sz="4000" dirty="0">
                <a:solidFill>
                  <a:srgbClr val="FF0000"/>
                </a:solidFill>
              </a:rPr>
              <a:t>oppure: nuovo titolo di </a:t>
            </a:r>
            <a:r>
              <a:rPr lang="it-IT" sz="4000" b="1" i="1" dirty="0">
                <a:solidFill>
                  <a:srgbClr val="FF0000"/>
                </a:solidFill>
              </a:rPr>
              <a:t>ufficiale di navigazione del diporto di 2^ classe*</a:t>
            </a:r>
          </a:p>
          <a:p>
            <a:pPr algn="just"/>
            <a:r>
              <a:rPr lang="it-IT" sz="2800" dirty="0">
                <a:solidFill>
                  <a:srgbClr val="FF0000"/>
                </a:solidFill>
              </a:rPr>
              <a:t>* In attesa dell’approvazione del nuovo Regolamento «Titoli»</a:t>
            </a:r>
          </a:p>
        </p:txBody>
      </p:sp>
    </p:spTree>
    <p:extLst>
      <p:ext uri="{BB962C8B-B14F-4D97-AF65-F5344CB8AC3E}">
        <p14:creationId xmlns:p14="http://schemas.microsoft.com/office/powerpoint/2010/main" val="3568845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625498"/>
            <a:ext cx="11507037" cy="7355860"/>
          </a:xfrm>
          <a:prstGeom prst="rect">
            <a:avLst/>
          </a:prstGeom>
          <a:noFill/>
        </p:spPr>
        <p:txBody>
          <a:bodyPr wrap="square" rtlCol="0">
            <a:spAutoFit/>
          </a:bodyPr>
          <a:lstStyle/>
          <a:p>
            <a:r>
              <a:rPr lang="it-IT" sz="4000" b="1" dirty="0">
                <a:solidFill>
                  <a:schemeClr val="accent1"/>
                </a:solidFill>
              </a:rPr>
              <a:t>Contratto di noleggio </a:t>
            </a:r>
            <a:r>
              <a:rPr lang="it-IT" sz="4000" dirty="0">
                <a:solidFill>
                  <a:schemeClr val="accent1"/>
                </a:solidFill>
              </a:rPr>
              <a:t>(artt. 47 ss. cod. dip.)</a:t>
            </a:r>
          </a:p>
          <a:p>
            <a:endParaRPr lang="it-IT" dirty="0"/>
          </a:p>
          <a:p>
            <a:endParaRPr lang="it-IT" dirty="0"/>
          </a:p>
          <a:p>
            <a:r>
              <a:rPr lang="it-IT" sz="3600" dirty="0"/>
              <a:t>Armatore = Noleggiante </a:t>
            </a:r>
          </a:p>
          <a:p>
            <a:endParaRPr lang="it-IT" sz="3600" dirty="0"/>
          </a:p>
          <a:p>
            <a:r>
              <a:rPr lang="it-IT" sz="3600" dirty="0"/>
              <a:t>Noleggio solo «da fermo»: consentito</a:t>
            </a:r>
          </a:p>
          <a:p>
            <a:endParaRPr lang="it-IT" sz="3600" dirty="0"/>
          </a:p>
          <a:p>
            <a:r>
              <a:rPr lang="it-IT" sz="3600" dirty="0"/>
              <a:t>Noleggio delle singole cabine a clienti diversi (</a:t>
            </a:r>
            <a:r>
              <a:rPr lang="it-IT" sz="3600" i="1" dirty="0" err="1"/>
              <a:t>cabin</a:t>
            </a:r>
            <a:r>
              <a:rPr lang="it-IT" sz="3600" i="1" dirty="0"/>
              <a:t> charter</a:t>
            </a:r>
            <a:r>
              <a:rPr lang="it-IT" sz="3600" dirty="0"/>
              <a:t>)</a:t>
            </a:r>
          </a:p>
          <a:p>
            <a:endParaRPr lang="it-IT" sz="3600" dirty="0"/>
          </a:p>
          <a:p>
            <a:r>
              <a:rPr lang="it-IT" sz="3600" dirty="0"/>
              <a:t>Skipper professionale (con i titoli per il noleggio): arruolato dal noleggiante</a:t>
            </a:r>
          </a:p>
          <a:p>
            <a:endParaRPr lang="it-IT" sz="3600" dirty="0"/>
          </a:p>
          <a:p>
            <a:r>
              <a:rPr lang="it-IT" sz="3600" dirty="0"/>
              <a:t>Noleggiante = armatore: responsabile per danni a terzi, ma anche per eventuali danni al noleggiatore ed ai suoi ospiti</a:t>
            </a:r>
          </a:p>
        </p:txBody>
      </p:sp>
    </p:spTree>
    <p:extLst>
      <p:ext uri="{BB962C8B-B14F-4D97-AF65-F5344CB8AC3E}">
        <p14:creationId xmlns:p14="http://schemas.microsoft.com/office/powerpoint/2010/main" val="1999674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2971800"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048000" y="8364808"/>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441008"/>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3886200" y="1028700"/>
            <a:ext cx="13106400" cy="8679299"/>
          </a:xfrm>
          <a:prstGeom prst="rect">
            <a:avLst/>
          </a:prstGeom>
          <a:noFill/>
        </p:spPr>
        <p:txBody>
          <a:bodyPr wrap="square" rtlCol="0">
            <a:spAutoFit/>
          </a:bodyPr>
          <a:lstStyle/>
          <a:p>
            <a:r>
              <a:rPr lang="it-IT" sz="4000" b="1" dirty="0">
                <a:solidFill>
                  <a:schemeClr val="accent1"/>
                </a:solidFill>
              </a:rPr>
              <a:t>Disciplina regionale attuativa dell’albergo nautico diffuso (linee guida RAS 25 ottobre 2022)</a:t>
            </a:r>
            <a:endParaRPr lang="it-IT" sz="4000" dirty="0">
              <a:solidFill>
                <a:schemeClr val="accent1"/>
              </a:solidFill>
            </a:endParaRPr>
          </a:p>
          <a:p>
            <a:endParaRPr lang="it-IT" dirty="0"/>
          </a:p>
          <a:p>
            <a:r>
              <a:rPr lang="it-IT" sz="3200" b="1" dirty="0">
                <a:solidFill>
                  <a:schemeClr val="accent1">
                    <a:lumMod val="75000"/>
                  </a:schemeClr>
                </a:solidFill>
                <a:effectLst/>
                <a:latin typeface="CIDFont+F3"/>
              </a:rPr>
              <a:t>Art. 3 (Caratteristiche dell’albergo nautico diffuso).</a:t>
            </a:r>
            <a:r>
              <a:rPr lang="it-IT" sz="3600" b="1" dirty="0">
                <a:solidFill>
                  <a:schemeClr val="accent1">
                    <a:lumMod val="75000"/>
                  </a:schemeClr>
                </a:solidFill>
                <a:effectLst/>
                <a:latin typeface="CIDFont+F3"/>
              </a:rPr>
              <a:t> </a:t>
            </a:r>
            <a:endParaRPr lang="it-IT" sz="3600" b="1" dirty="0">
              <a:solidFill>
                <a:schemeClr val="accent1">
                  <a:lumMod val="75000"/>
                </a:schemeClr>
              </a:solidFill>
            </a:endParaRPr>
          </a:p>
          <a:p>
            <a:endParaRPr lang="it-IT" sz="2400" dirty="0"/>
          </a:p>
          <a:p>
            <a:r>
              <a:rPr lang="it-IT" sz="2800" b="1" dirty="0">
                <a:effectLst/>
              </a:rPr>
              <a:t>1. </a:t>
            </a:r>
            <a:r>
              <a:rPr lang="it-IT" sz="2800" dirty="0">
                <a:effectLst/>
              </a:rPr>
              <a:t>La struttura ricettiva dell’albergo nautico diffuso si compone di: </a:t>
            </a:r>
            <a:endParaRPr lang="it-IT" sz="2800" dirty="0"/>
          </a:p>
          <a:p>
            <a:pPr>
              <a:buFont typeface="+mj-lt"/>
              <a:buAutoNum type="arabicPeriod"/>
            </a:pPr>
            <a:r>
              <a:rPr lang="it-IT" sz="2800" b="1" dirty="0">
                <a:effectLst/>
              </a:rPr>
              <a:t>a)  </a:t>
            </a:r>
            <a:r>
              <a:rPr lang="it-IT" sz="2800" dirty="0">
                <a:effectLst/>
              </a:rPr>
              <a:t>una </a:t>
            </a:r>
            <a:r>
              <a:rPr lang="it-IT" sz="2800" b="1" dirty="0">
                <a:effectLst/>
              </a:rPr>
              <a:t>unità centralizzata </a:t>
            </a:r>
            <a:r>
              <a:rPr lang="it-IT" sz="2800" dirty="0">
                <a:effectLst/>
              </a:rPr>
              <a:t>dove devono essere offerti almeno i servizi di accoglienza, registrazione e comunicazione telematica delle presenze a bordo e recapito del cliente e assistenza 24 ore su 24. Deve essere effettuata la pulizia delle unità da diporto ed il cambio di biancheria almeno ad ogni cambio di cliente; </a:t>
            </a:r>
          </a:p>
          <a:p>
            <a:pPr>
              <a:buFont typeface="+mj-lt"/>
              <a:buAutoNum type="arabicPeriod"/>
            </a:pPr>
            <a:r>
              <a:rPr lang="it-IT" sz="2800" b="1" dirty="0">
                <a:effectLst/>
              </a:rPr>
              <a:t>b)  </a:t>
            </a:r>
            <a:r>
              <a:rPr lang="it-IT" sz="2800" dirty="0">
                <a:effectLst/>
              </a:rPr>
              <a:t>un numero non inferiore a </a:t>
            </a:r>
            <a:r>
              <a:rPr lang="it-IT" sz="2800" b="1" dirty="0">
                <a:effectLst/>
              </a:rPr>
              <a:t>sette unità da diporto </a:t>
            </a:r>
            <a:r>
              <a:rPr lang="it-IT" sz="2800" dirty="0">
                <a:effectLst/>
              </a:rPr>
              <a:t>per non meno di </a:t>
            </a:r>
            <a:r>
              <a:rPr lang="it-IT" sz="2800" b="1" dirty="0">
                <a:effectLst/>
              </a:rPr>
              <a:t>50 posti letto </a:t>
            </a:r>
            <a:r>
              <a:rPr lang="it-IT" sz="2800" dirty="0">
                <a:effectLst/>
              </a:rPr>
              <a:t>“in cabina”, specificamente e direttamente destinate a costituire i locali di alloggio dell’albergo nautico diffuso e che devono essere concesse in uso ai clienti esclusivamente con </a:t>
            </a:r>
            <a:r>
              <a:rPr lang="it-IT" sz="2800" b="1" dirty="0">
                <a:effectLst/>
              </a:rPr>
              <a:t>contratti di locazione</a:t>
            </a:r>
            <a:r>
              <a:rPr lang="it-IT" sz="2800" dirty="0">
                <a:effectLst/>
              </a:rPr>
              <a:t>. Non vengono considerati i posti letto ricavabili nella “</a:t>
            </a:r>
            <a:r>
              <a:rPr lang="it-IT" sz="2800" dirty="0" err="1">
                <a:effectLst/>
              </a:rPr>
              <a:t>dinette</a:t>
            </a:r>
            <a:r>
              <a:rPr lang="it-IT" sz="2800" dirty="0">
                <a:effectLst/>
              </a:rPr>
              <a:t>”. Le unità devono essere omologate CE o con certificato equivalente, in perfetta efficienza ed equipaggiate adeguatamente per la </a:t>
            </a:r>
            <a:r>
              <a:rPr lang="it-IT" sz="2800" i="1" dirty="0">
                <a:effectLst/>
              </a:rPr>
              <a:t>navigazione</a:t>
            </a:r>
            <a:r>
              <a:rPr lang="it-IT" sz="2800" dirty="0">
                <a:effectLst/>
              </a:rPr>
              <a:t>, complete di tutte le dotazioni di sicurezza, munite dei prescritti documenti e coperte dall'assicurazione di cui alla legge 24 dicembre 1969, n. 990, e successive modificazioni. </a:t>
            </a:r>
          </a:p>
          <a:p>
            <a:endParaRPr lang="it-IT" sz="3600" dirty="0"/>
          </a:p>
        </p:txBody>
      </p:sp>
    </p:spTree>
    <p:extLst>
      <p:ext uri="{BB962C8B-B14F-4D97-AF65-F5344CB8AC3E}">
        <p14:creationId xmlns:p14="http://schemas.microsoft.com/office/powerpoint/2010/main" val="3240674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a:off x="2667000" y="445901"/>
            <a:ext cx="1587953" cy="1579292"/>
          </a:xfrm>
          <a:prstGeom prst="rect">
            <a:avLst/>
          </a:prstGeom>
        </p:spPr>
      </p:pic>
      <p:pic>
        <p:nvPicPr>
          <p:cNvPr id="6" name="Picture 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flipV="1">
            <a:off x="2819400" y="8364808"/>
            <a:ext cx="1587953" cy="1579292"/>
          </a:xfrm>
          <a:prstGeom prst="rect">
            <a:avLst/>
          </a:prstGeom>
        </p:spPr>
      </p:pic>
      <p:pic>
        <p:nvPicPr>
          <p:cNvPr id="8" name="Picture 8"/>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V="1">
            <a:off x="16045053" y="8441008"/>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3581400" y="1032141"/>
            <a:ext cx="13716000" cy="9910405"/>
          </a:xfrm>
          <a:prstGeom prst="rect">
            <a:avLst/>
          </a:prstGeom>
          <a:noFill/>
        </p:spPr>
        <p:txBody>
          <a:bodyPr wrap="square" rtlCol="0">
            <a:spAutoFit/>
          </a:bodyPr>
          <a:lstStyle/>
          <a:p>
            <a:r>
              <a:rPr lang="it-IT" sz="4000" b="1" dirty="0">
                <a:solidFill>
                  <a:schemeClr val="accent1"/>
                </a:solidFill>
              </a:rPr>
              <a:t>Disciplina regionale attuativa dell’albergo nautico diffuso (linee guida RAS 25 ottobre 2022)</a:t>
            </a:r>
            <a:endParaRPr lang="it-IT" sz="4000" dirty="0">
              <a:solidFill>
                <a:schemeClr val="accent1"/>
              </a:solidFill>
            </a:endParaRPr>
          </a:p>
          <a:p>
            <a:endParaRPr lang="it-IT" dirty="0"/>
          </a:p>
          <a:p>
            <a:r>
              <a:rPr lang="it-IT" sz="2800" dirty="0">
                <a:solidFill>
                  <a:schemeClr val="accent1">
                    <a:lumMod val="75000"/>
                  </a:schemeClr>
                </a:solidFill>
              </a:rPr>
              <a:t>Segue art. 3)</a:t>
            </a:r>
          </a:p>
          <a:p>
            <a:r>
              <a:rPr lang="it-IT" sz="2800" dirty="0">
                <a:effectLst/>
                <a:latin typeface="CIDFont+F2"/>
              </a:rPr>
              <a:t>2. </a:t>
            </a:r>
            <a:r>
              <a:rPr lang="it-IT" sz="2800" b="1" dirty="0">
                <a:effectLst/>
                <a:latin typeface="CIDFont+F2"/>
              </a:rPr>
              <a:t>L'imbarco e lo sbarco </a:t>
            </a:r>
            <a:r>
              <a:rPr lang="it-IT" sz="2800" dirty="0">
                <a:effectLst/>
                <a:latin typeface="CIDFont+F2"/>
              </a:rPr>
              <a:t>dei clienti devono avvenire nell'approdo dove è ubicata l'unità produttiva che offre i servizi comuni. </a:t>
            </a:r>
            <a:endParaRPr lang="it-IT" sz="2800" dirty="0"/>
          </a:p>
          <a:p>
            <a:r>
              <a:rPr lang="it-IT" sz="2800" dirty="0">
                <a:effectLst/>
                <a:latin typeface="CIDFont+F2"/>
              </a:rPr>
              <a:t>3. Le unità da diporto possono essere concesse in uso ai clienti solo con </a:t>
            </a:r>
            <a:r>
              <a:rPr lang="it-IT" sz="2800" b="1" dirty="0">
                <a:effectLst/>
                <a:latin typeface="CIDFont+F2"/>
              </a:rPr>
              <a:t>contratti di locazione </a:t>
            </a:r>
            <a:r>
              <a:rPr lang="it-IT" sz="2800" dirty="0">
                <a:effectLst/>
                <a:latin typeface="CIDFont+F2"/>
              </a:rPr>
              <a:t>di durata compresa fra un minimo di 24 ore ed un massimo di quattro settimane, comprensivi di prima ed ultima notte di </a:t>
            </a:r>
            <a:r>
              <a:rPr lang="it-IT" sz="2800" b="1" dirty="0">
                <a:effectLst/>
                <a:latin typeface="CIDFont+F2"/>
              </a:rPr>
              <a:t>ormeggio</a:t>
            </a:r>
            <a:r>
              <a:rPr lang="it-IT" sz="2800" dirty="0">
                <a:effectLst/>
                <a:latin typeface="CIDFont+F2"/>
              </a:rPr>
              <a:t> e giornate di </a:t>
            </a:r>
            <a:r>
              <a:rPr lang="it-IT" sz="2800" b="1" dirty="0">
                <a:effectLst/>
                <a:latin typeface="CIDFont+F2"/>
              </a:rPr>
              <a:t>navigazione</a:t>
            </a:r>
            <a:r>
              <a:rPr lang="it-IT" sz="2800" dirty="0">
                <a:effectLst/>
                <a:latin typeface="CIDFont+F2"/>
              </a:rPr>
              <a:t>. </a:t>
            </a:r>
            <a:endParaRPr lang="it-IT" sz="2800" dirty="0"/>
          </a:p>
          <a:p>
            <a:r>
              <a:rPr lang="it-IT" sz="2800" dirty="0">
                <a:effectLst/>
                <a:latin typeface="CIDFont+F2"/>
              </a:rPr>
              <a:t>4. </a:t>
            </a:r>
            <a:r>
              <a:rPr lang="it-IT" sz="2800" dirty="0">
                <a:effectLst/>
                <a:highlight>
                  <a:srgbClr val="FFFF00"/>
                </a:highlight>
                <a:latin typeface="CIDFont+F2"/>
              </a:rPr>
              <a:t>Non possono essere locate frazioni di unità da diporto ovvero singoli posti letto. </a:t>
            </a:r>
            <a:endParaRPr lang="it-IT" sz="2800" dirty="0">
              <a:highlight>
                <a:srgbClr val="FFFF00"/>
              </a:highlight>
            </a:endParaRPr>
          </a:p>
          <a:p>
            <a:r>
              <a:rPr lang="it-IT" sz="2800" dirty="0">
                <a:effectLst/>
                <a:latin typeface="CIDFont+F2"/>
              </a:rPr>
              <a:t>5. Il </a:t>
            </a:r>
            <a:r>
              <a:rPr lang="it-IT" sz="2800" dirty="0">
                <a:effectLst/>
                <a:latin typeface="CIDFont+F5"/>
              </a:rPr>
              <a:t>check in </a:t>
            </a:r>
            <a:r>
              <a:rPr lang="it-IT" sz="2800" dirty="0">
                <a:effectLst/>
                <a:latin typeface="CIDFont+F2"/>
              </a:rPr>
              <a:t>e il </a:t>
            </a:r>
            <a:r>
              <a:rPr lang="it-IT" sz="2800" dirty="0">
                <a:effectLst/>
                <a:latin typeface="CIDFont+F5"/>
              </a:rPr>
              <a:t>check out </a:t>
            </a:r>
            <a:r>
              <a:rPr lang="it-IT" sz="2800" dirty="0">
                <a:effectLst/>
                <a:latin typeface="CIDFont+F2"/>
              </a:rPr>
              <a:t>del soggiorno devono necessariamente avvenire presso l’unità centralizzata di cui al precedente comma 1, lett. a). </a:t>
            </a:r>
            <a:endParaRPr lang="it-IT" sz="2800" dirty="0"/>
          </a:p>
          <a:p>
            <a:r>
              <a:rPr lang="it-IT" sz="2800" dirty="0">
                <a:effectLst/>
                <a:latin typeface="CIDFont+F2"/>
              </a:rPr>
              <a:t>6. Non è consentita la </a:t>
            </a:r>
            <a:r>
              <a:rPr lang="it-IT" sz="2800" b="1" dirty="0">
                <a:effectLst/>
                <a:latin typeface="CIDFont+F2"/>
              </a:rPr>
              <a:t>navigazione notturna </a:t>
            </a:r>
            <a:r>
              <a:rPr lang="it-IT" sz="2800" dirty="0">
                <a:effectLst/>
                <a:latin typeface="CIDFont+F2"/>
              </a:rPr>
              <a:t>e quella </a:t>
            </a:r>
            <a:r>
              <a:rPr lang="it-IT" sz="2800" b="1" dirty="0">
                <a:effectLst/>
                <a:latin typeface="CIDFont+F2"/>
              </a:rPr>
              <a:t>oltre le 3 miglia </a:t>
            </a:r>
            <a:r>
              <a:rPr lang="it-IT" sz="2800" dirty="0">
                <a:effectLst/>
                <a:latin typeface="CIDFont+F2"/>
              </a:rPr>
              <a:t>dalle linee base delle acque territoriali delle unità da diporto costituenti albergo nautico diffuso. Il gestore è tenuto ad assicurare il controllo e il rispetto dei limiti sovraesposti attraverso il sistema di </a:t>
            </a:r>
            <a:r>
              <a:rPr lang="it-IT" sz="2800" i="1" dirty="0">
                <a:effectLst/>
                <a:latin typeface="CIDFont+F5"/>
              </a:rPr>
              <a:t>tracking.</a:t>
            </a:r>
            <a:r>
              <a:rPr lang="it-IT" sz="2800" dirty="0">
                <a:effectLst/>
                <a:latin typeface="CIDFont+F5"/>
              </a:rPr>
              <a:t> </a:t>
            </a:r>
          </a:p>
          <a:p>
            <a:r>
              <a:rPr lang="it-IT" sz="2800" dirty="0">
                <a:effectLst/>
                <a:latin typeface="CIDFont+F2"/>
              </a:rPr>
              <a:t>7. Il contratto di </a:t>
            </a:r>
            <a:r>
              <a:rPr lang="it-IT" sz="2800" dirty="0">
                <a:effectLst/>
                <a:latin typeface="CIDFont+F5"/>
              </a:rPr>
              <a:t>locazione di unità da diporto </a:t>
            </a:r>
            <a:r>
              <a:rPr lang="it-IT" sz="2800" dirty="0">
                <a:effectLst/>
                <a:latin typeface="CIDFont+F2"/>
              </a:rPr>
              <a:t>deve indicare anche il nominativo di colui che è investito delle funzioni di </a:t>
            </a:r>
            <a:r>
              <a:rPr lang="it-IT" sz="2800" b="1" dirty="0">
                <a:effectLst/>
                <a:latin typeface="CIDFont+F2"/>
              </a:rPr>
              <a:t>“</a:t>
            </a:r>
            <a:r>
              <a:rPr lang="it-IT" sz="2800" b="1" dirty="0">
                <a:effectLst/>
                <a:latin typeface="CIDFont+F5"/>
              </a:rPr>
              <a:t>comandante</a:t>
            </a:r>
            <a:r>
              <a:rPr lang="it-IT" sz="2800" b="1" dirty="0">
                <a:effectLst/>
                <a:latin typeface="CIDFont+F2"/>
              </a:rPr>
              <a:t>” </a:t>
            </a:r>
            <a:r>
              <a:rPr lang="it-IT" sz="2800" dirty="0">
                <a:effectLst/>
                <a:latin typeface="CIDFont+F2"/>
              </a:rPr>
              <a:t>ai sensi e per gli effetti del precedente art. 2, comma 1, lett. m) e indicare gli estremi del suo titolo abilitativo. Se diverso dal conduttore, è necessario che il contratto di locazione sia sottoscritto anche da questi. </a:t>
            </a:r>
            <a:endParaRPr lang="it-IT" sz="2800" dirty="0"/>
          </a:p>
          <a:p>
            <a:endParaRPr lang="it-IT" sz="2800" dirty="0"/>
          </a:p>
          <a:p>
            <a:endParaRPr lang="it-IT" sz="2800" dirty="0"/>
          </a:p>
          <a:p>
            <a:endParaRPr lang="it-IT" sz="3600" dirty="0"/>
          </a:p>
        </p:txBody>
      </p:sp>
    </p:spTree>
    <p:extLst>
      <p:ext uri="{BB962C8B-B14F-4D97-AF65-F5344CB8AC3E}">
        <p14:creationId xmlns:p14="http://schemas.microsoft.com/office/powerpoint/2010/main" val="1194998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a:off x="2667000" y="445901"/>
            <a:ext cx="1587953" cy="1579292"/>
          </a:xfrm>
          <a:prstGeom prst="rect">
            <a:avLst/>
          </a:prstGeom>
        </p:spPr>
      </p:pic>
      <p:pic>
        <p:nvPicPr>
          <p:cNvPr id="6" name="Picture 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flipV="1">
            <a:off x="2819400" y="8364808"/>
            <a:ext cx="1587953" cy="1579292"/>
          </a:xfrm>
          <a:prstGeom prst="rect">
            <a:avLst/>
          </a:prstGeom>
        </p:spPr>
      </p:pic>
      <p:pic>
        <p:nvPicPr>
          <p:cNvPr id="8" name="Picture 8"/>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V="1">
            <a:off x="16045053" y="8441008"/>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3581400" y="1032141"/>
            <a:ext cx="13716000" cy="9417963"/>
          </a:xfrm>
          <a:prstGeom prst="rect">
            <a:avLst/>
          </a:prstGeom>
          <a:noFill/>
        </p:spPr>
        <p:txBody>
          <a:bodyPr wrap="square" rtlCol="0">
            <a:spAutoFit/>
          </a:bodyPr>
          <a:lstStyle/>
          <a:p>
            <a:r>
              <a:rPr lang="it-IT" sz="4000" b="1" dirty="0">
                <a:solidFill>
                  <a:schemeClr val="accent1"/>
                </a:solidFill>
              </a:rPr>
              <a:t>Disciplina regionale attuativa dell’albergo nautico diffuso (linee guida RAS 25 ottobre 2022)</a:t>
            </a:r>
            <a:endParaRPr lang="it-IT" sz="4000" dirty="0">
              <a:solidFill>
                <a:schemeClr val="accent1"/>
              </a:solidFill>
            </a:endParaRPr>
          </a:p>
          <a:p>
            <a:endParaRPr lang="it-IT" dirty="0"/>
          </a:p>
          <a:p>
            <a:r>
              <a:rPr lang="it-IT" sz="3200" b="1" dirty="0">
                <a:solidFill>
                  <a:schemeClr val="accent1">
                    <a:lumMod val="75000"/>
                  </a:schemeClr>
                </a:solidFill>
                <a:effectLst/>
              </a:rPr>
              <a:t>Art. 5 (Requisiti delle unità da diporto). </a:t>
            </a:r>
            <a:endParaRPr lang="it-IT" sz="3200" b="1" dirty="0">
              <a:solidFill>
                <a:schemeClr val="accent1">
                  <a:lumMod val="75000"/>
                </a:schemeClr>
              </a:solidFill>
            </a:endParaRPr>
          </a:p>
          <a:p>
            <a:r>
              <a:rPr lang="it-IT" sz="3200" dirty="0">
                <a:effectLst/>
              </a:rPr>
              <a:t>1. Le unità da diporto devono essere: </a:t>
            </a:r>
            <a:endParaRPr lang="it-IT" sz="3200" dirty="0"/>
          </a:p>
          <a:p>
            <a:r>
              <a:rPr lang="it-IT" sz="3200" dirty="0">
                <a:effectLst/>
              </a:rPr>
              <a:t>a) complete dei mezzi di salvataggio e delle dotazioni di sicurezza a norma di legge; </a:t>
            </a:r>
            <a:endParaRPr lang="it-IT" sz="3200" dirty="0"/>
          </a:p>
          <a:p>
            <a:r>
              <a:rPr lang="it-IT" sz="3200" dirty="0">
                <a:effectLst/>
              </a:rPr>
              <a:t>b) </a:t>
            </a:r>
            <a:r>
              <a:rPr lang="it-IT" sz="3200" b="1" dirty="0">
                <a:effectLst/>
              </a:rPr>
              <a:t>idonee per la navigazione e il pernottamento</a:t>
            </a:r>
            <a:r>
              <a:rPr lang="it-IT" sz="3200" dirty="0">
                <a:effectLst/>
              </a:rPr>
              <a:t>, arredate, dotate di cucina, servizi igienici di bordo con acqua calda comprensivi di doccia e di contenitori di raccolta delle acque reflue con adeguate strutture di collegamento atte a permettere lo scarico nei serbatoi del porto. </a:t>
            </a:r>
            <a:endParaRPr lang="it-IT" sz="3200" dirty="0"/>
          </a:p>
          <a:p>
            <a:r>
              <a:rPr lang="it-IT" sz="3200" dirty="0">
                <a:effectLst/>
              </a:rPr>
              <a:t>2. Il numero minimo di </a:t>
            </a:r>
            <a:r>
              <a:rPr lang="it-IT" sz="3200" b="1" dirty="0">
                <a:effectLst/>
              </a:rPr>
              <a:t>posti letto </a:t>
            </a:r>
            <a:r>
              <a:rPr lang="it-IT" sz="3200" dirty="0">
                <a:effectLst/>
              </a:rPr>
              <a:t>per unità da diporto è stabilito in </a:t>
            </a:r>
            <a:r>
              <a:rPr lang="it-IT" sz="3200" b="1" dirty="0">
                <a:effectLst/>
              </a:rPr>
              <a:t>quattro</a:t>
            </a:r>
            <a:r>
              <a:rPr lang="it-IT" sz="3200" dirty="0">
                <a:effectLst/>
              </a:rPr>
              <a:t>. </a:t>
            </a:r>
            <a:endParaRPr lang="it-IT" sz="3200" dirty="0"/>
          </a:p>
          <a:p>
            <a:r>
              <a:rPr lang="it-IT" sz="3200" dirty="0">
                <a:effectLst/>
              </a:rPr>
              <a:t>3. Le unità da diporto devono essere regolarmente iscritte all’Archivio Telematico centrale delle unità da diporto (ATCN) e </a:t>
            </a:r>
            <a:r>
              <a:rPr lang="it-IT" sz="3200" b="1" dirty="0">
                <a:effectLst/>
              </a:rPr>
              <a:t>oggetto di soli contratti di locazione </a:t>
            </a:r>
            <a:r>
              <a:rPr lang="it-IT" sz="3200" dirty="0">
                <a:effectLst/>
              </a:rPr>
              <a:t>a fini commerciali. L’utilizzo a fini commerciali tramite contratto di locazione deve risultare annotato nell’ATCN e riportato sulla “licenza di navigazione”. </a:t>
            </a:r>
            <a:endParaRPr lang="it-IT" sz="3200" dirty="0"/>
          </a:p>
          <a:p>
            <a:endParaRPr lang="it-IT" sz="2800" dirty="0"/>
          </a:p>
          <a:p>
            <a:endParaRPr lang="it-IT" sz="2800" dirty="0"/>
          </a:p>
          <a:p>
            <a:endParaRPr lang="it-IT" sz="3600" dirty="0"/>
          </a:p>
        </p:txBody>
      </p:sp>
    </p:spTree>
    <p:extLst>
      <p:ext uri="{BB962C8B-B14F-4D97-AF65-F5344CB8AC3E}">
        <p14:creationId xmlns:p14="http://schemas.microsoft.com/office/powerpoint/2010/main" val="1900975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333500"/>
            <a:ext cx="11740780" cy="7448193"/>
          </a:xfrm>
          <a:prstGeom prst="rect">
            <a:avLst/>
          </a:prstGeom>
          <a:noFill/>
        </p:spPr>
        <p:txBody>
          <a:bodyPr wrap="square" rtlCol="0">
            <a:spAutoFit/>
          </a:bodyPr>
          <a:lstStyle/>
          <a:p>
            <a:pPr algn="ctr"/>
            <a:r>
              <a:rPr lang="it-IT" sz="4000" b="1" dirty="0">
                <a:solidFill>
                  <a:srgbClr val="FF0000"/>
                </a:solidFill>
                <a:effectLst/>
              </a:rPr>
              <a:t>D.L. 12 settembre 2014, n. 133 </a:t>
            </a:r>
            <a:endParaRPr lang="it-IT" sz="4000" b="1" dirty="0">
              <a:solidFill>
                <a:srgbClr val="FF0000"/>
              </a:solidFill>
            </a:endParaRPr>
          </a:p>
          <a:p>
            <a:pPr algn="ctr"/>
            <a:r>
              <a:rPr lang="it-IT" sz="2400" b="0" i="1" u="none" strike="noStrike" dirty="0">
                <a:solidFill>
                  <a:srgbClr val="19191A"/>
                </a:solidFill>
                <a:effectLst/>
                <a:latin typeface="Titillium Web" pitchFamily="2" charset="77"/>
              </a:rPr>
              <a:t>Misure urgenti per l'apertura dei cantieri, la realizzazione delle opere pubbliche, la digitalizzazione del Paese, la semplificazione burocratica, l'emergenza del dissesto idrogeologico e per la ripresa delle attività produttive. </a:t>
            </a:r>
          </a:p>
          <a:p>
            <a:pPr algn="ctr"/>
            <a:br>
              <a:rPr lang="it-IT" sz="1800" b="1" dirty="0">
                <a:solidFill>
                  <a:srgbClr val="FF0000"/>
                </a:solidFill>
                <a:effectLst/>
              </a:rPr>
            </a:br>
            <a:r>
              <a:rPr lang="it-IT" sz="3200" b="1" dirty="0">
                <a:solidFill>
                  <a:srgbClr val="FF0000"/>
                </a:solidFill>
              </a:rPr>
              <a:t>Art. 32 (</a:t>
            </a:r>
            <a:r>
              <a:rPr lang="it-IT" sz="3200" b="1" dirty="0">
                <a:solidFill>
                  <a:srgbClr val="FF0000"/>
                </a:solidFill>
                <a:effectLst/>
              </a:rPr>
              <a:t>Marina</a:t>
            </a:r>
            <a:r>
              <a:rPr lang="it-IT" sz="3200" b="1" dirty="0">
                <a:solidFill>
                  <a:srgbClr val="FF0000"/>
                </a:solidFill>
              </a:rPr>
              <a:t> </a:t>
            </a:r>
            <a:r>
              <a:rPr lang="it-IT" sz="3200" b="1" dirty="0">
                <a:solidFill>
                  <a:srgbClr val="FF0000"/>
                </a:solidFill>
                <a:effectLst/>
              </a:rPr>
              <a:t>Resort</a:t>
            </a:r>
            <a:r>
              <a:rPr lang="it-IT" sz="3200" b="1" dirty="0">
                <a:solidFill>
                  <a:srgbClr val="FF0000"/>
                </a:solidFill>
              </a:rPr>
              <a:t> e implementazione sistema telematico centrale nautica da diporto) </a:t>
            </a:r>
          </a:p>
          <a:p>
            <a:endParaRPr lang="it-IT" sz="3200" dirty="0">
              <a:solidFill>
                <a:srgbClr val="0070C0"/>
              </a:solidFill>
            </a:endParaRPr>
          </a:p>
          <a:p>
            <a:r>
              <a:rPr lang="it-IT" sz="3200" dirty="0">
                <a:solidFill>
                  <a:srgbClr val="0070C0"/>
                </a:solidFill>
              </a:rPr>
              <a:t>1. Al fine di rilanciare le imprese della filiera nautica, a decorrere dal 1º gennaio 2016, le </a:t>
            </a:r>
            <a:r>
              <a:rPr lang="it-IT" sz="3200" b="1" dirty="0">
                <a:solidFill>
                  <a:srgbClr val="0070C0"/>
                </a:solidFill>
              </a:rPr>
              <a:t>strutture organizzate </a:t>
            </a:r>
            <a:r>
              <a:rPr lang="it-IT" sz="3200" dirty="0">
                <a:solidFill>
                  <a:srgbClr val="0070C0"/>
                </a:solidFill>
              </a:rPr>
              <a:t>per la </a:t>
            </a:r>
            <a:r>
              <a:rPr lang="it-IT" sz="3200" b="1" dirty="0">
                <a:solidFill>
                  <a:srgbClr val="0070C0"/>
                </a:solidFill>
              </a:rPr>
              <a:t>sosta</a:t>
            </a:r>
            <a:r>
              <a:rPr lang="it-IT" sz="3200" dirty="0">
                <a:solidFill>
                  <a:srgbClr val="0070C0"/>
                </a:solidFill>
              </a:rPr>
              <a:t> e il </a:t>
            </a:r>
            <a:r>
              <a:rPr lang="it-IT" sz="3200" b="1" dirty="0">
                <a:solidFill>
                  <a:srgbClr val="0070C0"/>
                </a:solidFill>
              </a:rPr>
              <a:t>pernottamento</a:t>
            </a:r>
            <a:r>
              <a:rPr lang="it-IT" sz="3200" dirty="0">
                <a:solidFill>
                  <a:srgbClr val="0070C0"/>
                </a:solidFill>
              </a:rPr>
              <a:t> di diportisti all'interno delle </a:t>
            </a:r>
            <a:r>
              <a:rPr lang="it-IT" sz="3200" i="1" dirty="0">
                <a:solidFill>
                  <a:srgbClr val="0070C0"/>
                </a:solidFill>
              </a:rPr>
              <a:t>proprie</a:t>
            </a:r>
            <a:r>
              <a:rPr lang="it-IT" sz="3200" dirty="0">
                <a:solidFill>
                  <a:srgbClr val="0070C0"/>
                </a:solidFill>
              </a:rPr>
              <a:t> unità da diporto ormeggiate nello specchio acqueo appositamente attrezzato, secondo i requisiti stabiliti dal Ministero delle Infrastrutture e dei Trasporti, sentito il Ministero dei beni e delle attività culturali e del turismo, rientrano nelle </a:t>
            </a:r>
            <a:r>
              <a:rPr lang="it-IT" sz="3200" dirty="0">
                <a:solidFill>
                  <a:srgbClr val="0070C0"/>
                </a:solidFill>
                <a:highlight>
                  <a:srgbClr val="FFFF00"/>
                </a:highlight>
              </a:rPr>
              <a:t>strutture ricettive all'aria aperta.</a:t>
            </a:r>
            <a:br>
              <a:rPr lang="it-IT" sz="1800" dirty="0">
                <a:effectLst/>
                <a:latin typeface="TimesNewRomanPSMT"/>
              </a:rPr>
            </a:br>
            <a:endParaRPr lang="it-IT" sz="2800" b="1" i="1" dirty="0">
              <a:effectLst/>
              <a:latin typeface="+mj-lt"/>
            </a:endParaRPr>
          </a:p>
        </p:txBody>
      </p:sp>
    </p:spTree>
    <p:extLst>
      <p:ext uri="{BB962C8B-B14F-4D97-AF65-F5344CB8AC3E}">
        <p14:creationId xmlns:p14="http://schemas.microsoft.com/office/powerpoint/2010/main" val="3720388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a:off x="2667000" y="445901"/>
            <a:ext cx="1587953" cy="1579292"/>
          </a:xfrm>
          <a:prstGeom prst="rect">
            <a:avLst/>
          </a:prstGeom>
        </p:spPr>
      </p:pic>
      <p:pic>
        <p:nvPicPr>
          <p:cNvPr id="6" name="Picture 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flipV="1">
            <a:off x="2819400" y="8364808"/>
            <a:ext cx="1587953" cy="1579292"/>
          </a:xfrm>
          <a:prstGeom prst="rect">
            <a:avLst/>
          </a:prstGeom>
        </p:spPr>
      </p:pic>
      <p:pic>
        <p:nvPicPr>
          <p:cNvPr id="8" name="Picture 8"/>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V="1">
            <a:off x="16045053" y="8441008"/>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3581400" y="1032141"/>
            <a:ext cx="13716000" cy="9571851"/>
          </a:xfrm>
          <a:prstGeom prst="rect">
            <a:avLst/>
          </a:prstGeom>
          <a:noFill/>
        </p:spPr>
        <p:txBody>
          <a:bodyPr wrap="square" rtlCol="0">
            <a:spAutoFit/>
          </a:bodyPr>
          <a:lstStyle/>
          <a:p>
            <a:r>
              <a:rPr lang="it-IT" sz="4000" b="1" dirty="0">
                <a:solidFill>
                  <a:schemeClr val="accent1"/>
                </a:solidFill>
              </a:rPr>
              <a:t>Disciplina regionale attuativa dell’albergo nautico diffuso (linee guida RAS 25 ottobre 2022)</a:t>
            </a:r>
            <a:endParaRPr lang="it-IT" sz="4000" dirty="0">
              <a:solidFill>
                <a:schemeClr val="accent1"/>
              </a:solidFill>
            </a:endParaRPr>
          </a:p>
          <a:p>
            <a:endParaRPr lang="it-IT" sz="2400" dirty="0"/>
          </a:p>
          <a:p>
            <a:r>
              <a:rPr lang="it-IT" sz="3200" b="1" dirty="0">
                <a:solidFill>
                  <a:schemeClr val="accent1">
                    <a:lumMod val="75000"/>
                  </a:schemeClr>
                </a:solidFill>
                <a:effectLst/>
              </a:rPr>
              <a:t>Art. 6 (Servizi Accessori). </a:t>
            </a:r>
            <a:endParaRPr lang="it-IT" sz="3200" b="1" dirty="0">
              <a:solidFill>
                <a:schemeClr val="accent1">
                  <a:lumMod val="75000"/>
                </a:schemeClr>
              </a:solidFill>
            </a:endParaRPr>
          </a:p>
          <a:p>
            <a:r>
              <a:rPr lang="it-IT" sz="3200" dirty="0">
                <a:effectLst/>
              </a:rPr>
              <a:t>1. L’albergo nautico diffuso, oltre ai servizi di cui al precedente art. 3 comma 1, lett. a), deve assicurare, direttamente o per il tramite di terzi convenzionati, presso il punto di approdo dove è ubicata l’unità centralizzata, i seguenti </a:t>
            </a:r>
            <a:r>
              <a:rPr lang="it-IT" sz="3200" b="1" dirty="0">
                <a:effectLst/>
              </a:rPr>
              <a:t>servizi accessori minimi</a:t>
            </a:r>
            <a:r>
              <a:rPr lang="it-IT" sz="3200" dirty="0">
                <a:effectLst/>
              </a:rPr>
              <a:t>, tipici di una struttura ricettiva: </a:t>
            </a:r>
            <a:endParaRPr lang="it-IT" sz="3200" dirty="0"/>
          </a:p>
          <a:p>
            <a:pPr marL="514350" indent="-514350">
              <a:buAutoNum type="alphaLcParenR"/>
            </a:pPr>
            <a:r>
              <a:rPr lang="it-IT" sz="3200" dirty="0">
                <a:effectLst/>
              </a:rPr>
              <a:t>fornitura di energia elettrica e acqua potabile; </a:t>
            </a:r>
            <a:endParaRPr lang="it-IT" sz="3200" dirty="0"/>
          </a:p>
          <a:p>
            <a:r>
              <a:rPr lang="it-IT" sz="3200" dirty="0">
                <a:effectLst/>
              </a:rPr>
              <a:t>b)  recapito postale e telefonico; </a:t>
            </a:r>
          </a:p>
          <a:p>
            <a:r>
              <a:rPr lang="it-IT" sz="3200" dirty="0">
                <a:effectLst/>
              </a:rPr>
              <a:t>c)  deposito bagagli; </a:t>
            </a:r>
          </a:p>
          <a:p>
            <a:r>
              <a:rPr lang="it-IT" sz="3200" dirty="0">
                <a:effectLst/>
              </a:rPr>
              <a:t>d)  servizio bar o ristorazione; </a:t>
            </a:r>
          </a:p>
          <a:p>
            <a:r>
              <a:rPr lang="it-IT" sz="3200" dirty="0">
                <a:effectLst/>
              </a:rPr>
              <a:t>e)  parcheggio; </a:t>
            </a:r>
          </a:p>
          <a:p>
            <a:r>
              <a:rPr lang="it-IT" sz="3200" dirty="0" err="1">
                <a:effectLst/>
              </a:rPr>
              <a:t>f</a:t>
            </a:r>
            <a:r>
              <a:rPr lang="it-IT" sz="3200" dirty="0">
                <a:effectLst/>
              </a:rPr>
              <a:t>)  raccolta acque nere di bordo; </a:t>
            </a:r>
          </a:p>
          <a:p>
            <a:r>
              <a:rPr lang="it-IT" sz="3200" dirty="0">
                <a:effectLst/>
              </a:rPr>
              <a:t>g)  raccolta e smaltimento rifiuti solidi; </a:t>
            </a:r>
          </a:p>
          <a:p>
            <a:r>
              <a:rPr lang="it-IT" sz="3200" dirty="0">
                <a:effectLst/>
              </a:rPr>
              <a:t>h)  installazioni igienico-sanitarie di uso comune; </a:t>
            </a:r>
          </a:p>
          <a:p>
            <a:endParaRPr lang="it-IT" sz="2800" dirty="0"/>
          </a:p>
          <a:p>
            <a:endParaRPr lang="it-IT" sz="2800" dirty="0"/>
          </a:p>
          <a:p>
            <a:endParaRPr lang="it-IT" sz="3600" dirty="0"/>
          </a:p>
        </p:txBody>
      </p:sp>
    </p:spTree>
    <p:extLst>
      <p:ext uri="{BB962C8B-B14F-4D97-AF65-F5344CB8AC3E}">
        <p14:creationId xmlns:p14="http://schemas.microsoft.com/office/powerpoint/2010/main" val="4285300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a:off x="2667000" y="445901"/>
            <a:ext cx="1587953" cy="1579292"/>
          </a:xfrm>
          <a:prstGeom prst="rect">
            <a:avLst/>
          </a:prstGeom>
        </p:spPr>
      </p:pic>
      <p:pic>
        <p:nvPicPr>
          <p:cNvPr id="6" name="Picture 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H="1" flipV="1">
            <a:off x="2819400" y="8364808"/>
            <a:ext cx="1587953" cy="1579292"/>
          </a:xfrm>
          <a:prstGeom prst="rect">
            <a:avLst/>
          </a:prstGeom>
        </p:spPr>
      </p:pic>
      <p:pic>
        <p:nvPicPr>
          <p:cNvPr id="8" name="Picture 8"/>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flipV="1">
            <a:off x="16045053" y="8441008"/>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3581400" y="1032141"/>
            <a:ext cx="13716000" cy="10002738"/>
          </a:xfrm>
          <a:prstGeom prst="rect">
            <a:avLst/>
          </a:prstGeom>
          <a:noFill/>
        </p:spPr>
        <p:txBody>
          <a:bodyPr wrap="square" rtlCol="0">
            <a:spAutoFit/>
          </a:bodyPr>
          <a:lstStyle/>
          <a:p>
            <a:r>
              <a:rPr lang="it-IT" sz="4000" b="1" dirty="0">
                <a:solidFill>
                  <a:schemeClr val="accent1"/>
                </a:solidFill>
              </a:rPr>
              <a:t>Disciplina regionale attuativa dell’albergo nautico diffuso (linee guida RAS 25 ottobre 2022)</a:t>
            </a:r>
            <a:endParaRPr lang="it-IT" sz="4000" dirty="0">
              <a:solidFill>
                <a:schemeClr val="accent1"/>
              </a:solidFill>
            </a:endParaRPr>
          </a:p>
          <a:p>
            <a:endParaRPr lang="it-IT" sz="2400" dirty="0"/>
          </a:p>
          <a:p>
            <a:r>
              <a:rPr lang="it-IT" sz="3200" dirty="0">
                <a:solidFill>
                  <a:srgbClr val="16355B"/>
                </a:solidFill>
                <a:effectLst/>
              </a:rPr>
              <a:t>Segue Art. 6 </a:t>
            </a:r>
            <a:endParaRPr lang="it-IT" sz="3200" dirty="0">
              <a:effectLst/>
            </a:endParaRPr>
          </a:p>
          <a:p>
            <a:r>
              <a:rPr lang="it-IT" sz="3200" dirty="0">
                <a:effectLst/>
              </a:rPr>
              <a:t>i)  servizio di </a:t>
            </a:r>
            <a:r>
              <a:rPr lang="it-IT" sz="3200" b="1" dirty="0">
                <a:effectLst/>
              </a:rPr>
              <a:t>centrale operativa </a:t>
            </a:r>
            <a:r>
              <a:rPr lang="it-IT" sz="3200" dirty="0">
                <a:effectLst/>
              </a:rPr>
              <a:t>in grado di assicurare e gestire </a:t>
            </a:r>
            <a:r>
              <a:rPr lang="it-IT" sz="3200" b="1" dirty="0">
                <a:effectLst/>
              </a:rPr>
              <a:t>24h/24h </a:t>
            </a:r>
            <a:r>
              <a:rPr lang="it-IT" sz="3200" dirty="0">
                <a:effectLst/>
              </a:rPr>
              <a:t>la sicurezza in porto ed in mare, con particolare riguardo a posizionamento unità, rischi incidenti con altre imbarcazioni, incendio, allagamento, guasti impianto elettrico ed idrico; </a:t>
            </a:r>
          </a:p>
          <a:p>
            <a:r>
              <a:rPr lang="it-IT" sz="3200" dirty="0" err="1">
                <a:effectLst/>
              </a:rPr>
              <a:t>j</a:t>
            </a:r>
            <a:r>
              <a:rPr lang="it-IT" sz="3200" dirty="0">
                <a:effectLst/>
              </a:rPr>
              <a:t>)  servizio di </a:t>
            </a:r>
            <a:r>
              <a:rPr lang="it-IT" sz="3200" b="1" dirty="0">
                <a:effectLst/>
              </a:rPr>
              <a:t>orientamento e informazione dei comandanti</a:t>
            </a:r>
            <a:r>
              <a:rPr lang="it-IT" sz="3200" dirty="0">
                <a:effectLst/>
              </a:rPr>
              <a:t>, finalizzato a fornire informazioni sulla navigazione nell’area, la tutela degli habitat marini locali, l’offerta turistica territoriale (cosiddetto “skipper briefing”). </a:t>
            </a:r>
          </a:p>
          <a:p>
            <a:r>
              <a:rPr lang="it-IT" sz="3200" dirty="0">
                <a:effectLst/>
              </a:rPr>
              <a:t>2. L’</a:t>
            </a:r>
            <a:r>
              <a:rPr lang="it-IT" sz="3200" dirty="0" err="1">
                <a:effectLst/>
              </a:rPr>
              <a:t>attivita</a:t>
            </a:r>
            <a:r>
              <a:rPr lang="it-IT" sz="3200" dirty="0">
                <a:effectLst/>
              </a:rPr>
              <a:t>̀ </a:t>
            </a:r>
            <a:r>
              <a:rPr lang="it-IT" sz="3200" dirty="0" err="1">
                <a:effectLst/>
              </a:rPr>
              <a:t>puo</a:t>
            </a:r>
            <a:r>
              <a:rPr lang="it-IT" sz="3200" dirty="0">
                <a:effectLst/>
              </a:rPr>
              <a:t>̀ prevedere inoltre la fornitura di </a:t>
            </a:r>
            <a:r>
              <a:rPr lang="it-IT" sz="3200" b="1" dirty="0">
                <a:effectLst/>
              </a:rPr>
              <a:t>servizi aggiuntivi </a:t>
            </a:r>
            <a:r>
              <a:rPr lang="it-IT" sz="3200" dirty="0">
                <a:effectLst/>
              </a:rPr>
              <a:t>quali, a titolo esemplificativo, l’organizzazione di transfer, servizio cambusa con consegna a bordo, l’organizzazione e vendita di escursioni e servizi di </a:t>
            </a:r>
            <a:r>
              <a:rPr lang="it-IT" sz="3200" dirty="0" err="1">
                <a:effectLst/>
              </a:rPr>
              <a:t>diving</a:t>
            </a:r>
            <a:r>
              <a:rPr lang="it-IT" sz="3200" dirty="0">
                <a:effectLst/>
              </a:rPr>
              <a:t>, noleggio mezzi (auto, scooter) e attrezzatura (</a:t>
            </a:r>
            <a:r>
              <a:rPr lang="it-IT" sz="3200" dirty="0" err="1">
                <a:effectLst/>
              </a:rPr>
              <a:t>p.es</a:t>
            </a:r>
            <a:r>
              <a:rPr lang="it-IT" sz="3200" dirty="0">
                <a:effectLst/>
              </a:rPr>
              <a:t>. set per immersioni o snorkeling, motore fuoribordo, tender, wakeboard, SUP). </a:t>
            </a:r>
            <a:endParaRPr lang="it-IT" sz="3200" dirty="0"/>
          </a:p>
          <a:p>
            <a:endParaRPr lang="it-IT" sz="3200" dirty="0">
              <a:effectLst/>
            </a:endParaRPr>
          </a:p>
          <a:p>
            <a:endParaRPr lang="it-IT" sz="2800" dirty="0"/>
          </a:p>
          <a:p>
            <a:endParaRPr lang="it-IT" sz="2800" dirty="0"/>
          </a:p>
          <a:p>
            <a:endParaRPr lang="it-IT" sz="3600" dirty="0"/>
          </a:p>
        </p:txBody>
      </p:sp>
    </p:spTree>
    <p:extLst>
      <p:ext uri="{BB962C8B-B14F-4D97-AF65-F5344CB8AC3E}">
        <p14:creationId xmlns:p14="http://schemas.microsoft.com/office/powerpoint/2010/main" val="1610193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104900"/>
            <a:ext cx="11507037" cy="9510296"/>
          </a:xfrm>
          <a:prstGeom prst="rect">
            <a:avLst/>
          </a:prstGeom>
          <a:noFill/>
        </p:spPr>
        <p:txBody>
          <a:bodyPr wrap="square" rtlCol="0">
            <a:spAutoFit/>
          </a:bodyPr>
          <a:lstStyle/>
          <a:p>
            <a:r>
              <a:rPr lang="it-IT" sz="4000" b="1" dirty="0">
                <a:solidFill>
                  <a:schemeClr val="accent1"/>
                </a:solidFill>
              </a:rPr>
              <a:t>Disciplina regionale del Boat &amp; Breakfast e dell’albergo nautico diffuso in Friuli Venezia Giulia (</a:t>
            </a:r>
            <a:r>
              <a:rPr lang="it-IT" sz="4000" b="1" dirty="0" err="1">
                <a:solidFill>
                  <a:schemeClr val="accent1"/>
                </a:solidFill>
              </a:rPr>
              <a:t>l.r</a:t>
            </a:r>
            <a:r>
              <a:rPr lang="it-IT" sz="4000" b="1" dirty="0">
                <a:solidFill>
                  <a:schemeClr val="accent1"/>
                </a:solidFill>
              </a:rPr>
              <a:t>. </a:t>
            </a:r>
            <a:endParaRPr lang="it-IT" sz="4000" dirty="0">
              <a:solidFill>
                <a:schemeClr val="accent1"/>
              </a:solidFill>
            </a:endParaRPr>
          </a:p>
          <a:p>
            <a:endParaRPr lang="it-IT" dirty="0"/>
          </a:p>
          <a:p>
            <a:pPr algn="just"/>
            <a:r>
              <a:rPr lang="it-IT" sz="2000" b="1" i="0" u="none" strike="noStrike" dirty="0">
                <a:solidFill>
                  <a:schemeClr val="accent1">
                    <a:lumMod val="75000"/>
                  </a:schemeClr>
                </a:solidFill>
                <a:effectLst/>
                <a:latin typeface="Arial" panose="020B0604020202020204" pitchFamily="34" charset="0"/>
              </a:rPr>
              <a:t>Art. 29</a:t>
            </a:r>
            <a:r>
              <a:rPr lang="it-IT" sz="2000" b="0" i="1" u="none" strike="noStrike" dirty="0">
                <a:solidFill>
                  <a:schemeClr val="accent1">
                    <a:lumMod val="75000"/>
                  </a:schemeClr>
                </a:solidFill>
                <a:effectLst/>
                <a:latin typeface="Arial" panose="020B0604020202020204" pitchFamily="34" charset="0"/>
              </a:rPr>
              <a:t> (Definizione e tipologia)</a:t>
            </a:r>
          </a:p>
          <a:p>
            <a:pPr algn="just"/>
            <a:r>
              <a:rPr lang="it-IT" sz="2000" b="1" i="0" u="none" strike="noStrike" dirty="0">
                <a:solidFill>
                  <a:srgbClr val="0B0B0B"/>
                </a:solidFill>
                <a:effectLst/>
                <a:latin typeface="Arial" panose="020B0604020202020204" pitchFamily="34" charset="0"/>
              </a:rPr>
              <a:t>1. </a:t>
            </a:r>
            <a:r>
              <a:rPr lang="it-IT" sz="2000" b="0" i="0" u="none" strike="noStrike" dirty="0">
                <a:solidFill>
                  <a:srgbClr val="0B0B0B"/>
                </a:solidFill>
                <a:effectLst/>
                <a:latin typeface="Arial" panose="020B0604020202020204" pitchFamily="34" charset="0"/>
              </a:rPr>
              <a:t>Sono strutture ricettive all'aria aperta gli esercizi aperti al pubblico attrezzati per la sosta e il soggiorno ovvero per il solo soggiorno di turisti posti in aree recintate con accesso unico controllabile dal personale di sorveglianza.</a:t>
            </a:r>
          </a:p>
          <a:p>
            <a:pPr algn="just"/>
            <a:r>
              <a:rPr lang="it-IT" sz="2000" b="1" i="0" u="none" strike="noStrike" dirty="0">
                <a:solidFill>
                  <a:srgbClr val="0B0B0B"/>
                </a:solidFill>
                <a:effectLst/>
                <a:latin typeface="Arial" panose="020B0604020202020204" pitchFamily="34" charset="0"/>
              </a:rPr>
              <a:t>2. </a:t>
            </a:r>
            <a:r>
              <a:rPr lang="it-IT" sz="2000" b="0" i="0" u="none" strike="noStrike" dirty="0">
                <a:solidFill>
                  <a:srgbClr val="0B0B0B"/>
                </a:solidFill>
                <a:effectLst/>
                <a:latin typeface="Arial" panose="020B0604020202020204" pitchFamily="34" charset="0"/>
              </a:rPr>
              <a:t>Le strutture ricettive all'aria aperta si dividono in campeggi, villaggi turistici, villaggi sopraelevati, dry marina, marina resort e </a:t>
            </a:r>
            <a:r>
              <a:rPr lang="it-IT" sz="2000" b="0" i="0" u="none" strike="noStrike" dirty="0" err="1">
                <a:solidFill>
                  <a:srgbClr val="0B0B0B"/>
                </a:solidFill>
                <a:effectLst/>
                <a:latin typeface="Arial" panose="020B0604020202020204" pitchFamily="34" charset="0"/>
              </a:rPr>
              <a:t>all</a:t>
            </a:r>
            <a:r>
              <a:rPr lang="it-IT" sz="2000" b="0" i="0" u="none" strike="noStrike" dirty="0">
                <a:solidFill>
                  <a:srgbClr val="0B0B0B"/>
                </a:solidFill>
                <a:effectLst/>
                <a:latin typeface="Arial" panose="020B0604020202020204" pitchFamily="34" charset="0"/>
              </a:rPr>
              <a:t> </a:t>
            </a:r>
            <a:r>
              <a:rPr lang="it-IT" sz="2000" b="0" i="0" u="none" strike="noStrike" dirty="0" err="1">
                <a:solidFill>
                  <a:srgbClr val="0B0B0B"/>
                </a:solidFill>
                <a:effectLst/>
                <a:latin typeface="Arial" panose="020B0604020202020204" pitchFamily="34" charset="0"/>
              </a:rPr>
              <a:t>year</a:t>
            </a:r>
            <a:r>
              <a:rPr lang="it-IT" sz="2000" b="0" i="0" u="none" strike="noStrike" dirty="0">
                <a:solidFill>
                  <a:srgbClr val="0B0B0B"/>
                </a:solidFill>
                <a:effectLst/>
                <a:latin typeface="Arial" panose="020B0604020202020204" pitchFamily="34" charset="0"/>
              </a:rPr>
              <a:t> marina resort.</a:t>
            </a:r>
          </a:p>
          <a:p>
            <a:pPr algn="just"/>
            <a:r>
              <a:rPr lang="it-IT" sz="2000" b="1" i="0" u="none" strike="noStrike" dirty="0">
                <a:solidFill>
                  <a:srgbClr val="0B0B0B"/>
                </a:solidFill>
                <a:effectLst/>
                <a:latin typeface="Arial" panose="020B0604020202020204" pitchFamily="34" charset="0"/>
              </a:rPr>
              <a:t>...</a:t>
            </a:r>
            <a:endParaRPr lang="it-IT" sz="2000" b="0" i="0" u="none" strike="noStrike" dirty="0">
              <a:solidFill>
                <a:srgbClr val="0B0B0B"/>
              </a:solidFill>
              <a:effectLst/>
              <a:latin typeface="Arial" panose="020B0604020202020204" pitchFamily="34" charset="0"/>
            </a:endParaRPr>
          </a:p>
          <a:p>
            <a:pPr algn="just"/>
            <a:r>
              <a:rPr lang="it-IT" sz="2000" b="1" i="0" u="none" strike="noStrike" dirty="0">
                <a:solidFill>
                  <a:srgbClr val="0B0B0B"/>
                </a:solidFill>
                <a:effectLst/>
                <a:latin typeface="Arial" panose="020B0604020202020204" pitchFamily="34" charset="0"/>
              </a:rPr>
              <a:t>6. </a:t>
            </a:r>
            <a:r>
              <a:rPr lang="it-IT" sz="2000" b="0" i="0" u="none" strike="noStrike" dirty="0">
                <a:solidFill>
                  <a:srgbClr val="0B0B0B"/>
                </a:solidFill>
                <a:effectLst/>
                <a:latin typeface="Arial" panose="020B0604020202020204" pitchFamily="34" charset="0"/>
              </a:rPr>
              <a:t>I </a:t>
            </a:r>
            <a:r>
              <a:rPr lang="it-IT" sz="2000" b="1" i="0" u="none" strike="noStrike" dirty="0">
                <a:solidFill>
                  <a:srgbClr val="0B0B0B"/>
                </a:solidFill>
                <a:effectLst/>
                <a:latin typeface="Arial" panose="020B0604020202020204" pitchFamily="34" charset="0"/>
              </a:rPr>
              <a:t>dry marina </a:t>
            </a:r>
            <a:r>
              <a:rPr lang="it-IT" sz="2000" b="0" i="0" u="none" strike="noStrike" dirty="0">
                <a:solidFill>
                  <a:srgbClr val="0B0B0B"/>
                </a:solidFill>
                <a:effectLst/>
                <a:latin typeface="Arial" panose="020B0604020202020204" pitchFamily="34" charset="0"/>
              </a:rPr>
              <a:t>sono organizzati per la sosta e il pernottamento di turisti all'interno delle imbarcazioni, posizionate a secco in piazzale appositamente attrezzato.</a:t>
            </a:r>
          </a:p>
          <a:p>
            <a:pPr algn="just"/>
            <a:r>
              <a:rPr lang="it-IT" sz="2000" b="1" i="0" u="none" strike="noStrike" dirty="0">
                <a:solidFill>
                  <a:srgbClr val="0B0B0B"/>
                </a:solidFill>
                <a:effectLst/>
                <a:latin typeface="Arial" panose="020B0604020202020204" pitchFamily="34" charset="0"/>
              </a:rPr>
              <a:t>7. </a:t>
            </a:r>
            <a:r>
              <a:rPr lang="it-IT" sz="2000" b="0" i="0" u="none" strike="noStrike" dirty="0">
                <a:solidFill>
                  <a:srgbClr val="0B0B0B"/>
                </a:solidFill>
                <a:effectLst/>
                <a:latin typeface="Arial" panose="020B0604020202020204" pitchFamily="34" charset="0"/>
              </a:rPr>
              <a:t>Sono denominate </a:t>
            </a:r>
            <a:r>
              <a:rPr lang="it-IT" sz="2000" b="1" i="0" u="none" strike="noStrike" dirty="0">
                <a:solidFill>
                  <a:srgbClr val="0B0B0B"/>
                </a:solidFill>
                <a:effectLst/>
                <a:latin typeface="Arial" panose="020B0604020202020204" pitchFamily="34" charset="0"/>
              </a:rPr>
              <a:t>marina resort </a:t>
            </a:r>
            <a:r>
              <a:rPr lang="it-IT" sz="2000" b="0" i="0" u="none" strike="noStrike" dirty="0">
                <a:solidFill>
                  <a:srgbClr val="0B0B0B"/>
                </a:solidFill>
                <a:effectLst/>
                <a:latin typeface="Arial" panose="020B0604020202020204" pitchFamily="34" charset="0"/>
              </a:rPr>
              <a:t>le strutture organizzate per la sosta e il pernottamento di turisti all'interno delle unità da diporto ormeggiate nello specchio acqueo appositamente attrezzato. Tali strutture possono, altresì, essere dotate anche di piazzole appositamente attrezzate per la sosta di imbarcazioni. Al fine dell'equiparazione dei marina resort alle strutture ricettive all'aria aperta, i requisiti minimi sono previsti dal decreto del Ministero delle infrastrutture e dei trasporti di cui all'</a:t>
            </a:r>
            <a:r>
              <a:rPr lang="it-IT" sz="2000" b="0" i="0" u="sng" strike="noStrike" dirty="0">
                <a:solidFill>
                  <a:srgbClr val="0A3560"/>
                </a:solidFill>
                <a:effectLst/>
                <a:latin typeface="Arial" panose="020B0604020202020204" pitchFamily="34" charset="0"/>
                <a:hlinkClick r:id="rId6" tooltip="Il collegamento apre una nuova finestra"/>
              </a:rPr>
              <a:t>articolo 32 del decreto legge 12 settembre 2014, n. 133</a:t>
            </a:r>
            <a:r>
              <a:rPr lang="it-IT" sz="2000" b="0" i="0" u="none" strike="noStrike" dirty="0">
                <a:solidFill>
                  <a:srgbClr val="0B0B0B"/>
                </a:solidFill>
                <a:effectLst/>
                <a:latin typeface="Arial" panose="020B0604020202020204" pitchFamily="34" charset="0"/>
              </a:rPr>
              <a:t> (Misure urgenti per l'apertura dei cantieri, la realizzazione delle opere pubbliche, la digitalizzazione del Paese, la semplificazione burocratica, l'emergenza del dissesto idrogeologico e per la ripresa delle attività produttive), convertito, con modificazioni, dalla </a:t>
            </a:r>
            <a:r>
              <a:rPr lang="it-IT" sz="2000" b="0" i="0" u="sng" strike="noStrike" dirty="0">
                <a:solidFill>
                  <a:srgbClr val="0A3560"/>
                </a:solidFill>
                <a:effectLst/>
                <a:latin typeface="Arial" panose="020B0604020202020204" pitchFamily="34" charset="0"/>
                <a:hlinkClick r:id="rId7" tooltip="Il collegamento apre una nuova finestra"/>
              </a:rPr>
              <a:t>legge 164/2014</a:t>
            </a:r>
            <a:r>
              <a:rPr lang="it-IT" sz="2000" b="0" i="0" u="none" strike="noStrike" dirty="0">
                <a:solidFill>
                  <a:srgbClr val="0B0B0B"/>
                </a:solidFill>
                <a:effectLst/>
                <a:latin typeface="Arial" panose="020B0604020202020204" pitchFamily="34" charset="0"/>
              </a:rPr>
              <a:t>.</a:t>
            </a:r>
          </a:p>
          <a:p>
            <a:pPr algn="just"/>
            <a:r>
              <a:rPr lang="it-IT" sz="2000" b="1" i="0" u="none" strike="noStrike" dirty="0">
                <a:solidFill>
                  <a:srgbClr val="0B0B0B"/>
                </a:solidFill>
                <a:effectLst/>
                <a:latin typeface="Arial" panose="020B0604020202020204" pitchFamily="34" charset="0"/>
              </a:rPr>
              <a:t>8. </a:t>
            </a:r>
            <a:r>
              <a:rPr lang="it-IT" sz="2000" b="0" i="0" u="none" strike="noStrike" dirty="0">
                <a:solidFill>
                  <a:srgbClr val="0B0B0B"/>
                </a:solidFill>
                <a:effectLst/>
                <a:latin typeface="Arial" panose="020B0604020202020204" pitchFamily="34" charset="0"/>
              </a:rPr>
              <a:t>I marina resort possono fornire i servizi ricettivi per un periodo di soggiorno non superiore a dodici mesi consecutivi.</a:t>
            </a:r>
          </a:p>
          <a:p>
            <a:pPr algn="just"/>
            <a:r>
              <a:rPr lang="it-IT" sz="2000" b="1" i="0" u="none" strike="noStrike" dirty="0">
                <a:solidFill>
                  <a:srgbClr val="0B0B0B"/>
                </a:solidFill>
                <a:effectLst/>
                <a:latin typeface="Arial" panose="020B0604020202020204" pitchFamily="34" charset="0"/>
              </a:rPr>
              <a:t>8 bis. </a:t>
            </a:r>
            <a:r>
              <a:rPr lang="it-IT" sz="2000" b="0" i="0" u="none" strike="noStrike" dirty="0">
                <a:solidFill>
                  <a:srgbClr val="0B0B0B"/>
                </a:solidFill>
                <a:effectLst/>
                <a:latin typeface="Arial" panose="020B0604020202020204" pitchFamily="34" charset="0"/>
              </a:rPr>
              <a:t>Gli </a:t>
            </a:r>
            <a:r>
              <a:rPr lang="it-IT" sz="2000" b="1" i="0" u="none" strike="noStrike" dirty="0" err="1">
                <a:solidFill>
                  <a:srgbClr val="0B0B0B"/>
                </a:solidFill>
                <a:effectLst/>
                <a:latin typeface="Arial" panose="020B0604020202020204" pitchFamily="34" charset="0"/>
              </a:rPr>
              <a:t>all</a:t>
            </a:r>
            <a:r>
              <a:rPr lang="it-IT" sz="2000" b="1" i="0" u="none" strike="noStrike" dirty="0">
                <a:solidFill>
                  <a:srgbClr val="0B0B0B"/>
                </a:solidFill>
                <a:effectLst/>
                <a:latin typeface="Arial" panose="020B0604020202020204" pitchFamily="34" charset="0"/>
              </a:rPr>
              <a:t> </a:t>
            </a:r>
            <a:r>
              <a:rPr lang="it-IT" sz="2000" b="1" i="0" u="none" strike="noStrike" dirty="0" err="1">
                <a:solidFill>
                  <a:srgbClr val="0B0B0B"/>
                </a:solidFill>
                <a:effectLst/>
                <a:latin typeface="Arial" panose="020B0604020202020204" pitchFamily="34" charset="0"/>
              </a:rPr>
              <a:t>year</a:t>
            </a:r>
            <a:r>
              <a:rPr lang="it-IT" sz="2000" b="1" i="0" u="none" strike="noStrike" dirty="0">
                <a:solidFill>
                  <a:srgbClr val="0B0B0B"/>
                </a:solidFill>
                <a:effectLst/>
                <a:latin typeface="Arial" panose="020B0604020202020204" pitchFamily="34" charset="0"/>
              </a:rPr>
              <a:t> marina resort </a:t>
            </a:r>
            <a:r>
              <a:rPr lang="it-IT" sz="2000" b="0" i="0" u="none" strike="noStrike" dirty="0">
                <a:solidFill>
                  <a:srgbClr val="0B0B0B"/>
                </a:solidFill>
                <a:effectLst/>
                <a:latin typeface="Arial" panose="020B0604020202020204" pitchFamily="34" charset="0"/>
              </a:rPr>
              <a:t>sono marina resort a gestione annuale all'interno dei quali è possibile disporre di un posto barca per l'intera durata del periodo di apertura della struttura, dotati di riscaldamento di servizio ai locali comuni e di acqua calda nei servizi.</a:t>
            </a:r>
          </a:p>
          <a:p>
            <a:endParaRPr lang="it-IT" sz="3600" dirty="0"/>
          </a:p>
        </p:txBody>
      </p:sp>
    </p:spTree>
    <p:extLst>
      <p:ext uri="{BB962C8B-B14F-4D97-AF65-F5344CB8AC3E}">
        <p14:creationId xmlns:p14="http://schemas.microsoft.com/office/powerpoint/2010/main" val="1540059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495800" y="1116527"/>
            <a:ext cx="12115800" cy="7725192"/>
          </a:xfrm>
          <a:prstGeom prst="rect">
            <a:avLst/>
          </a:prstGeom>
          <a:noFill/>
        </p:spPr>
        <p:txBody>
          <a:bodyPr wrap="square" rtlCol="0">
            <a:spAutoFit/>
          </a:bodyPr>
          <a:lstStyle/>
          <a:p>
            <a:r>
              <a:rPr lang="it-IT" sz="4000" b="1" dirty="0">
                <a:solidFill>
                  <a:schemeClr val="accent1"/>
                </a:solidFill>
              </a:rPr>
              <a:t>Disciplina regionale del Boat &amp; Breakfast e dell’albergo nautico diffuso in Friuli Venezia Giulia (</a:t>
            </a:r>
            <a:r>
              <a:rPr lang="it-IT" sz="4000" b="1" dirty="0" err="1">
                <a:solidFill>
                  <a:schemeClr val="accent1"/>
                </a:solidFill>
              </a:rPr>
              <a:t>l.r</a:t>
            </a:r>
            <a:r>
              <a:rPr lang="it-IT" sz="4000" b="1" dirty="0">
                <a:solidFill>
                  <a:schemeClr val="accent1"/>
                </a:solidFill>
              </a:rPr>
              <a:t>. </a:t>
            </a:r>
            <a:endParaRPr lang="it-IT" sz="4000" dirty="0">
              <a:solidFill>
                <a:schemeClr val="accent1"/>
              </a:solidFill>
            </a:endParaRPr>
          </a:p>
          <a:p>
            <a:pPr algn="just"/>
            <a:endParaRPr lang="it-IT" sz="2000" b="1" dirty="0">
              <a:solidFill>
                <a:schemeClr val="accent1">
                  <a:lumMod val="75000"/>
                </a:schemeClr>
              </a:solidFill>
              <a:latin typeface="Arial" panose="020B0604020202020204" pitchFamily="34" charset="0"/>
            </a:endParaRPr>
          </a:p>
          <a:p>
            <a:pPr algn="just"/>
            <a:r>
              <a:rPr lang="it-IT" sz="2000" b="1" i="0" u="none" strike="noStrike" dirty="0">
                <a:solidFill>
                  <a:schemeClr val="accent1">
                    <a:lumMod val="75000"/>
                  </a:schemeClr>
                </a:solidFill>
                <a:effectLst/>
                <a:latin typeface="Arial" panose="020B0604020202020204" pitchFamily="34" charset="0"/>
              </a:rPr>
              <a:t>segue Art. 29</a:t>
            </a:r>
            <a:r>
              <a:rPr lang="it-IT" sz="2000" b="0" i="1" u="none" strike="noStrike" dirty="0">
                <a:solidFill>
                  <a:schemeClr val="accent1">
                    <a:lumMod val="75000"/>
                  </a:schemeClr>
                </a:solidFill>
                <a:effectLst/>
                <a:latin typeface="Arial" panose="020B0604020202020204" pitchFamily="34" charset="0"/>
              </a:rPr>
              <a:t> (Definizione e tipologia)</a:t>
            </a:r>
          </a:p>
          <a:p>
            <a:pPr algn="just"/>
            <a:r>
              <a:rPr lang="it-IT" sz="2000" b="1" i="0" u="none" strike="noStrike" dirty="0">
                <a:solidFill>
                  <a:srgbClr val="0B0B0B"/>
                </a:solidFill>
                <a:effectLst/>
                <a:latin typeface="Arial" panose="020B0604020202020204" pitchFamily="34" charset="0"/>
              </a:rPr>
              <a:t>8 ter. L'albergo nautico diffuso </a:t>
            </a:r>
            <a:r>
              <a:rPr lang="it-IT" sz="2000" b="0" i="0" u="none" strike="noStrike" dirty="0">
                <a:solidFill>
                  <a:srgbClr val="0B0B0B"/>
                </a:solidFill>
                <a:effectLst/>
                <a:latin typeface="Arial" panose="020B0604020202020204" pitchFamily="34" charset="0"/>
              </a:rPr>
              <a:t>è una forma alternativa di ricettività e valorizzazione della fruizione turistica dei beni naturalistici, ambientali e culturali del territorio costiero e fluviale realizzata attraverso la </a:t>
            </a:r>
            <a:r>
              <a:rPr lang="it-IT" sz="2000" b="0" i="0" u="none" strike="noStrike" dirty="0">
                <a:solidFill>
                  <a:srgbClr val="0B0B0B"/>
                </a:solidFill>
                <a:effectLst/>
                <a:highlight>
                  <a:srgbClr val="FFFF00"/>
                </a:highlight>
                <a:latin typeface="Arial" panose="020B0604020202020204" pitchFamily="34" charset="0"/>
              </a:rPr>
              <a:t>concessione in uso di unità da diporto e l'offerta di servizi centralizzati</a:t>
            </a:r>
            <a:r>
              <a:rPr lang="it-IT" sz="2000" b="0" i="0" u="none" strike="noStrike" dirty="0">
                <a:solidFill>
                  <a:srgbClr val="0B0B0B"/>
                </a:solidFill>
                <a:effectLst/>
                <a:latin typeface="Arial" panose="020B0604020202020204" pitchFamily="34" charset="0"/>
              </a:rPr>
              <a:t>, garantiti anche attraverso il convenzionamento con altre strutture ricettive alberghiere o pubblici esercizi, prevedendo in tal caso idonee distinzioni per lo svolgimento del servizio di ricevimento. L'attività deve essere gestita in forma imprenditoriale e </a:t>
            </a:r>
            <a:r>
              <a:rPr lang="it-IT" sz="2000" b="0" i="0" u="none" strike="noStrike" dirty="0">
                <a:solidFill>
                  <a:srgbClr val="0B0B0B"/>
                </a:solidFill>
                <a:effectLst/>
                <a:highlight>
                  <a:srgbClr val="FFFF00"/>
                </a:highlight>
                <a:latin typeface="Arial" panose="020B0604020202020204" pitchFamily="34" charset="0"/>
              </a:rPr>
              <a:t>le unità da diporto sono concesse in uso ai clienti con contratti di locazione</a:t>
            </a:r>
            <a:r>
              <a:rPr lang="it-IT" sz="2000" b="0" i="0" u="none" strike="noStrike" dirty="0">
                <a:solidFill>
                  <a:srgbClr val="0B0B0B"/>
                </a:solidFill>
                <a:effectLst/>
                <a:latin typeface="Arial" panose="020B0604020202020204" pitchFamily="34" charset="0"/>
              </a:rPr>
              <a:t> ai sensi delle disposizioni di cui al </a:t>
            </a:r>
            <a:r>
              <a:rPr lang="it-IT" sz="2000" b="0" i="0" u="sng" strike="noStrike" dirty="0">
                <a:solidFill>
                  <a:srgbClr val="0A3560"/>
                </a:solidFill>
                <a:effectLst/>
                <a:latin typeface="Arial" panose="020B0604020202020204" pitchFamily="34" charset="0"/>
                <a:hlinkClick r:id="rId6" tooltip="Il collegamento apre una nuova finestra"/>
              </a:rPr>
              <a:t>titolo III, capo I, del decreto legislativo 18 luglio 2005, n. 171</a:t>
            </a:r>
            <a:r>
              <a:rPr lang="it-IT" sz="2000" b="0" i="0" u="none" strike="noStrike" dirty="0">
                <a:solidFill>
                  <a:srgbClr val="0B0B0B"/>
                </a:solidFill>
                <a:effectLst/>
                <a:latin typeface="Arial" panose="020B0604020202020204" pitchFamily="34" charset="0"/>
              </a:rPr>
              <a:t> (Codice della nautica da diporto ed attuazione della direttiva 2003/44/CE, a norma dell'articolo 6 della legge 8 luglio 2003, n. 172).</a:t>
            </a:r>
          </a:p>
          <a:p>
            <a:pPr algn="just"/>
            <a:r>
              <a:rPr lang="it-IT" sz="2000" b="1" i="0" u="none" strike="noStrike" dirty="0">
                <a:solidFill>
                  <a:srgbClr val="0B0B0B"/>
                </a:solidFill>
                <a:effectLst/>
                <a:latin typeface="Arial" panose="020B0604020202020204" pitchFamily="34" charset="0"/>
              </a:rPr>
              <a:t>8 quater. </a:t>
            </a:r>
            <a:r>
              <a:rPr lang="it-IT" sz="2000" b="0" i="0" u="none" strike="noStrike" dirty="0">
                <a:solidFill>
                  <a:srgbClr val="0B0B0B"/>
                </a:solidFill>
                <a:effectLst/>
                <a:latin typeface="Arial" panose="020B0604020202020204" pitchFamily="34" charset="0"/>
              </a:rPr>
              <a:t>Il </a:t>
            </a:r>
            <a:r>
              <a:rPr lang="it-IT" sz="2000" b="1" i="0" u="none" strike="noStrike" dirty="0" err="1">
                <a:solidFill>
                  <a:srgbClr val="0B0B0B"/>
                </a:solidFill>
                <a:effectLst/>
                <a:latin typeface="Arial" panose="020B0604020202020204" pitchFamily="34" charset="0"/>
              </a:rPr>
              <a:t>Boat&amp;breakfast</a:t>
            </a:r>
            <a:r>
              <a:rPr lang="it-IT" sz="2000" b="1" i="0" u="none" strike="noStrike" dirty="0">
                <a:solidFill>
                  <a:srgbClr val="0B0B0B"/>
                </a:solidFill>
                <a:effectLst/>
                <a:latin typeface="Arial" panose="020B0604020202020204" pitchFamily="34" charset="0"/>
              </a:rPr>
              <a:t> </a:t>
            </a:r>
            <a:r>
              <a:rPr lang="it-IT" sz="2000" b="0" i="0" u="none" strike="noStrike" dirty="0">
                <a:solidFill>
                  <a:srgbClr val="0B0B0B"/>
                </a:solidFill>
                <a:effectLst/>
                <a:latin typeface="Arial" panose="020B0604020202020204" pitchFamily="34" charset="0"/>
              </a:rPr>
              <a:t>sono le attività di ospitalità esercitate a bordo di unità da diporto, in regola con le prescrizioni in materia di iscrizione nei pubblici registri, </a:t>
            </a:r>
            <a:r>
              <a:rPr lang="it-IT" sz="2000" b="0" i="0" u="none" strike="noStrike" dirty="0">
                <a:solidFill>
                  <a:srgbClr val="0B0B0B"/>
                </a:solidFill>
                <a:effectLst/>
                <a:highlight>
                  <a:srgbClr val="FFFF00"/>
                </a:highlight>
                <a:latin typeface="Arial" panose="020B0604020202020204" pitchFamily="34" charset="0"/>
              </a:rPr>
              <a:t>stabilmente ormeggiate in porto</a:t>
            </a:r>
            <a:r>
              <a:rPr lang="it-IT" sz="2000" b="0" i="0" u="none" strike="noStrike" dirty="0">
                <a:solidFill>
                  <a:srgbClr val="0B0B0B"/>
                </a:solidFill>
                <a:effectLst/>
                <a:latin typeface="Arial" panose="020B0604020202020204" pitchFamily="34" charset="0"/>
              </a:rPr>
              <a:t> e che garantiscono: </a:t>
            </a:r>
            <a:endParaRPr lang="it-IT" sz="2000" dirty="0">
              <a:solidFill>
                <a:srgbClr val="0B0B0B"/>
              </a:solidFill>
              <a:latin typeface="Arial" panose="020B0604020202020204" pitchFamily="34" charset="0"/>
            </a:endParaRPr>
          </a:p>
          <a:p>
            <a:pPr algn="just"/>
            <a:r>
              <a:rPr lang="it-IT" sz="2000" b="1" i="0" u="none" strike="noStrike" dirty="0">
                <a:solidFill>
                  <a:srgbClr val="0B0B0B"/>
                </a:solidFill>
                <a:effectLst/>
                <a:latin typeface="Arial" panose="020B0604020202020204" pitchFamily="34" charset="0"/>
              </a:rPr>
              <a:t>a) </a:t>
            </a:r>
            <a:r>
              <a:rPr lang="it-IT" sz="2000" b="0" i="0" u="none" strike="noStrike" dirty="0">
                <a:solidFill>
                  <a:srgbClr val="0B0B0B"/>
                </a:solidFill>
                <a:effectLst/>
                <a:latin typeface="Arial" panose="020B0604020202020204" pitchFamily="34" charset="0"/>
              </a:rPr>
              <a:t>esclusivamente il servizio di </a:t>
            </a:r>
            <a:r>
              <a:rPr lang="it-IT" sz="2000" b="0" i="0" u="none" strike="noStrike" dirty="0">
                <a:solidFill>
                  <a:srgbClr val="0B0B0B"/>
                </a:solidFill>
                <a:effectLst/>
                <a:highlight>
                  <a:srgbClr val="FFFF00"/>
                </a:highlight>
                <a:latin typeface="Arial" panose="020B0604020202020204" pitchFamily="34" charset="0"/>
              </a:rPr>
              <a:t>alloggio e prima colazione </a:t>
            </a:r>
            <a:r>
              <a:rPr lang="it-IT" sz="2000" b="0" i="0" u="none" strike="noStrike" dirty="0">
                <a:solidFill>
                  <a:srgbClr val="0B0B0B"/>
                </a:solidFill>
                <a:effectLst/>
                <a:latin typeface="Arial" panose="020B0604020202020204" pitchFamily="34" charset="0"/>
              </a:rPr>
              <a:t>entro i limiti e alle condizioni stabilite dall'articolo 25, commi 2 e 3, in tali casi i riferimenti alle camere devono intendersi alle cabine delle unità da diporto;</a:t>
            </a:r>
          </a:p>
          <a:p>
            <a:pPr algn="just"/>
            <a:r>
              <a:rPr lang="it-IT" sz="2000" b="1" i="0" u="none" strike="noStrike" dirty="0">
                <a:solidFill>
                  <a:srgbClr val="0B0B0B"/>
                </a:solidFill>
                <a:effectLst/>
                <a:latin typeface="Arial" panose="020B0604020202020204" pitchFamily="34" charset="0"/>
              </a:rPr>
              <a:t>b) </a:t>
            </a:r>
            <a:r>
              <a:rPr lang="it-IT" sz="2000" b="0" i="0" u="none" strike="noStrike" dirty="0">
                <a:solidFill>
                  <a:srgbClr val="0B0B0B"/>
                </a:solidFill>
                <a:effectLst/>
                <a:latin typeface="Arial" panose="020B0604020202020204" pitchFamily="34" charset="0"/>
              </a:rPr>
              <a:t>dotazioni tecniche per il recupero dei liquami o impianti di filtraggio e depurazione delle acque reflue;</a:t>
            </a:r>
          </a:p>
          <a:p>
            <a:pPr algn="just"/>
            <a:r>
              <a:rPr lang="it-IT" sz="2000" b="1" i="0" u="none" strike="noStrike" dirty="0">
                <a:solidFill>
                  <a:srgbClr val="0B0B0B"/>
                </a:solidFill>
                <a:effectLst/>
                <a:latin typeface="Arial" panose="020B0604020202020204" pitchFamily="34" charset="0"/>
              </a:rPr>
              <a:t>c) </a:t>
            </a:r>
            <a:r>
              <a:rPr lang="it-IT" sz="2000" b="0" i="0" u="none" strike="noStrike" dirty="0">
                <a:solidFill>
                  <a:srgbClr val="0B0B0B"/>
                </a:solidFill>
                <a:effectLst/>
                <a:latin typeface="Arial" panose="020B0604020202020204" pitchFamily="34" charset="0"/>
              </a:rPr>
              <a:t>conformità alle pertinenti disposizioni del </a:t>
            </a:r>
            <a:r>
              <a:rPr lang="it-IT" sz="2000" b="0" i="0" u="sng" strike="noStrike" dirty="0">
                <a:solidFill>
                  <a:srgbClr val="0A3560"/>
                </a:solidFill>
                <a:effectLst/>
                <a:latin typeface="Arial" panose="020B0604020202020204" pitchFamily="34" charset="0"/>
                <a:hlinkClick r:id="rId7" tooltip="Il collegamento apre una nuova finestra"/>
              </a:rPr>
              <a:t>decreto ministeriale 29 luglio 2008, n. 146</a:t>
            </a:r>
            <a:r>
              <a:rPr lang="it-IT" sz="2000" b="0" i="0" u="none" strike="noStrike" dirty="0">
                <a:solidFill>
                  <a:srgbClr val="0B0B0B"/>
                </a:solidFill>
                <a:effectLst/>
                <a:latin typeface="Arial" panose="020B0604020202020204" pitchFamily="34" charset="0"/>
              </a:rPr>
              <a:t> (Regolamento di attuazione dell'articolo 65 del decreto legislativo 18 luglio 2005, n. 171, Codice della nautica da diporto).</a:t>
            </a:r>
          </a:p>
          <a:p>
            <a:endParaRPr lang="it-IT" sz="3600" dirty="0"/>
          </a:p>
        </p:txBody>
      </p:sp>
    </p:spTree>
    <p:extLst>
      <p:ext uri="{BB962C8B-B14F-4D97-AF65-F5344CB8AC3E}">
        <p14:creationId xmlns:p14="http://schemas.microsoft.com/office/powerpoint/2010/main" val="598384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429000"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276600"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876800" y="1104900"/>
            <a:ext cx="11740780" cy="8863965"/>
          </a:xfrm>
          <a:prstGeom prst="rect">
            <a:avLst/>
          </a:prstGeom>
          <a:noFill/>
        </p:spPr>
        <p:txBody>
          <a:bodyPr wrap="square" rtlCol="0">
            <a:spAutoFit/>
          </a:bodyPr>
          <a:lstStyle/>
          <a:p>
            <a:pPr algn="ctr"/>
            <a:r>
              <a:rPr lang="it-IT" sz="3200" b="1" dirty="0">
                <a:solidFill>
                  <a:srgbClr val="FF0000"/>
                </a:solidFill>
                <a:effectLst/>
              </a:rPr>
              <a:t>Regione Autonoma della Sardegna</a:t>
            </a:r>
          </a:p>
          <a:p>
            <a:pPr algn="ctr"/>
            <a:r>
              <a:rPr lang="it-IT" sz="4000" b="1" dirty="0">
                <a:solidFill>
                  <a:srgbClr val="FF0000"/>
                </a:solidFill>
                <a:effectLst/>
              </a:rPr>
              <a:t>Legge regionale 28 luglio 2016, n. 17 </a:t>
            </a:r>
            <a:endParaRPr lang="it-IT" sz="4000" b="1" dirty="0">
              <a:solidFill>
                <a:srgbClr val="FF0000"/>
              </a:solidFill>
            </a:endParaRPr>
          </a:p>
          <a:p>
            <a:pPr algn="ctr"/>
            <a:r>
              <a:rPr lang="it-IT" sz="2800" b="1" i="1" dirty="0">
                <a:effectLst/>
              </a:rPr>
              <a:t>Norme in materia di turismo</a:t>
            </a:r>
          </a:p>
          <a:p>
            <a:pPr algn="ctr"/>
            <a:endParaRPr lang="it-IT" sz="2800" b="1" i="1" dirty="0"/>
          </a:p>
          <a:p>
            <a:pPr algn="ctr"/>
            <a:r>
              <a:rPr lang="it-IT" sz="3200" b="1" dirty="0">
                <a:solidFill>
                  <a:srgbClr val="FF0000"/>
                </a:solidFill>
                <a:effectLst/>
              </a:rPr>
              <a:t>Art. 15 (Definizione delle strutture ricettive all'aria aperta)</a:t>
            </a:r>
          </a:p>
          <a:p>
            <a:br>
              <a:rPr lang="it-IT" sz="1800" dirty="0">
                <a:effectLst/>
              </a:rPr>
            </a:br>
            <a:r>
              <a:rPr lang="it-IT" sz="2800" dirty="0">
                <a:solidFill>
                  <a:srgbClr val="0070C0"/>
                </a:solidFill>
                <a:effectLst/>
              </a:rPr>
              <a:t>1. Sono </a:t>
            </a:r>
            <a:r>
              <a:rPr lang="it-IT" sz="2800" b="1" dirty="0">
                <a:solidFill>
                  <a:srgbClr val="0070C0"/>
                </a:solidFill>
                <a:effectLst/>
              </a:rPr>
              <a:t>"campeggi" o "camping" </a:t>
            </a:r>
            <a:r>
              <a:rPr lang="it-IT" sz="2800" dirty="0">
                <a:solidFill>
                  <a:srgbClr val="0070C0"/>
                </a:solidFill>
                <a:effectLst/>
              </a:rPr>
              <a:t>le aziende ricettive organizzate per la sosta ed il soggiorno di turisti provvisti di tenda o di altri mezzi autonomi di pernottamento ...</a:t>
            </a:r>
          </a:p>
          <a:p>
            <a:r>
              <a:rPr lang="it-IT" sz="2800" dirty="0">
                <a:solidFill>
                  <a:srgbClr val="0070C0"/>
                </a:solidFill>
                <a:effectLst/>
              </a:rPr>
              <a:t>2. Sono </a:t>
            </a:r>
            <a:r>
              <a:rPr lang="it-IT" sz="2800" b="1" dirty="0">
                <a:solidFill>
                  <a:srgbClr val="0070C0"/>
                </a:solidFill>
                <a:effectLst/>
              </a:rPr>
              <a:t>"villaggi turistici" </a:t>
            </a:r>
            <a:r>
              <a:rPr lang="it-IT" sz="2800" dirty="0">
                <a:solidFill>
                  <a:srgbClr val="0070C0"/>
                </a:solidFill>
                <a:effectLst/>
              </a:rPr>
              <a:t>le aziende ricettive organizzate che destinano una percentuale superiore al 25 per cento della capacità ricettiva complessiva della struttura alla sosta e al soggiorno in tende, caravan, ... destinate ai turisti che non utilizzano propri mezzi di pernottamento...</a:t>
            </a:r>
          </a:p>
          <a:p>
            <a:r>
              <a:rPr lang="it-IT" sz="3200" dirty="0">
                <a:solidFill>
                  <a:srgbClr val="0070C0"/>
                </a:solidFill>
                <a:effectLst/>
                <a:highlight>
                  <a:srgbClr val="FFFF00"/>
                </a:highlight>
              </a:rPr>
              <a:t>3. Sono </a:t>
            </a:r>
            <a:r>
              <a:rPr lang="it-IT" sz="3200" b="1" dirty="0">
                <a:solidFill>
                  <a:srgbClr val="0070C0"/>
                </a:solidFill>
                <a:effectLst/>
                <a:highlight>
                  <a:srgbClr val="FFFF00"/>
                </a:highlight>
              </a:rPr>
              <a:t>"marina resort" </a:t>
            </a:r>
            <a:r>
              <a:rPr lang="it-IT" sz="3200" dirty="0">
                <a:solidFill>
                  <a:srgbClr val="0070C0"/>
                </a:solidFill>
                <a:effectLst/>
                <a:highlight>
                  <a:srgbClr val="FFFF00"/>
                </a:highlight>
              </a:rPr>
              <a:t>le strutture organizzate per la </a:t>
            </a:r>
            <a:r>
              <a:rPr lang="it-IT" sz="3200" i="1" dirty="0">
                <a:solidFill>
                  <a:srgbClr val="0070C0"/>
                </a:solidFill>
                <a:effectLst/>
                <a:highlight>
                  <a:srgbClr val="FFFF00"/>
                </a:highlight>
              </a:rPr>
              <a:t>sosta</a:t>
            </a:r>
            <a:r>
              <a:rPr lang="it-IT" sz="3200" dirty="0">
                <a:solidFill>
                  <a:srgbClr val="0070C0"/>
                </a:solidFill>
                <a:effectLst/>
                <a:highlight>
                  <a:srgbClr val="FFFF00"/>
                </a:highlight>
              </a:rPr>
              <a:t> ed il </a:t>
            </a:r>
            <a:r>
              <a:rPr lang="it-IT" sz="3200" i="1" dirty="0">
                <a:solidFill>
                  <a:srgbClr val="0070C0"/>
                </a:solidFill>
                <a:effectLst/>
                <a:highlight>
                  <a:srgbClr val="FFFF00"/>
                </a:highlight>
              </a:rPr>
              <a:t>pernottamento</a:t>
            </a:r>
            <a:r>
              <a:rPr lang="it-IT" sz="3200" dirty="0">
                <a:solidFill>
                  <a:srgbClr val="0070C0"/>
                </a:solidFill>
                <a:effectLst/>
                <a:highlight>
                  <a:srgbClr val="FFFF00"/>
                </a:highlight>
              </a:rPr>
              <a:t> di diportisti a bordo di unità da diporto ormeggiate nello specchio acqueo appositamente attrezzato secondo i requisiti stabiliti dal Ministero delle infrastrutture e trasporti con proprio decreto.</a:t>
            </a:r>
            <a:br>
              <a:rPr lang="it-IT" sz="1800" dirty="0">
                <a:effectLst/>
                <a:latin typeface="TimesNewRomanPSMT"/>
              </a:rPr>
            </a:br>
            <a:endParaRPr lang="it-IT" sz="2800" b="1" i="1" dirty="0">
              <a:effectLst/>
              <a:latin typeface="+mj-lt"/>
            </a:endParaRPr>
          </a:p>
        </p:txBody>
      </p:sp>
    </p:spTree>
    <p:extLst>
      <p:ext uri="{BB962C8B-B14F-4D97-AF65-F5344CB8AC3E}">
        <p14:creationId xmlns:p14="http://schemas.microsoft.com/office/powerpoint/2010/main" val="3378053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571500"/>
            <a:ext cx="11740780" cy="8340745"/>
          </a:xfrm>
          <a:prstGeom prst="rect">
            <a:avLst/>
          </a:prstGeom>
          <a:noFill/>
        </p:spPr>
        <p:txBody>
          <a:bodyPr wrap="square" rtlCol="0">
            <a:spAutoFit/>
          </a:bodyPr>
          <a:lstStyle/>
          <a:p>
            <a:pPr algn="ctr"/>
            <a:r>
              <a:rPr lang="it-IT" sz="4000" b="1" dirty="0">
                <a:solidFill>
                  <a:srgbClr val="FF0000"/>
                </a:solidFill>
                <a:effectLst/>
              </a:rPr>
              <a:t>Legge regionale 28 luglio 2016, n. 17 </a:t>
            </a:r>
            <a:endParaRPr lang="it-IT" sz="4000" b="1" dirty="0">
              <a:solidFill>
                <a:srgbClr val="FF0000"/>
              </a:solidFill>
            </a:endParaRPr>
          </a:p>
          <a:p>
            <a:pPr algn="ctr"/>
            <a:r>
              <a:rPr lang="it-IT" sz="2800" b="1" i="1" dirty="0">
                <a:effectLst/>
              </a:rPr>
              <a:t>Norme in materia di turismo</a:t>
            </a:r>
          </a:p>
          <a:p>
            <a:pPr algn="ctr"/>
            <a:endParaRPr lang="it-IT" sz="2800" b="1" i="1" dirty="0"/>
          </a:p>
          <a:p>
            <a:pPr algn="ctr"/>
            <a:r>
              <a:rPr lang="it-IT" sz="2800" b="1" i="0" u="none" strike="noStrike" dirty="0">
                <a:solidFill>
                  <a:srgbClr val="FF0000"/>
                </a:solidFill>
                <a:effectLst/>
              </a:rPr>
              <a:t>Art. 16 </a:t>
            </a:r>
          </a:p>
          <a:p>
            <a:pPr algn="ctr"/>
            <a:r>
              <a:rPr lang="it-IT" sz="2800" b="1" i="0" u="none" strike="noStrike" dirty="0">
                <a:solidFill>
                  <a:srgbClr val="FF0000"/>
                </a:solidFill>
                <a:effectLst/>
              </a:rPr>
              <a:t>Definizione delle strutture ricettive extra-alberghiere e istituzione del registro regionale</a:t>
            </a:r>
          </a:p>
          <a:p>
            <a:pPr algn="l"/>
            <a:r>
              <a:rPr lang="it-IT" sz="2800" b="0" i="0" u="none" strike="noStrike" dirty="0">
                <a:solidFill>
                  <a:srgbClr val="000000"/>
                </a:solidFill>
                <a:effectLst/>
              </a:rPr>
              <a:t> </a:t>
            </a:r>
          </a:p>
          <a:p>
            <a:pPr algn="l"/>
            <a:r>
              <a:rPr lang="it-IT" sz="2400" b="0" i="0" u="none" strike="noStrike" dirty="0">
                <a:solidFill>
                  <a:schemeClr val="accent1"/>
                </a:solidFill>
                <a:effectLst/>
              </a:rPr>
              <a:t>1. Si intende per </a:t>
            </a:r>
            <a:r>
              <a:rPr lang="it-IT" sz="2400" b="1" i="0" u="none" strike="noStrike" dirty="0">
                <a:solidFill>
                  <a:schemeClr val="accent1"/>
                </a:solidFill>
                <a:effectLst/>
              </a:rPr>
              <a:t>"</a:t>
            </a:r>
            <a:r>
              <a:rPr lang="it-IT" sz="2400" b="1" i="0" u="none" strike="noStrike" dirty="0" err="1">
                <a:solidFill>
                  <a:schemeClr val="accent1"/>
                </a:solidFill>
                <a:effectLst/>
              </a:rPr>
              <a:t>bed&amp;breakfast</a:t>
            </a:r>
            <a:r>
              <a:rPr lang="it-IT" sz="2400" b="1" i="0" u="none" strike="noStrike" dirty="0">
                <a:solidFill>
                  <a:schemeClr val="accent1"/>
                </a:solidFill>
                <a:effectLst/>
              </a:rPr>
              <a:t>" </a:t>
            </a:r>
            <a:r>
              <a:rPr lang="it-IT" sz="2400" b="0" i="0" u="none" strike="noStrike" dirty="0">
                <a:solidFill>
                  <a:schemeClr val="accent1"/>
                </a:solidFill>
                <a:effectLst/>
              </a:rPr>
              <a:t>l'attività occasionale di ospitalità e somministrazione della prima colazione svolta nell'abitazione di residenza e domicilio abituale per mezzo della propria normale conduzione familiare da effettuarsi in non più di tre stanze e con un massimo di dieci posti letto....</a:t>
            </a:r>
          </a:p>
          <a:p>
            <a:pPr algn="l"/>
            <a:r>
              <a:rPr lang="it-IT" sz="2400" b="0" i="0" u="none" strike="noStrike" dirty="0">
                <a:solidFill>
                  <a:schemeClr val="accent1"/>
                </a:solidFill>
                <a:effectLst/>
              </a:rPr>
              <a:t>2. Si intende per </a:t>
            </a:r>
            <a:r>
              <a:rPr lang="it-IT" sz="2400" b="1" i="0" u="none" strike="noStrike" dirty="0">
                <a:solidFill>
                  <a:schemeClr val="accent1"/>
                </a:solidFill>
                <a:effectLst/>
              </a:rPr>
              <a:t>"domo" </a:t>
            </a:r>
            <a:r>
              <a:rPr lang="it-IT" sz="2400" b="0" i="0" u="none" strike="noStrike" dirty="0">
                <a:solidFill>
                  <a:schemeClr val="accent1"/>
                </a:solidFill>
                <a:effectLst/>
              </a:rPr>
              <a:t>....</a:t>
            </a:r>
          </a:p>
          <a:p>
            <a:pPr algn="l"/>
            <a:r>
              <a:rPr lang="it-IT" sz="3200" b="0" i="0" u="none" strike="noStrike" dirty="0">
                <a:solidFill>
                  <a:schemeClr val="tx2"/>
                </a:solidFill>
                <a:effectLst/>
                <a:highlight>
                  <a:srgbClr val="FFFF00"/>
                </a:highlight>
              </a:rPr>
              <a:t>3. Si intende </a:t>
            </a:r>
            <a:r>
              <a:rPr lang="it-IT" sz="3200" i="0" u="none" strike="noStrike" dirty="0">
                <a:solidFill>
                  <a:schemeClr val="tx2"/>
                </a:solidFill>
                <a:effectLst/>
                <a:highlight>
                  <a:srgbClr val="FFFF00"/>
                </a:highlight>
              </a:rPr>
              <a:t>per</a:t>
            </a:r>
            <a:r>
              <a:rPr lang="it-IT" sz="3200" b="1" i="0" u="none" strike="noStrike" dirty="0">
                <a:solidFill>
                  <a:schemeClr val="tx2"/>
                </a:solidFill>
                <a:effectLst/>
                <a:highlight>
                  <a:srgbClr val="FFFF00"/>
                </a:highlight>
              </a:rPr>
              <a:t> "</a:t>
            </a:r>
            <a:r>
              <a:rPr lang="it-IT" sz="3200" b="1" i="0" u="none" strike="noStrike" dirty="0" err="1">
                <a:solidFill>
                  <a:schemeClr val="tx2"/>
                </a:solidFill>
                <a:effectLst/>
                <a:highlight>
                  <a:srgbClr val="FFFF00"/>
                </a:highlight>
              </a:rPr>
              <a:t>boat&amp;breakfast</a:t>
            </a:r>
            <a:r>
              <a:rPr lang="it-IT" sz="3200" b="1" i="0" u="none" strike="noStrike" dirty="0">
                <a:solidFill>
                  <a:schemeClr val="tx2"/>
                </a:solidFill>
                <a:effectLst/>
                <a:highlight>
                  <a:srgbClr val="FFFF00"/>
                </a:highlight>
              </a:rPr>
              <a:t>" </a:t>
            </a:r>
            <a:r>
              <a:rPr lang="it-IT" sz="3200" b="0" i="0" u="none" strike="noStrike" dirty="0">
                <a:solidFill>
                  <a:schemeClr val="tx2"/>
                </a:solidFill>
                <a:effectLst/>
                <a:highlight>
                  <a:srgbClr val="FFFF00"/>
                </a:highlight>
              </a:rPr>
              <a:t>l'attività di ospitalità svolta a bordo di unità da diporto ormeggiate in porto.</a:t>
            </a:r>
          </a:p>
          <a:p>
            <a:pPr algn="l"/>
            <a:r>
              <a:rPr lang="it-IT" sz="2400" b="0" i="0" u="none" strike="noStrike" dirty="0">
                <a:solidFill>
                  <a:schemeClr val="accent1"/>
                </a:solidFill>
                <a:effectLst/>
              </a:rPr>
              <a:t>...</a:t>
            </a:r>
          </a:p>
          <a:p>
            <a:pPr algn="l"/>
            <a:r>
              <a:rPr lang="it-IT" sz="2400" b="0" i="0" u="none" strike="noStrike" dirty="0">
                <a:solidFill>
                  <a:schemeClr val="accent1"/>
                </a:solidFill>
                <a:effectLst/>
              </a:rPr>
              <a:t>8. È istituito il registro regionale delle strutture ricettive extra-alberghiere, distinto per tipologia, tenuto dall'Assessorato regionale del turismo, artigianato e commercio che attribuisce l'Identificativo univoco numerico (IUN) per singola struttura... Per la commercializzazione online delle strutture extra-alberghiere è obbligatoria l'esposizione dello IUN.</a:t>
            </a:r>
          </a:p>
        </p:txBody>
      </p:sp>
    </p:spTree>
    <p:extLst>
      <p:ext uri="{BB962C8B-B14F-4D97-AF65-F5344CB8AC3E}">
        <p14:creationId xmlns:p14="http://schemas.microsoft.com/office/powerpoint/2010/main" val="2885333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257300"/>
            <a:ext cx="11740780" cy="7663636"/>
          </a:xfrm>
          <a:prstGeom prst="rect">
            <a:avLst/>
          </a:prstGeom>
          <a:noFill/>
        </p:spPr>
        <p:txBody>
          <a:bodyPr wrap="square" rtlCol="0">
            <a:spAutoFit/>
          </a:bodyPr>
          <a:lstStyle/>
          <a:p>
            <a:pPr algn="ctr"/>
            <a:r>
              <a:rPr lang="it-IT" sz="2800" b="1" dirty="0">
                <a:solidFill>
                  <a:srgbClr val="FF0000"/>
                </a:solidFill>
                <a:effectLst/>
              </a:rPr>
              <a:t>Regione Autonoma della Sardegna</a:t>
            </a:r>
            <a:endParaRPr lang="it-IT" sz="2800" b="1" dirty="0">
              <a:solidFill>
                <a:srgbClr val="FF0000"/>
              </a:solidFill>
              <a:effectLst/>
              <a:latin typeface="+mj-lt"/>
            </a:endParaRPr>
          </a:p>
          <a:p>
            <a:pPr algn="ctr"/>
            <a:r>
              <a:rPr lang="it-IT" sz="3600" b="1" dirty="0">
                <a:solidFill>
                  <a:srgbClr val="FF0000"/>
                </a:solidFill>
                <a:effectLst/>
                <a:latin typeface="+mj-lt"/>
              </a:rPr>
              <a:t>Legge regionale 21 giugno 2021, n. 13 </a:t>
            </a:r>
            <a:endParaRPr lang="it-IT" sz="3600" b="1" dirty="0">
              <a:solidFill>
                <a:srgbClr val="FF0000"/>
              </a:solidFill>
              <a:latin typeface="+mj-lt"/>
            </a:endParaRPr>
          </a:p>
          <a:p>
            <a:pPr algn="ctr"/>
            <a:r>
              <a:rPr lang="it-IT" sz="2800" b="1" i="1" dirty="0">
                <a:effectLst/>
                <a:latin typeface="+mj-lt"/>
              </a:rPr>
              <a:t>Riconoscimento dell'albergo nautico diffuso. Modifiche alla legge regionale n. 16 del 2017</a:t>
            </a:r>
          </a:p>
          <a:p>
            <a:pPr algn="ctr"/>
            <a:endParaRPr lang="it-IT" sz="2800" b="1" i="1" dirty="0">
              <a:latin typeface="+mj-lt"/>
            </a:endParaRPr>
          </a:p>
          <a:p>
            <a:pPr algn="ctr"/>
            <a:r>
              <a:rPr lang="it-IT" sz="2800" dirty="0">
                <a:effectLst/>
                <a:latin typeface="+mj-lt"/>
              </a:rPr>
              <a:t>Art. 2 </a:t>
            </a:r>
            <a:endParaRPr lang="it-IT" sz="2800" dirty="0">
              <a:latin typeface="+mj-lt"/>
            </a:endParaRPr>
          </a:p>
          <a:p>
            <a:pPr algn="ctr"/>
            <a:r>
              <a:rPr lang="it-IT" sz="3200" b="1" dirty="0">
                <a:solidFill>
                  <a:srgbClr val="FF0000"/>
                </a:solidFill>
                <a:effectLst/>
                <a:latin typeface="+mj-lt"/>
              </a:rPr>
              <a:t>Modifiche all'articolo 16 della legge regionale n. 16 del 2017 </a:t>
            </a:r>
            <a:endParaRPr lang="it-IT" sz="3200" b="1" dirty="0">
              <a:solidFill>
                <a:srgbClr val="FF0000"/>
              </a:solidFill>
              <a:latin typeface="+mj-lt"/>
            </a:endParaRPr>
          </a:p>
          <a:p>
            <a:pPr algn="ctr"/>
            <a:r>
              <a:rPr lang="it-IT" sz="2800" dirty="0">
                <a:effectLst/>
                <a:latin typeface="+mj-lt"/>
              </a:rPr>
              <a:t>(Definizione delle strutture ricettive extra-alberghiere e istituzione del registro regionale) </a:t>
            </a:r>
            <a:endParaRPr lang="it-IT" sz="2800" dirty="0">
              <a:latin typeface="+mj-lt"/>
            </a:endParaRPr>
          </a:p>
          <a:p>
            <a:pPr algn="ctr"/>
            <a:endParaRPr lang="it-IT" sz="2800" b="1" i="1" dirty="0">
              <a:effectLst/>
              <a:latin typeface="+mj-lt"/>
            </a:endParaRPr>
          </a:p>
          <a:p>
            <a:r>
              <a:rPr lang="it-IT" sz="3200" dirty="0">
                <a:effectLst/>
                <a:latin typeface="+mj-lt"/>
              </a:rPr>
              <a:t>1. Dopo il comma 3 dell'articolo 16 della legge regionale n. 16 del 2017 è aggiunto il seguente: </a:t>
            </a:r>
            <a:endParaRPr lang="it-IT" sz="3200" dirty="0">
              <a:latin typeface="+mj-lt"/>
            </a:endParaRPr>
          </a:p>
          <a:p>
            <a:r>
              <a:rPr lang="it-IT" sz="3200" dirty="0">
                <a:solidFill>
                  <a:schemeClr val="tx2"/>
                </a:solidFill>
                <a:effectLst/>
                <a:latin typeface="+mj-lt"/>
              </a:rPr>
              <a:t>"3 bis. Si intende per </a:t>
            </a:r>
            <a:r>
              <a:rPr lang="it-IT" sz="3200" b="1" dirty="0">
                <a:solidFill>
                  <a:schemeClr val="tx2"/>
                </a:solidFill>
                <a:effectLst/>
                <a:latin typeface="+mj-lt"/>
              </a:rPr>
              <a:t>"albergo nautico diffuso" </a:t>
            </a:r>
            <a:r>
              <a:rPr lang="it-IT" sz="3200" dirty="0">
                <a:solidFill>
                  <a:schemeClr val="tx2"/>
                </a:solidFill>
                <a:effectLst/>
                <a:latin typeface="+mj-lt"/>
              </a:rPr>
              <a:t>la </a:t>
            </a:r>
            <a:r>
              <a:rPr lang="it-IT" sz="3200" dirty="0">
                <a:solidFill>
                  <a:schemeClr val="tx2"/>
                </a:solidFill>
                <a:effectLst/>
                <a:highlight>
                  <a:srgbClr val="FFFF00"/>
                </a:highlight>
                <a:latin typeface="+mj-lt"/>
              </a:rPr>
              <a:t>struttura ricettiva composta da </a:t>
            </a:r>
            <a:r>
              <a:rPr lang="it-IT" sz="3200" i="1" dirty="0">
                <a:solidFill>
                  <a:schemeClr val="tx2"/>
                </a:solidFill>
                <a:effectLst/>
                <a:highlight>
                  <a:srgbClr val="FFFF00"/>
                </a:highlight>
                <a:latin typeface="+mj-lt"/>
              </a:rPr>
              <a:t>un'unità produttiva </a:t>
            </a:r>
            <a:r>
              <a:rPr lang="it-IT" sz="3200" dirty="0">
                <a:solidFill>
                  <a:schemeClr val="tx2"/>
                </a:solidFill>
                <a:effectLst/>
                <a:highlight>
                  <a:srgbClr val="FFFF00"/>
                </a:highlight>
                <a:latin typeface="+mj-lt"/>
              </a:rPr>
              <a:t>ubicata nel territorio regionale che offre servizi comuni e </a:t>
            </a:r>
            <a:r>
              <a:rPr lang="it-IT" sz="3200" i="1" dirty="0">
                <a:solidFill>
                  <a:schemeClr val="tx2"/>
                </a:solidFill>
                <a:effectLst/>
                <a:highlight>
                  <a:srgbClr val="FFFF00"/>
                </a:highlight>
                <a:latin typeface="+mj-lt"/>
              </a:rPr>
              <a:t>unità da diporto </a:t>
            </a:r>
            <a:r>
              <a:rPr lang="it-IT" sz="3200" dirty="0">
                <a:solidFill>
                  <a:schemeClr val="tx2"/>
                </a:solidFill>
                <a:effectLst/>
                <a:highlight>
                  <a:srgbClr val="FFFF00"/>
                </a:highlight>
                <a:latin typeface="+mj-lt"/>
              </a:rPr>
              <a:t>attrezzate per la sistemazione ed il pernottamento a bordo a servizio dell'unità produttiva. </a:t>
            </a:r>
          </a:p>
        </p:txBody>
      </p:sp>
    </p:spTree>
    <p:extLst>
      <p:ext uri="{BB962C8B-B14F-4D97-AF65-F5344CB8AC3E}">
        <p14:creationId xmlns:p14="http://schemas.microsoft.com/office/powerpoint/2010/main" val="1767091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562100"/>
            <a:ext cx="11740780" cy="7417415"/>
          </a:xfrm>
          <a:prstGeom prst="rect">
            <a:avLst/>
          </a:prstGeom>
          <a:noFill/>
        </p:spPr>
        <p:txBody>
          <a:bodyPr wrap="square" rtlCol="0">
            <a:spAutoFit/>
          </a:bodyPr>
          <a:lstStyle/>
          <a:p>
            <a:pPr algn="ctr"/>
            <a:r>
              <a:rPr lang="it-IT" sz="2800" dirty="0">
                <a:effectLst/>
              </a:rPr>
              <a:t>Segue Art. 2  </a:t>
            </a:r>
            <a:r>
              <a:rPr lang="it-IT" sz="2800" dirty="0" err="1">
                <a:effectLst/>
              </a:rPr>
              <a:t>l.r</a:t>
            </a:r>
            <a:r>
              <a:rPr lang="it-IT" sz="2800" dirty="0">
                <a:effectLst/>
              </a:rPr>
              <a:t>. n. 13/2021</a:t>
            </a:r>
            <a:endParaRPr lang="it-IT" sz="2800" dirty="0"/>
          </a:p>
          <a:p>
            <a:r>
              <a:rPr lang="it-IT" sz="3200" dirty="0">
                <a:solidFill>
                  <a:schemeClr val="tx2"/>
                </a:solidFill>
                <a:effectLst/>
              </a:rPr>
              <a:t>3 bis. ... Il </a:t>
            </a:r>
            <a:r>
              <a:rPr lang="it-IT" sz="3200" b="1" dirty="0">
                <a:solidFill>
                  <a:schemeClr val="tx2"/>
                </a:solidFill>
                <a:effectLst/>
              </a:rPr>
              <a:t>gestore</a:t>
            </a:r>
            <a:r>
              <a:rPr lang="it-IT" sz="3200" dirty="0">
                <a:solidFill>
                  <a:schemeClr val="tx2"/>
                </a:solidFill>
                <a:effectLst/>
              </a:rPr>
              <a:t> deve avere legittimamente, a qualsiasi titolo, la </a:t>
            </a:r>
            <a:r>
              <a:rPr lang="it-IT" sz="3200" b="1" dirty="0" err="1">
                <a:solidFill>
                  <a:schemeClr val="tx2"/>
                </a:solidFill>
                <a:effectLst/>
              </a:rPr>
              <a:t>disponibilita</a:t>
            </a:r>
            <a:r>
              <a:rPr lang="it-IT" sz="3200" dirty="0">
                <a:solidFill>
                  <a:schemeClr val="tx2"/>
                </a:solidFill>
                <a:effectLst/>
              </a:rPr>
              <a:t>̀ organizzata e non occasionale delle </a:t>
            </a:r>
            <a:r>
              <a:rPr lang="it-IT" sz="3200" b="1" dirty="0">
                <a:solidFill>
                  <a:schemeClr val="tx2"/>
                </a:solidFill>
                <a:effectLst/>
              </a:rPr>
              <a:t>unità da diporto </a:t>
            </a:r>
            <a:r>
              <a:rPr lang="it-IT" sz="3200" dirty="0">
                <a:solidFill>
                  <a:schemeClr val="tx2"/>
                </a:solidFill>
                <a:effectLst/>
              </a:rPr>
              <a:t>complete dei mezzi di salvataggio, delle dotazioni di sicurezza a norma di legge e dotate di sistema di tracking e sistema certificato del tracciamento storico volto a documentare il posizionamento delle singole unità, anche al fine di poter corrispondere le eventuali </a:t>
            </a:r>
            <a:r>
              <a:rPr lang="it-IT" sz="3200" b="1" dirty="0">
                <a:solidFill>
                  <a:schemeClr val="tx2"/>
                </a:solidFill>
                <a:effectLst/>
              </a:rPr>
              <a:t>tasse di soggiorno </a:t>
            </a:r>
            <a:r>
              <a:rPr lang="it-IT" sz="3200" dirty="0">
                <a:solidFill>
                  <a:schemeClr val="tx2"/>
                </a:solidFill>
                <a:effectLst/>
              </a:rPr>
              <a:t>a carico del conduttore stesso, fermi gli obblighi di natura sussidiaria e strumentale all'esazione del tributo in capo al gestore della struttura. </a:t>
            </a:r>
          </a:p>
          <a:p>
            <a:r>
              <a:rPr lang="it-IT" sz="3200" dirty="0">
                <a:solidFill>
                  <a:schemeClr val="tx2"/>
                </a:solidFill>
                <a:effectLst/>
              </a:rPr>
              <a:t>Il gestore, ha </a:t>
            </a:r>
            <a:r>
              <a:rPr lang="it-IT" sz="3200" b="1" dirty="0">
                <a:solidFill>
                  <a:schemeClr val="tx2"/>
                </a:solidFill>
                <a:effectLst/>
              </a:rPr>
              <a:t>l'obbligo di registrare le presenze </a:t>
            </a:r>
            <a:r>
              <a:rPr lang="it-IT" sz="3200" dirty="0">
                <a:solidFill>
                  <a:schemeClr val="tx2"/>
                </a:solidFill>
                <a:effectLst/>
              </a:rPr>
              <a:t>a bordo e di comunicarle alla Questura ai sensi dell'articolo 109 del Testo unico delle leggi di pubblica sicurezza. </a:t>
            </a:r>
            <a:r>
              <a:rPr lang="it-IT" sz="3200" dirty="0">
                <a:solidFill>
                  <a:schemeClr val="tx2"/>
                </a:solidFill>
                <a:effectLst/>
                <a:highlight>
                  <a:srgbClr val="FFFF00"/>
                </a:highlight>
              </a:rPr>
              <a:t>È </a:t>
            </a:r>
            <a:r>
              <a:rPr lang="it-IT" sz="3200" dirty="0" err="1">
                <a:solidFill>
                  <a:schemeClr val="tx2"/>
                </a:solidFill>
                <a:effectLst/>
                <a:highlight>
                  <a:srgbClr val="FFFF00"/>
                </a:highlight>
              </a:rPr>
              <a:t>responsabilita</a:t>
            </a:r>
            <a:r>
              <a:rPr lang="it-IT" sz="3200" dirty="0">
                <a:solidFill>
                  <a:schemeClr val="tx2"/>
                </a:solidFill>
                <a:effectLst/>
                <a:highlight>
                  <a:srgbClr val="FFFF00"/>
                </a:highlight>
              </a:rPr>
              <a:t>̀ del </a:t>
            </a:r>
            <a:r>
              <a:rPr lang="it-IT" sz="3200" b="1" dirty="0">
                <a:solidFill>
                  <a:schemeClr val="tx2"/>
                </a:solidFill>
                <a:effectLst/>
                <a:highlight>
                  <a:srgbClr val="FFFF00"/>
                </a:highlight>
              </a:rPr>
              <a:t>conduttore</a:t>
            </a:r>
            <a:r>
              <a:rPr lang="it-IT" sz="3200" dirty="0">
                <a:solidFill>
                  <a:schemeClr val="tx2"/>
                </a:solidFill>
                <a:effectLst/>
                <a:highlight>
                  <a:srgbClr val="FFFF00"/>
                </a:highlight>
              </a:rPr>
              <a:t> </a:t>
            </a:r>
            <a:r>
              <a:rPr lang="it-IT" sz="3200" dirty="0">
                <a:solidFill>
                  <a:schemeClr val="tx2"/>
                </a:solidFill>
                <a:effectLst/>
              </a:rPr>
              <a:t>comunicare immediatamente eventuali variazioni nelle presenze al gestore che provvede alla trasmissione telematica. </a:t>
            </a:r>
            <a:endParaRPr lang="it-IT" sz="3200" b="1" i="1" dirty="0">
              <a:effectLst/>
            </a:endParaRPr>
          </a:p>
        </p:txBody>
      </p:sp>
    </p:spTree>
    <p:extLst>
      <p:ext uri="{BB962C8B-B14F-4D97-AF65-F5344CB8AC3E}">
        <p14:creationId xmlns:p14="http://schemas.microsoft.com/office/powerpoint/2010/main" val="1502128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409700"/>
            <a:ext cx="12045580" cy="7909858"/>
          </a:xfrm>
          <a:prstGeom prst="rect">
            <a:avLst/>
          </a:prstGeom>
          <a:noFill/>
        </p:spPr>
        <p:txBody>
          <a:bodyPr wrap="square" rtlCol="0">
            <a:spAutoFit/>
          </a:bodyPr>
          <a:lstStyle/>
          <a:p>
            <a:pPr algn="ctr"/>
            <a:r>
              <a:rPr lang="it-IT" sz="2800" dirty="0">
                <a:effectLst/>
              </a:rPr>
              <a:t>Segue Art. 2  </a:t>
            </a:r>
            <a:r>
              <a:rPr lang="it-IT" sz="2800" dirty="0" err="1">
                <a:effectLst/>
              </a:rPr>
              <a:t>l.r</a:t>
            </a:r>
            <a:r>
              <a:rPr lang="it-IT" sz="2800" dirty="0">
                <a:effectLst/>
              </a:rPr>
              <a:t>. n. 13/2021</a:t>
            </a:r>
            <a:endParaRPr lang="it-IT" sz="2800" dirty="0"/>
          </a:p>
          <a:p>
            <a:r>
              <a:rPr lang="it-IT" sz="3200" dirty="0">
                <a:solidFill>
                  <a:schemeClr val="tx2"/>
                </a:solidFill>
                <a:effectLst/>
              </a:rPr>
              <a:t>3 bis. ... Le </a:t>
            </a:r>
            <a:r>
              <a:rPr lang="it-IT" sz="3200" b="1" dirty="0">
                <a:solidFill>
                  <a:schemeClr val="tx2"/>
                </a:solidFill>
                <a:effectLst/>
              </a:rPr>
              <a:t>unità da diporto </a:t>
            </a:r>
            <a:r>
              <a:rPr lang="it-IT" sz="3200" dirty="0">
                <a:solidFill>
                  <a:schemeClr val="tx2"/>
                </a:solidFill>
                <a:effectLst/>
              </a:rPr>
              <a:t>devono essere idonee per il </a:t>
            </a:r>
            <a:r>
              <a:rPr lang="it-IT" sz="3200" dirty="0">
                <a:solidFill>
                  <a:schemeClr val="tx2"/>
                </a:solidFill>
                <a:effectLst/>
                <a:highlight>
                  <a:srgbClr val="FFFF00"/>
                </a:highlight>
              </a:rPr>
              <a:t>pernottamento</a:t>
            </a:r>
            <a:r>
              <a:rPr lang="it-IT" sz="3200" dirty="0">
                <a:solidFill>
                  <a:schemeClr val="tx2"/>
                </a:solidFill>
                <a:effectLst/>
              </a:rPr>
              <a:t>, arredate, dotate di cucina, servizi igienici di bordo con acqua calda comprensivi di doccia e di contenitori di raccolta delle acque reflue con adeguate strutture di collegamento atte a permettere lo scarico nei serbatoi del porto. Nell'</a:t>
            </a:r>
            <a:r>
              <a:rPr lang="it-IT" sz="3200" b="1" dirty="0">
                <a:solidFill>
                  <a:schemeClr val="tx2"/>
                </a:solidFill>
                <a:effectLst/>
              </a:rPr>
              <a:t>unità centralizzata </a:t>
            </a:r>
            <a:r>
              <a:rPr lang="it-IT" sz="3200" dirty="0">
                <a:solidFill>
                  <a:schemeClr val="tx2"/>
                </a:solidFill>
                <a:effectLst/>
              </a:rPr>
              <a:t>devono essere offerti almeno i servizi di accoglienza, registrazione e comunicazione telematica delle presenze a bordo e recapito del cliente e assistenza 24 ore su 24. Deve essere effettuata la pulizia delle unità da diporto ed il cambio di biancheria ad ogni cambio di cliente, oltre ai consueti servizi accessori forniti da una struttura ricettiva. L'</a:t>
            </a:r>
            <a:r>
              <a:rPr lang="it-IT" sz="3200" dirty="0" err="1">
                <a:solidFill>
                  <a:schemeClr val="tx2"/>
                </a:solidFill>
                <a:effectLst/>
              </a:rPr>
              <a:t>attivita</a:t>
            </a:r>
            <a:r>
              <a:rPr lang="it-IT" sz="3200" dirty="0">
                <a:solidFill>
                  <a:schemeClr val="tx2"/>
                </a:solidFill>
                <a:effectLst/>
              </a:rPr>
              <a:t>̀ deve essere gestita </a:t>
            </a:r>
            <a:r>
              <a:rPr lang="it-IT" sz="3200" dirty="0">
                <a:solidFill>
                  <a:schemeClr val="tx2"/>
                </a:solidFill>
                <a:effectLst/>
                <a:highlight>
                  <a:srgbClr val="FFFF00"/>
                </a:highlight>
              </a:rPr>
              <a:t>in </a:t>
            </a:r>
            <a:r>
              <a:rPr lang="it-IT" sz="3200" b="1" dirty="0">
                <a:solidFill>
                  <a:schemeClr val="tx2"/>
                </a:solidFill>
                <a:effectLst/>
                <a:highlight>
                  <a:srgbClr val="FFFF00"/>
                </a:highlight>
              </a:rPr>
              <a:t>forma imprenditoriale </a:t>
            </a:r>
            <a:r>
              <a:rPr lang="it-IT" sz="3200" dirty="0">
                <a:solidFill>
                  <a:schemeClr val="tx2"/>
                </a:solidFill>
                <a:effectLst/>
              </a:rPr>
              <a:t>e le unità da diporto possono essere concesse in uso ai clienti </a:t>
            </a:r>
            <a:r>
              <a:rPr lang="it-IT" sz="3200" dirty="0">
                <a:solidFill>
                  <a:schemeClr val="tx2"/>
                </a:solidFill>
                <a:effectLst/>
                <a:highlight>
                  <a:srgbClr val="FFFF00"/>
                </a:highlight>
              </a:rPr>
              <a:t>con </a:t>
            </a:r>
            <a:r>
              <a:rPr lang="it-IT" sz="3200" b="1" dirty="0">
                <a:solidFill>
                  <a:schemeClr val="tx2"/>
                </a:solidFill>
                <a:effectLst/>
                <a:highlight>
                  <a:srgbClr val="FFFF00"/>
                </a:highlight>
              </a:rPr>
              <a:t>contratti di locazione</a:t>
            </a:r>
            <a:r>
              <a:rPr lang="it-IT" sz="3200" dirty="0">
                <a:solidFill>
                  <a:schemeClr val="tx2"/>
                </a:solidFill>
                <a:effectLst/>
              </a:rPr>
              <a:t>. L'imbarco e lo sbarco dei clienti devono avvenire nell'approdo dove è ubicata l'unità produttiva che offre i servizi comuni. </a:t>
            </a:r>
            <a:endParaRPr lang="it-IT" sz="3200" dirty="0">
              <a:solidFill>
                <a:schemeClr val="tx2"/>
              </a:solidFill>
            </a:endParaRPr>
          </a:p>
          <a:p>
            <a:endParaRPr lang="it-IT" sz="3200" dirty="0">
              <a:solidFill>
                <a:schemeClr val="tx2"/>
              </a:solidFill>
              <a:effectLst/>
              <a:latin typeface="LiberationSans"/>
            </a:endParaRPr>
          </a:p>
        </p:txBody>
      </p:sp>
    </p:spTree>
    <p:extLst>
      <p:ext uri="{BB962C8B-B14F-4D97-AF65-F5344CB8AC3E}">
        <p14:creationId xmlns:p14="http://schemas.microsoft.com/office/powerpoint/2010/main" val="951252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4794620" y="1714500"/>
            <a:ext cx="11740780" cy="6709529"/>
          </a:xfrm>
          <a:prstGeom prst="rect">
            <a:avLst/>
          </a:prstGeom>
          <a:noFill/>
        </p:spPr>
        <p:txBody>
          <a:bodyPr wrap="square" rtlCol="0">
            <a:spAutoFit/>
          </a:bodyPr>
          <a:lstStyle/>
          <a:p>
            <a:r>
              <a:rPr lang="it-IT" sz="4000" b="1" dirty="0">
                <a:solidFill>
                  <a:schemeClr val="accent1"/>
                </a:solidFill>
              </a:rPr>
              <a:t>Evoluzione della nozione di navigazione da diporto</a:t>
            </a:r>
          </a:p>
          <a:p>
            <a:endParaRPr lang="it-IT" dirty="0"/>
          </a:p>
          <a:p>
            <a:endParaRPr lang="it-IT" dirty="0"/>
          </a:p>
          <a:p>
            <a:endParaRPr lang="it-IT" dirty="0"/>
          </a:p>
          <a:p>
            <a:r>
              <a:rPr lang="it-IT" sz="4000" b="1" dirty="0"/>
              <a:t>Codice della navigazione (1942)</a:t>
            </a:r>
          </a:p>
          <a:p>
            <a:r>
              <a:rPr lang="it-IT" sz="3200" dirty="0"/>
              <a:t>	Diporto = navigazione speciale</a:t>
            </a:r>
          </a:p>
          <a:p>
            <a:endParaRPr lang="it-IT" sz="4000" dirty="0"/>
          </a:p>
          <a:p>
            <a:r>
              <a:rPr lang="it-IT" sz="4000" b="1" dirty="0"/>
              <a:t>Legge sulla navigazione da diporto (l. n. 50/1971)</a:t>
            </a:r>
          </a:p>
          <a:p>
            <a:r>
              <a:rPr lang="it-IT" sz="3200" dirty="0"/>
              <a:t>	Diporto = scopo sportivo e ricreativo</a:t>
            </a:r>
          </a:p>
          <a:p>
            <a:endParaRPr lang="it-IT" sz="4000" dirty="0"/>
          </a:p>
          <a:p>
            <a:r>
              <a:rPr lang="it-IT" sz="4000" b="1" dirty="0"/>
              <a:t>Codice della nautica da diporto (d.lgs. n. 171/2005 – d.lgs. n. 229/2017 – d.lgs. n. 160/2020)</a:t>
            </a:r>
          </a:p>
          <a:p>
            <a:r>
              <a:rPr lang="it-IT" sz="3200" dirty="0"/>
              <a:t>	Diporto = ... </a:t>
            </a:r>
            <a:r>
              <a:rPr lang="it-IT" sz="3200" u="sng" dirty="0"/>
              <a:t>Anche la navigazione esercitata a scopi commerciali</a:t>
            </a:r>
          </a:p>
        </p:txBody>
      </p:sp>
    </p:spTree>
    <p:extLst>
      <p:ext uri="{BB962C8B-B14F-4D97-AF65-F5344CB8AC3E}">
        <p14:creationId xmlns:p14="http://schemas.microsoft.com/office/powerpoint/2010/main" val="3304065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5400000" flipH="1">
            <a:off x="-3425943" y="3576930"/>
            <a:ext cx="9808320" cy="295475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3711614" y="445901"/>
            <a:ext cx="1587953" cy="1579292"/>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45053" y="421753"/>
            <a:ext cx="1587953" cy="157929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flipV="1">
            <a:off x="3711614" y="8108404"/>
            <a:ext cx="1587953" cy="157929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V="1">
            <a:off x="16045053" y="8084256"/>
            <a:ext cx="1587953" cy="1579292"/>
          </a:xfrm>
          <a:prstGeom prst="rect">
            <a:avLst/>
          </a:prstGeom>
        </p:spPr>
      </p:pic>
      <p:sp>
        <p:nvSpPr>
          <p:cNvPr id="11" name="CasellaDiTesto 10">
            <a:extLst>
              <a:ext uri="{FF2B5EF4-FFF2-40B4-BE49-F238E27FC236}">
                <a16:creationId xmlns:a16="http://schemas.microsoft.com/office/drawing/2014/main" id="{E513462D-96FA-2B1F-2A0F-DA572A44AB6E}"/>
              </a:ext>
            </a:extLst>
          </p:cNvPr>
          <p:cNvSpPr txBox="1"/>
          <p:nvPr/>
        </p:nvSpPr>
        <p:spPr>
          <a:xfrm>
            <a:off x="5028362" y="1485900"/>
            <a:ext cx="11507037" cy="7078861"/>
          </a:xfrm>
          <a:prstGeom prst="rect">
            <a:avLst/>
          </a:prstGeom>
          <a:noFill/>
        </p:spPr>
        <p:txBody>
          <a:bodyPr wrap="square" rtlCol="0">
            <a:spAutoFit/>
          </a:bodyPr>
          <a:lstStyle/>
          <a:p>
            <a:r>
              <a:rPr lang="it-IT" sz="4000" b="1" dirty="0">
                <a:solidFill>
                  <a:schemeClr val="accent1"/>
                </a:solidFill>
              </a:rPr>
              <a:t>Uso commerciale unità da diporto </a:t>
            </a:r>
            <a:r>
              <a:rPr lang="it-IT" sz="4000" dirty="0">
                <a:solidFill>
                  <a:schemeClr val="accent1"/>
                </a:solidFill>
              </a:rPr>
              <a:t>(art. 2 cod. dip.)</a:t>
            </a:r>
          </a:p>
          <a:p>
            <a:endParaRPr lang="it-IT" dirty="0">
              <a:solidFill>
                <a:schemeClr val="accent1"/>
              </a:solidFill>
            </a:endParaRPr>
          </a:p>
          <a:p>
            <a:endParaRPr lang="it-IT" dirty="0"/>
          </a:p>
          <a:p>
            <a:endParaRPr lang="it-IT" dirty="0"/>
          </a:p>
          <a:p>
            <a:r>
              <a:rPr lang="it-IT" sz="3600" b="1" dirty="0"/>
              <a:t>- Contratti di locazione e di noleggio</a:t>
            </a:r>
          </a:p>
          <a:p>
            <a:endParaRPr lang="it-IT" sz="3600" dirty="0"/>
          </a:p>
          <a:p>
            <a:r>
              <a:rPr lang="it-IT" sz="3200" dirty="0"/>
              <a:t>- Insegnamento professionale</a:t>
            </a:r>
          </a:p>
          <a:p>
            <a:endParaRPr lang="it-IT" sz="3200" dirty="0"/>
          </a:p>
          <a:p>
            <a:r>
              <a:rPr lang="it-IT" sz="3200" dirty="0"/>
              <a:t>- Unità appoggio per i centri di immersione subacquea</a:t>
            </a:r>
          </a:p>
          <a:p>
            <a:endParaRPr lang="it-IT" sz="3200" dirty="0"/>
          </a:p>
          <a:p>
            <a:r>
              <a:rPr lang="it-IT" sz="3200" dirty="0"/>
              <a:t>- Assistenza all’ormeggio</a:t>
            </a:r>
          </a:p>
          <a:p>
            <a:endParaRPr lang="it-IT" sz="3200" dirty="0"/>
          </a:p>
          <a:p>
            <a:r>
              <a:rPr lang="it-IT" sz="3200" dirty="0"/>
              <a:t>- Assistenza e traino</a:t>
            </a:r>
          </a:p>
          <a:p>
            <a:endParaRPr lang="it-IT" sz="3200" dirty="0"/>
          </a:p>
          <a:p>
            <a:r>
              <a:rPr lang="it-IT" sz="3200" dirty="0"/>
              <a:t>- Somministrazione e vendita itinerante di alimenti e bevande</a:t>
            </a:r>
          </a:p>
        </p:txBody>
      </p:sp>
    </p:spTree>
    <p:extLst>
      <p:ext uri="{BB962C8B-B14F-4D97-AF65-F5344CB8AC3E}">
        <p14:creationId xmlns:p14="http://schemas.microsoft.com/office/powerpoint/2010/main" val="2956423946"/>
      </p:ext>
    </p:extLst>
  </p:cSld>
  <p:clrMapOvr>
    <a:masterClrMapping/>
  </p:clrMapOvr>
</p:sld>
</file>

<file path=ppt/theme/theme1.xml><?xml version="1.0" encoding="utf-8"?>
<a:theme xmlns:a="http://schemas.openxmlformats.org/drawingml/2006/main" name="Office Theme">
  <a:themeElements>
    <a:clrScheme name="Personalizzati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1415</TotalTime>
  <Words>3219</Words>
  <Application>Microsoft Macintosh PowerPoint</Application>
  <PresentationFormat>Personalizzato</PresentationFormat>
  <Paragraphs>220</Paragraphs>
  <Slides>23</Slides>
  <Notes>4</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23</vt:i4>
      </vt:variant>
    </vt:vector>
  </HeadingPairs>
  <TitlesOfParts>
    <vt:vector size="32" baseType="lpstr">
      <vt:lpstr>Titillium Web</vt:lpstr>
      <vt:lpstr>Arial</vt:lpstr>
      <vt:lpstr>LiberationSans</vt:lpstr>
      <vt:lpstr>CIDFont+F3</vt:lpstr>
      <vt:lpstr>CIDFont+F5</vt:lpstr>
      <vt:lpstr>CIDFont+F2</vt:lpstr>
      <vt:lpstr>TimesNewRomanPSMT</vt:lpstr>
      <vt:lpstr>Calibri</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turism nautico del futuro tra sostenibilità e innovazione</dc:title>
  <dc:creator>Tiziana Ponzetto</dc:creator>
  <cp:lastModifiedBy>BENELLI Gianfranco</cp:lastModifiedBy>
  <cp:revision>20</cp:revision>
  <cp:lastPrinted>2023-05-04T10:58:36Z</cp:lastPrinted>
  <dcterms:created xsi:type="dcterms:W3CDTF">2006-08-16T00:00:00Z</dcterms:created>
  <dcterms:modified xsi:type="dcterms:W3CDTF">2024-03-20T08:14:27Z</dcterms:modified>
  <dc:identifier>DAFNakI-pYs</dc:identifier>
</cp:coreProperties>
</file>