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53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955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276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483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0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658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147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975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4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74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425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548BB-6FC3-475A-9653-C5235155573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E5358-3B3D-4E55-ABE7-CBDF6AD7AF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361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Politica monetaria </a:t>
            </a:r>
            <a:br>
              <a:rPr lang="it-IT" dirty="0" smtClean="0"/>
            </a:br>
            <a:r>
              <a:rPr lang="it-IT" dirty="0" smtClean="0"/>
              <a:t>e stabilità dei prezzi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Giovanni Soggia 24 novembre 2023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48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Obiettivo</a:t>
            </a:r>
            <a:r>
              <a:rPr lang="it-IT" sz="3200" dirty="0" smtClean="0"/>
              <a:t>: Volete comprare una nuova console per videogiochi che costa 300€. Avete già risparmiato 200€</a:t>
            </a:r>
          </a:p>
          <a:p>
            <a:r>
              <a:rPr lang="it-IT" sz="3200" dirty="0" smtClean="0"/>
              <a:t>Come raggiungere l’obiettivo? Scegliete una delle due opzioni:</a:t>
            </a:r>
          </a:p>
          <a:p>
            <a:pPr lvl="1"/>
            <a:r>
              <a:rPr lang="it-IT" sz="2800" dirty="0" smtClean="0"/>
              <a:t>Risparmiare gli ultimi 100€ e comprare la console tra 6 mesi</a:t>
            </a:r>
          </a:p>
          <a:p>
            <a:pPr lvl="1"/>
            <a:r>
              <a:rPr lang="it-IT" sz="2800" dirty="0" smtClean="0"/>
              <a:t>Farsi prestare 100€, comprare la console subito e restituire il prestito fra 6 mesi, con un interesse fisso di 10€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7327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Obiettivo</a:t>
            </a:r>
            <a:r>
              <a:rPr lang="it-IT" dirty="0" smtClean="0"/>
              <a:t>: Volete comprare una nuova console per videogiochi che costa 300€. Avete già risparmiato 200€</a:t>
            </a:r>
          </a:p>
          <a:p>
            <a:r>
              <a:rPr lang="it-IT" dirty="0" smtClean="0"/>
              <a:t>Come raggiungere l’obiettivo? Scegliete una delle due opzioni:</a:t>
            </a:r>
          </a:p>
          <a:p>
            <a:pPr lvl="1"/>
            <a:r>
              <a:rPr lang="it-IT" dirty="0" smtClean="0"/>
              <a:t>Risparmiare gli ultimi 100€ e comprare la console tra 6 mesi</a:t>
            </a:r>
          </a:p>
          <a:p>
            <a:pPr lvl="1"/>
            <a:r>
              <a:rPr lang="it-IT" dirty="0" smtClean="0"/>
              <a:t>Farsi prestare 100€, comprare la console subito e restituire il prestito fra 6 mesi, con un interesse fisso di 10€</a:t>
            </a:r>
            <a:endParaRPr lang="it-IT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912885"/>
              </p:ext>
            </p:extLst>
          </p:nvPr>
        </p:nvGraphicFramePr>
        <p:xfrm>
          <a:off x="2664014" y="4498290"/>
          <a:ext cx="668169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893">
                  <a:extLst>
                    <a:ext uri="{9D8B030D-6E8A-4147-A177-3AD203B41FA5}">
                      <a16:colId xmlns:a16="http://schemas.microsoft.com/office/drawing/2014/main" val="2181195947"/>
                    </a:ext>
                  </a:extLst>
                </a:gridCol>
                <a:gridCol w="3025588">
                  <a:extLst>
                    <a:ext uri="{9D8B030D-6E8A-4147-A177-3AD203B41FA5}">
                      <a16:colId xmlns:a16="http://schemas.microsoft.com/office/drawing/2014/main" val="2827062729"/>
                    </a:ext>
                  </a:extLst>
                </a:gridCol>
                <a:gridCol w="1089212">
                  <a:extLst>
                    <a:ext uri="{9D8B030D-6E8A-4147-A177-3AD203B41FA5}">
                      <a16:colId xmlns:a16="http://schemas.microsoft.com/office/drawing/2014/main" val="3358291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Scelta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Inflation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flip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Punti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8878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Risparmiare i 100€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90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65742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Prendere a prestito i 100€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+1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564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42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Obiettivo</a:t>
            </a:r>
            <a:r>
              <a:rPr lang="it-IT" sz="3200" dirty="0" smtClean="0"/>
              <a:t>: Volete frequentare un master del costo di 8.000€</a:t>
            </a:r>
          </a:p>
          <a:p>
            <a:r>
              <a:rPr lang="it-IT" sz="3200" dirty="0" smtClean="0"/>
              <a:t>Come raggiungere l’obiettivo? Scegliete una delle due opzioni:</a:t>
            </a:r>
          </a:p>
          <a:p>
            <a:pPr lvl="1"/>
            <a:r>
              <a:rPr lang="it-IT" sz="2800" dirty="0" smtClean="0"/>
              <a:t>Prendere un prestito per studenti a tasso fisso</a:t>
            </a:r>
          </a:p>
          <a:p>
            <a:pPr lvl="1"/>
            <a:r>
              <a:rPr lang="it-IT" sz="2800" dirty="0" smtClean="0"/>
              <a:t>Prendere un prestito per studenti a tasso variabile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5557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Obiettivo</a:t>
            </a:r>
            <a:r>
              <a:rPr lang="it-IT" dirty="0" smtClean="0"/>
              <a:t>: Volete frequentare un master del costo di 8.000€</a:t>
            </a:r>
          </a:p>
          <a:p>
            <a:r>
              <a:rPr lang="it-IT" dirty="0" smtClean="0"/>
              <a:t>Come raggiungere l’obiettivo? Scegliete una delle due opzioni:</a:t>
            </a:r>
          </a:p>
          <a:p>
            <a:pPr lvl="1"/>
            <a:r>
              <a:rPr lang="it-IT" dirty="0" smtClean="0"/>
              <a:t>Prendere un prestito per studenti a tasso fisso</a:t>
            </a:r>
          </a:p>
          <a:p>
            <a:pPr lvl="1"/>
            <a:r>
              <a:rPr lang="it-IT" dirty="0" smtClean="0"/>
              <a:t>Prendere un prestito per studenti a tasso variabile</a:t>
            </a:r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74452"/>
              </p:ext>
            </p:extLst>
          </p:nvPr>
        </p:nvGraphicFramePr>
        <p:xfrm>
          <a:off x="2664014" y="4498290"/>
          <a:ext cx="668169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893">
                  <a:extLst>
                    <a:ext uri="{9D8B030D-6E8A-4147-A177-3AD203B41FA5}">
                      <a16:colId xmlns:a16="http://schemas.microsoft.com/office/drawing/2014/main" val="2181195947"/>
                    </a:ext>
                  </a:extLst>
                </a:gridCol>
                <a:gridCol w="3025588">
                  <a:extLst>
                    <a:ext uri="{9D8B030D-6E8A-4147-A177-3AD203B41FA5}">
                      <a16:colId xmlns:a16="http://schemas.microsoft.com/office/drawing/2014/main" val="2827062729"/>
                    </a:ext>
                  </a:extLst>
                </a:gridCol>
                <a:gridCol w="1089212">
                  <a:extLst>
                    <a:ext uri="{9D8B030D-6E8A-4147-A177-3AD203B41FA5}">
                      <a16:colId xmlns:a16="http://schemas.microsoft.com/office/drawing/2014/main" val="3358291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Scelta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Inflation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flip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Punti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8878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Prestito a tasso fisso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+1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90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65742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Prestito a tasso variabile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564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42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3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Obiettivo</a:t>
            </a:r>
            <a:r>
              <a:rPr lang="it-IT" sz="3200" dirty="0" smtClean="0"/>
              <a:t>: Volete fare una vacanza. L’università mette a disposizione dei lavori, che pagano un fisso di </a:t>
            </a:r>
            <a:r>
              <a:rPr lang="it-IT" sz="3200" b="1" dirty="0" smtClean="0"/>
              <a:t>50€</a:t>
            </a:r>
            <a:r>
              <a:rPr lang="it-IT" sz="3200" dirty="0" smtClean="0"/>
              <a:t> alla settimana per fare 5 ore di assistenza in biblioteca, oppure </a:t>
            </a:r>
            <a:r>
              <a:rPr lang="it-IT" sz="3200" b="1" dirty="0" smtClean="0"/>
              <a:t>10€</a:t>
            </a:r>
            <a:r>
              <a:rPr lang="it-IT" sz="3200" dirty="0" smtClean="0"/>
              <a:t> all’ora per fare altri lavoretti (es. assistenza in mensa)</a:t>
            </a:r>
          </a:p>
          <a:p>
            <a:r>
              <a:rPr lang="it-IT" sz="3200" dirty="0" smtClean="0"/>
              <a:t>Come raggiungere l’obiettivo? Scegliete una delle due opzioni:</a:t>
            </a:r>
          </a:p>
          <a:p>
            <a:pPr lvl="1"/>
            <a:r>
              <a:rPr lang="it-IT" sz="2800" dirty="0" smtClean="0"/>
              <a:t>Il compenso fisso</a:t>
            </a:r>
          </a:p>
          <a:p>
            <a:pPr lvl="1"/>
            <a:r>
              <a:rPr lang="it-IT" sz="2800" dirty="0" smtClean="0"/>
              <a:t>Il compenso variabile, a seconda del numero di lavori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806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Obiettivo</a:t>
            </a:r>
            <a:r>
              <a:rPr lang="it-IT" sz="2400" dirty="0" smtClean="0"/>
              <a:t>: Volete fare una vacanza. L’università mette a disposizione dei lavori, che pagano un fisso di </a:t>
            </a:r>
            <a:r>
              <a:rPr lang="it-IT" sz="2400" b="1" dirty="0" smtClean="0"/>
              <a:t>50€</a:t>
            </a:r>
            <a:r>
              <a:rPr lang="it-IT" sz="2400" dirty="0" smtClean="0"/>
              <a:t> alla settimana per fare 5 ore di assistenza in biblioteca, oppure </a:t>
            </a:r>
            <a:r>
              <a:rPr lang="it-IT" sz="2400" b="1" dirty="0" smtClean="0"/>
              <a:t>10€</a:t>
            </a:r>
            <a:r>
              <a:rPr lang="it-IT" sz="2400" dirty="0" smtClean="0"/>
              <a:t> all’ora per fare altri lavoretti (es. assistenza in mensa)</a:t>
            </a:r>
          </a:p>
          <a:p>
            <a:r>
              <a:rPr lang="it-IT" sz="2400" dirty="0" smtClean="0"/>
              <a:t>Come raggiungere l’obiettivo? Scegliete una delle due opzioni:</a:t>
            </a:r>
          </a:p>
          <a:p>
            <a:pPr lvl="1"/>
            <a:r>
              <a:rPr lang="it-IT" sz="2000" dirty="0" smtClean="0"/>
              <a:t>Il compenso fisso</a:t>
            </a:r>
          </a:p>
          <a:p>
            <a:pPr lvl="1"/>
            <a:r>
              <a:rPr lang="it-IT" sz="2000" dirty="0" smtClean="0"/>
              <a:t>Il compenso variabile, a seconda del numero di lavori</a:t>
            </a:r>
            <a:endParaRPr lang="it-IT" sz="20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815338"/>
              </p:ext>
            </p:extLst>
          </p:nvPr>
        </p:nvGraphicFramePr>
        <p:xfrm>
          <a:off x="2664014" y="4498290"/>
          <a:ext cx="668169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893">
                  <a:extLst>
                    <a:ext uri="{9D8B030D-6E8A-4147-A177-3AD203B41FA5}">
                      <a16:colId xmlns:a16="http://schemas.microsoft.com/office/drawing/2014/main" val="2181195947"/>
                    </a:ext>
                  </a:extLst>
                </a:gridCol>
                <a:gridCol w="3025588">
                  <a:extLst>
                    <a:ext uri="{9D8B030D-6E8A-4147-A177-3AD203B41FA5}">
                      <a16:colId xmlns:a16="http://schemas.microsoft.com/office/drawing/2014/main" val="2827062729"/>
                    </a:ext>
                  </a:extLst>
                </a:gridCol>
                <a:gridCol w="1089212">
                  <a:extLst>
                    <a:ext uri="{9D8B030D-6E8A-4147-A177-3AD203B41FA5}">
                      <a16:colId xmlns:a16="http://schemas.microsoft.com/office/drawing/2014/main" val="3358291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Scelta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Inflation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flip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Punti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8878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Compenso fisso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90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65742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Compenso variabile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564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42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5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Obiettivo</a:t>
            </a:r>
            <a:r>
              <a:rPr lang="it-IT" sz="3200" dirty="0" smtClean="0"/>
              <a:t>: Vi serve un passaggio per andare ogni giorno in università, di solito viaggiate in macchina con un/a vostro/a amico/a. Purtroppo, la macchina con cui viaggiate viene danneggiata in un incidente e il/la vostro/a amico/a non ha abbastanza soldi per ripararla.</a:t>
            </a:r>
          </a:p>
          <a:p>
            <a:r>
              <a:rPr lang="it-IT" sz="3200" dirty="0" smtClean="0"/>
              <a:t>Come raggiungere l’obiettivo? Scegliete una delle due opzioni:</a:t>
            </a:r>
          </a:p>
          <a:p>
            <a:pPr lvl="1"/>
            <a:r>
              <a:rPr lang="it-IT" sz="2800" dirty="0" smtClean="0"/>
              <a:t>Prestare 300€ all’amico/a </a:t>
            </a:r>
            <a:r>
              <a:rPr lang="it-IT" sz="2800" dirty="0" err="1" smtClean="0"/>
              <a:t>a</a:t>
            </a:r>
            <a:r>
              <a:rPr lang="it-IT" sz="2800" dirty="0" smtClean="0"/>
              <a:t> un tasso del 10 per cento per 12 mesi</a:t>
            </a:r>
          </a:p>
          <a:p>
            <a:pPr lvl="1"/>
            <a:r>
              <a:rPr lang="it-IT" sz="2800" dirty="0" smtClean="0"/>
              <a:t>Spendere 300€ per l’abbonamento del </a:t>
            </a:r>
            <a:r>
              <a:rPr lang="it-IT" sz="2800" dirty="0" err="1" smtClean="0"/>
              <a:t>Ctm</a:t>
            </a:r>
            <a:r>
              <a:rPr lang="it-IT" sz="2800" dirty="0" smtClean="0"/>
              <a:t> e viaggiare con i mezzi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52632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Scelta economica #4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Obiettivo</a:t>
            </a:r>
            <a:r>
              <a:rPr lang="it-IT" sz="2400" dirty="0" smtClean="0"/>
              <a:t>: Vi serve un passaggio per andare ogni giorno in università, di solito viaggiate in macchina con un/a vostro/a amico/a. Purtroppo, la macchina con cui viaggiate viene danneggiata in un incidente e il/la vostro/a amico/a non ha abbastanza soldi per ripararla.</a:t>
            </a:r>
          </a:p>
          <a:p>
            <a:r>
              <a:rPr lang="it-IT" sz="2400" dirty="0" smtClean="0"/>
              <a:t>Come raggiungere l’obiettivo? Scegliete una delle due opzioni:</a:t>
            </a:r>
          </a:p>
          <a:p>
            <a:pPr lvl="1"/>
            <a:r>
              <a:rPr lang="it-IT" sz="2000" dirty="0" smtClean="0"/>
              <a:t>Prestare 300€ all’amico/a </a:t>
            </a:r>
            <a:r>
              <a:rPr lang="it-IT" sz="2000" dirty="0" err="1" smtClean="0"/>
              <a:t>a</a:t>
            </a:r>
            <a:r>
              <a:rPr lang="it-IT" sz="2000" dirty="0" smtClean="0"/>
              <a:t> un tasso del 10 per cento per 12 mesi</a:t>
            </a:r>
          </a:p>
          <a:p>
            <a:pPr lvl="1"/>
            <a:r>
              <a:rPr lang="it-IT" sz="2000" dirty="0" smtClean="0"/>
              <a:t>Spendere 300€ per l’abbonamento del </a:t>
            </a:r>
            <a:r>
              <a:rPr lang="it-IT" sz="2000" dirty="0" err="1" smtClean="0"/>
              <a:t>Ctm</a:t>
            </a:r>
            <a:r>
              <a:rPr lang="it-IT" sz="2000" dirty="0" smtClean="0"/>
              <a:t> e viaggiare con i mezzi</a:t>
            </a:r>
            <a:endParaRPr lang="it-IT" sz="20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573182"/>
              </p:ext>
            </p:extLst>
          </p:nvPr>
        </p:nvGraphicFramePr>
        <p:xfrm>
          <a:off x="2664014" y="4498290"/>
          <a:ext cx="668169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893">
                  <a:extLst>
                    <a:ext uri="{9D8B030D-6E8A-4147-A177-3AD203B41FA5}">
                      <a16:colId xmlns:a16="http://schemas.microsoft.com/office/drawing/2014/main" val="2181195947"/>
                    </a:ext>
                  </a:extLst>
                </a:gridCol>
                <a:gridCol w="3025588">
                  <a:extLst>
                    <a:ext uri="{9D8B030D-6E8A-4147-A177-3AD203B41FA5}">
                      <a16:colId xmlns:a16="http://schemas.microsoft.com/office/drawing/2014/main" val="2827062729"/>
                    </a:ext>
                  </a:extLst>
                </a:gridCol>
                <a:gridCol w="1089212">
                  <a:extLst>
                    <a:ext uri="{9D8B030D-6E8A-4147-A177-3AD203B41FA5}">
                      <a16:colId xmlns:a16="http://schemas.microsoft.com/office/drawing/2014/main" val="3358291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Scelta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Inflation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flip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Punti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8878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Prestito</a:t>
                      </a:r>
                      <a:r>
                        <a:rPr lang="it-IT" baseline="0" dirty="0" smtClean="0"/>
                        <a:t> di</a:t>
                      </a:r>
                      <a:r>
                        <a:rPr lang="it-IT" dirty="0" smtClean="0"/>
                        <a:t> 300€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90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65742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Abbonamento di 300€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Testa (inflazione inattesa)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+1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564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Croce (stabilità dei prezzi)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42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3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è importante la stabilità dei prezzi?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Riduce i costi di inefficienza </a:t>
            </a:r>
          </a:p>
          <a:p>
            <a:r>
              <a:rPr lang="it-IT" dirty="0" smtClean="0"/>
              <a:t>Evita le conseguenze avverse degli effetti redistributivi dell’inflazione</a:t>
            </a:r>
          </a:p>
          <a:p>
            <a:pPr lvl="1"/>
            <a:r>
              <a:rPr lang="it-IT" dirty="0" smtClean="0"/>
              <a:t>Maggiori conseguenze per fasce più svantaggiate della popolazione</a:t>
            </a:r>
          </a:p>
          <a:p>
            <a:pPr lvl="1"/>
            <a:r>
              <a:rPr lang="it-IT" dirty="0" smtClean="0"/>
              <a:t>Trasferimento di risorse da risparmiatori a debitori</a:t>
            </a:r>
          </a:p>
          <a:p>
            <a:r>
              <a:rPr lang="it-IT" dirty="0" smtClean="0"/>
              <a:t>Riduce la volatilità dei prezzi e quindi l’incertezza</a:t>
            </a:r>
          </a:p>
          <a:p>
            <a:r>
              <a:rPr lang="it-IT" dirty="0" smtClean="0"/>
              <a:t>Contribuisce alla stabilità del sistema finanziario</a:t>
            </a:r>
          </a:p>
          <a:p>
            <a:r>
              <a:rPr lang="it-IT" dirty="0" smtClean="0"/>
              <a:t>Aiuta a mantenere coesione sociale e stabilità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464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 di iperinflazione: Germania 1923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579" y="1825625"/>
            <a:ext cx="3184841" cy="4351338"/>
          </a:xfrm>
        </p:spPr>
      </p:pic>
    </p:spTree>
    <p:extLst>
      <p:ext uri="{BB962C8B-B14F-4D97-AF65-F5344CB8AC3E}">
        <p14:creationId xmlns:p14="http://schemas.microsoft.com/office/powerpoint/2010/main" val="40396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Perché la stabilità del sistema finanziario è importante per la stabilità dei prezzi</a:t>
            </a:r>
          </a:p>
          <a:p>
            <a:r>
              <a:rPr lang="it-IT" dirty="0" smtClean="0"/>
              <a:t>Cosa è disposta a fare una banca centrale</a:t>
            </a:r>
          </a:p>
          <a:p>
            <a:r>
              <a:rPr lang="it-IT" dirty="0" smtClean="0"/>
              <a:t>Caratteristiche della politica monetaria</a:t>
            </a:r>
          </a:p>
          <a:p>
            <a:r>
              <a:rPr lang="it-IT" dirty="0" smtClean="0"/>
              <a:t>Cosa si intende per stabilità dei prezzi</a:t>
            </a:r>
          </a:p>
          <a:p>
            <a:r>
              <a:rPr lang="it-IT" dirty="0" smtClean="0"/>
              <a:t>Perché è importante la stabilità dei prezzi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0955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sistema finanziario è un importante canale di trasmissione della politica monetaria</a:t>
            </a:r>
          </a:p>
          <a:p>
            <a:r>
              <a:rPr lang="it-IT" dirty="0" smtClean="0"/>
              <a:t>La stabilità del sistema finanziario è funzionale alla stabilità dei prezzi (e viceversa)</a:t>
            </a:r>
          </a:p>
          <a:p>
            <a:r>
              <a:rPr lang="it-IT" dirty="0" smtClean="0"/>
              <a:t>Le banche centrali hanno dimostrato di essere «pronte a tutto» (rischi di moral </a:t>
            </a:r>
            <a:r>
              <a:rPr lang="it-IT" dirty="0" err="1" smtClean="0"/>
              <a:t>hazard</a:t>
            </a:r>
            <a:r>
              <a:rPr lang="it-IT" dirty="0" smtClean="0"/>
              <a:t>?)</a:t>
            </a:r>
          </a:p>
          <a:p>
            <a:r>
              <a:rPr lang="it-IT" dirty="0" smtClean="0"/>
              <a:t>La politica monetaria dev’essere soprattutto credibile</a:t>
            </a:r>
          </a:p>
          <a:p>
            <a:r>
              <a:rPr lang="it-IT" dirty="0" smtClean="0"/>
              <a:t>La stabilità dei prezzi garantisce la migliore allocazione delle risorse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858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Stabilità del sistema finanziario e politica monetaria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Perché la stabilità del sistema finanziario è importante per la stabilità dei prezzi? </a:t>
            </a:r>
          </a:p>
          <a:p>
            <a:r>
              <a:rPr lang="it-IT" dirty="0" smtClean="0"/>
              <a:t>Trasmissione della politica monetaria</a:t>
            </a:r>
          </a:p>
          <a:p>
            <a:pPr lvl="1"/>
            <a:r>
              <a:rPr lang="it-IT" dirty="0" smtClean="0"/>
              <a:t>Una modifica dei tassi di riferimento ha un impatto sui tassi di interesse di prestiti e depositi</a:t>
            </a:r>
          </a:p>
          <a:p>
            <a:pPr lvl="1"/>
            <a:r>
              <a:rPr lang="it-IT" dirty="0" smtClean="0"/>
              <a:t>Un rialzo dei tassi d’interesse aumenta il rischio che i debitori non siano in grado di ripagare i propri debiti → offerta di credito ↓ (</a:t>
            </a:r>
            <a:r>
              <a:rPr lang="it-IT" dirty="0" err="1" smtClean="0"/>
              <a:t>bank</a:t>
            </a:r>
            <a:r>
              <a:rPr lang="it-IT" dirty="0" smtClean="0"/>
              <a:t> </a:t>
            </a:r>
            <a:r>
              <a:rPr lang="it-IT" dirty="0" err="1" smtClean="0"/>
              <a:t>lending</a:t>
            </a:r>
            <a:r>
              <a:rPr lang="it-IT" dirty="0" smtClean="0"/>
              <a:t> </a:t>
            </a:r>
            <a:r>
              <a:rPr lang="it-IT" dirty="0" err="1" smtClean="0"/>
              <a:t>channel</a:t>
            </a:r>
            <a:r>
              <a:rPr lang="it-IT" dirty="0" smtClean="0"/>
              <a:t>) </a:t>
            </a:r>
            <a:r>
              <a:rPr lang="it-IT" dirty="0" smtClean="0"/>
              <a:t>→</a:t>
            </a:r>
            <a:r>
              <a:rPr lang="it-IT" dirty="0" smtClean="0"/>
              <a:t> consumo e investimento </a:t>
            </a:r>
            <a:r>
              <a:rPr lang="it-IT" dirty="0" smtClean="0"/>
              <a:t>↓</a:t>
            </a:r>
          </a:p>
          <a:p>
            <a:pPr lvl="1"/>
            <a:r>
              <a:rPr lang="it-IT" dirty="0" smtClean="0"/>
              <a:t>Una riduzione dei tassi d’interesse può influenzare il comportamento degli intermediari verso il rischio (</a:t>
            </a:r>
            <a:r>
              <a:rPr lang="it-IT" dirty="0" err="1" smtClean="0"/>
              <a:t>risk</a:t>
            </a:r>
            <a:r>
              <a:rPr lang="it-IT" dirty="0" smtClean="0"/>
              <a:t> </a:t>
            </a:r>
            <a:r>
              <a:rPr lang="it-IT" dirty="0" err="1" smtClean="0"/>
              <a:t>taking</a:t>
            </a:r>
            <a:r>
              <a:rPr lang="it-IT" dirty="0" smtClean="0"/>
              <a:t> </a:t>
            </a:r>
            <a:r>
              <a:rPr lang="it-IT" dirty="0" err="1" smtClean="0"/>
              <a:t>channel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Ha un impatto sul valore dei titoli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887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Torniamo all’esempio della SVB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latin typeface="+mj-lt"/>
              </a:rPr>
              <a:t>Titoli non valutati a fair </a:t>
            </a:r>
            <a:r>
              <a:rPr lang="it-IT" sz="4000" dirty="0" err="1" smtClean="0">
                <a:latin typeface="+mj-lt"/>
              </a:rPr>
              <a:t>value</a:t>
            </a:r>
            <a:r>
              <a:rPr lang="it-IT" sz="4000" dirty="0" smtClean="0">
                <a:latin typeface="+mj-lt"/>
              </a:rPr>
              <a:t> → </a:t>
            </a:r>
            <a:r>
              <a:rPr lang="it-IT" sz="4000" b="1" dirty="0" smtClean="0">
                <a:latin typeface="+mj-lt"/>
              </a:rPr>
              <a:t>Solvibilità</a:t>
            </a:r>
            <a:r>
              <a:rPr lang="it-IT" sz="4000" dirty="0" smtClean="0">
                <a:latin typeface="+mj-lt"/>
              </a:rPr>
              <a:t> </a:t>
            </a:r>
          </a:p>
          <a:p>
            <a:r>
              <a:rPr lang="it-IT" sz="4000" dirty="0" smtClean="0">
                <a:latin typeface="+mj-lt"/>
              </a:rPr>
              <a:t>Quota di depositi sopra la soglia di tutela </a:t>
            </a:r>
            <a:r>
              <a:rPr lang="it-IT" sz="4000" dirty="0"/>
              <a:t>→ </a:t>
            </a:r>
            <a:r>
              <a:rPr lang="it-IT" sz="4000" b="1" dirty="0" smtClean="0">
                <a:latin typeface="+mj-lt"/>
              </a:rPr>
              <a:t>Tutela dei risparmiatori</a:t>
            </a:r>
          </a:p>
          <a:p>
            <a:r>
              <a:rPr lang="it-IT" sz="4000" dirty="0" smtClean="0">
                <a:latin typeface="+mj-lt"/>
              </a:rPr>
              <a:t>Clienti credono che i depositi non siano sicuri </a:t>
            </a:r>
            <a:r>
              <a:rPr lang="it-IT" sz="4000" dirty="0"/>
              <a:t>→</a:t>
            </a:r>
            <a:r>
              <a:rPr lang="it-IT" sz="4000" dirty="0" smtClean="0">
                <a:latin typeface="+mj-lt"/>
              </a:rPr>
              <a:t> </a:t>
            </a:r>
            <a:r>
              <a:rPr lang="it-IT" sz="4000" b="1" dirty="0" smtClean="0">
                <a:latin typeface="+mj-lt"/>
              </a:rPr>
              <a:t>Fiducia</a:t>
            </a:r>
            <a:endParaRPr lang="it-IT" sz="4000" b="1" dirty="0">
              <a:latin typeface="+mj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394065" y="5511337"/>
            <a:ext cx="8961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/>
              <a:t>REGOLAMENTAZIONE E VIGILANZA</a:t>
            </a:r>
            <a:endParaRPr lang="it-IT" sz="4800" dirty="0"/>
          </a:p>
        </p:txBody>
      </p:sp>
      <p:sp>
        <p:nvSpPr>
          <p:cNvPr id="5" name="Freccia a destra 4"/>
          <p:cNvSpPr/>
          <p:nvPr/>
        </p:nvSpPr>
        <p:spPr>
          <a:xfrm>
            <a:off x="1055716" y="5652653"/>
            <a:ext cx="1105593" cy="556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Per 7"/>
          <p:cNvSpPr/>
          <p:nvPr/>
        </p:nvSpPr>
        <p:spPr>
          <a:xfrm>
            <a:off x="9792393" y="1895302"/>
            <a:ext cx="540327" cy="50707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Per 8"/>
          <p:cNvSpPr/>
          <p:nvPr/>
        </p:nvSpPr>
        <p:spPr>
          <a:xfrm>
            <a:off x="6071062" y="3136670"/>
            <a:ext cx="540327" cy="50707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Per 9"/>
          <p:cNvSpPr/>
          <p:nvPr/>
        </p:nvSpPr>
        <p:spPr>
          <a:xfrm>
            <a:off x="2903913" y="4333702"/>
            <a:ext cx="540327" cy="50707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6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è disposta a fare una banca centrale?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In una corsa agli sportelli gli agenti scommettono contro la solvibilità di una banca commerciale</a:t>
            </a:r>
          </a:p>
          <a:p>
            <a:r>
              <a:rPr lang="it-IT" sz="3200" dirty="0" smtClean="0"/>
              <a:t>Si può scommettere contro la banca centrale?</a:t>
            </a:r>
          </a:p>
          <a:p>
            <a:r>
              <a:rPr lang="it-IT" sz="3200" dirty="0" smtClean="0"/>
              <a:t>Crisi del debito sovrano</a:t>
            </a:r>
          </a:p>
          <a:p>
            <a:pPr lvl="1"/>
            <a:r>
              <a:rPr lang="it-IT" sz="2800" dirty="0" smtClean="0"/>
              <a:t>Fragilità finanziaria dei PIIGS (Portogallo, Irlanda, Italia, Grecia e Spagna)</a:t>
            </a:r>
          </a:p>
          <a:p>
            <a:pPr lvl="1"/>
            <a:r>
              <a:rPr lang="it-IT" sz="2800" dirty="0" smtClean="0"/>
              <a:t>Mercati «scommettono» contro le economie periferiche e contro la tenuta dell’Euro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84564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Whatever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takes</a:t>
            </a:r>
            <a:endParaRPr lang="it-IT" dirty="0"/>
          </a:p>
        </p:txBody>
      </p:sp>
      <p:pic>
        <p:nvPicPr>
          <p:cNvPr id="4" name="Mario Draghi's 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411260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Caratteristiche della politica monetaria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b="1" dirty="0" smtClean="0"/>
              <a:t>Credibile – </a:t>
            </a:r>
            <a:r>
              <a:rPr lang="it-IT" dirty="0" smtClean="0"/>
              <a:t>chiarezza sul mandato e su come vengono raggiunti gli obiettivi</a:t>
            </a:r>
            <a:endParaRPr lang="it-IT" b="1" dirty="0" smtClean="0"/>
          </a:p>
          <a:p>
            <a:r>
              <a:rPr lang="it-IT" b="1" dirty="0" smtClean="0"/>
              <a:t>Trasparente – </a:t>
            </a:r>
            <a:r>
              <a:rPr lang="it-IT" dirty="0" smtClean="0"/>
              <a:t>una maggiore comprensione pubblica garantisce una maggiore efficacia</a:t>
            </a:r>
            <a:endParaRPr lang="it-IT" b="1" dirty="0" smtClean="0"/>
          </a:p>
          <a:p>
            <a:r>
              <a:rPr lang="it-IT" b="1" dirty="0" smtClean="0"/>
              <a:t>Coerente – </a:t>
            </a:r>
            <a:r>
              <a:rPr lang="it-IT" dirty="0" smtClean="0"/>
              <a:t>autodisciplina della banca centrale per garantire coerenza di decisioni e spiegazioni</a:t>
            </a:r>
            <a:endParaRPr lang="it-IT" b="1" dirty="0" smtClean="0"/>
          </a:p>
          <a:p>
            <a:r>
              <a:rPr lang="it-IT" b="1" dirty="0" smtClean="0"/>
              <a:t>Prevedibile – </a:t>
            </a:r>
            <a:r>
              <a:rPr lang="it-IT" dirty="0" smtClean="0"/>
              <a:t>annunci e spiegazioni rendono la strategia prevedibile, in modo che le aspettative si formino in maniera più efficiente e accurata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97770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si intende per stabilità dei prezzi?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Obiettivo BCE: </a:t>
            </a:r>
            <a:r>
              <a:rPr lang="it-IT" sz="3200" b="1" dirty="0" smtClean="0"/>
              <a:t>2 per cento </a:t>
            </a:r>
            <a:r>
              <a:rPr lang="it-IT" sz="3200" dirty="0" smtClean="0"/>
              <a:t>di inflazione nel medio termine</a:t>
            </a:r>
          </a:p>
          <a:p>
            <a:r>
              <a:rPr lang="it-IT" sz="3200" dirty="0" smtClean="0"/>
              <a:t>Misurata su indice armonizzato dei prezzi al consumo (IAPC) </a:t>
            </a:r>
          </a:p>
          <a:p>
            <a:r>
              <a:rPr lang="it-IT" sz="3200" dirty="0" smtClean="0"/>
              <a:t>Margine giudicato sufficiente contro</a:t>
            </a:r>
          </a:p>
          <a:p>
            <a:pPr lvl="1"/>
            <a:r>
              <a:rPr lang="it-IT" sz="2800" dirty="0" smtClean="0"/>
              <a:t>Rischio </a:t>
            </a:r>
            <a:r>
              <a:rPr lang="it-IT" sz="2800" b="1" dirty="0" smtClean="0"/>
              <a:t>deflazione</a:t>
            </a:r>
          </a:p>
          <a:p>
            <a:pPr lvl="1"/>
            <a:r>
              <a:rPr lang="it-IT" sz="2800" dirty="0" smtClean="0"/>
              <a:t>Aggiustamenti tra paesi dell’area dell’Euro</a:t>
            </a:r>
          </a:p>
          <a:p>
            <a:pPr lvl="1"/>
            <a:r>
              <a:rPr lang="it-IT" sz="2800" dirty="0" smtClean="0"/>
              <a:t>Una distorsione positiva nella misurazione dell’indice dei prezzi (=vero livello di inflazione è più basso del livello misurato)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6897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Inflation</a:t>
            </a:r>
            <a:r>
              <a:rPr lang="it-IT" dirty="0" smtClean="0"/>
              <a:t> </a:t>
            </a:r>
            <a:r>
              <a:rPr lang="it-IT" dirty="0" err="1" smtClean="0"/>
              <a:t>flip</a:t>
            </a:r>
            <a:r>
              <a:rPr lang="it-IT" dirty="0" smtClean="0"/>
              <a:t>: il gioco dell’inflazione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Dovrete prendere alcune scelte economiche</a:t>
            </a:r>
          </a:p>
          <a:p>
            <a:r>
              <a:rPr lang="it-IT" dirty="0" smtClean="0"/>
              <a:t>Scrivete per ogni turno la vostra scelta</a:t>
            </a:r>
          </a:p>
          <a:p>
            <a:r>
              <a:rPr lang="it-IT" dirty="0" smtClean="0"/>
              <a:t>Classe divisa in due gruppi</a:t>
            </a:r>
          </a:p>
          <a:p>
            <a:r>
              <a:rPr lang="it-IT" dirty="0" smtClean="0"/>
              <a:t>Per ogni turno lanceremo una moneta</a:t>
            </a:r>
          </a:p>
          <a:p>
            <a:pPr lvl="1"/>
            <a:r>
              <a:rPr lang="it-IT" dirty="0" smtClean="0"/>
              <a:t>Gruppo Testa: i prezzi aumentano inaspettatamente</a:t>
            </a:r>
          </a:p>
          <a:p>
            <a:pPr lvl="1"/>
            <a:r>
              <a:rPr lang="it-IT" dirty="0" smtClean="0"/>
              <a:t>Gruppo Croce: i prezzi rimangono stabili</a:t>
            </a:r>
          </a:p>
          <a:p>
            <a:r>
              <a:rPr lang="it-IT" dirty="0" smtClean="0"/>
              <a:t>Scrivete l’impatto che ha avuto la moneta sulla vostra decisione (avete avuto un beneficio, siete stati danneggiati, impatto neutro)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13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4220</TotalTime>
  <Words>1269</Words>
  <Application>Microsoft Office PowerPoint</Application>
  <PresentationFormat>Widescreen</PresentationFormat>
  <Paragraphs>154</Paragraphs>
  <Slides>20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di Office</vt:lpstr>
      <vt:lpstr>Politica monetaria  e stabilità dei prezzi</vt:lpstr>
      <vt:lpstr>Outline</vt:lpstr>
      <vt:lpstr>Stabilità del sistema finanziario e politica monetaria</vt:lpstr>
      <vt:lpstr>Torniamo all’esempio della SVB</vt:lpstr>
      <vt:lpstr>Cosa è disposta a fare una banca centrale?</vt:lpstr>
      <vt:lpstr>Whatever it takes</vt:lpstr>
      <vt:lpstr>Caratteristiche della politica monetaria</vt:lpstr>
      <vt:lpstr>Cosa si intende per stabilità dei prezzi?</vt:lpstr>
      <vt:lpstr>Inflation flip: il gioco dell’inflazione</vt:lpstr>
      <vt:lpstr>Scelta economica #1</vt:lpstr>
      <vt:lpstr>Scelta economica #1</vt:lpstr>
      <vt:lpstr>Scelta economica #2</vt:lpstr>
      <vt:lpstr>Scelta economica #2</vt:lpstr>
      <vt:lpstr>Scelta economica #3</vt:lpstr>
      <vt:lpstr>Scelta economica #3</vt:lpstr>
      <vt:lpstr>Scelta economica #4</vt:lpstr>
      <vt:lpstr>Scelta economica #4</vt:lpstr>
      <vt:lpstr>Perché è importante la stabilità dei prezzi?</vt:lpstr>
      <vt:lpstr>Esempi di iperinflazione: Germania 1923</vt:lpstr>
      <vt:lpstr>Conclusioni</vt:lpstr>
    </vt:vector>
  </TitlesOfParts>
  <Company>Banca d'Italia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 monetaria  e stabilità dei prezzi</dc:title>
  <dc:creator>GIOVANNI SOGGIA</dc:creator>
  <cp:lastModifiedBy>GIOVANNI SOGGIA</cp:lastModifiedBy>
  <cp:revision>21</cp:revision>
  <dcterms:created xsi:type="dcterms:W3CDTF">2023-10-20T15:24:56Z</dcterms:created>
  <dcterms:modified xsi:type="dcterms:W3CDTF">2023-10-23T13:45:29Z</dcterms:modified>
</cp:coreProperties>
</file>