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60" r:id="rId8"/>
    <p:sldId id="267" r:id="rId9"/>
    <p:sldId id="261" r:id="rId10"/>
    <p:sldId id="289" r:id="rId11"/>
    <p:sldId id="262" r:id="rId12"/>
    <p:sldId id="269" r:id="rId13"/>
    <p:sldId id="270" r:id="rId14"/>
    <p:sldId id="263" r:id="rId15"/>
    <p:sldId id="257" r:id="rId16"/>
    <p:sldId id="283" r:id="rId17"/>
    <p:sldId id="287" r:id="rId18"/>
    <p:sldId id="286" r:id="rId19"/>
    <p:sldId id="284" r:id="rId20"/>
    <p:sldId id="285" r:id="rId21"/>
    <p:sldId id="265" r:id="rId22"/>
    <p:sldId id="268" r:id="rId23"/>
    <p:sldId id="266" r:id="rId24"/>
    <p:sldId id="264" r:id="rId25"/>
    <p:sldId id="273" r:id="rId26"/>
    <p:sldId id="274" r:id="rId27"/>
    <p:sldId id="271" r:id="rId28"/>
    <p:sldId id="272" r:id="rId29"/>
    <p:sldId id="275" r:id="rId30"/>
    <p:sldId id="276" r:id="rId31"/>
    <p:sldId id="277" r:id="rId32"/>
    <p:sldId id="280" r:id="rId33"/>
    <p:sldId id="278" r:id="rId34"/>
    <p:sldId id="279" r:id="rId35"/>
    <p:sldId id="281" r:id="rId36"/>
    <p:sldId id="282" r:id="rId3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636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842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4620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0457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0837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3189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054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257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705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9852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949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2FE69-956D-4013-8F45-92B8A951E65A}" type="datetimeFigureOut">
              <a:rPr lang="it-IT" smtClean="0"/>
              <a:t>20/10/2023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E1910-5BB5-4A0B-9994-09A220AFA6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3650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Come funziona </a:t>
            </a:r>
            <a:br>
              <a:rPr lang="it-IT" dirty="0" smtClean="0"/>
            </a:br>
            <a:r>
              <a:rPr lang="it-IT" dirty="0" smtClean="0"/>
              <a:t>il sistema finanziario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Giovanni Soggia</a:t>
            </a:r>
          </a:p>
          <a:p>
            <a:r>
              <a:rPr lang="it-IT" dirty="0" smtClean="0"/>
              <a:t>Cagliari, </a:t>
            </a:r>
            <a:r>
              <a:rPr lang="it-IT" dirty="0" smtClean="0"/>
              <a:t>24 novembre </a:t>
            </a:r>
            <a:r>
              <a:rPr lang="it-IT" dirty="0" smtClean="0"/>
              <a:t>2023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7276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</a:t>
            </a:r>
            <a:r>
              <a:rPr lang="it-IT" dirty="0" smtClean="0"/>
              <a:t> il bilancio di una banca?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648759"/>
              </p:ext>
            </p:extLst>
          </p:nvPr>
        </p:nvGraphicFramePr>
        <p:xfrm>
          <a:off x="838200" y="1825623"/>
          <a:ext cx="10515600" cy="3646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98334553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944266802"/>
                    </a:ext>
                  </a:extLst>
                </a:gridCol>
              </a:tblGrid>
              <a:tr h="994165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IMPIEGHI</a:t>
                      </a:r>
                      <a:endParaRPr lang="it-IT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FONTI</a:t>
                      </a:r>
                      <a:endParaRPr lang="it-IT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6499737"/>
                  </a:ext>
                </a:extLst>
              </a:tr>
              <a:tr h="994165">
                <a:tc rowSpan="2"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IMPIEGHI A M/L TERMINE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PATRIMONIO NETTO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5720877"/>
                  </a:ext>
                </a:extLst>
              </a:tr>
              <a:tr h="994165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DEBITI A M/L TERMINE</a:t>
                      </a:r>
                      <a:endParaRPr lang="it-IT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793327"/>
                  </a:ext>
                </a:extLst>
              </a:tr>
              <a:tr h="663995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IMPIEGHI</a:t>
                      </a:r>
                      <a:r>
                        <a:rPr lang="it-IT" sz="2000" baseline="0" dirty="0" smtClean="0"/>
                        <a:t> A BREVE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DEBITI A BREVE TERMINE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8368240"/>
                  </a:ext>
                </a:extLst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101578" y="5786438"/>
            <a:ext cx="5988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/>
              <a:t>Equilibrio patrimoniale?</a:t>
            </a:r>
            <a:endParaRPr lang="it-IT" sz="3600" b="1" dirty="0"/>
          </a:p>
        </p:txBody>
      </p:sp>
      <p:cxnSp>
        <p:nvCxnSpPr>
          <p:cNvPr id="4" name="Connettore 2 3"/>
          <p:cNvCxnSpPr/>
          <p:nvPr/>
        </p:nvCxnSpPr>
        <p:spPr>
          <a:xfrm flipH="1" flipV="1">
            <a:off x="4871258" y="3906982"/>
            <a:ext cx="2460567" cy="111390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e 6"/>
          <p:cNvSpPr/>
          <p:nvPr/>
        </p:nvSpPr>
        <p:spPr>
          <a:xfrm>
            <a:off x="7248698" y="2942705"/>
            <a:ext cx="2917767" cy="7730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68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 fa a funzionare una banca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4400" dirty="0" smtClean="0"/>
              <a:t>Solvibilità</a:t>
            </a:r>
          </a:p>
          <a:p>
            <a:endParaRPr lang="it-IT" sz="4400" dirty="0"/>
          </a:p>
        </p:txBody>
      </p:sp>
    </p:spTree>
    <p:extLst>
      <p:ext uri="{BB962C8B-B14F-4D97-AF65-F5344CB8AC3E}">
        <p14:creationId xmlns:p14="http://schemas.microsoft.com/office/powerpoint/2010/main" val="326839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y Poppins - Lotta Finanziaria">
            <a:hlinkClick r:id="" action="ppaction://media"/>
          </p:cNvPr>
          <p:cNvPicPr>
            <a:picLocks noGrp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98885" y="276995"/>
            <a:ext cx="9288000" cy="5940000"/>
          </a:xfrm>
        </p:spPr>
      </p:pic>
    </p:spTree>
    <p:extLst>
      <p:ext uri="{BB962C8B-B14F-4D97-AF65-F5344CB8AC3E}">
        <p14:creationId xmlns:p14="http://schemas.microsoft.com/office/powerpoint/2010/main" val="419197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26531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30" y="0"/>
            <a:ext cx="6629405" cy="6840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436" y="0"/>
            <a:ext cx="5375564" cy="353724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844" y="3426690"/>
            <a:ext cx="5387155" cy="343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24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126" y="0"/>
            <a:ext cx="58637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05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87" y="23812"/>
            <a:ext cx="10334625" cy="681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38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387" y="766762"/>
            <a:ext cx="8277225" cy="53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53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387" y="766762"/>
            <a:ext cx="8277225" cy="5324475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1985818" y="3121891"/>
            <a:ext cx="7980218" cy="15332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32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 fa a funzionare una banca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4400" dirty="0" smtClean="0"/>
              <a:t>Solvibilità</a:t>
            </a:r>
          </a:p>
          <a:p>
            <a:r>
              <a:rPr lang="it-IT" sz="4400" dirty="0" smtClean="0"/>
              <a:t>Fiducia</a:t>
            </a:r>
            <a:endParaRPr lang="it-IT" sz="4400" dirty="0"/>
          </a:p>
        </p:txBody>
      </p:sp>
    </p:spTree>
    <p:extLst>
      <p:ext uri="{BB962C8B-B14F-4D97-AF65-F5344CB8AC3E}">
        <p14:creationId xmlns:p14="http://schemas.microsoft.com/office/powerpoint/2010/main" val="412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monitoraggio dell’attività di impresa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3"/>
          <a:ext cx="10515600" cy="3646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98334553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944266802"/>
                    </a:ext>
                  </a:extLst>
                </a:gridCol>
              </a:tblGrid>
              <a:tr h="994165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ATTIVO</a:t>
                      </a:r>
                      <a:endParaRPr lang="it-IT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PASSIVO E NETTO</a:t>
                      </a:r>
                      <a:endParaRPr lang="it-IT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6499737"/>
                  </a:ext>
                </a:extLst>
              </a:tr>
              <a:tr h="994165">
                <a:tc rowSpan="2"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ATTIVO IMMOBILIZZATO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PATRIMONIO NETTO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5720877"/>
                  </a:ext>
                </a:extLst>
              </a:tr>
              <a:tr h="994165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DEBITI A M/L TERMINE</a:t>
                      </a:r>
                      <a:endParaRPr lang="it-IT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793327"/>
                  </a:ext>
                </a:extLst>
              </a:tr>
              <a:tr h="663995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ATTIVO CIRCOLANTE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DEBITI A BREVE TERMINE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8368240"/>
                  </a:ext>
                </a:extLst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812799" y="5601711"/>
            <a:ext cx="111482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Tipicamente pochi creditori (spesso intermediari) hanno le competenze per monitorare il proprio investimento</a:t>
            </a:r>
            <a:endParaRPr lang="it-IT" sz="3200" dirty="0"/>
          </a:p>
        </p:txBody>
      </p:sp>
      <p:sp>
        <p:nvSpPr>
          <p:cNvPr id="3" name="Ovale 2"/>
          <p:cNvSpPr/>
          <p:nvPr/>
        </p:nvSpPr>
        <p:spPr>
          <a:xfrm>
            <a:off x="6659418" y="3740727"/>
            <a:ext cx="4193309" cy="19026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041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Cos’è una banca</a:t>
            </a:r>
          </a:p>
          <a:p>
            <a:r>
              <a:rPr lang="it-IT" dirty="0" smtClean="0"/>
              <a:t>Quali strumenti offrono le banche </a:t>
            </a:r>
          </a:p>
          <a:p>
            <a:r>
              <a:rPr lang="it-IT" dirty="0" smtClean="0"/>
              <a:t>Come fa a funzionare una banca</a:t>
            </a:r>
          </a:p>
          <a:p>
            <a:r>
              <a:rPr lang="it-IT" dirty="0" smtClean="0"/>
              <a:t>Alcuni esempi di regolamentazione</a:t>
            </a:r>
          </a:p>
          <a:p>
            <a:r>
              <a:rPr lang="it-IT" dirty="0" smtClean="0"/>
              <a:t>Diversi tipi di vigilanza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705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egnaposto contenuto 4"/>
          <p:cNvGraphicFramePr>
            <a:graphicFrameLocks noGrp="1"/>
          </p:cNvGraphicFramePr>
          <p:nvPr>
            <p:ph idx="1"/>
          </p:nvPr>
        </p:nvGraphicFramePr>
        <p:xfrm>
          <a:off x="838200" y="1825623"/>
          <a:ext cx="10515600" cy="3646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98334553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944266802"/>
                    </a:ext>
                  </a:extLst>
                </a:gridCol>
              </a:tblGrid>
              <a:tr h="994165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IMPIEGHI</a:t>
                      </a:r>
                      <a:endParaRPr lang="it-IT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FONTI</a:t>
                      </a:r>
                      <a:endParaRPr lang="it-IT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6499737"/>
                  </a:ext>
                </a:extLst>
              </a:tr>
              <a:tr h="994165">
                <a:tc rowSpan="2"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IMPIEGHI A M/L TERMINE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PATRIMONIO NETTO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5720877"/>
                  </a:ext>
                </a:extLst>
              </a:tr>
              <a:tr h="994165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DEBITI A M/L TERMINE</a:t>
                      </a:r>
                      <a:endParaRPr lang="it-IT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793327"/>
                  </a:ext>
                </a:extLst>
              </a:tr>
              <a:tr h="663995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IMPIEGHI</a:t>
                      </a:r>
                      <a:r>
                        <a:rPr lang="it-IT" sz="2000" baseline="0" dirty="0" smtClean="0"/>
                        <a:t> A BREVE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DEBITI A BREVE TERMINE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8368240"/>
                  </a:ext>
                </a:extLst>
              </a:tr>
            </a:tbl>
          </a:graphicData>
        </a:graphic>
      </p:graphicFrame>
      <p:cxnSp>
        <p:nvCxnSpPr>
          <p:cNvPr id="4" name="Connettore 2 3"/>
          <p:cNvCxnSpPr/>
          <p:nvPr/>
        </p:nvCxnSpPr>
        <p:spPr>
          <a:xfrm flipH="1" flipV="1">
            <a:off x="4871258" y="3906982"/>
            <a:ext cx="2460567" cy="111390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Tanti depositanti = tanti creditori</a:t>
            </a: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766618" y="5643418"/>
            <a:ext cx="105941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I risparmiatori non hanno gli strumenti per poter monitorare i rischi della banca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155197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 fa a funzionare una banca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4400" dirty="0" smtClean="0"/>
              <a:t>Solvibilità</a:t>
            </a:r>
          </a:p>
          <a:p>
            <a:r>
              <a:rPr lang="it-IT" sz="4400" dirty="0" smtClean="0"/>
              <a:t>Fiducia</a:t>
            </a:r>
          </a:p>
          <a:p>
            <a:r>
              <a:rPr lang="it-IT" sz="4400" dirty="0" smtClean="0"/>
              <a:t>Tutela dei risparmiatori</a:t>
            </a:r>
          </a:p>
          <a:p>
            <a:endParaRPr lang="it-IT" sz="4400" dirty="0"/>
          </a:p>
        </p:txBody>
      </p:sp>
    </p:spTree>
    <p:extLst>
      <p:ext uri="{BB962C8B-B14F-4D97-AF65-F5344CB8AC3E}">
        <p14:creationId xmlns:p14="http://schemas.microsoft.com/office/powerpoint/2010/main" val="222498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 fa a funzionare una banca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4400" dirty="0" smtClean="0"/>
              <a:t>Solvibilità</a:t>
            </a:r>
          </a:p>
          <a:p>
            <a:r>
              <a:rPr lang="it-IT" sz="4400" dirty="0" smtClean="0"/>
              <a:t>Fiducia</a:t>
            </a:r>
          </a:p>
          <a:p>
            <a:r>
              <a:rPr lang="it-IT" sz="4400" dirty="0" smtClean="0"/>
              <a:t>Tutela dei risparmiatori</a:t>
            </a:r>
          </a:p>
          <a:p>
            <a:endParaRPr lang="it-IT" sz="44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394065" y="4879571"/>
            <a:ext cx="8961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smtClean="0"/>
              <a:t>REGOLAMENTAZIONE E VIGILANZA</a:t>
            </a:r>
            <a:endParaRPr lang="it-IT" sz="4800" dirty="0"/>
          </a:p>
        </p:txBody>
      </p:sp>
      <p:sp>
        <p:nvSpPr>
          <p:cNvPr id="5" name="Freccia a destra 4"/>
          <p:cNvSpPr/>
          <p:nvPr/>
        </p:nvSpPr>
        <p:spPr>
          <a:xfrm>
            <a:off x="1055716" y="5020887"/>
            <a:ext cx="1105593" cy="5569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74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65909" y="2849707"/>
            <a:ext cx="10515600" cy="1325563"/>
          </a:xfrm>
        </p:spPr>
        <p:txBody>
          <a:bodyPr/>
          <a:lstStyle/>
          <a:p>
            <a:pPr algn="ctr"/>
            <a:r>
              <a:rPr lang="it-IT" dirty="0" smtClean="0"/>
              <a:t>Alcuni esempi di regolamentazione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6050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7966"/>
          </a:xfrm>
        </p:spPr>
        <p:txBody>
          <a:bodyPr/>
          <a:lstStyle/>
          <a:p>
            <a:r>
              <a:rPr lang="it-IT" dirty="0" smtClean="0"/>
              <a:t>Requisiti di capitale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857" y="1336663"/>
            <a:ext cx="9983446" cy="53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9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Quanto capitale? Dipende dal rischio</a:t>
            </a:r>
          </a:p>
          <a:p>
            <a:endParaRPr lang="it-IT" dirty="0" smtClean="0"/>
          </a:p>
          <a:p>
            <a:pPr lvl="1"/>
            <a:r>
              <a:rPr lang="it-IT" sz="2800" dirty="0" smtClean="0"/>
              <a:t>Primo pilastro: requisito minimo dell’8 per cento delle attività pesate per il rischio</a:t>
            </a:r>
          </a:p>
          <a:p>
            <a:pPr lvl="1"/>
            <a:r>
              <a:rPr lang="it-IT" sz="2800" dirty="0" smtClean="0"/>
              <a:t>Secondo pilastro: requisito aggiuntivo – processo di revisione e valutazione prudenziale</a:t>
            </a:r>
          </a:p>
          <a:p>
            <a:pPr lvl="1"/>
            <a:r>
              <a:rPr lang="it-IT" sz="2800" dirty="0" smtClean="0"/>
              <a:t>Riserve supplementari (es. buffer per conservazione del capitale)</a:t>
            </a:r>
          </a:p>
          <a:p>
            <a:pPr lvl="1"/>
            <a:endParaRPr lang="it-IT" sz="2800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7966"/>
          </a:xfrm>
        </p:spPr>
        <p:txBody>
          <a:bodyPr/>
          <a:lstStyle/>
          <a:p>
            <a:r>
              <a:rPr lang="it-IT" dirty="0" smtClean="0"/>
              <a:t>Requisiti di capitale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9748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In Italia esistono due sistemi: il Fondo Interbancario di Tutela dei Depositi (FITD) e il Fondo di Garanzia dei Depositanti del Credito Cooperativo (FGDCC)</a:t>
            </a:r>
          </a:p>
          <a:p>
            <a:r>
              <a:rPr lang="it-IT" dirty="0"/>
              <a:t>Lo scopo </a:t>
            </a:r>
            <a:r>
              <a:rPr lang="it-IT" dirty="0" smtClean="0"/>
              <a:t>è </a:t>
            </a:r>
            <a:r>
              <a:rPr lang="it-IT" b="1" dirty="0"/>
              <a:t>garantire i depositanti </a:t>
            </a:r>
            <a:r>
              <a:rPr lang="it-IT" dirty="0"/>
              <a:t>delle banche </a:t>
            </a:r>
            <a:r>
              <a:rPr lang="it-IT" dirty="0" smtClean="0"/>
              <a:t>aderenti</a:t>
            </a:r>
          </a:p>
          <a:p>
            <a:r>
              <a:rPr lang="it-IT" dirty="0"/>
              <a:t>I depositanti sono rimborsati quando una banca aderente è sottoposta a </a:t>
            </a:r>
            <a:r>
              <a:rPr lang="it-IT" b="1" dirty="0"/>
              <a:t>liquidazione</a:t>
            </a:r>
            <a:r>
              <a:rPr lang="it-IT" dirty="0"/>
              <a:t> coatta </a:t>
            </a:r>
            <a:r>
              <a:rPr lang="it-IT" dirty="0" smtClean="0"/>
              <a:t>amministrativa</a:t>
            </a:r>
          </a:p>
          <a:p>
            <a:r>
              <a:rPr lang="it-IT" dirty="0"/>
              <a:t>I depositi sono garantiti </a:t>
            </a:r>
            <a:r>
              <a:rPr lang="it-IT" b="1" dirty="0" smtClean="0"/>
              <a:t>fino </a:t>
            </a:r>
            <a:r>
              <a:rPr lang="it-IT" b="1" dirty="0"/>
              <a:t>a 100.000 euro </a:t>
            </a:r>
            <a:r>
              <a:rPr lang="it-IT" dirty="0"/>
              <a:t>per ogni depositante. Tale limite si applica </a:t>
            </a:r>
            <a:r>
              <a:rPr lang="it-IT" b="1" dirty="0"/>
              <a:t>per ogni depositante</a:t>
            </a:r>
            <a:r>
              <a:rPr lang="it-IT" dirty="0"/>
              <a:t>, per singola banca</a:t>
            </a:r>
            <a:endParaRPr lang="it-IT" dirty="0" smtClean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7966"/>
          </a:xfrm>
        </p:spPr>
        <p:txBody>
          <a:bodyPr/>
          <a:lstStyle/>
          <a:p>
            <a:r>
              <a:rPr lang="it-IT" dirty="0" smtClean="0"/>
              <a:t>Sistemi di garanzia dei depositi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432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Le banche dell’area dell’euro devono detenere un certo ammontare di fondi nei loro conti correnti presso la banca centrale nazionale a titolo di </a:t>
            </a:r>
            <a:r>
              <a:rPr lang="it-IT" b="1" dirty="0"/>
              <a:t>riserve obbligatorie minime</a:t>
            </a:r>
            <a:endParaRPr lang="it-IT" b="1" dirty="0" smtClean="0"/>
          </a:p>
          <a:p>
            <a:r>
              <a:rPr lang="it-IT" dirty="0" smtClean="0"/>
              <a:t>Stabilita </a:t>
            </a:r>
            <a:r>
              <a:rPr lang="it-IT" dirty="0"/>
              <a:t>per un periodo di </a:t>
            </a:r>
            <a:r>
              <a:rPr lang="it-IT" b="1" dirty="0"/>
              <a:t>sei-sette settimane</a:t>
            </a:r>
            <a:r>
              <a:rPr lang="it-IT" dirty="0"/>
              <a:t>, il cosiddetto “periodo di mantenimento</a:t>
            </a:r>
            <a:r>
              <a:rPr lang="it-IT" dirty="0" smtClean="0"/>
              <a:t>”</a:t>
            </a:r>
          </a:p>
          <a:p>
            <a:r>
              <a:rPr lang="it-IT" dirty="0"/>
              <a:t>Durante tale periodo le banche devono assicurare che il </a:t>
            </a:r>
            <a:r>
              <a:rPr lang="it-IT" b="1" dirty="0"/>
              <a:t>livello medio </a:t>
            </a:r>
            <a:r>
              <a:rPr lang="it-IT" dirty="0"/>
              <a:t>dei fondi detenuti soddisfi gli obblighi di riserva minima</a:t>
            </a:r>
          </a:p>
          <a:p>
            <a:r>
              <a:rPr lang="it-IT" dirty="0"/>
              <a:t>Le banche devono attualmente detenere come minimo un importo pari </a:t>
            </a:r>
            <a:r>
              <a:rPr lang="it-IT" b="1" dirty="0" smtClean="0"/>
              <a:t>all’1 per cento </a:t>
            </a:r>
            <a:r>
              <a:rPr lang="it-IT" dirty="0"/>
              <a:t>di determinate passività, principalmente </a:t>
            </a:r>
            <a:r>
              <a:rPr lang="it-IT" b="1" dirty="0"/>
              <a:t>depositi della </a:t>
            </a:r>
            <a:r>
              <a:rPr lang="it-IT" b="1" dirty="0" smtClean="0"/>
              <a:t>clientela</a:t>
            </a:r>
          </a:p>
          <a:p>
            <a:r>
              <a:rPr lang="it-IT" dirty="0" smtClean="0"/>
              <a:t>Strumento convenzionale di </a:t>
            </a:r>
            <a:r>
              <a:rPr lang="it-IT" b="1" dirty="0" smtClean="0"/>
              <a:t>politica monetaria</a:t>
            </a:r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7966"/>
          </a:xfrm>
        </p:spPr>
        <p:txBody>
          <a:bodyPr/>
          <a:lstStyle/>
          <a:p>
            <a:r>
              <a:rPr lang="it-IT" dirty="0" smtClean="0"/>
              <a:t>Riserva obbligatoria presso la banca centrale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6240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65909" y="2849707"/>
            <a:ext cx="10515600" cy="1325563"/>
          </a:xfrm>
        </p:spPr>
        <p:txBody>
          <a:bodyPr/>
          <a:lstStyle/>
          <a:p>
            <a:pPr algn="ctr"/>
            <a:r>
              <a:rPr lang="it-IT" dirty="0" smtClean="0"/>
              <a:t>Diversi tipi di vigilanza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4148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Diversi tipi di vigilanza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Segnaposto contenuto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72878013"/>
                  </p:ext>
                </p:extLst>
              </p:nvPr>
            </p:nvGraphicFramePr>
            <p:xfrm>
              <a:off x="847436" y="3488169"/>
              <a:ext cx="10515600" cy="21552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34297219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273926637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0079372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12110466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689477182"/>
                        </a:ext>
                      </a:extLst>
                    </a:gridCol>
                  </a:tblGrid>
                  <a:tr h="531306">
                    <a:tc>
                      <a:txBody>
                        <a:bodyPr/>
                        <a:lstStyle/>
                        <a:p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A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B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C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D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476791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3618378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2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63699680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3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1425637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Segnaposto contenuto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72878013"/>
                  </p:ext>
                </p:extLst>
              </p:nvPr>
            </p:nvGraphicFramePr>
            <p:xfrm>
              <a:off x="847436" y="3488169"/>
              <a:ext cx="10515600" cy="21552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34297219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273926637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0079372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12110466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689477182"/>
                        </a:ext>
                      </a:extLst>
                    </a:gridCol>
                  </a:tblGrid>
                  <a:tr h="531306">
                    <a:tc>
                      <a:txBody>
                        <a:bodyPr/>
                        <a:lstStyle/>
                        <a:p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A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B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C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D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476791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00580" t="-103371" r="-301449" b="-2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03371" r="-200578" b="-2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300870" t="-103371" r="-101159" b="-2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400870" t="-103371" r="-1159" b="-2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618378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2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00580" t="-203371" r="-301449" b="-1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203371" r="-200578" b="-1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300870" t="-203371" r="-101159" b="-1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400870" t="-203371" r="-1159" b="-1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3699680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3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00580" t="-303371" r="-301449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303371" r="-200578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300870" t="-303371" r="-101159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400870" t="-303371" r="-1159" b="-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425637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CasellaDiTesto 5"/>
          <p:cNvSpPr txBox="1"/>
          <p:nvPr/>
        </p:nvSpPr>
        <p:spPr>
          <a:xfrm>
            <a:off x="905164" y="1958109"/>
            <a:ext cx="103354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Il sistema finanziario (ad es. 4 intermediari – A, B, C e D – su tre periodi) può essere esaminato in vari modi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347005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Cos’è una banca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Ho 1.000€ di risparmi, non mi servono per un anno e li voglio investire per guadagnare qualcosa</a:t>
            </a:r>
          </a:p>
          <a:p>
            <a:r>
              <a:rPr lang="it-IT" dirty="0" smtClean="0"/>
              <a:t>Devo comprare una casa e mi servono 100.000€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sz="3200" dirty="0" smtClean="0">
                <a:solidFill>
                  <a:srgbClr val="FF0000"/>
                </a:solidFill>
              </a:rPr>
              <a:t>La banca è un intermediario che raccoglie fondi – </a:t>
            </a:r>
            <a:r>
              <a:rPr lang="it-IT" sz="3200" b="1" dirty="0" smtClean="0">
                <a:solidFill>
                  <a:srgbClr val="FF0000"/>
                </a:solidFill>
              </a:rPr>
              <a:t>depositi</a:t>
            </a:r>
            <a:r>
              <a:rPr lang="it-IT" sz="3200" dirty="0" smtClean="0">
                <a:solidFill>
                  <a:srgbClr val="FF0000"/>
                </a:solidFill>
              </a:rPr>
              <a:t> – dai risparmiatori e li eroga – come </a:t>
            </a:r>
            <a:r>
              <a:rPr lang="it-IT" sz="3200" b="1" dirty="0" smtClean="0">
                <a:solidFill>
                  <a:srgbClr val="FF0000"/>
                </a:solidFill>
              </a:rPr>
              <a:t>prestiti</a:t>
            </a:r>
            <a:r>
              <a:rPr lang="it-IT" sz="3200" dirty="0" smtClean="0">
                <a:solidFill>
                  <a:srgbClr val="FF0000"/>
                </a:solidFill>
              </a:rPr>
              <a:t> – a chi ha necessità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 smtClean="0"/>
          </a:p>
          <a:p>
            <a:r>
              <a:rPr lang="it-IT" dirty="0" smtClean="0"/>
              <a:t>Il margine di profitto è dato dalla differenza tra gli interessi che incassa dai prestiti e quelli che paga sui depositi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6846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Diversi tipi di vigilanza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Segnaposto contenuto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72878013"/>
                  </p:ext>
                </p:extLst>
              </p:nvPr>
            </p:nvGraphicFramePr>
            <p:xfrm>
              <a:off x="847436" y="3488169"/>
              <a:ext cx="10515600" cy="21552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34297219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273926637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0079372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12110466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689477182"/>
                        </a:ext>
                      </a:extLst>
                    </a:gridCol>
                  </a:tblGrid>
                  <a:tr h="531306">
                    <a:tc>
                      <a:txBody>
                        <a:bodyPr/>
                        <a:lstStyle/>
                        <a:p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A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B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C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D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476791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3618378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2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63699680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3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1425637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Segnaposto contenuto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72878013"/>
                  </p:ext>
                </p:extLst>
              </p:nvPr>
            </p:nvGraphicFramePr>
            <p:xfrm>
              <a:off x="847436" y="3488169"/>
              <a:ext cx="10515600" cy="21552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34297219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273926637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0079372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12110466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689477182"/>
                        </a:ext>
                      </a:extLst>
                    </a:gridCol>
                  </a:tblGrid>
                  <a:tr h="531306">
                    <a:tc>
                      <a:txBody>
                        <a:bodyPr/>
                        <a:lstStyle/>
                        <a:p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A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B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C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D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476791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00580" t="-103371" r="-301449" b="-2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03371" r="-200578" b="-2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300870" t="-103371" r="-101159" b="-2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400870" t="-103371" r="-1159" b="-2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618378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2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00580" t="-203371" r="-301449" b="-1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203371" r="-200578" b="-1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300870" t="-203371" r="-101159" b="-1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400870" t="-203371" r="-1159" b="-1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3699680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3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00580" t="-303371" r="-301449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303371" r="-200578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300870" t="-303371" r="-101159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400870" t="-303371" r="-1159" b="-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425637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Rettangolo 6"/>
          <p:cNvSpPr/>
          <p:nvPr/>
        </p:nvSpPr>
        <p:spPr>
          <a:xfrm>
            <a:off x="3306618" y="3325091"/>
            <a:ext cx="1348509" cy="23460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/>
          <p:cNvSpPr/>
          <p:nvPr/>
        </p:nvSpPr>
        <p:spPr>
          <a:xfrm>
            <a:off x="3722255" y="2290618"/>
            <a:ext cx="489527" cy="89592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4359564" y="2078182"/>
            <a:ext cx="589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Vigilanza del singolo istituto = vigilanza </a:t>
            </a:r>
            <a:r>
              <a:rPr lang="it-IT" sz="3200" dirty="0" err="1" smtClean="0"/>
              <a:t>microprudenziale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289346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Vigilanza </a:t>
            </a:r>
            <a:r>
              <a:rPr lang="it-IT" dirty="0" err="1" smtClean="0"/>
              <a:t>microprudenziale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Vigilanza esercitata sui </a:t>
            </a:r>
            <a:r>
              <a:rPr lang="it-IT" b="1" dirty="0" smtClean="0"/>
              <a:t>singoli</a:t>
            </a:r>
            <a:r>
              <a:rPr lang="it-IT" dirty="0" smtClean="0"/>
              <a:t> istituti</a:t>
            </a:r>
          </a:p>
          <a:p>
            <a:r>
              <a:rPr lang="it-IT" dirty="0" smtClean="0"/>
              <a:t>Analisi </a:t>
            </a:r>
            <a:r>
              <a:rPr lang="it-IT" dirty="0"/>
              <a:t>e interventi finalizzati a individuare tempestivamente segnali di </a:t>
            </a:r>
            <a:r>
              <a:rPr lang="it-IT" b="1" dirty="0"/>
              <a:t>potenziale anomalia </a:t>
            </a:r>
            <a:r>
              <a:rPr lang="it-IT" dirty="0" smtClean="0"/>
              <a:t>e </a:t>
            </a:r>
            <a:r>
              <a:rPr lang="it-IT" dirty="0"/>
              <a:t>a sollecitarne la rimozione mediante appropriate misure </a:t>
            </a:r>
            <a:r>
              <a:rPr lang="it-IT" dirty="0" smtClean="0"/>
              <a:t>correttive</a:t>
            </a:r>
          </a:p>
          <a:p>
            <a:r>
              <a:rPr lang="it-IT" dirty="0" smtClean="0"/>
              <a:t>Coerenza </a:t>
            </a:r>
            <a:r>
              <a:rPr lang="it-IT" dirty="0"/>
              <a:t>degli assetti organizzativi, </a:t>
            </a:r>
            <a:r>
              <a:rPr lang="it-IT" dirty="0" smtClean="0"/>
              <a:t>qualità </a:t>
            </a:r>
            <a:r>
              <a:rPr lang="it-IT" dirty="0"/>
              <a:t>della gestione, </a:t>
            </a:r>
            <a:r>
              <a:rPr lang="it-IT" dirty="0" smtClean="0"/>
              <a:t>controllo </a:t>
            </a:r>
            <a:r>
              <a:rPr lang="it-IT" dirty="0"/>
              <a:t>dei rischi, </a:t>
            </a:r>
            <a:r>
              <a:rPr lang="it-IT" dirty="0" smtClean="0"/>
              <a:t>adeguatezza </a:t>
            </a:r>
            <a:r>
              <a:rPr lang="it-IT" dirty="0"/>
              <a:t>del patrimonio a fronteggiare eventuali perdite, </a:t>
            </a:r>
            <a:r>
              <a:rPr lang="it-IT" dirty="0" smtClean="0"/>
              <a:t>trasparenza </a:t>
            </a:r>
            <a:r>
              <a:rPr lang="it-IT" dirty="0"/>
              <a:t>e </a:t>
            </a:r>
            <a:r>
              <a:rPr lang="it-IT" dirty="0" smtClean="0"/>
              <a:t>correttezza </a:t>
            </a:r>
            <a:r>
              <a:rPr lang="it-IT" dirty="0"/>
              <a:t>nei confronti della </a:t>
            </a:r>
            <a:r>
              <a:rPr lang="it-IT" dirty="0" smtClean="0"/>
              <a:t>clientela</a:t>
            </a:r>
          </a:p>
          <a:p>
            <a:r>
              <a:rPr lang="it-IT" dirty="0"/>
              <a:t>Vigilanza </a:t>
            </a:r>
            <a:r>
              <a:rPr lang="it-IT" b="1" dirty="0"/>
              <a:t>informativa</a:t>
            </a:r>
            <a:r>
              <a:rPr lang="it-IT" dirty="0"/>
              <a:t>: raccolta, </a:t>
            </a:r>
            <a:r>
              <a:rPr lang="it-IT" dirty="0" smtClean="0"/>
              <a:t>elaborazione </a:t>
            </a:r>
            <a:r>
              <a:rPr lang="it-IT" dirty="0"/>
              <a:t>e </a:t>
            </a:r>
            <a:r>
              <a:rPr lang="it-IT" dirty="0" smtClean="0"/>
              <a:t>analisi </a:t>
            </a:r>
            <a:r>
              <a:rPr lang="it-IT" dirty="0"/>
              <a:t>sistematica di un complesso di informazioni di natura statistica, contabile e </a:t>
            </a:r>
            <a:r>
              <a:rPr lang="it-IT" dirty="0" smtClean="0"/>
              <a:t>amministrativa</a:t>
            </a:r>
          </a:p>
          <a:p>
            <a:r>
              <a:rPr lang="it-IT" dirty="0" smtClean="0"/>
              <a:t>Vigilanza </a:t>
            </a:r>
            <a:r>
              <a:rPr lang="it-IT" b="1" dirty="0" smtClean="0"/>
              <a:t>ispettiva</a:t>
            </a:r>
            <a:r>
              <a:rPr lang="it-IT" dirty="0"/>
              <a:t>: verificare qualità e correttezza dei dati trasmessi e </a:t>
            </a:r>
            <a:r>
              <a:rPr lang="it-IT" dirty="0" smtClean="0"/>
              <a:t>approfondire </a:t>
            </a:r>
            <a:r>
              <a:rPr lang="it-IT" dirty="0"/>
              <a:t>la conoscenza di aspetti organizzativi e gestionali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29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Diversi tipi di vigilanza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Segnaposto contenuto 3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847436" y="3488169"/>
              <a:ext cx="10515600" cy="21552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34297219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273926637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0079372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12110466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689477182"/>
                        </a:ext>
                      </a:extLst>
                    </a:gridCol>
                  </a:tblGrid>
                  <a:tr h="531306">
                    <a:tc>
                      <a:txBody>
                        <a:bodyPr/>
                        <a:lstStyle/>
                        <a:p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A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B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C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D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476791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3618378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2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63699680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3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it-IT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41425637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Segnaposto contenuto 3"/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847436" y="3488169"/>
              <a:ext cx="10515600" cy="21552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34297219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273926637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0079372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12110466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689477182"/>
                        </a:ext>
                      </a:extLst>
                    </a:gridCol>
                  </a:tblGrid>
                  <a:tr h="531306">
                    <a:tc>
                      <a:txBody>
                        <a:bodyPr/>
                        <a:lstStyle/>
                        <a:p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A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B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C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Banca D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0476791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1</a:t>
                          </a: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00580" t="-103371" r="-301449" b="-2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03371" r="-200578" b="-2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300870" t="-103371" r="-101159" b="-2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400870" t="-103371" r="-1159" b="-2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6183783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2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00580" t="-203371" r="-301449" b="-1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203371" r="-200578" b="-1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300870" t="-203371" r="-101159" b="-10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400870" t="-203371" r="-1159" b="-10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3699680"/>
                      </a:ext>
                    </a:extLst>
                  </a:tr>
                  <a:tr h="541314">
                    <a:tc>
                      <a:txBody>
                        <a:bodyPr/>
                        <a:lstStyle/>
                        <a:p>
                          <a:r>
                            <a:rPr lang="it-IT" dirty="0" smtClean="0">
                              <a:solidFill>
                                <a:sysClr val="windowText" lastClr="000000"/>
                              </a:solidFill>
                            </a:rPr>
                            <a:t>Periodo 3</a:t>
                          </a:r>
                          <a:endParaRPr lang="it-IT" dirty="0">
                            <a:solidFill>
                              <a:sysClr val="windowText" lastClr="0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100580" t="-303371" r="-301449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303371" r="-200578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300870" t="-303371" r="-101159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400870" t="-303371" r="-1159" b="-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425637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Rettangolo 6"/>
          <p:cNvSpPr/>
          <p:nvPr/>
        </p:nvSpPr>
        <p:spPr>
          <a:xfrm>
            <a:off x="655782" y="3325091"/>
            <a:ext cx="10307782" cy="23460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/>
          <p:cNvSpPr/>
          <p:nvPr/>
        </p:nvSpPr>
        <p:spPr>
          <a:xfrm>
            <a:off x="831273" y="2253672"/>
            <a:ext cx="489527" cy="89592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1477817" y="2078182"/>
            <a:ext cx="94765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Focus sul sistema finanziario nel suo complesso = vigilanza </a:t>
            </a:r>
            <a:r>
              <a:rPr lang="it-IT" sz="3200" dirty="0" err="1" smtClean="0"/>
              <a:t>macroprudenziale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168738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Vigilanza </a:t>
            </a:r>
            <a:r>
              <a:rPr lang="it-IT" dirty="0" err="1" smtClean="0"/>
              <a:t>macroprudenziale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Individua </a:t>
            </a:r>
            <a:r>
              <a:rPr lang="it-IT" dirty="0"/>
              <a:t>i </a:t>
            </a:r>
            <a:r>
              <a:rPr lang="it-IT" b="1" dirty="0"/>
              <a:t>fattori di rischio </a:t>
            </a:r>
            <a:r>
              <a:rPr lang="it-IT" dirty="0"/>
              <a:t>e le</a:t>
            </a:r>
            <a:r>
              <a:rPr lang="it-IT" b="1" dirty="0"/>
              <a:t> vulnerabilità </a:t>
            </a:r>
            <a:r>
              <a:rPr lang="it-IT" dirty="0"/>
              <a:t>del sistema finanziario che potrebbero costituire una minaccia per la sua stabilità, allo scopo di prevenirne, o limitarne, gli effetti sull'economia </a:t>
            </a:r>
            <a:r>
              <a:rPr lang="it-IT" dirty="0" smtClean="0"/>
              <a:t>reale</a:t>
            </a:r>
          </a:p>
          <a:p>
            <a:r>
              <a:rPr lang="it-IT" dirty="0" smtClean="0"/>
              <a:t>Meccanismi </a:t>
            </a:r>
            <a:r>
              <a:rPr lang="it-IT" dirty="0"/>
              <a:t>di </a:t>
            </a:r>
            <a:r>
              <a:rPr lang="it-IT" b="1" dirty="0"/>
              <a:t>amplificazione dei </a:t>
            </a:r>
            <a:r>
              <a:rPr lang="it-IT" b="1" dirty="0" smtClean="0"/>
              <a:t>rischi</a:t>
            </a:r>
            <a:r>
              <a:rPr lang="it-IT" dirty="0"/>
              <a:t>: comportamenti collettivi sfavorevoli degli operatori, </a:t>
            </a:r>
            <a:r>
              <a:rPr lang="it-IT" dirty="0" smtClean="0"/>
              <a:t>interconnessione </a:t>
            </a:r>
            <a:r>
              <a:rPr lang="it-IT" dirty="0"/>
              <a:t>e dipendenza tra </a:t>
            </a:r>
            <a:r>
              <a:rPr lang="it-IT" dirty="0" smtClean="0"/>
              <a:t>intermediari, esposizione </a:t>
            </a:r>
            <a:r>
              <a:rPr lang="it-IT" dirty="0"/>
              <a:t>a fattori comuni di rischio </a:t>
            </a:r>
            <a:r>
              <a:rPr lang="it-IT" dirty="0" smtClean="0"/>
              <a:t>(dimensione cross-</a:t>
            </a:r>
            <a:r>
              <a:rPr lang="it-IT" dirty="0" err="1" smtClean="0"/>
              <a:t>sectional</a:t>
            </a:r>
            <a:r>
              <a:rPr lang="it-IT" dirty="0" smtClean="0"/>
              <a:t>)</a:t>
            </a:r>
          </a:p>
          <a:p>
            <a:r>
              <a:rPr lang="it-IT" b="1" dirty="0" err="1" smtClean="0"/>
              <a:t>Prociclicità</a:t>
            </a:r>
            <a:r>
              <a:rPr lang="it-IT" dirty="0" smtClean="0"/>
              <a:t> </a:t>
            </a:r>
            <a:r>
              <a:rPr lang="it-IT" dirty="0"/>
              <a:t>del sistema </a:t>
            </a:r>
            <a:r>
              <a:rPr lang="it-IT" dirty="0" smtClean="0"/>
              <a:t>finanziario (dimensione temporale)</a:t>
            </a:r>
          </a:p>
          <a:p>
            <a:r>
              <a:rPr lang="it-IT" dirty="0" smtClean="0"/>
              <a:t>Complementare alla vigilanza </a:t>
            </a:r>
            <a:r>
              <a:rPr lang="it-IT" dirty="0" err="1" smtClean="0"/>
              <a:t>microprudenziale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2262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Depositi e prestiti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 depositi bancari sono rivolti a individui, famiglie, imprese finanziarie e non finanziarie, enti locali e nazionali.</a:t>
            </a:r>
          </a:p>
          <a:p>
            <a:r>
              <a:rPr lang="it-IT" dirty="0" smtClean="0"/>
              <a:t>I prestiti… idem </a:t>
            </a:r>
            <a:r>
              <a:rPr lang="it-IT" dirty="0" smtClean="0">
                <a:sym typeface="Wingdings" panose="05000000000000000000" pitchFamily="2" charset="2"/>
              </a:rPr>
              <a:t>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I depositi possono essere a vista (conto corrente) o vincolati (a risparmio)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I prestiti tipicamente offerti alle imprese sono a scadenza, a revoca o autoliquidanti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Quelli tipicamente offerti alle famiglie sono mutui per l’acquisto di abitazioni e credito al consumo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5420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65909" y="2849707"/>
            <a:ext cx="10515600" cy="1325563"/>
          </a:xfrm>
        </p:spPr>
        <p:txBody>
          <a:bodyPr/>
          <a:lstStyle/>
          <a:p>
            <a:pPr algn="ctr"/>
            <a:r>
              <a:rPr lang="it-IT" dirty="0" smtClean="0"/>
              <a:t>Come fa a funzionare una banca?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424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passo indietro: il bilancio di un’impresa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3659349"/>
              </p:ext>
            </p:extLst>
          </p:nvPr>
        </p:nvGraphicFramePr>
        <p:xfrm>
          <a:off x="838200" y="1825623"/>
          <a:ext cx="10515600" cy="3646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98334553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944266802"/>
                    </a:ext>
                  </a:extLst>
                </a:gridCol>
              </a:tblGrid>
              <a:tr h="994165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ATTIVO</a:t>
                      </a:r>
                      <a:endParaRPr lang="it-IT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PASSIVO E NETTO</a:t>
                      </a:r>
                      <a:endParaRPr lang="it-IT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6499737"/>
                  </a:ext>
                </a:extLst>
              </a:tr>
              <a:tr h="994165">
                <a:tc rowSpan="2"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ATTIVO IMMOBILIZZATO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PATRIMONIO NETTO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5720877"/>
                  </a:ext>
                </a:extLst>
              </a:tr>
              <a:tr h="994165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DEBITI A M/L TERMINE</a:t>
                      </a:r>
                      <a:endParaRPr lang="it-IT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793327"/>
                  </a:ext>
                </a:extLst>
              </a:tr>
              <a:tr h="663995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ATTIVO CIRCOLANTE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DEBITI A BREVE TERMINE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8368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03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passo indietro: il bilancio di un’impresa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3659349"/>
              </p:ext>
            </p:extLst>
          </p:nvPr>
        </p:nvGraphicFramePr>
        <p:xfrm>
          <a:off x="838200" y="1825623"/>
          <a:ext cx="10515600" cy="3646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98334553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944266802"/>
                    </a:ext>
                  </a:extLst>
                </a:gridCol>
              </a:tblGrid>
              <a:tr h="994165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ATTIVO</a:t>
                      </a:r>
                      <a:endParaRPr lang="it-IT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PASSIVO E NETTO</a:t>
                      </a:r>
                      <a:endParaRPr lang="it-IT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6499737"/>
                  </a:ext>
                </a:extLst>
              </a:tr>
              <a:tr h="994165">
                <a:tc rowSpan="2"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ATTIVO IMMOBILIZZATO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PATRIMONIO NETTO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5720877"/>
                  </a:ext>
                </a:extLst>
              </a:tr>
              <a:tr h="994165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DEBITI A M/L TERMINE</a:t>
                      </a:r>
                      <a:endParaRPr lang="it-IT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793327"/>
                  </a:ext>
                </a:extLst>
              </a:tr>
              <a:tr h="663995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ATTIVO CIRCOLANTE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DEBITI A BREVE TERMINE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8368240"/>
                  </a:ext>
                </a:extLst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101578" y="5786438"/>
            <a:ext cx="5988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/>
              <a:t>Equilibrio patrimoniale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281746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</a:t>
            </a:r>
            <a:r>
              <a:rPr lang="it-IT" dirty="0" smtClean="0"/>
              <a:t> il bilancio di una banca?</a:t>
            </a:r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930" y="1292080"/>
            <a:ext cx="10839450" cy="540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4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</a:t>
            </a:r>
            <a:r>
              <a:rPr lang="it-IT" dirty="0" smtClean="0"/>
              <a:t> il bilancio di una banca?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648759"/>
              </p:ext>
            </p:extLst>
          </p:nvPr>
        </p:nvGraphicFramePr>
        <p:xfrm>
          <a:off x="838200" y="1825623"/>
          <a:ext cx="10515600" cy="3646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983345537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944266802"/>
                    </a:ext>
                  </a:extLst>
                </a:gridCol>
              </a:tblGrid>
              <a:tr h="994165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IMPIEGHI</a:t>
                      </a:r>
                      <a:endParaRPr lang="it-IT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/>
                        <a:t>FONTI</a:t>
                      </a:r>
                      <a:endParaRPr lang="it-IT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6499737"/>
                  </a:ext>
                </a:extLst>
              </a:tr>
              <a:tr h="994165">
                <a:tc rowSpan="2"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IMPIEGHI A M/L TERMINE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PATRIMONIO NETTO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5720877"/>
                  </a:ext>
                </a:extLst>
              </a:tr>
              <a:tr h="994165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DEBITI A M/L TERMINE</a:t>
                      </a:r>
                      <a:endParaRPr lang="it-IT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793327"/>
                  </a:ext>
                </a:extLst>
              </a:tr>
              <a:tr h="663995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IMPIEGHI</a:t>
                      </a:r>
                      <a:r>
                        <a:rPr lang="it-IT" sz="2000" baseline="0" dirty="0" smtClean="0"/>
                        <a:t> A BREVE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DEBITI A BREVE TERMINE</a:t>
                      </a:r>
                      <a:endParaRPr lang="it-IT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8368240"/>
                  </a:ext>
                </a:extLst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101578" y="5786438"/>
            <a:ext cx="5988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/>
              <a:t>Equilibrio patrimoniale?</a:t>
            </a:r>
            <a:endParaRPr lang="it-IT" sz="3600" b="1" dirty="0"/>
          </a:p>
        </p:txBody>
      </p:sp>
      <p:cxnSp>
        <p:nvCxnSpPr>
          <p:cNvPr id="4" name="Connettore 2 3"/>
          <p:cNvCxnSpPr/>
          <p:nvPr/>
        </p:nvCxnSpPr>
        <p:spPr>
          <a:xfrm flipH="1" flipV="1">
            <a:off x="4871258" y="3906982"/>
            <a:ext cx="2460567" cy="111390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00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14763408B8B74D856D309E1BB4DAD2" ma:contentTypeVersion="12" ma:contentTypeDescription="Creare un nuovo documento." ma:contentTypeScope="" ma:versionID="9091ef39c088bc083b93c6c7dfcc0847">
  <xsd:schema xmlns:xsd="http://www.w3.org/2001/XMLSchema" xmlns:xs="http://www.w3.org/2001/XMLSchema" xmlns:p="http://schemas.microsoft.com/office/2006/metadata/properties" xmlns:ns2="cfd49abe-aed8-4bbc-8cbf-81a20ce75338" targetNamespace="http://schemas.microsoft.com/office/2006/metadata/properties" ma:root="true" ma:fieldsID="c1cb8c7ddd03351fe9138ed1850fefe6" ns2:_="">
    <xsd:import namespace="cfd49abe-aed8-4bbc-8cbf-81a20ce7533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d49abe-aed8-4bbc-8cbf-81a20ce753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7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B84F8D-87B4-4CAA-AB8E-807B8369EB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d49abe-aed8-4bbc-8cbf-81a20ce753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60729A6-8A44-4FE6-961E-A3B01FC898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033485-9532-439B-9946-F5EC565512E1}">
  <ds:schemaRefs>
    <ds:schemaRef ds:uri="http://purl.org/dc/terms/"/>
    <ds:schemaRef ds:uri="http://schemas.openxmlformats.org/package/2006/metadata/core-properties"/>
    <ds:schemaRef ds:uri="cfd49abe-aed8-4bbc-8cbf-81a20ce7533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7645</TotalTime>
  <Words>1179</Words>
  <Application>Microsoft Office PowerPoint</Application>
  <PresentationFormat>Widescreen</PresentationFormat>
  <Paragraphs>184</Paragraphs>
  <Slides>33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Cambria Math</vt:lpstr>
      <vt:lpstr>Wingdings</vt:lpstr>
      <vt:lpstr>Tema di Office</vt:lpstr>
      <vt:lpstr>Come funziona  il sistema finanziario</vt:lpstr>
      <vt:lpstr>Outline</vt:lpstr>
      <vt:lpstr>Cos’è una banca</vt:lpstr>
      <vt:lpstr>Depositi e prestiti</vt:lpstr>
      <vt:lpstr>Come fa a funzionare una banca?</vt:lpstr>
      <vt:lpstr>Un passo indietro: il bilancio di un’impresa</vt:lpstr>
      <vt:lpstr>Un passo indietro: il bilancio di un’impresa</vt:lpstr>
      <vt:lpstr>E il bilancio di una banca?</vt:lpstr>
      <vt:lpstr>E il bilancio di una banca?</vt:lpstr>
      <vt:lpstr>E il bilancio di una banca?</vt:lpstr>
      <vt:lpstr>Come fa a funzionare una banca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Come fa a funzionare una banca</vt:lpstr>
      <vt:lpstr>Il monitoraggio dell’attività di impresa</vt:lpstr>
      <vt:lpstr>Tanti depositanti = tanti creditori</vt:lpstr>
      <vt:lpstr>Come fa a funzionare una banca</vt:lpstr>
      <vt:lpstr>Come fa a funzionare una banca</vt:lpstr>
      <vt:lpstr>Alcuni esempi di regolamentazione</vt:lpstr>
      <vt:lpstr>Requisiti di capitale</vt:lpstr>
      <vt:lpstr>Requisiti di capitale</vt:lpstr>
      <vt:lpstr>Sistemi di garanzia dei depositi</vt:lpstr>
      <vt:lpstr>Riserva obbligatoria presso la banca centrale</vt:lpstr>
      <vt:lpstr>Diversi tipi di vigilanza</vt:lpstr>
      <vt:lpstr>Diversi tipi di vigilanza</vt:lpstr>
      <vt:lpstr>Diversi tipi di vigilanza</vt:lpstr>
      <vt:lpstr>Vigilanza microprudenziale</vt:lpstr>
      <vt:lpstr>Diversi tipi di vigilanza</vt:lpstr>
      <vt:lpstr>Vigilanza macroprudenziale</vt:lpstr>
    </vt:vector>
  </TitlesOfParts>
  <Company>Banca d'Italia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 SOGGIA</dc:creator>
  <cp:lastModifiedBy>GIOVANNI SOGGIA</cp:lastModifiedBy>
  <cp:revision>45</cp:revision>
  <dcterms:created xsi:type="dcterms:W3CDTF">2023-02-13T13:58:11Z</dcterms:created>
  <dcterms:modified xsi:type="dcterms:W3CDTF">2023-10-23T13:45:34Z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0x010100F614763408B8B74D856D309E1BB4DAD2</vt:lpwstr>
  </property>
</Properties>
</file>