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0"/>
  </p:notesMasterIdLst>
  <p:handoutMasterIdLst>
    <p:handoutMasterId r:id="rId51"/>
  </p:handoutMasterIdLst>
  <p:sldIdLst>
    <p:sldId id="288" r:id="rId3"/>
    <p:sldId id="347" r:id="rId4"/>
    <p:sldId id="696" r:id="rId5"/>
    <p:sldId id="292" r:id="rId6"/>
    <p:sldId id="482" r:id="rId7"/>
    <p:sldId id="621" r:id="rId8"/>
    <p:sldId id="349" r:id="rId9"/>
    <p:sldId id="341" r:id="rId10"/>
    <p:sldId id="622" r:id="rId11"/>
    <p:sldId id="623" r:id="rId12"/>
    <p:sldId id="695" r:id="rId13"/>
    <p:sldId id="297" r:id="rId14"/>
    <p:sldId id="308" r:id="rId15"/>
    <p:sldId id="325" r:id="rId16"/>
    <p:sldId id="326" r:id="rId17"/>
    <p:sldId id="327" r:id="rId18"/>
    <p:sldId id="328" r:id="rId19"/>
    <p:sldId id="334" r:id="rId20"/>
    <p:sldId id="330" r:id="rId21"/>
    <p:sldId id="329" r:id="rId22"/>
    <p:sldId id="331" r:id="rId23"/>
    <p:sldId id="332" r:id="rId24"/>
    <p:sldId id="333" r:id="rId25"/>
    <p:sldId id="335" r:id="rId26"/>
    <p:sldId id="478" r:id="rId27"/>
    <p:sldId id="309" r:id="rId28"/>
    <p:sldId id="697" r:id="rId29"/>
    <p:sldId id="480" r:id="rId30"/>
    <p:sldId id="481" r:id="rId31"/>
    <p:sldId id="698" r:id="rId32"/>
    <p:sldId id="298" r:id="rId33"/>
    <p:sldId id="324" r:id="rId34"/>
    <p:sldId id="699" r:id="rId35"/>
    <p:sldId id="700" r:id="rId36"/>
    <p:sldId id="312" r:id="rId37"/>
    <p:sldId id="313" r:id="rId38"/>
    <p:sldId id="314" r:id="rId39"/>
    <p:sldId id="316" r:id="rId40"/>
    <p:sldId id="317" r:id="rId41"/>
    <p:sldId id="315" r:id="rId42"/>
    <p:sldId id="318" r:id="rId43"/>
    <p:sldId id="319" r:id="rId44"/>
    <p:sldId id="320" r:id="rId45"/>
    <p:sldId id="321" r:id="rId46"/>
    <p:sldId id="322" r:id="rId47"/>
    <p:sldId id="479" r:id="rId48"/>
    <p:sldId id="323" r:id="rId4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EBF5"/>
    <a:srgbClr val="DCE6F2"/>
    <a:srgbClr val="FFCCCC"/>
    <a:srgbClr val="FFCCFF"/>
    <a:srgbClr val="000099"/>
    <a:srgbClr val="CC0000"/>
    <a:srgbClr val="A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47479" autoAdjust="0"/>
  </p:normalViewPr>
  <p:slideViewPr>
    <p:cSldViewPr>
      <p:cViewPr varScale="1">
        <p:scale>
          <a:sx n="30" d="100"/>
          <a:sy n="30" d="100"/>
        </p:scale>
        <p:origin x="2304"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58E4975A-F738-4D05-9B1B-1984B274DFB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69EE6D8B-BF65-4787-A986-180FF6643A6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15DC40-2831-4DA8-83B3-9E32B01A7729}" type="datetimeFigureOut">
              <a:rPr lang="it-IT" smtClean="0"/>
              <a:t>12/10/2023</a:t>
            </a:fld>
            <a:endParaRPr lang="it-IT"/>
          </a:p>
        </p:txBody>
      </p:sp>
      <p:sp>
        <p:nvSpPr>
          <p:cNvPr id="4" name="Segnaposto piè di pagina 3">
            <a:extLst>
              <a:ext uri="{FF2B5EF4-FFF2-40B4-BE49-F238E27FC236}">
                <a16:creationId xmlns:a16="http://schemas.microsoft.com/office/drawing/2014/main" id="{94E23BD4-700F-4816-9BE2-7071C5E448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2D3C820-16E6-4D45-9943-A2EAE2785F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CF86967-8642-4E59-A15E-F6B588090404}" type="slidenum">
              <a:rPr lang="it-IT" smtClean="0"/>
              <a:t>‹N›</a:t>
            </a:fld>
            <a:endParaRPr lang="it-IT"/>
          </a:p>
        </p:txBody>
      </p:sp>
    </p:spTree>
    <p:extLst>
      <p:ext uri="{BB962C8B-B14F-4D97-AF65-F5344CB8AC3E}">
        <p14:creationId xmlns:p14="http://schemas.microsoft.com/office/powerpoint/2010/main" val="25083265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18A89-6092-4116-82D6-41FF1B2E86D0}" type="datetimeFigureOut">
              <a:rPr lang="it-IT" smtClean="0"/>
              <a:pPr/>
              <a:t>12/10/2023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B6E677-1213-4ADE-B1DC-4B62D2462455}"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8" Type="http://schemas.openxmlformats.org/officeDocument/2006/relationships/hyperlink" Target="https://it.wikipedia.org/wiki/Real_Udienza" TargetMode="External"/><Relationship Id="rId3" Type="http://schemas.openxmlformats.org/officeDocument/2006/relationships/hyperlink" Target="https://it.wikipedia.org/wiki/Carta_de_Logu" TargetMode="External"/><Relationship Id="rId7" Type="http://schemas.openxmlformats.org/officeDocument/2006/relationships/hyperlink" Target="https://it.wikipedia.org/wiki/Stamento" TargetMode="External"/><Relationship Id="rId2" Type="http://schemas.openxmlformats.org/officeDocument/2006/relationships/slide" Target="../slides/slide35.xml"/><Relationship Id="rId1" Type="http://schemas.openxmlformats.org/officeDocument/2006/relationships/notesMaster" Target="../notesMasters/notesMaster1.xml"/><Relationship Id="rId6" Type="http://schemas.openxmlformats.org/officeDocument/2006/relationships/hyperlink" Target="https://it.wikipedia.org/w/index.php?title=Fusione_perfetta_del_1847&amp;action=edit&amp;section=5" TargetMode="External"/><Relationship Id="rId5" Type="http://schemas.openxmlformats.org/officeDocument/2006/relationships/hyperlink" Target="https://it.wikipedia.org/w/index.php?title=Fusione_perfetta_del_1847&amp;veaction=edit&amp;section=5" TargetMode="External"/><Relationship Id="rId4" Type="http://schemas.openxmlformats.org/officeDocument/2006/relationships/hyperlink" Target="https://it.wikipedia.org/wiki/Parlamento_Subalpino"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it.wikipedia.org/wiki/Aiuto:IPA"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a:solidFill>
                  <a:schemeClr val="tx1"/>
                </a:solidFill>
                <a:effectLst/>
                <a:latin typeface="+mn-lt"/>
                <a:ea typeface="+mn-ea"/>
                <a:cs typeface="+mn-cs"/>
              </a:rPr>
              <a:t>Benvenuti a tutte e a tutti, a questa prima lezione del corso di Filologia sarda.</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Questa prima ora e mezza di lezione sarà dedicata alla presentazione del corso: quindi partirò fornendovi una mia </a:t>
            </a:r>
            <a:r>
              <a:rPr lang="it-IT" sz="1200" b="1" kern="1200">
                <a:solidFill>
                  <a:schemeClr val="tx1"/>
                </a:solidFill>
                <a:effectLst/>
                <a:latin typeface="+mn-lt"/>
                <a:ea typeface="+mn-ea"/>
                <a:cs typeface="+mn-cs"/>
              </a:rPr>
              <a:t>presentazione personale, bio-bibliografica </a:t>
            </a:r>
            <a:r>
              <a:rPr lang="it-IT" sz="1200" kern="1200">
                <a:solidFill>
                  <a:schemeClr val="tx1"/>
                </a:solidFill>
                <a:effectLst/>
                <a:latin typeface="+mn-lt"/>
                <a:ea typeface="+mn-ea"/>
                <a:cs typeface="+mn-cs"/>
              </a:rPr>
              <a:t>perché sappiate su cosa si concentrano le mie ricerche, vi darò informazioni sull’orario delle lezioni, sui contenuti del corso, sui materiali per la preparazione dell’esame, sulle modalità per il ricevimento, e vi fornirò una preview, una anticipazione indicativa sugli argomenti che affronteremo.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Giusto per cominciare a darvi qualche elemento del corso che svilupperemo insieme nelle prossime 30 ore, questo è un corso che prende come base quanto avete imparato nel corso della prof.ssa Serra: </a:t>
            </a:r>
          </a:p>
          <a:p>
            <a:r>
              <a:rPr lang="it-IT" sz="1200" kern="1200">
                <a:solidFill>
                  <a:schemeClr val="tx1"/>
                </a:solidFill>
                <a:effectLst/>
                <a:latin typeface="+mn-lt"/>
                <a:ea typeface="+mn-ea"/>
                <a:cs typeface="+mn-cs"/>
              </a:rPr>
              <a:t>la prof.ssa Patrizia Serra vi ha fornito i primi fondamenti di ecdotica e critica del testo: quindi come si lavora con le testimonianze del passato e in particolare sui testi romanzi, vi ha parlato di come si strutturava lo spazio linguistico della Romania, cioè di quello spazio geografico in cui erano giunte la lingua e la cultura dei Romani; e tra queste lingue romanze, vi ha dato anche qualche fondamento su una lingua romanza in particolare, che si manifesta nel Medioevo e che è, appunto il sardo, quindi avrete visto come questa lingua si manifesta nella scrittura e nei primi documenti dall’XI secolo in poi.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Ma per il momento non vado oltre con la presentazione del corso. </a:t>
            </a:r>
          </a:p>
          <a:p>
            <a:endParaRPr lang="it-IT" sz="1200" kern="120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21B6E677-1213-4ADE-B1DC-4B62D2462455}" type="slidenum">
              <a:rPr lang="it-IT" smtClean="0"/>
              <a:pPr/>
              <a:t>1</a:t>
            </a:fld>
            <a:endParaRPr lang="it-IT"/>
          </a:p>
        </p:txBody>
      </p:sp>
    </p:spTree>
    <p:extLst>
      <p:ext uri="{BB962C8B-B14F-4D97-AF65-F5344CB8AC3E}">
        <p14:creationId xmlns:p14="http://schemas.microsoft.com/office/powerpoint/2010/main" val="508757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a:t>Qui vi ho messo il calendario dell’anno accademico 2023-2024, in modo che abbiate un’idea chiara di giorni di festività, ponti e chiusure, e speriamo che non ci siano chiusure d’altro tipo, chiaramente. Quindi se riusciamo ad attenerci al programma, grosso modo questa che vi mostro dovrebbe essere la nostra scaletta degli incontri. </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10</a:t>
            </a:fld>
            <a:endParaRPr lang="it-IT"/>
          </a:p>
        </p:txBody>
      </p:sp>
    </p:spTree>
    <p:extLst>
      <p:ext uri="{BB962C8B-B14F-4D97-AF65-F5344CB8AC3E}">
        <p14:creationId xmlns:p14="http://schemas.microsoft.com/office/powerpoint/2010/main" val="1222910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a:t>Qui vi ho messo il calendario dell’anno accademico 2023-2024, in modo che abbiate un’idea chiara di giorni di festività, ponti e chiusure, e speriamo che non ci siano chiusure d’altro tipo, chiaramente. Quindi se riusciamo ad attenerci al programma, grosso modo questa che vi mostro dovrebbe essere la nostra scaletta degli incontri. </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11</a:t>
            </a:fld>
            <a:endParaRPr lang="it-IT"/>
          </a:p>
        </p:txBody>
      </p:sp>
    </p:spTree>
    <p:extLst>
      <p:ext uri="{BB962C8B-B14F-4D97-AF65-F5344CB8AC3E}">
        <p14:creationId xmlns:p14="http://schemas.microsoft.com/office/powerpoint/2010/main" val="3841336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92500" lnSpcReduction="20000"/>
          </a:bodyPr>
          <a:lstStyle/>
          <a:p>
            <a:r>
              <a:rPr lang="it-IT" sz="1200" kern="1200">
                <a:solidFill>
                  <a:schemeClr val="tx1"/>
                </a:solidFill>
                <a:effectLst/>
                <a:latin typeface="+mn-lt"/>
                <a:ea typeface="+mn-ea"/>
                <a:cs typeface="+mn-cs"/>
              </a:rPr>
              <a:t>Andiamo quindi alla presentazione del programma del corso. Quali saranno i contenuti? </a:t>
            </a:r>
          </a:p>
          <a:p>
            <a:r>
              <a:rPr lang="it-IT" sz="1200" kern="1200">
                <a:solidFill>
                  <a:schemeClr val="tx1"/>
                </a:solidFill>
                <a:effectLst/>
                <a:latin typeface="+mn-lt"/>
                <a:ea typeface="+mn-ea"/>
                <a:cs typeface="+mn-cs"/>
              </a:rPr>
              <a:t>L'idea è quella di fornire un'introduzione sistematica (sistematica, ma ovviamente non esaustiva) ai problemi che riguardano le edizioni dei testi, con la limitazione a quelli scritti in lingua sarda o comunque in Sardegna.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1. Oggi appunto faremo una breve introduzione. Vi farò vedere velocemente di cosa parleremo e farò una breve introduzione alla disciplina e ai primi studi di filologia sarda. Chi sono i primi studiosi che se ne sono occupati in maniera scientifica e che hanno posto le basi della disciplina? Quali sono i primi libri dedicati al sardo? Quale visione si aveva del sardo, delle sue origini e della sua collocazione tra le lingue romanze? (questa parte la potrei destinare alla triennale)</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2. La seconda lezione sarà dedicata alla lingua di sostrato e alla </a:t>
            </a:r>
            <a:r>
              <a:rPr lang="it-IT" sz="1200" b="1" kern="1200">
                <a:solidFill>
                  <a:schemeClr val="tx1"/>
                </a:solidFill>
                <a:effectLst/>
                <a:latin typeface="+mn-lt"/>
                <a:ea typeface="+mn-ea"/>
                <a:cs typeface="+mn-cs"/>
              </a:rPr>
              <a:t>romanizzazione </a:t>
            </a:r>
            <a:r>
              <a:rPr lang="it-IT" sz="1200" kern="1200">
                <a:solidFill>
                  <a:schemeClr val="tx1"/>
                </a:solidFill>
                <a:effectLst/>
                <a:latin typeface="+mn-lt"/>
                <a:ea typeface="+mn-ea"/>
                <a:cs typeface="+mn-cs"/>
              </a:rPr>
              <a:t>della Sardegna. Partiremo proprio ab ovo, cioè vi fornirò qualche elemento per capire come si presentava linguisticamente la Sardegna prima dei romani e come si presentava quella che poi sarebbe diventata una lingua per noi misteriosa purtroppo, cioè la lingua parlata in Sardegna prima dell’arrivo dei nuragici, il </a:t>
            </a:r>
            <a:r>
              <a:rPr lang="it-IT" sz="1200" b="1" kern="1200">
                <a:solidFill>
                  <a:schemeClr val="tx1"/>
                </a:solidFill>
                <a:effectLst/>
                <a:latin typeface="+mn-lt"/>
                <a:ea typeface="+mn-ea"/>
                <a:cs typeface="+mn-cs"/>
              </a:rPr>
              <a:t>paleosardo</a:t>
            </a:r>
            <a:r>
              <a:rPr lang="it-IT" sz="1200" kern="1200">
                <a:solidFill>
                  <a:schemeClr val="tx1"/>
                </a:solidFill>
                <a:effectLst/>
                <a:latin typeface="+mn-lt"/>
                <a:ea typeface="+mn-ea"/>
                <a:cs typeface="+mn-cs"/>
              </a:rPr>
              <a:t>. Sapete che il dibattito è aperto e che in questo settore cominciano a fioccare anche le interpretazioni non ortodosse, diciamo, non accolte dalla critica ufficiale.</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3. Nella lezione successiva, parleremo del </a:t>
            </a:r>
            <a:r>
              <a:rPr lang="it-IT" sz="1200" b="1" kern="1200">
                <a:solidFill>
                  <a:schemeClr val="tx1"/>
                </a:solidFill>
                <a:effectLst/>
                <a:latin typeface="+mn-lt"/>
                <a:ea typeface="+mn-ea"/>
                <a:cs typeface="+mn-cs"/>
              </a:rPr>
              <a:t>periodo vandalico</a:t>
            </a:r>
            <a:r>
              <a:rPr lang="it-IT" sz="1200" kern="1200">
                <a:solidFill>
                  <a:schemeClr val="tx1"/>
                </a:solidFill>
                <a:effectLst/>
                <a:latin typeface="+mn-lt"/>
                <a:ea typeface="+mn-ea"/>
                <a:cs typeface="+mn-cs"/>
              </a:rPr>
              <a:t>. La dominazione vandalica, come vedremo, è durata in Sardegna un’ottantina d’anni circa (456-534 d.C.), quindi non ha inciso in maniera significativa sulla lingua, ma è stato un periodo culturalmente vivace per la Sardegna, perché è un periodo in cui in Sardegna vengono esiliati alcuni vescovi cattolici africani e in particolare </a:t>
            </a:r>
            <a:r>
              <a:rPr lang="it-IT" sz="1200" b="1" kern="1200">
                <a:solidFill>
                  <a:schemeClr val="tx1"/>
                </a:solidFill>
                <a:effectLst/>
                <a:latin typeface="+mn-lt"/>
                <a:ea typeface="+mn-ea"/>
                <a:cs typeface="+mn-cs"/>
              </a:rPr>
              <a:t>Fulgenzio da Ruspe </a:t>
            </a:r>
            <a:r>
              <a:rPr lang="it-IT" sz="1200" kern="1200">
                <a:solidFill>
                  <a:schemeClr val="tx1"/>
                </a:solidFill>
                <a:effectLst/>
                <a:latin typeface="+mn-lt"/>
                <a:ea typeface="+mn-ea"/>
                <a:cs typeface="+mn-cs"/>
              </a:rPr>
              <a:t>che fonderà a Cagliari il primo </a:t>
            </a:r>
            <a:r>
              <a:rPr lang="it-IT" sz="1200" i="1" kern="1200">
                <a:solidFill>
                  <a:schemeClr val="tx1"/>
                </a:solidFill>
                <a:effectLst/>
                <a:latin typeface="+mn-lt"/>
                <a:ea typeface="+mn-ea"/>
                <a:cs typeface="+mn-cs"/>
              </a:rPr>
              <a:t>scriptorium</a:t>
            </a:r>
            <a:r>
              <a:rPr lang="it-IT" sz="1200" kern="1200">
                <a:solidFill>
                  <a:schemeClr val="tx1"/>
                </a:solidFill>
                <a:effectLst/>
                <a:latin typeface="+mn-lt"/>
                <a:ea typeface="+mn-ea"/>
                <a:cs typeface="+mn-cs"/>
              </a:rPr>
              <a:t> sardo di cui abbiamo notizia. Vedremo quindi qualche manoscritto che potrebbe appunto essere stato confezionato in questo </a:t>
            </a:r>
            <a:r>
              <a:rPr lang="it-IT" sz="1200" i="1" kern="1200">
                <a:solidFill>
                  <a:schemeClr val="tx1"/>
                </a:solidFill>
                <a:effectLst/>
                <a:latin typeface="+mn-lt"/>
                <a:ea typeface="+mn-ea"/>
                <a:cs typeface="+mn-cs"/>
              </a:rPr>
              <a:t>scriptorium</a:t>
            </a:r>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Ci sposteremo quindi verso il periodo in cui la </a:t>
            </a:r>
            <a:r>
              <a:rPr lang="it-IT" sz="1200" b="1" kern="1200">
                <a:solidFill>
                  <a:schemeClr val="tx1"/>
                </a:solidFill>
                <a:effectLst/>
                <a:latin typeface="+mn-lt"/>
                <a:ea typeface="+mn-ea"/>
                <a:cs typeface="+mn-cs"/>
              </a:rPr>
              <a:t>Sardegna </a:t>
            </a:r>
            <a:r>
              <a:rPr lang="it-IT" sz="1200" b="0" kern="1200">
                <a:solidFill>
                  <a:schemeClr val="tx1"/>
                </a:solidFill>
                <a:effectLst/>
                <a:latin typeface="+mn-lt"/>
                <a:ea typeface="+mn-ea"/>
                <a:cs typeface="+mn-cs"/>
              </a:rPr>
              <a:t>diventa </a:t>
            </a:r>
            <a:r>
              <a:rPr lang="it-IT" sz="1200" b="1" kern="1200">
                <a:solidFill>
                  <a:schemeClr val="tx1"/>
                </a:solidFill>
                <a:effectLst/>
                <a:latin typeface="+mn-lt"/>
                <a:ea typeface="+mn-ea"/>
                <a:cs typeface="+mn-cs"/>
              </a:rPr>
              <a:t>bizantina</a:t>
            </a:r>
            <a:r>
              <a:rPr lang="it-IT" sz="1200" kern="1200">
                <a:solidFill>
                  <a:schemeClr val="tx1"/>
                </a:solidFill>
                <a:effectLst/>
                <a:latin typeface="+mn-lt"/>
                <a:ea typeface="+mn-ea"/>
                <a:cs typeface="+mn-cs"/>
              </a:rPr>
              <a:t>. Sempre nella stessa lezione affronteremo il periodo in cui la Sardegna ha smesso di gravitare intorno alla chiesa romana occidentale e ha cominciato a gravitare nella sfera di influenza di Bisanzio e ha quindi avuto come lingua di prestigio il greco-bizantino. Parliamo dunque del periodo che va dalla metà del VI secolo fino all’VIII-IX secolo circa, quando la Sardegna comincia ad essere indipendente, anche se in maniera ancora non ufficiale.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12</a:t>
            </a:fld>
            <a:endParaRPr lang="it-IT"/>
          </a:p>
        </p:txBody>
      </p:sp>
    </p:spTree>
    <p:extLst>
      <p:ext uri="{BB962C8B-B14F-4D97-AF65-F5344CB8AC3E}">
        <p14:creationId xmlns:p14="http://schemas.microsoft.com/office/powerpoint/2010/main" val="3659736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7500" lnSpcReduction="20000"/>
          </a:bodyPr>
          <a:lstStyle/>
          <a:p>
            <a:r>
              <a:rPr lang="it-IT" sz="1200" kern="1200">
                <a:solidFill>
                  <a:schemeClr val="tx1"/>
                </a:solidFill>
                <a:effectLst/>
                <a:latin typeface="+mn-lt"/>
                <a:ea typeface="+mn-ea"/>
                <a:cs typeface="+mn-cs"/>
              </a:rPr>
              <a:t>In generale cos’è la </a:t>
            </a:r>
            <a:r>
              <a:rPr lang="it-IT" sz="1200" b="1" kern="1200">
                <a:solidFill>
                  <a:schemeClr val="tx1"/>
                </a:solidFill>
                <a:effectLst/>
                <a:latin typeface="+mn-lt"/>
                <a:ea typeface="+mn-ea"/>
                <a:cs typeface="+mn-cs"/>
              </a:rPr>
              <a:t>filologia</a:t>
            </a:r>
            <a:r>
              <a:rPr lang="it-IT" sz="1200" kern="1200">
                <a:solidFill>
                  <a:schemeClr val="tx1"/>
                </a:solidFill>
                <a:effectLst/>
                <a:latin typeface="+mn-lt"/>
                <a:ea typeface="+mn-ea"/>
                <a:cs typeface="+mn-cs"/>
              </a:rPr>
              <a:t>?</a:t>
            </a:r>
          </a:p>
          <a:p>
            <a:r>
              <a:rPr lang="it-IT" sz="1200" kern="1200">
                <a:solidFill>
                  <a:schemeClr val="tx1"/>
                </a:solidFill>
                <a:effectLst/>
                <a:latin typeface="+mn-lt"/>
                <a:ea typeface="+mn-ea"/>
                <a:cs typeface="+mn-cs"/>
              </a:rPr>
              <a:t>Vi do qui la definizione di un grande filologo come Pietro Beltrami: «È lo studio dei testi, non soltanto testi letterari, e non necessariamente solo testi scritti, studio condotto con particolare riguardo agli aspetti linguistici, all’interpretazione puntuale (interpretazione, in particolare, del ‘significato letterale’), al contesto culturale e all’interpretazione storica, alla storia della tradizione e ai problemi di edizione critica. Il compito fondamentale è di mantenere i testi integri e comprensibili, cioè vivi: integri a fronte dei deterioramenti che subiscono attraverso il tempo e i mezzi di trasmissione, comprensibili nonostante i cambiamenti della lingua e le diversità culturali nel tempo e nello spazio» (Beltrami 2017, </a:t>
            </a:r>
            <a:r>
              <a:rPr lang="it-IT" sz="1200" i="1" kern="1200">
                <a:solidFill>
                  <a:schemeClr val="tx1"/>
                </a:solidFill>
                <a:effectLst/>
                <a:latin typeface="+mn-lt"/>
                <a:ea typeface="+mn-ea"/>
                <a:cs typeface="+mn-cs"/>
              </a:rPr>
              <a:t>La filologia romanza</a:t>
            </a:r>
            <a:r>
              <a:rPr lang="it-IT" sz="1200" kern="1200">
                <a:solidFill>
                  <a:schemeClr val="tx1"/>
                </a:solidFill>
                <a:effectLst/>
                <a:latin typeface="+mn-lt"/>
                <a:ea typeface="+mn-ea"/>
                <a:cs typeface="+mn-cs"/>
              </a:rPr>
              <a:t>, Bologna, il Mulino, pp. 19-20).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La filologia deve diventare dunque un </a:t>
            </a:r>
            <a:r>
              <a:rPr lang="it-IT" sz="1200" b="1" kern="1200">
                <a:solidFill>
                  <a:schemeClr val="tx1"/>
                </a:solidFill>
                <a:effectLst/>
                <a:latin typeface="+mn-lt"/>
                <a:ea typeface="+mn-ea"/>
                <a:cs typeface="+mn-cs"/>
              </a:rPr>
              <a:t>abito mentale </a:t>
            </a:r>
            <a:r>
              <a:rPr lang="it-IT" sz="1200" kern="1200">
                <a:solidFill>
                  <a:schemeClr val="tx1"/>
                </a:solidFill>
                <a:effectLst/>
                <a:latin typeface="+mn-lt"/>
                <a:ea typeface="+mn-ea"/>
                <a:cs typeface="+mn-cs"/>
              </a:rPr>
              <a:t>e un </a:t>
            </a:r>
            <a:r>
              <a:rPr lang="it-IT" sz="1200" b="1" kern="1200">
                <a:solidFill>
                  <a:schemeClr val="tx1"/>
                </a:solidFill>
                <a:effectLst/>
                <a:latin typeface="+mn-lt"/>
                <a:ea typeface="+mn-ea"/>
                <a:cs typeface="+mn-cs"/>
              </a:rPr>
              <a:t>approccio al testo </a:t>
            </a:r>
            <a:r>
              <a:rPr lang="it-IT" sz="1200" kern="1200">
                <a:solidFill>
                  <a:schemeClr val="tx1"/>
                </a:solidFill>
                <a:effectLst/>
                <a:latin typeface="+mn-lt"/>
                <a:ea typeface="+mn-ea"/>
                <a:cs typeface="+mn-cs"/>
              </a:rPr>
              <a:t>(scritto o orale), quindi di qualsiasi fenomeno linguistico, per cui dobbiamo sempre domandarci </a:t>
            </a:r>
            <a:r>
              <a:rPr lang="it-IT" sz="1200" b="1" kern="1200">
                <a:solidFill>
                  <a:schemeClr val="tx1"/>
                </a:solidFill>
                <a:effectLst/>
                <a:latin typeface="+mn-lt"/>
                <a:ea typeface="+mn-ea"/>
                <a:cs typeface="+mn-cs"/>
              </a:rPr>
              <a:t>come quel testo sia arrivato fino a noi</a:t>
            </a:r>
            <a:r>
              <a:rPr lang="it-IT" sz="1200" kern="1200">
                <a:solidFill>
                  <a:schemeClr val="tx1"/>
                </a:solidFill>
                <a:effectLst/>
                <a:latin typeface="+mn-lt"/>
                <a:ea typeface="+mn-ea"/>
                <a:cs typeface="+mn-cs"/>
              </a:rPr>
              <a:t>, attraverso quali canali di trasmissione, attraverso quali manipolazioni, incontrando quali incidenti o quali sensibilità. </a:t>
            </a:r>
          </a:p>
          <a:p>
            <a:r>
              <a:rPr lang="it-IT" sz="1200" kern="1200">
                <a:solidFill>
                  <a:schemeClr val="tx1"/>
                </a:solidFill>
                <a:effectLst/>
                <a:latin typeface="+mn-lt"/>
                <a:ea typeface="+mn-ea"/>
                <a:cs typeface="+mn-cs"/>
              </a:rPr>
              <a:t>Che cosa è attribuibile a uno stadio più antico ed eventualmente “originario” (che possiamo riferire o meno a un’entità chiamata “autore”) e che cosa invece è stato modificato progressivamente dai copisti e dagli scoliasti (oppure dagli stampatori, dai ghost writers, dagli editor)? </a:t>
            </a:r>
          </a:p>
          <a:p>
            <a:r>
              <a:rPr lang="it-IT" sz="1200" kern="1200">
                <a:solidFill>
                  <a:schemeClr val="tx1"/>
                </a:solidFill>
                <a:effectLst/>
                <a:latin typeface="+mn-lt"/>
                <a:ea typeface="+mn-ea"/>
                <a:cs typeface="+mn-cs"/>
              </a:rPr>
              <a:t>Facciamo qualche esempio degli accidenti che possono capitare nella trasmissione testuale, per esempio orale. </a:t>
            </a:r>
          </a:p>
          <a:p>
            <a:endParaRPr lang="it-IT" sz="1200" kern="1200">
              <a:solidFill>
                <a:schemeClr val="tx1"/>
              </a:solidFill>
              <a:effectLst/>
              <a:latin typeface="+mn-lt"/>
              <a:ea typeface="+mn-ea"/>
              <a:cs typeface="+mn-cs"/>
            </a:endParaRPr>
          </a:p>
          <a:p>
            <a:pPr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Quindi in cosa consiste un’edizione critica? Consiste nel cercare di avvicinarsi il più possibile a quelle che erano le ipotetiche, spesso, perché poco sappiamo, volontà dell'autore. </a:t>
            </a:r>
          </a:p>
          <a:p>
            <a:pPr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Per dare un un esempio di difficoltà che questo lavoro dà, dobbiamo forse proiettarci agli anni scolastici, e provare a immaginare se dovessimo ricostruire l'albero di trasmissione del compito di greco o di latino passato a qualcuno.  Cioè teoricamente il filologo si trova a questo punto che c'è una copia e non è sicuro che sia quella facciamo così la copia della traduzione, quella genuina. Comincia però a vedere degli errori, ci sono alcuni errori che si trasmettono in certe zone della classe e altri no. Comincerò a farsi delle domande sugli studenti e si chiederà chi è lo studente più affidabile che potrebbe aver fatto circolare la traduzione, per individuare i colpevoli. L’obiettivo in questo caso del filologo è differente da quello del docente: il filologo vuole certamente anche lui scoprire il trucco, ma soprattutto vuole ritornare a ciò che ha scritto il primo che ha fatto la versione e che l’ha passata a tutti gli altri. </a:t>
            </a:r>
          </a:p>
          <a:p>
            <a:pPr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Vedete quindi che la trasmissione in questi testi è un qualcosa che può essere particolarmente labile. Già conosciamo per l'esperimento di cui a volte si trova prova anche nei filmati su youtube di dire una frase all'orecchio di un'altra e passarla a altre 10 persone. Sappiamo che dopo un certo numero di persone, forse già a partire dalla prima se questa non ha capito bene, la frase si trasforma in qualcosa di differente. Peraltro qui riesco a ricostruire chiaramente la trasmissione, ma cosa capiterebbe se la prima persona dicesse la stessa frase a due persone, e poi la seconda alla quinta, e così via? Ci sarebbe quella che filologicamente noi chiamiamo contaminazione. </a:t>
            </a:r>
          </a:p>
          <a:p>
            <a:pPr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 </a:t>
            </a:r>
          </a:p>
          <a:p>
            <a:pPr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Il processo con cui avviene la trasmissione di un testo su carta, perché quello che rimane a noi oggi è solo questo, mentre sappiamo poco e niente della cultura orale di autori, copisti e lettore, non è molto diverso da questi casi che vi ho presentato. Perché chi copia, il copista, cosa fa? Legge delle cose, ha una sua cultura, dà una sua interpretazione e spesso tende anche a correggere, Sono stati fatti vari studi sulla personalità dei copisti, ovverosia di quali strumenti culturali hanno a disposizione e si riesce ad avere praticamente un quadro delle loro predisposizioni. </a:t>
            </a:r>
          </a:p>
          <a:p>
            <a:endParaRPr lang="it-IT" sz="1200" kern="1200">
              <a:solidFill>
                <a:schemeClr val="tx1"/>
              </a:solidFill>
              <a:effectLst/>
              <a:latin typeface="+mn-lt"/>
              <a:ea typeface="+mn-ea"/>
              <a:cs typeface="+mn-cs"/>
            </a:endParaRP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In questo senso fare filologia significa acquisire una forma di </a:t>
            </a:r>
            <a:r>
              <a:rPr lang="it-IT" sz="1200" b="1" kern="1200">
                <a:solidFill>
                  <a:schemeClr val="tx1"/>
                </a:solidFill>
                <a:effectLst/>
                <a:latin typeface="+mn-lt"/>
                <a:ea typeface="+mn-ea"/>
                <a:cs typeface="+mn-cs"/>
              </a:rPr>
              <a:t>igiene mentale </a:t>
            </a:r>
            <a:r>
              <a:rPr lang="it-IT" sz="1200" kern="1200">
                <a:solidFill>
                  <a:schemeClr val="tx1"/>
                </a:solidFill>
                <a:effectLst/>
                <a:latin typeface="+mn-lt"/>
                <a:ea typeface="+mn-ea"/>
                <a:cs typeface="+mn-cs"/>
              </a:rPr>
              <a:t>contro il pressapochismo testuale o il pressapochismo filologico. Noi in questo corso ci occuperemo della filologia dei testi manoscritti e degli esordi della stampa, ma si può fare anche filologia del web e dunque è un modo di ragionare che conserva la sua modernità anche quando applicato alle nuove forme del testo. </a:t>
            </a:r>
          </a:p>
          <a:p>
            <a:r>
              <a:rPr lang="it-IT" sz="1200" kern="1200">
                <a:solidFill>
                  <a:schemeClr val="tx1"/>
                </a:solidFill>
                <a:effectLst/>
                <a:latin typeface="+mn-lt"/>
                <a:ea typeface="+mn-ea"/>
                <a:cs typeface="+mn-cs"/>
              </a:rPr>
              <a:t>In fondo questo corso di filologia sarda è anche un pretesto per discutere di problemi legati al testo, dei problemi testuali posti da internet e dai social, spazi che fanno e faranno parte delle nostre vite. In questo cerco di tenere presente che un giorno voi studenti di Lettere sarete insegnanti nelle scuole, magari giornalisti, magari qualcuno intraprenderà la carriera accademica, qualcuno lavorerà in qualche amministrazione, magari editor, magari copywriter (per le pubblicità), magari lavorerete nelle risorse umane di qualche azienza. Oppure svolgerete altre professioni che non esistono ancora, ma che avranno a che vedere con i testi e con internet. </a:t>
            </a:r>
          </a:p>
          <a:p>
            <a:r>
              <a:rPr lang="it-IT" sz="1200" kern="1200">
                <a:solidFill>
                  <a:schemeClr val="tx1"/>
                </a:solidFill>
                <a:effectLst/>
                <a:latin typeface="+mn-lt"/>
                <a:ea typeface="+mn-ea"/>
                <a:cs typeface="+mn-cs"/>
              </a:rPr>
              <a:t>Comunque, più in generale, adottare un approccio filologico significa mettere da parte un assunto fondamentale, che è un modo di vedere le cose: il testo che ci viene trasmesso non è un </a:t>
            </a:r>
            <a:r>
              <a:rPr lang="it-IT" sz="1200" i="1" kern="1200">
                <a:solidFill>
                  <a:schemeClr val="tx1"/>
                </a:solidFill>
                <a:effectLst/>
                <a:latin typeface="+mn-lt"/>
                <a:ea typeface="+mn-ea"/>
                <a:cs typeface="+mn-cs"/>
              </a:rPr>
              <a:t>dato</a:t>
            </a:r>
            <a:r>
              <a:rPr lang="it-IT" sz="1200" kern="1200">
                <a:solidFill>
                  <a:schemeClr val="tx1"/>
                </a:solidFill>
                <a:effectLst/>
                <a:latin typeface="+mn-lt"/>
                <a:ea typeface="+mn-ea"/>
                <a:cs typeface="+mn-cs"/>
              </a:rPr>
              <a:t> ma un </a:t>
            </a:r>
            <a:r>
              <a:rPr lang="it-IT" sz="1200" i="1" kern="1200">
                <a:solidFill>
                  <a:schemeClr val="tx1"/>
                </a:solidFill>
                <a:effectLst/>
                <a:latin typeface="+mn-lt"/>
                <a:ea typeface="+mn-ea"/>
                <a:cs typeface="+mn-cs"/>
              </a:rPr>
              <a:t>processo</a:t>
            </a:r>
            <a:r>
              <a:rPr lang="it-IT" sz="1200" kern="1200">
                <a:solidFill>
                  <a:schemeClr val="tx1"/>
                </a:solidFill>
                <a:effectLst/>
                <a:latin typeface="+mn-lt"/>
                <a:ea typeface="+mn-ea"/>
                <a:cs typeface="+mn-cs"/>
              </a:rPr>
              <a:t>. Cioè non è qualcosa di fisso e di monolitico, ma qualcosa che è in movimento. Ed è questo movimento del testo che la filologia cerca di cogliere.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Veniamo quindi al </a:t>
            </a:r>
            <a:r>
              <a:rPr lang="it-IT" sz="1200" b="1" kern="1200">
                <a:solidFill>
                  <a:schemeClr val="tx1"/>
                </a:solidFill>
                <a:effectLst/>
                <a:latin typeface="+mn-lt"/>
                <a:ea typeface="+mn-ea"/>
                <a:cs typeface="+mn-cs"/>
              </a:rPr>
              <a:t>programma del corso. </a:t>
            </a:r>
            <a:endParaRPr lang="it-IT" sz="1200" kern="1200">
              <a:solidFill>
                <a:schemeClr val="tx1"/>
              </a:solidFill>
              <a:effectLst/>
              <a:latin typeface="+mn-lt"/>
              <a:ea typeface="+mn-ea"/>
              <a:cs typeface="+mn-cs"/>
            </a:endParaRP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13</a:t>
            </a:fld>
            <a:endParaRPr lang="it-IT"/>
          </a:p>
        </p:txBody>
      </p:sp>
    </p:spTree>
    <p:extLst>
      <p:ext uri="{BB962C8B-B14F-4D97-AF65-F5344CB8AC3E}">
        <p14:creationId xmlns:p14="http://schemas.microsoft.com/office/powerpoint/2010/main" val="2070914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a:solidFill>
                  <a:schemeClr val="tx1"/>
                </a:solidFill>
                <a:effectLst/>
                <a:latin typeface="+mn-lt"/>
                <a:ea typeface="+mn-ea"/>
                <a:cs typeface="+mn-cs"/>
              </a:rPr>
              <a:t>4. Affronteremo poi la </a:t>
            </a:r>
            <a:r>
              <a:rPr lang="it-IT" sz="1200" b="1" kern="1200">
                <a:solidFill>
                  <a:schemeClr val="tx1"/>
                </a:solidFill>
                <a:effectLst/>
                <a:latin typeface="+mn-lt"/>
                <a:ea typeface="+mn-ea"/>
                <a:cs typeface="+mn-cs"/>
              </a:rPr>
              <a:t>questione delle origini</a:t>
            </a:r>
            <a:r>
              <a:rPr lang="it-IT" sz="1200" kern="1200">
                <a:solidFill>
                  <a:schemeClr val="tx1"/>
                </a:solidFill>
                <a:effectLst/>
                <a:latin typeface="+mn-lt"/>
                <a:ea typeface="+mn-ea"/>
                <a:cs typeface="+mn-cs"/>
              </a:rPr>
              <a:t>. In che contesto nascono i testi sardi? E cosa sono i Giudicati e che caratteristiche hanno le famiglie giudicali e la società giudicale? Ovviamente affronteremo solo pochi aspetti perché non siamo qui per fare storia, ma per studiare i testi. </a:t>
            </a:r>
          </a:p>
          <a:p>
            <a:r>
              <a:rPr lang="it-IT" sz="1200" kern="1200">
                <a:solidFill>
                  <a:schemeClr val="tx1"/>
                </a:solidFill>
                <a:effectLst/>
                <a:latin typeface="+mn-lt"/>
                <a:ea typeface="+mn-ea"/>
                <a:cs typeface="+mn-cs"/>
              </a:rPr>
              <a:t>Come si presentano dunque i primi testi sardi? Vedremo quindi alcuni tra i </a:t>
            </a:r>
            <a:r>
              <a:rPr lang="it-IT" sz="1200" b="1" kern="1200">
                <a:solidFill>
                  <a:schemeClr val="tx1"/>
                </a:solidFill>
                <a:effectLst/>
                <a:latin typeface="+mn-lt"/>
                <a:ea typeface="+mn-ea"/>
                <a:cs typeface="+mn-cs"/>
              </a:rPr>
              <a:t>documenti più antichi</a:t>
            </a:r>
            <a:r>
              <a:rPr lang="it-IT" sz="1200" kern="1200">
                <a:solidFill>
                  <a:schemeClr val="tx1"/>
                </a:solidFill>
                <a:effectLst/>
                <a:latin typeface="+mn-lt"/>
                <a:ea typeface="+mn-ea"/>
                <a:cs typeface="+mn-cs"/>
              </a:rPr>
              <a:t>: in particolare la </a:t>
            </a:r>
            <a:r>
              <a:rPr lang="it-IT" sz="1200" b="1" kern="1200">
                <a:solidFill>
                  <a:schemeClr val="tx1"/>
                </a:solidFill>
                <a:effectLst/>
                <a:latin typeface="+mn-lt"/>
                <a:ea typeface="+mn-ea"/>
                <a:cs typeface="+mn-cs"/>
              </a:rPr>
              <a:t>Carta di Nicita</a:t>
            </a:r>
            <a:r>
              <a:rPr lang="it-IT" sz="1200" kern="1200">
                <a:solidFill>
                  <a:schemeClr val="tx1"/>
                </a:solidFill>
                <a:effectLst/>
                <a:latin typeface="+mn-lt"/>
                <a:ea typeface="+mn-ea"/>
                <a:cs typeface="+mn-cs"/>
              </a:rPr>
              <a:t>, che sembra il primo testo scritto ancora in una lingua che non è più pienamente latino, ma non è neanche ancora sardo. È quella che si chiama appunto una </a:t>
            </a:r>
            <a:r>
              <a:rPr lang="it-IT" sz="1200" b="1" kern="1200">
                <a:solidFill>
                  <a:schemeClr val="tx1"/>
                </a:solidFill>
                <a:effectLst/>
                <a:latin typeface="+mn-lt"/>
                <a:ea typeface="+mn-ea"/>
                <a:cs typeface="+mn-cs"/>
              </a:rPr>
              <a:t>scripta latina rustica</a:t>
            </a:r>
            <a:r>
              <a:rPr lang="it-IT" sz="1200" kern="1200">
                <a:solidFill>
                  <a:schemeClr val="tx1"/>
                </a:solidFill>
                <a:effectLst/>
                <a:latin typeface="+mn-lt"/>
                <a:ea typeface="+mn-ea"/>
                <a:cs typeface="+mn-cs"/>
              </a:rPr>
              <a:t>.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Ora so che alcuni di voi hanno forse avuto modo di vedere questo documento forse all’interno del corso di filologia romanza, ma trattandosi del primo documento in una lingua rustica, a metà strada, ibrida, interferita, è importante partire dalle basi.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Ci sarà spazio poi per la </a:t>
            </a:r>
            <a:r>
              <a:rPr lang="it-IT" sz="1200" b="1" kern="1200">
                <a:solidFill>
                  <a:schemeClr val="tx1"/>
                </a:solidFill>
                <a:effectLst/>
                <a:latin typeface="+mn-lt"/>
                <a:ea typeface="+mn-ea"/>
                <a:cs typeface="+mn-cs"/>
              </a:rPr>
              <a:t>carta di Pietro de Athen</a:t>
            </a:r>
            <a:r>
              <a:rPr lang="it-IT" sz="1200" kern="1200">
                <a:solidFill>
                  <a:schemeClr val="tx1"/>
                </a:solidFill>
                <a:effectLst/>
                <a:latin typeface="+mn-lt"/>
                <a:ea typeface="+mn-ea"/>
                <a:cs typeface="+mn-cs"/>
              </a:rPr>
              <a:t>, che è una carta interessante perché si tratta di un documento che si è conservato in doppia copia e che descrive gli arredi della chiesa di S. Nicola di Trullas.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14</a:t>
            </a:fld>
            <a:endParaRPr lang="it-IT"/>
          </a:p>
        </p:txBody>
      </p:sp>
    </p:spTree>
    <p:extLst>
      <p:ext uri="{BB962C8B-B14F-4D97-AF65-F5344CB8AC3E}">
        <p14:creationId xmlns:p14="http://schemas.microsoft.com/office/powerpoint/2010/main" val="9596142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Questa appunto è un’immagine della donazione di Pietro de Athen, attestato in una tradizione che è bitestimoniale, il che è un caso abbastanza raro nel Medioevo. </a:t>
            </a:r>
          </a:p>
          <a:p>
            <a:r>
              <a:rPr lang="it-IT"/>
              <a:t>Questo ci darà la possibilità di chiarire alcuni aspetti metodologici della filologia: come si comporta un filologo quando si trova a studiare più di un testimone? A chi deve credere quando ha un originale e una copia che divergono? Quali sono gli strumenti che la critica del testo mette a nostra disposizione?</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15</a:t>
            </a:fld>
            <a:endParaRPr lang="it-IT"/>
          </a:p>
        </p:txBody>
      </p:sp>
    </p:spTree>
    <p:extLst>
      <p:ext uri="{BB962C8B-B14F-4D97-AF65-F5344CB8AC3E}">
        <p14:creationId xmlns:p14="http://schemas.microsoft.com/office/powerpoint/2010/main" val="893346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Lezione 7, quindi 14 ore. Vedremo poi </a:t>
            </a:r>
            <a:r>
              <a:rPr lang="it-IT" sz="1200" kern="1200">
                <a:solidFill>
                  <a:schemeClr val="tx1"/>
                </a:solidFill>
                <a:effectLst/>
                <a:latin typeface="+mn-lt"/>
                <a:ea typeface="+mn-ea"/>
                <a:cs typeface="+mn-cs"/>
              </a:rPr>
              <a:t>uno degli esiti del contatto prolungato con la lingua di Bisanzio, il greco, che si manifesta a livello testuale, per le testimonianze che ci sono pervenute, solo nel Giudicato di Cagliari, e che è testimoniato dal ritrovamento di alcune carte scritte in caratteri greci. E noi ci soffermeremo in particolare su quella che vedete qui, che è una carta rinvenuta di recente nell’Archivio di Pisa. </a:t>
            </a:r>
          </a:p>
          <a:p>
            <a:r>
              <a:rPr lang="it-IT" sz="1200" kern="1200">
                <a:solidFill>
                  <a:schemeClr val="tx1"/>
                </a:solidFill>
                <a:effectLst/>
                <a:latin typeface="+mn-lt"/>
                <a:ea typeface="+mn-ea"/>
                <a:cs typeface="+mn-cs"/>
              </a:rPr>
              <a:t>La particolarità di questo testo, lo vedete, è che la carta è scritta in caratteri greci, ma l’alfabeto greco viene impiegato per scrivere in sardo. </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16</a:t>
            </a:fld>
            <a:endParaRPr lang="it-IT"/>
          </a:p>
        </p:txBody>
      </p:sp>
    </p:spTree>
    <p:extLst>
      <p:ext uri="{BB962C8B-B14F-4D97-AF65-F5344CB8AC3E}">
        <p14:creationId xmlns:p14="http://schemas.microsoft.com/office/powerpoint/2010/main" val="78905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Lezione successiva.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Cominceremo ad occuparci di tipologie di documenti un po’ differenti, che vanno oltre le semplici carte giudicali. Ci occuperemo dei </a:t>
            </a:r>
            <a:r>
              <a:rPr lang="it-IT" sz="1200" i="1" kern="1200">
                <a:solidFill>
                  <a:schemeClr val="tx1"/>
                </a:solidFill>
                <a:effectLst/>
                <a:latin typeface="+mn-lt"/>
                <a:ea typeface="+mn-ea"/>
                <a:cs typeface="+mn-cs"/>
              </a:rPr>
              <a:t>condaghes</a:t>
            </a:r>
            <a:r>
              <a:rPr lang="it-IT" sz="1200" kern="1200">
                <a:solidFill>
                  <a:schemeClr val="tx1"/>
                </a:solidFill>
                <a:effectLst/>
                <a:latin typeface="+mn-lt"/>
                <a:ea typeface="+mn-ea"/>
                <a:cs typeface="+mn-cs"/>
              </a:rPr>
              <a:t>, cioè dei registri monastici in cui i monaci di un determinato monastero annotavano i fatti rilevanti della vita economica del monastero. Quindi le compravendite, le permute, il trattamento del personale.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Probabilmente chi ha seguito il corso del prof. Virdis ha avuto modo di occuparsene e di vedere già qualche esempio: approfondiremo un po’ di questi aspetti.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Sono testi di tipo documentario, ma in cui, come vedremo, è possibile cogliere qualche slancio narrativo, una forma di narratività aurorale, potremmo dire. Cioè alcune schede dei </a:t>
            </a:r>
            <a:r>
              <a:rPr lang="it-IT" sz="1200" i="1" kern="1200">
                <a:solidFill>
                  <a:schemeClr val="tx1"/>
                </a:solidFill>
                <a:effectLst/>
                <a:latin typeface="+mn-lt"/>
                <a:ea typeface="+mn-ea"/>
                <a:cs typeface="+mn-cs"/>
              </a:rPr>
              <a:t>condaghes</a:t>
            </a:r>
            <a:r>
              <a:rPr lang="it-IT" sz="1200" kern="1200">
                <a:solidFill>
                  <a:schemeClr val="tx1"/>
                </a:solidFill>
                <a:effectLst/>
                <a:latin typeface="+mn-lt"/>
                <a:ea typeface="+mn-ea"/>
                <a:cs typeface="+mn-cs"/>
              </a:rPr>
              <a:t> non sono solo semplici annotazioni di atti, ma sembra di poter ravvisare anche il piacere di raccontare delle storie esemplari.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17</a:t>
            </a:fld>
            <a:endParaRPr lang="it-IT"/>
          </a:p>
        </p:txBody>
      </p:sp>
    </p:spTree>
    <p:extLst>
      <p:ext uri="{BB962C8B-B14F-4D97-AF65-F5344CB8AC3E}">
        <p14:creationId xmlns:p14="http://schemas.microsoft.com/office/powerpoint/2010/main" val="1262366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Non si può però parlare di letteratura, chiaramente. E questa è una delle grandi assenze del Medioevo sardo.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E anche un po’ il paradosso delle origini sarde, cioè mentre le altre aree romanze producono dapprima letteratura in lingua volgare e solo dopo il volgare ha accesso anche alle scritture ufficiali e documentarie, perché quei contesti d’uso sono occupati dal latino, viceversa nel caso del sardo, come vedremo, non abbiamo tracce di letteratura scritta in sardo. Naturalmente il fatto che non ci siano rimaste tracce non vuol dire che non sia esistita: la specie umana è quella dell'homo narràtor, cioè ha l'esigenza di riformulare la realtà sotto forma di storia per poterla comprendere. Quella di raccontare storia è un'esigenza insopprimibile dell'essere umano e d'altra parte questa esigenza è molto forte in tutti noi, visto che siamo qui alla magistrale di lettere.</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Uno dei testi di cui ci occuperemo, cioè il </a:t>
            </a:r>
            <a:r>
              <a:rPr lang="it-IT" sz="1200" i="1" kern="1200">
                <a:solidFill>
                  <a:schemeClr val="tx1"/>
                </a:solidFill>
                <a:effectLst/>
                <a:latin typeface="+mn-lt"/>
                <a:ea typeface="+mn-ea"/>
                <a:cs typeface="+mn-cs"/>
              </a:rPr>
              <a:t>Libellus Judicum Turritanorum</a:t>
            </a:r>
            <a:r>
              <a:rPr lang="it-IT" sz="1200" kern="1200">
                <a:solidFill>
                  <a:schemeClr val="tx1"/>
                </a:solidFill>
                <a:effectLst/>
                <a:latin typeface="+mn-lt"/>
                <a:ea typeface="+mn-ea"/>
                <a:cs typeface="+mn-cs"/>
              </a:rPr>
              <a:t>, però, rientra all’interno del genere della cronaca, perché ci offre una cronaca dei giudici di Torres, dal primo leggendario giudice fino alla giudicessa Adelasia: questo è un testo che possiamo collocare all’interno del genere della storiografia e la storiografia, specialmente nel Medioevo, rappresenta un genere letterario a metà strada tra la narrazione dei fatti e la finzione.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18</a:t>
            </a:fld>
            <a:endParaRPr lang="it-IT"/>
          </a:p>
        </p:txBody>
      </p:sp>
    </p:spTree>
    <p:extLst>
      <p:ext uri="{BB962C8B-B14F-4D97-AF65-F5344CB8AC3E}">
        <p14:creationId xmlns:p14="http://schemas.microsoft.com/office/powerpoint/2010/main" val="1898740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a:solidFill>
                  <a:schemeClr val="tx1"/>
                </a:solidFill>
                <a:effectLst/>
                <a:latin typeface="+mn-lt"/>
                <a:ea typeface="+mn-ea"/>
                <a:cs typeface="+mn-cs"/>
              </a:rPr>
              <a:t>La storia culturale e linguistica della Sardegna non sarebbe completa, o comunque ne avremmo una visione solo parziale, se non tenessimo in considerazione il fatto che la Sardegna già nel Medioevo ci offre una produzione non soltanto scritta in sardo o in latino o in catalano, laddove ci si doveva confrontare con la Corona d’Aragona, ma anche alcuni testi scritti in un volgare italiano, e in particolare in </a:t>
            </a:r>
            <a:r>
              <a:rPr lang="it-IT" sz="1200" b="1" kern="1200">
                <a:solidFill>
                  <a:schemeClr val="tx1"/>
                </a:solidFill>
                <a:effectLst/>
                <a:latin typeface="+mn-lt"/>
                <a:ea typeface="+mn-ea"/>
                <a:cs typeface="+mn-cs"/>
              </a:rPr>
              <a:t>pisano</a:t>
            </a:r>
            <a:r>
              <a:rPr lang="it-IT" sz="1200" kern="1200">
                <a:solidFill>
                  <a:schemeClr val="tx1"/>
                </a:solidFill>
                <a:effectLst/>
                <a:latin typeface="+mn-lt"/>
                <a:ea typeface="+mn-ea"/>
                <a:cs typeface="+mn-cs"/>
              </a:rPr>
              <a:t>. Un esempio è rappresentato dal Breve di Villa di Chiesa, redatto per la città mineraria di Iglesias, che ci offre un interessante esempio di lingua mescidata, in cui su una base fono-morfologica pisana si innestano sardismi fonetici, morfologici e soprattutto lessicali. </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19</a:t>
            </a:fld>
            <a:endParaRPr lang="it-IT"/>
          </a:p>
        </p:txBody>
      </p:sp>
    </p:spTree>
    <p:extLst>
      <p:ext uri="{BB962C8B-B14F-4D97-AF65-F5344CB8AC3E}">
        <p14:creationId xmlns:p14="http://schemas.microsoft.com/office/powerpoint/2010/main" val="109373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40000" lnSpcReduction="20000"/>
          </a:bodyPr>
          <a:lstStyle/>
          <a:p>
            <a:r>
              <a:rPr lang="it-IT" sz="1200" kern="1200">
                <a:solidFill>
                  <a:schemeClr val="tx1"/>
                </a:solidFill>
                <a:effectLst/>
                <a:latin typeface="+mn-lt"/>
                <a:ea typeface="+mn-ea"/>
                <a:cs typeface="+mn-cs"/>
              </a:rPr>
              <a:t>Prima di dare avvio ufficialmente alle lezioni del corso di Filologia Sarda, ci tengo prima di tutto a farmi conoscere in modo tale che sappiate qual è la mia formazione. </a:t>
            </a:r>
          </a:p>
          <a:p>
            <a:r>
              <a:rPr lang="it-IT" sz="1200" kern="1200">
                <a:solidFill>
                  <a:schemeClr val="tx1"/>
                </a:solidFill>
                <a:effectLst/>
                <a:latin typeface="+mn-lt"/>
                <a:ea typeface="+mn-ea"/>
                <a:cs typeface="+mn-cs"/>
              </a:rPr>
              <a:t>Perché qualcuno mi conosce già, ma qualcun altro invece è nuovo e forse mi ha visto solo alla triennale magari per gli esami di filologia romanza.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Quindi chi sono? Io mi chiamo Giulia Murgia e sono una ricercatrice in servizio presso l’Università di Cagliari. La disciplina di cui mi occupo è la </a:t>
            </a:r>
            <a:r>
              <a:rPr lang="it-IT" sz="1200" b="1" kern="1200">
                <a:solidFill>
                  <a:schemeClr val="tx1"/>
                </a:solidFill>
                <a:effectLst/>
                <a:latin typeface="+mn-lt"/>
                <a:ea typeface="+mn-ea"/>
                <a:cs typeface="+mn-cs"/>
              </a:rPr>
              <a:t>Filologia romanza</a:t>
            </a:r>
            <a:r>
              <a:rPr lang="it-IT" sz="1200" kern="1200">
                <a:solidFill>
                  <a:schemeClr val="tx1"/>
                </a:solidFill>
                <a:effectLst/>
                <a:latin typeface="+mn-lt"/>
                <a:ea typeface="+mn-ea"/>
                <a:cs typeface="+mn-cs"/>
              </a:rPr>
              <a:t> e la </a:t>
            </a:r>
            <a:r>
              <a:rPr lang="it-IT" sz="1200" b="1" kern="1200">
                <a:solidFill>
                  <a:schemeClr val="tx1"/>
                </a:solidFill>
                <a:effectLst/>
                <a:latin typeface="+mn-lt"/>
                <a:ea typeface="+mn-ea"/>
                <a:cs typeface="+mn-cs"/>
              </a:rPr>
              <a:t>Linguistica romanza</a:t>
            </a:r>
            <a:r>
              <a:rPr lang="it-IT" sz="1200" kern="1200">
                <a:solidFill>
                  <a:schemeClr val="tx1"/>
                </a:solidFill>
                <a:effectLst/>
                <a:latin typeface="+mn-lt"/>
                <a:ea typeface="+mn-ea"/>
                <a:cs typeface="+mn-cs"/>
              </a:rPr>
              <a:t>. Il corso di Filologia sarda al quale partecipate e che spero vedrà una vostra presenza assidua e costante, chi potrà in presenza e qualcun altro invece solo a distanza, è un corso rivolto agli studenti del II anno della magistrale.</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b="1" kern="1200">
                <a:solidFill>
                  <a:schemeClr val="tx1"/>
                </a:solidFill>
                <a:effectLst/>
                <a:latin typeface="+mn-lt"/>
                <a:ea typeface="+mn-ea"/>
                <a:cs typeface="+mn-cs"/>
              </a:rPr>
              <a:t>Il mio curriculum</a:t>
            </a:r>
            <a:r>
              <a:rPr lang="it-IT" sz="1200" kern="1200">
                <a:solidFill>
                  <a:schemeClr val="tx1"/>
                </a:solidFill>
                <a:effectLst/>
                <a:latin typeface="+mn-lt"/>
                <a:ea typeface="+mn-ea"/>
                <a:cs typeface="+mn-cs"/>
              </a:rPr>
              <a:t>. Giusto per farvi capire su cosa ho lavorato e per aiutarvi a inquadrare la mia formazione e il mio curriculum e cominciare a familiarizzare per instaurare un rapporto di reciproca conoscenza, vi fornisco qualche rapida informazione sul mio percorso accademico e di ricerca. </a:t>
            </a:r>
          </a:p>
          <a:p>
            <a:r>
              <a:rPr lang="it-IT" sz="1200" kern="1200">
                <a:solidFill>
                  <a:schemeClr val="tx1"/>
                </a:solidFill>
                <a:effectLst/>
                <a:latin typeface="+mn-lt"/>
                <a:ea typeface="+mn-ea"/>
                <a:cs typeface="+mn-cs"/>
              </a:rPr>
              <a:t>La mia formazione è principalmente </a:t>
            </a:r>
            <a:r>
              <a:rPr lang="it-IT" sz="1200" b="1" kern="1200">
                <a:solidFill>
                  <a:schemeClr val="tx1"/>
                </a:solidFill>
                <a:effectLst/>
                <a:latin typeface="+mn-lt"/>
                <a:ea typeface="+mn-ea"/>
                <a:cs typeface="+mn-cs"/>
              </a:rPr>
              <a:t>filologica</a:t>
            </a:r>
            <a:r>
              <a:rPr lang="it-IT" sz="1200" kern="1200">
                <a:solidFill>
                  <a:schemeClr val="tx1"/>
                </a:solidFill>
                <a:effectLst/>
                <a:latin typeface="+mn-lt"/>
                <a:ea typeface="+mn-ea"/>
                <a:cs typeface="+mn-cs"/>
              </a:rPr>
              <a:t>, quindi mi occupo principalmente di lingue romanze nella loro </a:t>
            </a:r>
            <a:r>
              <a:rPr lang="it-IT" sz="1200" b="1" kern="1200">
                <a:solidFill>
                  <a:schemeClr val="tx1"/>
                </a:solidFill>
                <a:effectLst/>
                <a:latin typeface="+mn-lt"/>
                <a:ea typeface="+mn-ea"/>
                <a:cs typeface="+mn-cs"/>
              </a:rPr>
              <a:t>fase medievale</a:t>
            </a:r>
            <a:r>
              <a:rPr lang="it-IT" sz="1200" kern="1200">
                <a:solidFill>
                  <a:schemeClr val="tx1"/>
                </a:solidFill>
                <a:effectLst/>
                <a:latin typeface="+mn-lt"/>
                <a:ea typeface="+mn-ea"/>
                <a:cs typeface="+mn-cs"/>
              </a:rPr>
              <a:t>, le mie ricerche sono sbilanciate sul </a:t>
            </a:r>
            <a:r>
              <a:rPr lang="it-IT" sz="1200" b="1" kern="1200">
                <a:solidFill>
                  <a:schemeClr val="tx1"/>
                </a:solidFill>
                <a:effectLst/>
                <a:latin typeface="+mn-lt"/>
                <a:ea typeface="+mn-ea"/>
                <a:cs typeface="+mn-cs"/>
              </a:rPr>
              <a:t>versante antico</a:t>
            </a:r>
            <a:r>
              <a:rPr lang="it-IT" sz="1200" kern="1200">
                <a:solidFill>
                  <a:schemeClr val="tx1"/>
                </a:solidFill>
                <a:effectLst/>
                <a:latin typeface="+mn-lt"/>
                <a:ea typeface="+mn-ea"/>
                <a:cs typeface="+mn-cs"/>
              </a:rPr>
              <a:t> delle lingue, perciò l’argomento di questo corso è il mio habitat: </a:t>
            </a:r>
          </a:p>
          <a:p>
            <a:r>
              <a:rPr lang="it-IT" sz="1200" kern="1200">
                <a:solidFill>
                  <a:schemeClr val="tx1"/>
                </a:solidFill>
                <a:effectLst/>
                <a:latin typeface="+mn-lt"/>
                <a:ea typeface="+mn-ea"/>
                <a:cs typeface="+mn-cs"/>
              </a:rPr>
              <a:t>sapete poi che la filologia romanza è una disciplina con una </a:t>
            </a:r>
            <a:r>
              <a:rPr lang="it-IT" sz="1200" b="1" kern="1200">
                <a:solidFill>
                  <a:schemeClr val="tx1"/>
                </a:solidFill>
                <a:effectLst/>
                <a:latin typeface="+mn-lt"/>
                <a:ea typeface="+mn-ea"/>
                <a:cs typeface="+mn-cs"/>
              </a:rPr>
              <a:t>vocazione comparatistica</a:t>
            </a:r>
            <a:r>
              <a:rPr lang="it-IT" sz="1200" kern="1200">
                <a:solidFill>
                  <a:schemeClr val="tx1"/>
                </a:solidFill>
                <a:effectLst/>
                <a:latin typeface="+mn-lt"/>
                <a:ea typeface="+mn-ea"/>
                <a:cs typeface="+mn-cs"/>
              </a:rPr>
              <a:t>, quindi tutti i filologi romanzi lavorano su più lingue e testi del Medioevo europeo e in particolare neolatino chiaramente. Nel mio caso, le lingue romanze su cui ho lavorato e lavoro sono il francese antico, l’italiano antico e il sardo antico. </a:t>
            </a:r>
          </a:p>
          <a:p>
            <a:r>
              <a:rPr lang="it-IT" sz="1200" kern="1200">
                <a:solidFill>
                  <a:schemeClr val="tx1"/>
                </a:solidFill>
                <a:effectLst/>
                <a:latin typeface="+mn-lt"/>
                <a:ea typeface="+mn-ea"/>
                <a:cs typeface="+mn-cs"/>
              </a:rPr>
              <a:t>Inoltre, la filologia, come avrete avuto modo di vedere, predilige il </a:t>
            </a:r>
            <a:r>
              <a:rPr lang="it-IT" sz="1200" b="1" kern="1200">
                <a:solidFill>
                  <a:schemeClr val="tx1"/>
                </a:solidFill>
                <a:effectLst/>
                <a:latin typeface="+mn-lt"/>
                <a:ea typeface="+mn-ea"/>
                <a:cs typeface="+mn-cs"/>
              </a:rPr>
              <a:t>versante testuale</a:t>
            </a:r>
            <a:r>
              <a:rPr lang="it-IT" sz="1200" kern="1200">
                <a:solidFill>
                  <a:schemeClr val="tx1"/>
                </a:solidFill>
                <a:effectLst/>
                <a:latin typeface="+mn-lt"/>
                <a:ea typeface="+mn-ea"/>
                <a:cs typeface="+mn-cs"/>
              </a:rPr>
              <a:t> delle tradizioni. È pressoché impossibile occuparsi di oralità nel mondo antico se non per fare delle supposizioni, ma ovviamente sempre a partire da testimonianze scritte o, al più, iconografiche, quindi in testi in cui l’oralità entra, magari per ragioni mimetiche, ma comunque sempre in parte passata al filtro dell’oralità.</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Per quanto riguarda il </a:t>
            </a:r>
            <a:r>
              <a:rPr lang="it-IT" sz="1200" b="1" kern="1200">
                <a:solidFill>
                  <a:schemeClr val="tx1"/>
                </a:solidFill>
                <a:effectLst/>
                <a:latin typeface="+mn-lt"/>
                <a:ea typeface="+mn-ea"/>
                <a:cs typeface="+mn-cs"/>
              </a:rPr>
              <a:t>sardo antico</a:t>
            </a:r>
            <a:r>
              <a:rPr lang="it-IT" sz="1200" kern="1200">
                <a:solidFill>
                  <a:schemeClr val="tx1"/>
                </a:solidFill>
                <a:effectLst/>
                <a:latin typeface="+mn-lt"/>
                <a:ea typeface="+mn-ea"/>
                <a:cs typeface="+mn-cs"/>
              </a:rPr>
              <a:t>, mi sono occupata della </a:t>
            </a:r>
            <a:r>
              <a:rPr lang="it-IT" sz="1200" b="1" i="1" kern="1200">
                <a:solidFill>
                  <a:schemeClr val="tx1"/>
                </a:solidFill>
                <a:effectLst/>
                <a:latin typeface="+mn-lt"/>
                <a:ea typeface="+mn-ea"/>
                <a:cs typeface="+mn-cs"/>
              </a:rPr>
              <a:t>Carta de Logu</a:t>
            </a:r>
            <a:r>
              <a:rPr lang="it-IT" sz="1200" kern="1200">
                <a:solidFill>
                  <a:schemeClr val="tx1"/>
                </a:solidFill>
                <a:effectLst/>
                <a:latin typeface="+mn-lt"/>
                <a:ea typeface="+mn-ea"/>
                <a:cs typeface="+mn-cs"/>
              </a:rPr>
              <a:t> d’Arborea, occupandomi dell’edizione critica della </a:t>
            </a:r>
            <a:r>
              <a:rPr lang="it-IT" sz="1200" i="1" kern="1200">
                <a:solidFill>
                  <a:schemeClr val="tx1"/>
                </a:solidFill>
                <a:effectLst/>
                <a:latin typeface="+mn-lt"/>
                <a:ea typeface="+mn-ea"/>
                <a:cs typeface="+mn-cs"/>
              </a:rPr>
              <a:t>editio princeps</a:t>
            </a:r>
            <a:r>
              <a:rPr lang="it-IT" sz="1200" kern="1200">
                <a:solidFill>
                  <a:schemeClr val="tx1"/>
                </a:solidFill>
                <a:effectLst/>
                <a:latin typeface="+mn-lt"/>
                <a:ea typeface="+mn-ea"/>
                <a:cs typeface="+mn-cs"/>
              </a:rPr>
              <a:t> della Carta de Logu: per </a:t>
            </a:r>
            <a:r>
              <a:rPr lang="it-IT" sz="1200" i="1" kern="1200">
                <a:solidFill>
                  <a:schemeClr val="tx1"/>
                </a:solidFill>
                <a:effectLst/>
                <a:latin typeface="+mn-lt"/>
                <a:ea typeface="+mn-ea"/>
                <a:cs typeface="+mn-cs"/>
              </a:rPr>
              <a:t>editio princeps</a:t>
            </a:r>
            <a:r>
              <a:rPr lang="it-IT" sz="1200" kern="1200">
                <a:solidFill>
                  <a:schemeClr val="tx1"/>
                </a:solidFill>
                <a:effectLst/>
                <a:latin typeface="+mn-lt"/>
                <a:ea typeface="+mn-ea"/>
                <a:cs typeface="+mn-cs"/>
              </a:rPr>
              <a:t> si intende la prima edizione a stampa, che nel nostro caso è un incunabolo, cioè una stampa quattrocentesca. Qui vedete una immagine della copertina del volume. </a:t>
            </a:r>
          </a:p>
          <a:p>
            <a:r>
              <a:rPr lang="it-IT" sz="1200" kern="1200">
                <a:solidFill>
                  <a:schemeClr val="tx1"/>
                </a:solidFill>
                <a:effectLst/>
                <a:latin typeface="+mn-lt"/>
                <a:ea typeface="+mn-ea"/>
                <a:cs typeface="+mn-cs"/>
              </a:rPr>
              <a:t>Sapete che il Medioevo sardo non ci ha lasciato testi letterari, ad eccezione di una cronaca dei giudici di Torres, che è un testo storiografico, in cui si mescolano storia e finzione e narrazione. </a:t>
            </a:r>
          </a:p>
          <a:p>
            <a:r>
              <a:rPr lang="it-IT" sz="1200" kern="1200">
                <a:solidFill>
                  <a:schemeClr val="tx1"/>
                </a:solidFill>
                <a:effectLst/>
                <a:latin typeface="+mn-lt"/>
                <a:ea typeface="+mn-ea"/>
                <a:cs typeface="+mn-cs"/>
              </a:rPr>
              <a:t>Quindi principalmente sono una filologa che però si è occupata anche di studi storico-linguistici. </a:t>
            </a:r>
          </a:p>
          <a:p>
            <a:r>
              <a:rPr lang="it-IT" sz="1200" kern="1200">
                <a:solidFill>
                  <a:schemeClr val="tx1"/>
                </a:solidFill>
                <a:effectLst/>
                <a:latin typeface="+mn-lt"/>
                <a:ea typeface="+mn-ea"/>
                <a:cs typeface="+mn-cs"/>
              </a:rPr>
              <a:t>Come sapete, nel corso di questo semestre, mi è stato affidato anche un </a:t>
            </a:r>
            <a:r>
              <a:rPr lang="it-IT" sz="1200" b="1" kern="1200">
                <a:solidFill>
                  <a:schemeClr val="tx1"/>
                </a:solidFill>
                <a:effectLst/>
                <a:latin typeface="+mn-lt"/>
                <a:ea typeface="+mn-ea"/>
                <a:cs typeface="+mn-cs"/>
              </a:rPr>
              <a:t>corso di Linguistica sarda 2</a:t>
            </a:r>
            <a:r>
              <a:rPr lang="it-IT" sz="1200" kern="1200">
                <a:solidFill>
                  <a:schemeClr val="tx1"/>
                </a:solidFill>
                <a:effectLst/>
                <a:latin typeface="+mn-lt"/>
                <a:ea typeface="+mn-ea"/>
                <a:cs typeface="+mn-cs"/>
              </a:rPr>
              <a:t>, nel corso del quale affronterò una disciplina relativamente giovane, cioè la </a:t>
            </a:r>
            <a:r>
              <a:rPr lang="it-IT" sz="1200" b="1" kern="1200">
                <a:solidFill>
                  <a:schemeClr val="tx1"/>
                </a:solidFill>
                <a:effectLst/>
                <a:latin typeface="+mn-lt"/>
                <a:ea typeface="+mn-ea"/>
                <a:cs typeface="+mn-cs"/>
              </a:rPr>
              <a:t>pianificazione linguistica</a:t>
            </a:r>
            <a:r>
              <a:rPr lang="it-IT" sz="1200" kern="1200">
                <a:solidFill>
                  <a:schemeClr val="tx1"/>
                </a:solidFill>
                <a:effectLst/>
                <a:latin typeface="+mn-lt"/>
                <a:ea typeface="+mn-ea"/>
                <a:cs typeface="+mn-cs"/>
              </a:rPr>
              <a:t>, fornirò le basi teoriche della disciplina, e poi naturalmente calerò i concetti e l’armamentario teorico acquisito nella situazione del sardo, ragionando sulla legislazione linguistica a tutela del sardo, sui tentativi di elaborazione di una grafia standard e su tanti studi che hanno al centro la lingua sarda e che ne promuovono l’impiego nei diversi ambiti d’uso. </a:t>
            </a:r>
          </a:p>
          <a:p>
            <a:r>
              <a:rPr lang="it-IT" sz="1200" kern="1200">
                <a:solidFill>
                  <a:schemeClr val="tx1"/>
                </a:solidFill>
                <a:effectLst/>
                <a:latin typeface="+mn-lt"/>
                <a:ea typeface="+mn-ea"/>
                <a:cs typeface="+mn-cs"/>
              </a:rPr>
              <a:t>Come vi dicevo, se siete interessati, nulla vi vieta di seguirli entrambi.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Sempre sul versante del sardo, lo scorso anno è uscita una miscellanea che raccoglie numerosi studi, molti dei quali anche dedicati al sardo, che diversi studiosi hanno scritto in onore del prof. Virdis, grandissimo e inarrivabile maestro degli studi sul sardo e anche il mio maestro, insieme con la prof.ssa Patrizia Serra. La prof.ssa Patrizia Serra ed io abbiamo curato questo volume, che è stata una sorpresa che poi gli abbiamo consegnato nel corso di una festa a sorpresa, in occasione del suo pensionamento.</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Comunque per chiudere la piccola scheda su di me. A parte il sardo, gli altri settori su cui ho lavorato sono l’italiano antico e il francese antico, in una prospettiva comparata, com’è proprio della filologia romanza, e mi sono occupata principalmente di tradizione tristaniana e merliniana.</a:t>
            </a:r>
          </a:p>
          <a:p>
            <a:r>
              <a:rPr lang="it-IT" sz="1200" kern="1200">
                <a:solidFill>
                  <a:schemeClr val="tx1"/>
                </a:solidFill>
                <a:effectLst/>
                <a:latin typeface="+mn-lt"/>
                <a:ea typeface="+mn-ea"/>
                <a:cs typeface="+mn-cs"/>
              </a:rPr>
              <a:t>Quindi sulla sinistra vedete il mio lavoro di dottorato, in cui mi sono occupata della ricezione della leggenda di Tristano e Isotta nei romanzi in prosa e nel viaggio verso l’Italia. In particolare mi sono concentrata sulla </a:t>
            </a:r>
            <a:r>
              <a:rPr lang="it-IT" sz="1200" i="1" kern="1200">
                <a:solidFill>
                  <a:schemeClr val="tx1"/>
                </a:solidFill>
                <a:effectLst/>
                <a:latin typeface="+mn-lt"/>
                <a:ea typeface="+mn-ea"/>
                <a:cs typeface="+mn-cs"/>
              </a:rPr>
              <a:t>Tavola Ritonda</a:t>
            </a:r>
            <a:r>
              <a:rPr lang="it-IT" sz="1200" i="0" kern="1200">
                <a:solidFill>
                  <a:schemeClr val="tx1"/>
                </a:solidFill>
                <a:effectLst/>
                <a:latin typeface="+mn-lt"/>
                <a:ea typeface="+mn-ea"/>
                <a:cs typeface="+mn-cs"/>
              </a:rPr>
              <a:t>. </a:t>
            </a:r>
          </a:p>
          <a:p>
            <a:endParaRPr lang="it-IT" sz="1200" i="0" kern="1200">
              <a:solidFill>
                <a:schemeClr val="tx1"/>
              </a:solidFill>
              <a:effectLst/>
              <a:latin typeface="+mn-lt"/>
              <a:ea typeface="+mn-ea"/>
              <a:cs typeface="+mn-cs"/>
            </a:endParaRPr>
          </a:p>
          <a:p>
            <a:r>
              <a:rPr lang="it-IT" sz="1200" i="0" kern="1200">
                <a:solidFill>
                  <a:schemeClr val="tx1"/>
                </a:solidFill>
                <a:effectLst/>
                <a:latin typeface="+mn-lt"/>
                <a:ea typeface="+mn-ea"/>
                <a:cs typeface="+mn-cs"/>
              </a:rPr>
              <a:t>Sul versante dell’italianistica, a settembre è uscito un volume che ho curato insieme con le prof.sse Serra e Rita Fresu, all’interno di un progetto della Fondazione di Sardegna, dedicato alla trasmissione del sapere e all’orientamento del comportamento. </a:t>
            </a:r>
            <a:r>
              <a:rPr lang="it-IT" sz="1200" b="0" i="0" u="none" strike="noStrike" kern="1200" baseline="0">
                <a:solidFill>
                  <a:schemeClr val="tx1"/>
                </a:solidFill>
                <a:effectLst/>
                <a:latin typeface="+mn-lt"/>
                <a:ea typeface="+mn-ea"/>
                <a:cs typeface="+mn-cs"/>
              </a:rPr>
              <a:t>L</a:t>
            </a:r>
            <a:r>
              <a:rPr lang="it-IT" sz="1200" b="0" i="0" u="none" strike="noStrike" kern="1200" baseline="0">
                <a:solidFill>
                  <a:schemeClr val="tx1"/>
                </a:solidFill>
                <a:latin typeface="+mn-lt"/>
                <a:ea typeface="+mn-ea"/>
                <a:cs typeface="+mn-cs"/>
              </a:rPr>
              <a:t>’intento del progetto è quello di promuovere una prima riflessione sui temi centrali dell’indagine, ovvero la tipizzazione linguistica, la specificita testuale e i modelli formali e culturali della prosa educativa, a partire dalle manifestazioni tardoantiche e medievali (laiche e religiose) fino all’eta moderna e contemporanea. Qui io mi sono occupata di un testo didattico-enciclopedico di area italiana che utilizza il gioco degli scacchi per offrire una rappresentazione allegorica della società, con il nobile fine di promuovere l’educazione personale</a:t>
            </a:r>
            <a:r>
              <a:rPr lang="it-IT" sz="1200" b="0" i="0" u="none" strike="noStrike" kern="1200" baseline="0">
                <a:solidFill>
                  <a:schemeClr val="tx1"/>
                </a:solidFill>
                <a:effectLst/>
                <a:latin typeface="+mn-lt"/>
                <a:ea typeface="+mn-ea"/>
                <a:cs typeface="+mn-cs"/>
              </a:rPr>
              <a:t>.</a:t>
            </a:r>
          </a:p>
          <a:p>
            <a:endParaRPr lang="it-IT" sz="1200" b="0" i="0" u="none" strike="noStrike" kern="1200" baseline="0">
              <a:solidFill>
                <a:schemeClr val="tx1"/>
              </a:solidFill>
              <a:effectLst/>
              <a:latin typeface="+mn-lt"/>
              <a:ea typeface="+mn-ea"/>
              <a:cs typeface="+mn-cs"/>
            </a:endParaRPr>
          </a:p>
          <a:p>
            <a:r>
              <a:rPr lang="it-IT" sz="1200" b="0" i="0" u="none" strike="noStrike" kern="1200" baseline="0">
                <a:solidFill>
                  <a:schemeClr val="tx1"/>
                </a:solidFill>
                <a:effectLst/>
                <a:latin typeface="+mn-lt"/>
                <a:ea typeface="+mn-ea"/>
                <a:cs typeface="+mn-cs"/>
              </a:rPr>
              <a:t>Vi ho detto io qualcosa di me, ora chiedo a voi di presentarvi, se avete piacere, così da creare il nostro piccolo gruppo classe. E poi farei</a:t>
            </a:r>
            <a:endParaRPr lang="it-IT" sz="1200" i="0" kern="120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21B6E677-1213-4ADE-B1DC-4B62D2462455}" type="slidenum">
              <a:rPr lang="it-IT" smtClean="0"/>
              <a:pPr/>
              <a:t>2</a:t>
            </a:fld>
            <a:endParaRPr lang="it-IT"/>
          </a:p>
        </p:txBody>
      </p:sp>
    </p:spTree>
    <p:extLst>
      <p:ext uri="{BB962C8B-B14F-4D97-AF65-F5344CB8AC3E}">
        <p14:creationId xmlns:p14="http://schemas.microsoft.com/office/powerpoint/2010/main" val="1918383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A questa produzione appartiene anche il </a:t>
            </a:r>
            <a:r>
              <a:rPr lang="it-IT" sz="1200" i="1" kern="1200">
                <a:solidFill>
                  <a:schemeClr val="tx1"/>
                </a:solidFill>
                <a:effectLst/>
                <a:latin typeface="+mn-lt"/>
                <a:ea typeface="+mn-ea"/>
                <a:cs typeface="+mn-cs"/>
              </a:rPr>
              <a:t>Breve Portus Kallaretani</a:t>
            </a:r>
            <a:r>
              <a:rPr lang="it-IT" sz="1200" kern="1200">
                <a:solidFill>
                  <a:schemeClr val="tx1"/>
                </a:solidFill>
                <a:effectLst/>
                <a:latin typeface="+mn-lt"/>
                <a:ea typeface="+mn-ea"/>
                <a:cs typeface="+mn-cs"/>
              </a:rPr>
              <a:t>, il breve del porto di Cagliari, anche questo scritto in pisano, questa volta un pisano puro, senza interferenze con il sardo.</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20</a:t>
            </a:fld>
            <a:endParaRPr lang="it-IT"/>
          </a:p>
        </p:txBody>
      </p:sp>
    </p:spTree>
    <p:extLst>
      <p:ext uri="{BB962C8B-B14F-4D97-AF65-F5344CB8AC3E}">
        <p14:creationId xmlns:p14="http://schemas.microsoft.com/office/powerpoint/2010/main" val="11507094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Parleremo poi della </a:t>
            </a:r>
            <a:r>
              <a:rPr lang="it-IT" i="1"/>
              <a:t>Carta de Logu</a:t>
            </a:r>
            <a:r>
              <a:rPr lang="it-IT" i="0"/>
              <a:t>. Quali testimoni sono sopravvissuti? Chi l’ha promulgata? In che periodo? Per quanto tempo resta in vigore? Come si presenta la sua lingua? </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21</a:t>
            </a:fld>
            <a:endParaRPr lang="it-IT"/>
          </a:p>
        </p:txBody>
      </p:sp>
    </p:spTree>
    <p:extLst>
      <p:ext uri="{BB962C8B-B14F-4D97-AF65-F5344CB8AC3E}">
        <p14:creationId xmlns:p14="http://schemas.microsoft.com/office/powerpoint/2010/main" val="1286274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Avremo modo anche di parlare degli statuti sassaresi, che escono dal comune di Sassari all’inizio del Trecento. </a:t>
            </a:r>
          </a:p>
          <a:p>
            <a:r>
              <a:rPr lang="it-IT"/>
              <a:t>Caso interessantissimo perché ci sono pervenuti in tradizione pluritestimoniale, abbiamo ben 5 testimoni, con una tradizione in latino e in sardo. Caso interessante anche perché non abbiamo a disposizione un’edizione critica e dunque c’è ancora tantissimo da fare, praticamente tutto.</a:t>
            </a:r>
          </a:p>
          <a:p>
            <a:endParaRPr lang="it-IT"/>
          </a:p>
          <a:p>
            <a:r>
              <a:rPr lang="it-IT"/>
              <a:t>Spero poi di riuscire a portarvi fino al Cinquecento e al Seicento, vedremo cosa riusciremo a fare. </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23</a:t>
            </a:fld>
            <a:endParaRPr lang="it-IT"/>
          </a:p>
        </p:txBody>
      </p:sp>
    </p:spTree>
    <p:extLst>
      <p:ext uri="{BB962C8B-B14F-4D97-AF65-F5344CB8AC3E}">
        <p14:creationId xmlns:p14="http://schemas.microsoft.com/office/powerpoint/2010/main" val="32060157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latin typeface="+mn-lt"/>
                <a:ea typeface="+mn-ea"/>
                <a:cs typeface="+mn-cs"/>
              </a:rPr>
              <a:t>Il Quattrocento</a:t>
            </a:r>
            <a:endParaRPr lang="it-IT" sz="1200" kern="1200">
              <a:solidFill>
                <a:schemeClr val="tx1"/>
              </a:solidFill>
              <a:latin typeface="+mn-lt"/>
              <a:ea typeface="+mn-ea"/>
              <a:cs typeface="+mn-cs"/>
            </a:endParaRPr>
          </a:p>
          <a:p>
            <a:r>
              <a:rPr lang="it-IT" sz="1200" kern="1200">
                <a:solidFill>
                  <a:schemeClr val="tx1"/>
                </a:solidFill>
                <a:latin typeface="+mn-lt"/>
                <a:ea typeface="+mn-ea"/>
                <a:cs typeface="+mn-cs"/>
              </a:rPr>
              <a:t> </a:t>
            </a:r>
          </a:p>
          <a:p>
            <a:r>
              <a:rPr lang="it-IT" sz="1200" kern="1200">
                <a:solidFill>
                  <a:schemeClr val="tx1"/>
                </a:solidFill>
                <a:latin typeface="+mn-lt"/>
                <a:ea typeface="+mn-ea"/>
                <a:cs typeface="+mn-cs"/>
              </a:rPr>
              <a:t>Spero di riuscire a farvi vedere anche quella che può essere considerata la prima testimonianza letteraria, e cioè un poemetto agiografico sui martiri turritani, che </a:t>
            </a:r>
          </a:p>
          <a:p>
            <a:r>
              <a:rPr lang="it-IT" sz="1200" kern="1200">
                <a:solidFill>
                  <a:schemeClr val="tx1"/>
                </a:solidFill>
                <a:latin typeface="+mn-lt"/>
                <a:ea typeface="+mn-ea"/>
                <a:cs typeface="+mn-cs"/>
              </a:rPr>
              <a:t>Quessi intitola </a:t>
            </a:r>
            <a:r>
              <a:rPr lang="it-IT" sz="1200" b="1" i="1" kern="1200">
                <a:solidFill>
                  <a:schemeClr val="tx1"/>
                </a:solidFill>
                <a:latin typeface="+mn-lt"/>
                <a:ea typeface="+mn-ea"/>
                <a:cs typeface="+mn-cs"/>
              </a:rPr>
              <a:t>Sa Vitta et sa Morte, et Passione de sanctu Gavinu, Prothu et Januariu</a:t>
            </a:r>
            <a:r>
              <a:rPr lang="it-IT" sz="1200" kern="1200">
                <a:solidFill>
                  <a:schemeClr val="tx1"/>
                </a:solidFill>
                <a:latin typeface="+mn-lt"/>
                <a:ea typeface="+mn-ea"/>
                <a:cs typeface="+mn-cs"/>
              </a:rPr>
              <a:t> e che è attribuito ad </a:t>
            </a:r>
            <a:r>
              <a:rPr lang="it-IT" sz="1200" b="1" kern="1200">
                <a:solidFill>
                  <a:schemeClr val="tx1"/>
                </a:solidFill>
                <a:latin typeface="+mn-lt"/>
                <a:ea typeface="+mn-ea"/>
                <a:cs typeface="+mn-cs"/>
              </a:rPr>
              <a:t>Antonio Cano</a:t>
            </a:r>
            <a:r>
              <a:rPr lang="it-IT" sz="1200" kern="1200">
                <a:solidFill>
                  <a:schemeClr val="tx1"/>
                </a:solidFill>
                <a:latin typeface="+mn-lt"/>
                <a:ea typeface="+mn-ea"/>
                <a:cs typeface="+mn-cs"/>
              </a:rPr>
              <a:t>. Si tratta di un testo interessante anche da un punto di vista filologico perché ci offre un caso di studio utile per ragionare sui problemi della trasmissione dei testi quando si passa dai manoscritti alla stampa. </a:t>
            </a:r>
            <a:endParaRPr lang="it-IT"/>
          </a:p>
        </p:txBody>
      </p:sp>
      <p:sp>
        <p:nvSpPr>
          <p:cNvPr id="4" name="Segnaposto numero diapositiva 3"/>
          <p:cNvSpPr>
            <a:spLocks noGrp="1"/>
          </p:cNvSpPr>
          <p:nvPr>
            <p:ph type="sldNum" sz="quarter" idx="10"/>
          </p:nvPr>
        </p:nvSpPr>
        <p:spPr/>
        <p:txBody>
          <a:bodyPr/>
          <a:lstStyle/>
          <a:p>
            <a:fld id="{21B6E677-1213-4ADE-B1DC-4B62D2462455}" type="slidenum">
              <a:rPr lang="it-IT" smtClean="0"/>
              <a:pPr/>
              <a:t>24</a:t>
            </a:fld>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25</a:t>
            </a:fld>
            <a:endParaRPr lang="it-IT"/>
          </a:p>
        </p:txBody>
      </p:sp>
    </p:spTree>
    <p:extLst>
      <p:ext uri="{BB962C8B-B14F-4D97-AF65-F5344CB8AC3E}">
        <p14:creationId xmlns:p14="http://schemas.microsoft.com/office/powerpoint/2010/main" val="28433884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effectLst/>
                <a:latin typeface="+mn-lt"/>
                <a:ea typeface="+mn-ea"/>
                <a:cs typeface="+mn-cs"/>
              </a:rPr>
              <a:t>Stussi</a:t>
            </a:r>
            <a:r>
              <a:rPr lang="it-IT" sz="1200" kern="1200">
                <a:solidFill>
                  <a:schemeClr val="tx1"/>
                </a:solidFill>
                <a:effectLst/>
                <a:latin typeface="+mn-lt"/>
                <a:ea typeface="+mn-ea"/>
                <a:cs typeface="+mn-cs"/>
              </a:rPr>
              <a:t>. A proposito di filologia, nel corso dell’anno passato, avevo inserito anche i capitoli dello </a:t>
            </a:r>
            <a:r>
              <a:rPr lang="it-IT" sz="1200" b="1" kern="1200">
                <a:solidFill>
                  <a:schemeClr val="tx1"/>
                </a:solidFill>
                <a:effectLst/>
                <a:latin typeface="+mn-lt"/>
                <a:ea typeface="+mn-ea"/>
                <a:cs typeface="+mn-cs"/>
              </a:rPr>
              <a:t>Stussi</a:t>
            </a:r>
            <a:r>
              <a:rPr lang="it-IT" sz="1200" kern="1200">
                <a:solidFill>
                  <a:schemeClr val="tx1"/>
                </a:solidFill>
                <a:effectLst/>
                <a:latin typeface="+mn-lt"/>
                <a:ea typeface="+mn-ea"/>
                <a:cs typeface="+mn-cs"/>
              </a:rPr>
              <a:t> dedicati ai problemi di edizione di testi manoscritti, quella sezione che tutti avete dato nel corso dell’esame di filologia romanza. Quest’anno non l’ho voluto fare perché conto di affrontare certi problemi man mano che li incontriamo. Se però doveste avere bisogno di approfondimenti filologici per seguire il corso, vi consiglio di chiedere a me e naturalmente di riprendere in mano lo Stussi (Alfredo Stussi, </a:t>
            </a:r>
            <a:r>
              <a:rPr lang="it-IT" sz="1200" i="1" kern="1200">
                <a:solidFill>
                  <a:schemeClr val="tx1"/>
                </a:solidFill>
                <a:effectLst/>
                <a:latin typeface="+mn-lt"/>
                <a:ea typeface="+mn-ea"/>
                <a:cs typeface="+mn-cs"/>
              </a:rPr>
              <a:t>Introduzione agli studi di filologia italiana</a:t>
            </a:r>
            <a:r>
              <a:rPr lang="it-IT" sz="1200" kern="1200">
                <a:solidFill>
                  <a:schemeClr val="tx1"/>
                </a:solidFill>
                <a:effectLst/>
                <a:latin typeface="+mn-lt"/>
                <a:ea typeface="+mn-ea"/>
                <a:cs typeface="+mn-cs"/>
              </a:rPr>
              <a:t>, Bologna, Il Mulino, 1994, capitoli III e IV (pp. 89-154). </a:t>
            </a:r>
          </a:p>
          <a:p>
            <a:r>
              <a:rPr lang="it-IT" sz="1200" kern="1200">
                <a:solidFill>
                  <a:schemeClr val="tx1"/>
                </a:solidFill>
                <a:effectLst/>
                <a:latin typeface="+mn-lt"/>
                <a:ea typeface="+mn-ea"/>
                <a:cs typeface="+mn-cs"/>
              </a:rPr>
              <a:t>Comunque quando incontreremo qualche aspetto più tecnico cercherò di approfondire, quindi non mancherà l’occasione di ripassare.</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Il volume che ci servirà di supporto per le prime lezioni è un volume pubblicato dal prof. </a:t>
            </a:r>
            <a:r>
              <a:rPr lang="it-IT" sz="1200" b="1" kern="1200">
                <a:solidFill>
                  <a:schemeClr val="tx1"/>
                </a:solidFill>
                <a:effectLst/>
                <a:latin typeface="+mn-lt"/>
                <a:ea typeface="+mn-ea"/>
                <a:cs typeface="+mn-cs"/>
              </a:rPr>
              <a:t>Paolo Maninchedda</a:t>
            </a:r>
            <a:r>
              <a:rPr lang="it-IT" sz="1200" kern="1200">
                <a:solidFill>
                  <a:schemeClr val="tx1"/>
                </a:solidFill>
                <a:effectLst/>
                <a:latin typeface="+mn-lt"/>
                <a:ea typeface="+mn-ea"/>
                <a:cs typeface="+mn-cs"/>
              </a:rPr>
              <a:t>, </a:t>
            </a:r>
            <a:r>
              <a:rPr lang="it-IT" sz="1200" i="1" kern="1200">
                <a:solidFill>
                  <a:schemeClr val="tx1"/>
                </a:solidFill>
                <a:effectLst/>
                <a:latin typeface="+mn-lt"/>
                <a:ea typeface="+mn-ea"/>
                <a:cs typeface="+mn-cs"/>
              </a:rPr>
              <a:t>Medioevo latino e volgare in Sardegna</a:t>
            </a:r>
            <a:r>
              <a:rPr lang="it-IT" sz="1200" kern="1200">
                <a:solidFill>
                  <a:schemeClr val="tx1"/>
                </a:solidFill>
                <a:effectLst/>
                <a:latin typeface="+mn-lt"/>
                <a:ea typeface="+mn-ea"/>
                <a:cs typeface="+mn-cs"/>
              </a:rPr>
              <a:t>, poi ci sono alcuni saggi, e poi naturalmente appunti delle lezioni, alcuni estratti dei documenti che analizzeremo e le slide che vi fornirò. </a:t>
            </a:r>
          </a:p>
          <a:p>
            <a:r>
              <a:rPr lang="it-IT" sz="1200" kern="1200">
                <a:solidFill>
                  <a:schemeClr val="tx1"/>
                </a:solidFill>
                <a:effectLst/>
                <a:latin typeface="+mn-lt"/>
                <a:ea typeface="+mn-ea"/>
                <a:cs typeface="+mn-cs"/>
              </a:rPr>
              <a:t>I saggi sembrano tanti, ma se guardate bene si tratta di dieci, venti pagine a saggio e per ognuno di questi ci sarà il supporto delle mie slide. Quindi gli articoli vi servono per mettere in ordine quello che vi dirò io a lezione.</a:t>
            </a:r>
          </a:p>
          <a:p>
            <a:r>
              <a:rPr lang="it-IT" sz="1200" kern="1200">
                <a:solidFill>
                  <a:schemeClr val="tx1"/>
                </a:solidFill>
                <a:effectLst/>
                <a:latin typeface="+mn-lt"/>
                <a:ea typeface="+mn-ea"/>
                <a:cs typeface="+mn-cs"/>
              </a:rPr>
              <a:t>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26</a:t>
            </a:fld>
            <a:endParaRPr lang="it-IT"/>
          </a:p>
        </p:txBody>
      </p:sp>
    </p:spTree>
    <p:extLst>
      <p:ext uri="{BB962C8B-B14F-4D97-AF65-F5344CB8AC3E}">
        <p14:creationId xmlns:p14="http://schemas.microsoft.com/office/powerpoint/2010/main" val="2947622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effectLst/>
                <a:latin typeface="+mn-lt"/>
                <a:ea typeface="+mn-ea"/>
                <a:cs typeface="+mn-cs"/>
              </a:rPr>
              <a:t>Stussi</a:t>
            </a:r>
            <a:r>
              <a:rPr lang="it-IT" sz="1200" kern="1200">
                <a:solidFill>
                  <a:schemeClr val="tx1"/>
                </a:solidFill>
                <a:effectLst/>
                <a:latin typeface="+mn-lt"/>
                <a:ea typeface="+mn-ea"/>
                <a:cs typeface="+mn-cs"/>
              </a:rPr>
              <a:t>. A proposito di filologia, nel corso dell’anno passato, avevo inserito anche i capitoli dello </a:t>
            </a:r>
            <a:r>
              <a:rPr lang="it-IT" sz="1200" b="1" kern="1200">
                <a:solidFill>
                  <a:schemeClr val="tx1"/>
                </a:solidFill>
                <a:effectLst/>
                <a:latin typeface="+mn-lt"/>
                <a:ea typeface="+mn-ea"/>
                <a:cs typeface="+mn-cs"/>
              </a:rPr>
              <a:t>Stussi</a:t>
            </a:r>
            <a:r>
              <a:rPr lang="it-IT" sz="1200" kern="1200">
                <a:solidFill>
                  <a:schemeClr val="tx1"/>
                </a:solidFill>
                <a:effectLst/>
                <a:latin typeface="+mn-lt"/>
                <a:ea typeface="+mn-ea"/>
                <a:cs typeface="+mn-cs"/>
              </a:rPr>
              <a:t> dedicati ai problemi di edizione di testi manoscritti, quella sezione che tutti avete dato nel corso dell’esame di filologia romanza. Quest’anno non l’ho voluto fare perché conto di affrontare certi problemi man mano che li incontriamo. Se però doveste avere bisogno di approfondimenti filologici per seguire il corso, vi consiglio di chiedere a me e naturalmente di riprendere in mano lo Stussi (Alfredo Stussi, </a:t>
            </a:r>
            <a:r>
              <a:rPr lang="it-IT" sz="1200" i="1" kern="1200">
                <a:solidFill>
                  <a:schemeClr val="tx1"/>
                </a:solidFill>
                <a:effectLst/>
                <a:latin typeface="+mn-lt"/>
                <a:ea typeface="+mn-ea"/>
                <a:cs typeface="+mn-cs"/>
              </a:rPr>
              <a:t>Introduzione agli studi di filologia italiana</a:t>
            </a:r>
            <a:r>
              <a:rPr lang="it-IT" sz="1200" kern="1200">
                <a:solidFill>
                  <a:schemeClr val="tx1"/>
                </a:solidFill>
                <a:effectLst/>
                <a:latin typeface="+mn-lt"/>
                <a:ea typeface="+mn-ea"/>
                <a:cs typeface="+mn-cs"/>
              </a:rPr>
              <a:t>, Bologna, Il Mulino, 1994, capitoli III e IV (pp. 89-154). </a:t>
            </a:r>
          </a:p>
          <a:p>
            <a:r>
              <a:rPr lang="it-IT" sz="1200" kern="1200">
                <a:solidFill>
                  <a:schemeClr val="tx1"/>
                </a:solidFill>
                <a:effectLst/>
                <a:latin typeface="+mn-lt"/>
                <a:ea typeface="+mn-ea"/>
                <a:cs typeface="+mn-cs"/>
              </a:rPr>
              <a:t>Comunque quando incontreremo qualche aspetto più tecnico cercherò di approfondire, quindi non mancherà l’occasione di ripassare.</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Il volume che ci servirà di supporto per le prime lezioni è un volume pubblicato dal prof. </a:t>
            </a:r>
            <a:r>
              <a:rPr lang="it-IT" sz="1200" b="1" kern="1200">
                <a:solidFill>
                  <a:schemeClr val="tx1"/>
                </a:solidFill>
                <a:effectLst/>
                <a:latin typeface="+mn-lt"/>
                <a:ea typeface="+mn-ea"/>
                <a:cs typeface="+mn-cs"/>
              </a:rPr>
              <a:t>Paolo Maninchedda</a:t>
            </a:r>
            <a:r>
              <a:rPr lang="it-IT" sz="1200" kern="1200">
                <a:solidFill>
                  <a:schemeClr val="tx1"/>
                </a:solidFill>
                <a:effectLst/>
                <a:latin typeface="+mn-lt"/>
                <a:ea typeface="+mn-ea"/>
                <a:cs typeface="+mn-cs"/>
              </a:rPr>
              <a:t>, </a:t>
            </a:r>
            <a:r>
              <a:rPr lang="it-IT" sz="1200" i="1" kern="1200">
                <a:solidFill>
                  <a:schemeClr val="tx1"/>
                </a:solidFill>
                <a:effectLst/>
                <a:latin typeface="+mn-lt"/>
                <a:ea typeface="+mn-ea"/>
                <a:cs typeface="+mn-cs"/>
              </a:rPr>
              <a:t>Medioevo latino e volgare in Sardegna</a:t>
            </a:r>
            <a:r>
              <a:rPr lang="it-IT" sz="1200" kern="1200">
                <a:solidFill>
                  <a:schemeClr val="tx1"/>
                </a:solidFill>
                <a:effectLst/>
                <a:latin typeface="+mn-lt"/>
                <a:ea typeface="+mn-ea"/>
                <a:cs typeface="+mn-cs"/>
              </a:rPr>
              <a:t>, poi ci sono alcuni saggi, e poi naturalmente appunti delle lezioni, alcuni estratti dei documenti che analizzeremo e le slide che vi fornirò. </a:t>
            </a:r>
          </a:p>
          <a:p>
            <a:r>
              <a:rPr lang="it-IT" sz="1200" kern="1200">
                <a:solidFill>
                  <a:schemeClr val="tx1"/>
                </a:solidFill>
                <a:effectLst/>
                <a:latin typeface="+mn-lt"/>
                <a:ea typeface="+mn-ea"/>
                <a:cs typeface="+mn-cs"/>
              </a:rPr>
              <a:t>I saggi sembrano tanti, ma se guardate bene si tratta di dieci, venti pagine a saggio e per ognuno di questi ci sarà il supporto delle mie slide. Quindi gli articoli vi servono per mettere in ordine quello che vi dirò io a lezione.</a:t>
            </a:r>
          </a:p>
          <a:p>
            <a:r>
              <a:rPr lang="it-IT" sz="1200" kern="1200">
                <a:solidFill>
                  <a:schemeClr val="tx1"/>
                </a:solidFill>
                <a:effectLst/>
                <a:latin typeface="+mn-lt"/>
                <a:ea typeface="+mn-ea"/>
                <a:cs typeface="+mn-cs"/>
              </a:rPr>
              <a:t>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27</a:t>
            </a:fld>
            <a:endParaRPr lang="it-IT"/>
          </a:p>
        </p:txBody>
      </p:sp>
    </p:spTree>
    <p:extLst>
      <p:ext uri="{BB962C8B-B14F-4D97-AF65-F5344CB8AC3E}">
        <p14:creationId xmlns:p14="http://schemas.microsoft.com/office/powerpoint/2010/main" val="20969358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28</a:t>
            </a:fld>
            <a:endParaRPr lang="it-IT"/>
          </a:p>
        </p:txBody>
      </p:sp>
    </p:spTree>
    <p:extLst>
      <p:ext uri="{BB962C8B-B14F-4D97-AF65-F5344CB8AC3E}">
        <p14:creationId xmlns:p14="http://schemas.microsoft.com/office/powerpoint/2010/main" val="38388445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29</a:t>
            </a:fld>
            <a:endParaRPr lang="it-IT"/>
          </a:p>
        </p:txBody>
      </p:sp>
    </p:spTree>
    <p:extLst>
      <p:ext uri="{BB962C8B-B14F-4D97-AF65-F5344CB8AC3E}">
        <p14:creationId xmlns:p14="http://schemas.microsoft.com/office/powerpoint/2010/main" val="41889917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indent="0">
              <a:buNone/>
            </a:pPr>
            <a:endParaRPr lang="it-IT"/>
          </a:p>
        </p:txBody>
      </p:sp>
      <p:sp>
        <p:nvSpPr>
          <p:cNvPr id="4" name="Segnaposto numero diapositiva 3"/>
          <p:cNvSpPr>
            <a:spLocks noGrp="1"/>
          </p:cNvSpPr>
          <p:nvPr>
            <p:ph type="sldNum" sz="quarter" idx="10"/>
          </p:nvPr>
        </p:nvSpPr>
        <p:spPr/>
        <p:txBody>
          <a:bodyPr/>
          <a:lstStyle/>
          <a:p>
            <a:fld id="{DAA77D0C-ABEB-4AA7-AC21-7187CFB38B8D}" type="slidenum">
              <a:rPr lang="it-IT" smtClean="0"/>
              <a:t>30</a:t>
            </a:fld>
            <a:endParaRPr lang="it-IT"/>
          </a:p>
        </p:txBody>
      </p:sp>
    </p:spTree>
    <p:extLst>
      <p:ext uri="{BB962C8B-B14F-4D97-AF65-F5344CB8AC3E}">
        <p14:creationId xmlns:p14="http://schemas.microsoft.com/office/powerpoint/2010/main" val="3672829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40000" lnSpcReduction="20000"/>
          </a:bodyPr>
          <a:lstStyle/>
          <a:p>
            <a:r>
              <a:rPr lang="it-IT" sz="1200" kern="1200">
                <a:solidFill>
                  <a:schemeClr val="tx1"/>
                </a:solidFill>
                <a:effectLst/>
                <a:latin typeface="+mn-lt"/>
                <a:ea typeface="+mn-ea"/>
                <a:cs typeface="+mn-cs"/>
              </a:rPr>
              <a:t>Prima di dare avvio ufficialmente alle lezioni del corso di Filologia Sarda, ci tengo prima di tutto a farmi conoscere in modo tale che sappiate qual è la mia formazione. </a:t>
            </a:r>
          </a:p>
          <a:p>
            <a:r>
              <a:rPr lang="it-IT" sz="1200" kern="1200">
                <a:solidFill>
                  <a:schemeClr val="tx1"/>
                </a:solidFill>
                <a:effectLst/>
                <a:latin typeface="+mn-lt"/>
                <a:ea typeface="+mn-ea"/>
                <a:cs typeface="+mn-cs"/>
              </a:rPr>
              <a:t>Perché qualcuno mi conosce già, ma qualcun altro invece è nuovo e forse mi ha visto solo alla triennale magari per gli esami di filologia romanza.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Quindi chi sono? Io mi chiamo Giulia Murgia e sono una ricercatrice in servizio presso l’Università di Cagliari. La disciplina di cui mi occupo è la </a:t>
            </a:r>
            <a:r>
              <a:rPr lang="it-IT" sz="1200" b="1" kern="1200">
                <a:solidFill>
                  <a:schemeClr val="tx1"/>
                </a:solidFill>
                <a:effectLst/>
                <a:latin typeface="+mn-lt"/>
                <a:ea typeface="+mn-ea"/>
                <a:cs typeface="+mn-cs"/>
              </a:rPr>
              <a:t>Filologia romanza</a:t>
            </a:r>
            <a:r>
              <a:rPr lang="it-IT" sz="1200" kern="1200">
                <a:solidFill>
                  <a:schemeClr val="tx1"/>
                </a:solidFill>
                <a:effectLst/>
                <a:latin typeface="+mn-lt"/>
                <a:ea typeface="+mn-ea"/>
                <a:cs typeface="+mn-cs"/>
              </a:rPr>
              <a:t> e la </a:t>
            </a:r>
            <a:r>
              <a:rPr lang="it-IT" sz="1200" b="1" kern="1200">
                <a:solidFill>
                  <a:schemeClr val="tx1"/>
                </a:solidFill>
                <a:effectLst/>
                <a:latin typeface="+mn-lt"/>
                <a:ea typeface="+mn-ea"/>
                <a:cs typeface="+mn-cs"/>
              </a:rPr>
              <a:t>Linguistica romanza</a:t>
            </a:r>
            <a:r>
              <a:rPr lang="it-IT" sz="1200" kern="1200">
                <a:solidFill>
                  <a:schemeClr val="tx1"/>
                </a:solidFill>
                <a:effectLst/>
                <a:latin typeface="+mn-lt"/>
                <a:ea typeface="+mn-ea"/>
                <a:cs typeface="+mn-cs"/>
              </a:rPr>
              <a:t>. Il corso di Filologia sarda al quale partecipate e che spero vedrà una vostra presenza assidua e costante, chi potrà in presenza e qualcun altro invece solo a distanza, è un corso rivolto agli studenti del II anno della magistrale.</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Poi come forse saprete mi hanno assegnato anche un corso di </a:t>
            </a:r>
            <a:r>
              <a:rPr lang="it-IT" sz="1200" b="1" kern="1200">
                <a:solidFill>
                  <a:schemeClr val="tx1"/>
                </a:solidFill>
                <a:effectLst/>
                <a:latin typeface="+mn-lt"/>
                <a:ea typeface="+mn-ea"/>
                <a:cs typeface="+mn-cs"/>
              </a:rPr>
              <a:t>Linguistica sarda 2</a:t>
            </a:r>
            <a:r>
              <a:rPr lang="it-IT" sz="1200" kern="1200">
                <a:solidFill>
                  <a:schemeClr val="tx1"/>
                </a:solidFill>
                <a:effectLst/>
                <a:latin typeface="+mn-lt"/>
                <a:ea typeface="+mn-ea"/>
                <a:cs typeface="+mn-cs"/>
              </a:rPr>
              <a:t>, pensato per gli studenti del I anno della magistrale, se avete piacere di seguire anche quello, e non ci sono problemi di sovrapposizione con gli altri corsi, le lezioni sono proprio a seguire.</a:t>
            </a:r>
          </a:p>
          <a:p>
            <a:r>
              <a:rPr lang="it-IT" sz="1200" kern="1200">
                <a:solidFill>
                  <a:schemeClr val="tx1"/>
                </a:solidFill>
                <a:effectLst/>
                <a:latin typeface="+mn-lt"/>
                <a:ea typeface="+mn-ea"/>
                <a:cs typeface="+mn-cs"/>
              </a:rPr>
              <a:t>I due corsi sono pensati per integrarsi e quindi coprire l'intera storia della lingua sarda e degli studi sulla lingua sarda, e quindi il corso di filologia sarda vi porta fino al Cinquecento circa, il corso di linguistica sarda invece ha un taglio più orientato verso la sincronia, cioè vedremo la questione della lingua sarda dal Cinquecento fino ad oggi e poi ci soffermeremo sulla lingua sarda oggi, quindi la difficoltosa ricerca di uno standard, la politica linguistica nazionale e regionale, il sardo nel mondo moderno, come si manifesta negli spazi pubblici, in letteratura, nei mass media, al cinema, nella canzone. </a:t>
            </a:r>
          </a:p>
          <a:p>
            <a:r>
              <a:rPr lang="it-IT" sz="1200" kern="1200">
                <a:solidFill>
                  <a:schemeClr val="tx1"/>
                </a:solidFill>
                <a:effectLst/>
                <a:latin typeface="+mn-lt"/>
                <a:ea typeface="+mn-ea"/>
                <a:cs typeface="+mn-cs"/>
              </a:rPr>
              <a:t> </a:t>
            </a:r>
          </a:p>
          <a:p>
            <a:r>
              <a:rPr lang="it-IT" sz="1200" b="1" kern="1200">
                <a:solidFill>
                  <a:schemeClr val="tx1"/>
                </a:solidFill>
                <a:effectLst/>
                <a:latin typeface="+mn-lt"/>
                <a:ea typeface="+mn-ea"/>
                <a:cs typeface="+mn-cs"/>
              </a:rPr>
              <a:t>Il mio curriculum</a:t>
            </a:r>
            <a:r>
              <a:rPr lang="it-IT" sz="1200" kern="1200">
                <a:solidFill>
                  <a:schemeClr val="tx1"/>
                </a:solidFill>
                <a:effectLst/>
                <a:latin typeface="+mn-lt"/>
                <a:ea typeface="+mn-ea"/>
                <a:cs typeface="+mn-cs"/>
              </a:rPr>
              <a:t>. Giusto per farvi capire su cosa ho lavorato e per aiutarvi a inquadrare la mia formazione e il mio curriculum e cominciare a familiarizzare per instaurare un rapporto di reciproca conoscenza, vi fornisco qualche rapida informazione sul mio percorso accademico e di ricerca. </a:t>
            </a:r>
          </a:p>
          <a:p>
            <a:r>
              <a:rPr lang="it-IT" sz="1200" kern="1200">
                <a:solidFill>
                  <a:schemeClr val="tx1"/>
                </a:solidFill>
                <a:effectLst/>
                <a:latin typeface="+mn-lt"/>
                <a:ea typeface="+mn-ea"/>
                <a:cs typeface="+mn-cs"/>
              </a:rPr>
              <a:t>La mia formazione è principalmente </a:t>
            </a:r>
            <a:r>
              <a:rPr lang="it-IT" sz="1200" b="1" kern="1200">
                <a:solidFill>
                  <a:schemeClr val="tx1"/>
                </a:solidFill>
                <a:effectLst/>
                <a:latin typeface="+mn-lt"/>
                <a:ea typeface="+mn-ea"/>
                <a:cs typeface="+mn-cs"/>
              </a:rPr>
              <a:t>filologica</a:t>
            </a:r>
            <a:r>
              <a:rPr lang="it-IT" sz="1200" kern="1200">
                <a:solidFill>
                  <a:schemeClr val="tx1"/>
                </a:solidFill>
                <a:effectLst/>
                <a:latin typeface="+mn-lt"/>
                <a:ea typeface="+mn-ea"/>
                <a:cs typeface="+mn-cs"/>
              </a:rPr>
              <a:t>, quindi mi occupo principalmente di lingue romanze nella loro </a:t>
            </a:r>
            <a:r>
              <a:rPr lang="it-IT" sz="1200" b="1" kern="1200">
                <a:solidFill>
                  <a:schemeClr val="tx1"/>
                </a:solidFill>
                <a:effectLst/>
                <a:latin typeface="+mn-lt"/>
                <a:ea typeface="+mn-ea"/>
                <a:cs typeface="+mn-cs"/>
              </a:rPr>
              <a:t>fase medievale</a:t>
            </a:r>
            <a:r>
              <a:rPr lang="it-IT" sz="1200" kern="1200">
                <a:solidFill>
                  <a:schemeClr val="tx1"/>
                </a:solidFill>
                <a:effectLst/>
                <a:latin typeface="+mn-lt"/>
                <a:ea typeface="+mn-ea"/>
                <a:cs typeface="+mn-cs"/>
              </a:rPr>
              <a:t>, le mie ricerche sono sbilanciate sul </a:t>
            </a:r>
            <a:r>
              <a:rPr lang="it-IT" sz="1200" b="1" kern="1200">
                <a:solidFill>
                  <a:schemeClr val="tx1"/>
                </a:solidFill>
                <a:effectLst/>
                <a:latin typeface="+mn-lt"/>
                <a:ea typeface="+mn-ea"/>
                <a:cs typeface="+mn-cs"/>
              </a:rPr>
              <a:t>versante antico</a:t>
            </a:r>
            <a:r>
              <a:rPr lang="it-IT" sz="1200" kern="1200">
                <a:solidFill>
                  <a:schemeClr val="tx1"/>
                </a:solidFill>
                <a:effectLst/>
                <a:latin typeface="+mn-lt"/>
                <a:ea typeface="+mn-ea"/>
                <a:cs typeface="+mn-cs"/>
              </a:rPr>
              <a:t> delle lingue, perciò l’argomento di questo corso è il mio habitat: </a:t>
            </a:r>
          </a:p>
          <a:p>
            <a:r>
              <a:rPr lang="it-IT" sz="1200" kern="1200">
                <a:solidFill>
                  <a:schemeClr val="tx1"/>
                </a:solidFill>
                <a:effectLst/>
                <a:latin typeface="+mn-lt"/>
                <a:ea typeface="+mn-ea"/>
                <a:cs typeface="+mn-cs"/>
              </a:rPr>
              <a:t>sapete poi che la filologia romanza è una disciplina con una </a:t>
            </a:r>
            <a:r>
              <a:rPr lang="it-IT" sz="1200" b="1" kern="1200">
                <a:solidFill>
                  <a:schemeClr val="tx1"/>
                </a:solidFill>
                <a:effectLst/>
                <a:latin typeface="+mn-lt"/>
                <a:ea typeface="+mn-ea"/>
                <a:cs typeface="+mn-cs"/>
              </a:rPr>
              <a:t>vocazione comparatistica</a:t>
            </a:r>
            <a:r>
              <a:rPr lang="it-IT" sz="1200" kern="1200">
                <a:solidFill>
                  <a:schemeClr val="tx1"/>
                </a:solidFill>
                <a:effectLst/>
                <a:latin typeface="+mn-lt"/>
                <a:ea typeface="+mn-ea"/>
                <a:cs typeface="+mn-cs"/>
              </a:rPr>
              <a:t>, quindi tutti i filologi romanzi lavorano su più lingue e testi del Medioevo europeo e in particolare neolatino chiaramente. Nel mio caso, le lingue romanze su cui ho lavorato e lavoro sono il francese antico, l’italiano antico e il sardo antico. </a:t>
            </a:r>
          </a:p>
          <a:p>
            <a:r>
              <a:rPr lang="it-IT" sz="1200" kern="1200">
                <a:solidFill>
                  <a:schemeClr val="tx1"/>
                </a:solidFill>
                <a:effectLst/>
                <a:latin typeface="+mn-lt"/>
                <a:ea typeface="+mn-ea"/>
                <a:cs typeface="+mn-cs"/>
              </a:rPr>
              <a:t>Inoltre, la filologia, come avrete avuto modo di vedere, predilige il </a:t>
            </a:r>
            <a:r>
              <a:rPr lang="it-IT" sz="1200" b="1" kern="1200">
                <a:solidFill>
                  <a:schemeClr val="tx1"/>
                </a:solidFill>
                <a:effectLst/>
                <a:latin typeface="+mn-lt"/>
                <a:ea typeface="+mn-ea"/>
                <a:cs typeface="+mn-cs"/>
              </a:rPr>
              <a:t>versante testuale</a:t>
            </a:r>
            <a:r>
              <a:rPr lang="it-IT" sz="1200" kern="1200">
                <a:solidFill>
                  <a:schemeClr val="tx1"/>
                </a:solidFill>
                <a:effectLst/>
                <a:latin typeface="+mn-lt"/>
                <a:ea typeface="+mn-ea"/>
                <a:cs typeface="+mn-cs"/>
              </a:rPr>
              <a:t> delle tradizioni. È pressoché impossibile occuparsi di oralità nel mondo antico se non per fare delle supposizioni, ma ovviamente sempre a partire da testimonianze scritte o, al più, iconografiche, quindi in testi in cui l’oralità entra, magari per ragioni mimetiche, ma comunque sempre in parte passata al filtro dell’oralità.</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Per quanto riguarda il </a:t>
            </a:r>
            <a:r>
              <a:rPr lang="it-IT" sz="1200" b="1" kern="1200">
                <a:solidFill>
                  <a:schemeClr val="tx1"/>
                </a:solidFill>
                <a:effectLst/>
                <a:latin typeface="+mn-lt"/>
                <a:ea typeface="+mn-ea"/>
                <a:cs typeface="+mn-cs"/>
              </a:rPr>
              <a:t>sardo antico</a:t>
            </a:r>
            <a:r>
              <a:rPr lang="it-IT" sz="1200" kern="1200">
                <a:solidFill>
                  <a:schemeClr val="tx1"/>
                </a:solidFill>
                <a:effectLst/>
                <a:latin typeface="+mn-lt"/>
                <a:ea typeface="+mn-ea"/>
                <a:cs typeface="+mn-cs"/>
              </a:rPr>
              <a:t>, mi sono occupata della </a:t>
            </a:r>
            <a:r>
              <a:rPr lang="it-IT" sz="1200" b="1" i="1" kern="1200">
                <a:solidFill>
                  <a:schemeClr val="tx1"/>
                </a:solidFill>
                <a:effectLst/>
                <a:latin typeface="+mn-lt"/>
                <a:ea typeface="+mn-ea"/>
                <a:cs typeface="+mn-cs"/>
              </a:rPr>
              <a:t>Carta de Logu</a:t>
            </a:r>
            <a:r>
              <a:rPr lang="it-IT" sz="1200" kern="1200">
                <a:solidFill>
                  <a:schemeClr val="tx1"/>
                </a:solidFill>
                <a:effectLst/>
                <a:latin typeface="+mn-lt"/>
                <a:ea typeface="+mn-ea"/>
                <a:cs typeface="+mn-cs"/>
              </a:rPr>
              <a:t> d’Arborea, occupandomi dell’edizione critica della </a:t>
            </a:r>
            <a:r>
              <a:rPr lang="it-IT" sz="1200" i="1" kern="1200">
                <a:solidFill>
                  <a:schemeClr val="tx1"/>
                </a:solidFill>
                <a:effectLst/>
                <a:latin typeface="+mn-lt"/>
                <a:ea typeface="+mn-ea"/>
                <a:cs typeface="+mn-cs"/>
              </a:rPr>
              <a:t>editio princeps</a:t>
            </a:r>
            <a:r>
              <a:rPr lang="it-IT" sz="1200" kern="1200">
                <a:solidFill>
                  <a:schemeClr val="tx1"/>
                </a:solidFill>
                <a:effectLst/>
                <a:latin typeface="+mn-lt"/>
                <a:ea typeface="+mn-ea"/>
                <a:cs typeface="+mn-cs"/>
              </a:rPr>
              <a:t> della Carta de Logu: per </a:t>
            </a:r>
            <a:r>
              <a:rPr lang="it-IT" sz="1200" i="1" kern="1200">
                <a:solidFill>
                  <a:schemeClr val="tx1"/>
                </a:solidFill>
                <a:effectLst/>
                <a:latin typeface="+mn-lt"/>
                <a:ea typeface="+mn-ea"/>
                <a:cs typeface="+mn-cs"/>
              </a:rPr>
              <a:t>editio princeps</a:t>
            </a:r>
            <a:r>
              <a:rPr lang="it-IT" sz="1200" kern="1200">
                <a:solidFill>
                  <a:schemeClr val="tx1"/>
                </a:solidFill>
                <a:effectLst/>
                <a:latin typeface="+mn-lt"/>
                <a:ea typeface="+mn-ea"/>
                <a:cs typeface="+mn-cs"/>
              </a:rPr>
              <a:t> si intende la prima edizione a stampa, che nel nostro caso è un incunabolo, cioè una stampa quattrocentesca. Qui vedete una immagine della copertina del volume. </a:t>
            </a:r>
          </a:p>
          <a:p>
            <a:r>
              <a:rPr lang="it-IT" sz="1200" kern="1200">
                <a:solidFill>
                  <a:schemeClr val="tx1"/>
                </a:solidFill>
                <a:effectLst/>
                <a:latin typeface="+mn-lt"/>
                <a:ea typeface="+mn-ea"/>
                <a:cs typeface="+mn-cs"/>
              </a:rPr>
              <a:t>Sapete che il Medioevo sardo non ci ha lasciato testi letterari, ad eccezione di una cronaca dei giudici di Torres, che è un testo storiografico, in cui si mescolano storia e finzione e narrazione. </a:t>
            </a:r>
          </a:p>
          <a:p>
            <a:r>
              <a:rPr lang="it-IT" sz="1200" kern="1200">
                <a:solidFill>
                  <a:schemeClr val="tx1"/>
                </a:solidFill>
                <a:effectLst/>
                <a:latin typeface="+mn-lt"/>
                <a:ea typeface="+mn-ea"/>
                <a:cs typeface="+mn-cs"/>
              </a:rPr>
              <a:t>Quindi principalmente sono una filologa che però si è occupata anche di studi storico-linguistici. </a:t>
            </a:r>
          </a:p>
          <a:p>
            <a:r>
              <a:rPr lang="it-IT" sz="1200" kern="1200">
                <a:solidFill>
                  <a:schemeClr val="tx1"/>
                </a:solidFill>
                <a:effectLst/>
                <a:latin typeface="+mn-lt"/>
                <a:ea typeface="+mn-ea"/>
                <a:cs typeface="+mn-cs"/>
              </a:rPr>
              <a:t>Come sapete, nel corso di questo semestre, mi è stato affidato anche un </a:t>
            </a:r>
            <a:r>
              <a:rPr lang="it-IT" sz="1200" b="1" kern="1200">
                <a:solidFill>
                  <a:schemeClr val="tx1"/>
                </a:solidFill>
                <a:effectLst/>
                <a:latin typeface="+mn-lt"/>
                <a:ea typeface="+mn-ea"/>
                <a:cs typeface="+mn-cs"/>
              </a:rPr>
              <a:t>corso di Linguistica sarda 2</a:t>
            </a:r>
            <a:r>
              <a:rPr lang="it-IT" sz="1200" kern="1200">
                <a:solidFill>
                  <a:schemeClr val="tx1"/>
                </a:solidFill>
                <a:effectLst/>
                <a:latin typeface="+mn-lt"/>
                <a:ea typeface="+mn-ea"/>
                <a:cs typeface="+mn-cs"/>
              </a:rPr>
              <a:t>, nel corso del quale affronterò una disciplina relativamente giovane, cioè la </a:t>
            </a:r>
            <a:r>
              <a:rPr lang="it-IT" sz="1200" b="1" kern="1200">
                <a:solidFill>
                  <a:schemeClr val="tx1"/>
                </a:solidFill>
                <a:effectLst/>
                <a:latin typeface="+mn-lt"/>
                <a:ea typeface="+mn-ea"/>
                <a:cs typeface="+mn-cs"/>
              </a:rPr>
              <a:t>pianificazione linguistica</a:t>
            </a:r>
            <a:r>
              <a:rPr lang="it-IT" sz="1200" kern="1200">
                <a:solidFill>
                  <a:schemeClr val="tx1"/>
                </a:solidFill>
                <a:effectLst/>
                <a:latin typeface="+mn-lt"/>
                <a:ea typeface="+mn-ea"/>
                <a:cs typeface="+mn-cs"/>
              </a:rPr>
              <a:t>, fornirò le basi teoriche della disciplina, e poi naturalmente calerò i concetti e l’armamentario teorico acquisito nella situazione del sardo, ragionando sulla legislazione linguistica a tutela del sardo, sui tentativi di elaborazione di una grafia standard e su tanti studi che hanno al centro la lingua sarda e che ne promuovono l’impiego nei diversi ambiti d’uso. </a:t>
            </a:r>
          </a:p>
          <a:p>
            <a:r>
              <a:rPr lang="it-IT" sz="1200" kern="1200">
                <a:solidFill>
                  <a:schemeClr val="tx1"/>
                </a:solidFill>
                <a:effectLst/>
                <a:latin typeface="+mn-lt"/>
                <a:ea typeface="+mn-ea"/>
                <a:cs typeface="+mn-cs"/>
              </a:rPr>
              <a:t>Come vi dicevo, se siete interessati, nulla vi vieta di seguirli entrambi.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Sempre sul versante del sardo, lo scorso anno è uscita una miscellanea che raccoglie numerosi studi, molti dei quali anche dedicati al sardo, che diversi studiosi hanno scritto in onore del prof. Virdis, grandissimo e inarrivabile maestro degli studi sul sardo e anche il mio maestro, insieme con la prof.ssa Patrizia Serra. La prof.ssa Patrizia Serra ed io abbiamo curato questo volume, che è stata una sorpresa che poi gli abbiamo consegnato nel corso di una festa a sorpresa, in occasione del suo pensionamento.</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Comunque per chiudere la piccola scheda su di me. A parte il sardo, gli altri settori su cui ho lavorato sono l’italiano antico e il francese antico, in una prospettiva comparata, com’è proprio della filologia romanza, e mi sono occupata principalmente di tradizione tristaniana e merliniana.</a:t>
            </a:r>
          </a:p>
          <a:p>
            <a:r>
              <a:rPr lang="it-IT" sz="1200" kern="1200">
                <a:solidFill>
                  <a:schemeClr val="tx1"/>
                </a:solidFill>
                <a:effectLst/>
                <a:latin typeface="+mn-lt"/>
                <a:ea typeface="+mn-ea"/>
                <a:cs typeface="+mn-cs"/>
              </a:rPr>
              <a:t>Quindi sulla sinistra vedete il mio lavoro di dottorato, in cui mi sono occupata della ricezione della leggenda di Tristano e Isotta nei romanzi in prosa e nel viaggio verso l’Italia. In particolare mi sono concentrata sulla </a:t>
            </a:r>
            <a:r>
              <a:rPr lang="it-IT" sz="1200" i="1" kern="1200">
                <a:solidFill>
                  <a:schemeClr val="tx1"/>
                </a:solidFill>
                <a:effectLst/>
                <a:latin typeface="+mn-lt"/>
                <a:ea typeface="+mn-ea"/>
                <a:cs typeface="+mn-cs"/>
              </a:rPr>
              <a:t>Tavola Ritonda</a:t>
            </a:r>
            <a:r>
              <a:rPr lang="it-IT" sz="1200" i="0" kern="1200">
                <a:solidFill>
                  <a:schemeClr val="tx1"/>
                </a:solidFill>
                <a:effectLst/>
                <a:latin typeface="+mn-lt"/>
                <a:ea typeface="+mn-ea"/>
                <a:cs typeface="+mn-cs"/>
              </a:rPr>
              <a:t>. </a:t>
            </a:r>
          </a:p>
          <a:p>
            <a:endParaRPr lang="it-IT" sz="1200" i="0" kern="1200">
              <a:solidFill>
                <a:schemeClr val="tx1"/>
              </a:solidFill>
              <a:effectLst/>
              <a:latin typeface="+mn-lt"/>
              <a:ea typeface="+mn-ea"/>
              <a:cs typeface="+mn-cs"/>
            </a:endParaRPr>
          </a:p>
          <a:p>
            <a:r>
              <a:rPr lang="it-IT" sz="1200" i="0" kern="1200">
                <a:solidFill>
                  <a:schemeClr val="tx1"/>
                </a:solidFill>
                <a:effectLst/>
                <a:latin typeface="+mn-lt"/>
                <a:ea typeface="+mn-ea"/>
                <a:cs typeface="+mn-cs"/>
              </a:rPr>
              <a:t>Sul versante dell’italianistica, a settembre è uscito un volume che ho curato insieme con le prof.sse Serra e Rita Fresu, all’interno di un progetto della Fondazione di Sardegna, dedicato alla trasmissione del sapere e all’orientamento del comportamento. </a:t>
            </a:r>
            <a:r>
              <a:rPr lang="it-IT" sz="1200" b="0" i="0" u="none" strike="noStrike" kern="1200" baseline="0">
                <a:solidFill>
                  <a:schemeClr val="tx1"/>
                </a:solidFill>
                <a:effectLst/>
                <a:latin typeface="+mn-lt"/>
                <a:ea typeface="+mn-ea"/>
                <a:cs typeface="+mn-cs"/>
              </a:rPr>
              <a:t>L</a:t>
            </a:r>
            <a:r>
              <a:rPr lang="it-IT" sz="1200" b="0" i="0" u="none" strike="noStrike" kern="1200" baseline="0">
                <a:solidFill>
                  <a:schemeClr val="tx1"/>
                </a:solidFill>
                <a:latin typeface="+mn-lt"/>
                <a:ea typeface="+mn-ea"/>
                <a:cs typeface="+mn-cs"/>
              </a:rPr>
              <a:t>’intento del progetto è quello di promuovere una prima riflessione sui temi centrali dell’indagine, ovvero la tipizzazione linguistica, la specificita testuale e i modelli formali e culturali della prosa educativa, a partire dalle manifestazioni tardoantiche e medievali (laiche e religiose) fino all’eta moderna e contemporanea. Qui io mi sono occupata di un testo didattico-enciclopedico di area italiana che utilizza il gioco degli scacchi per offrire una rappresentazione allegorica della società, con il nobile fine di promuovere l’educazione personale</a:t>
            </a:r>
            <a:r>
              <a:rPr lang="it-IT" sz="1200" b="0" i="0" u="none" strike="noStrike" kern="1200" baseline="0">
                <a:solidFill>
                  <a:schemeClr val="tx1"/>
                </a:solidFill>
                <a:effectLst/>
                <a:latin typeface="+mn-lt"/>
                <a:ea typeface="+mn-ea"/>
                <a:cs typeface="+mn-cs"/>
              </a:rPr>
              <a:t>.</a:t>
            </a:r>
          </a:p>
          <a:p>
            <a:endParaRPr lang="it-IT" sz="1200" b="0" i="0" u="none" strike="noStrike" kern="1200" baseline="0">
              <a:solidFill>
                <a:schemeClr val="tx1"/>
              </a:solidFill>
              <a:effectLst/>
              <a:latin typeface="+mn-lt"/>
              <a:ea typeface="+mn-ea"/>
              <a:cs typeface="+mn-cs"/>
            </a:endParaRPr>
          </a:p>
          <a:p>
            <a:r>
              <a:rPr lang="it-IT" sz="1200" b="0" i="0" u="none" strike="noStrike" kern="1200" baseline="0">
                <a:solidFill>
                  <a:schemeClr val="tx1"/>
                </a:solidFill>
                <a:effectLst/>
                <a:latin typeface="+mn-lt"/>
                <a:ea typeface="+mn-ea"/>
                <a:cs typeface="+mn-cs"/>
              </a:rPr>
              <a:t>Vi ho detto io qualcosa di me, ora chiedo a voi di presentarvi, se avete piacere, così da creare il nostro piccolo gruppo classe. E poi farei</a:t>
            </a:r>
            <a:endParaRPr lang="it-IT" sz="1200" i="0" kern="120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21B6E677-1213-4ADE-B1DC-4B62D2462455}" type="slidenum">
              <a:rPr lang="it-IT" smtClean="0"/>
              <a:pPr/>
              <a:t>3</a:t>
            </a:fld>
            <a:endParaRPr lang="it-IT"/>
          </a:p>
        </p:txBody>
      </p:sp>
    </p:spTree>
    <p:extLst>
      <p:ext uri="{BB962C8B-B14F-4D97-AF65-F5344CB8AC3E}">
        <p14:creationId xmlns:p14="http://schemas.microsoft.com/office/powerpoint/2010/main" val="283235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Con questo ho concluso la carrellata su alcune delle questioni che affronteremo insieme in questo corso. E vi chiedo io se ritenete di avere delle domande, delle perplessità, se per esempio avete delle difficoltà nell’orario delle lezioni. </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31</a:t>
            </a:fld>
            <a:endParaRPr lang="it-IT"/>
          </a:p>
        </p:txBody>
      </p:sp>
    </p:spTree>
    <p:extLst>
      <p:ext uri="{BB962C8B-B14F-4D97-AF65-F5344CB8AC3E}">
        <p14:creationId xmlns:p14="http://schemas.microsoft.com/office/powerpoint/2010/main" val="11549012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a:solidFill>
                  <a:schemeClr val="tx1"/>
                </a:solidFill>
                <a:effectLst/>
                <a:latin typeface="+mn-lt"/>
                <a:ea typeface="+mn-ea"/>
                <a:cs typeface="+mn-cs"/>
              </a:rPr>
              <a:t>La storia della linguistica e della filologia sarda moderne ha inizio al principio dell’Ottocento. Si tratta ancora di precursori della disciplina, quindi quegli studiosi, del Settecento e della prima metà dell’Ottocento, che hanno tentato di occuparsi in modo sistematico del sardo. </a:t>
            </a:r>
          </a:p>
          <a:p>
            <a:r>
              <a:rPr lang="it-IT" sz="1200" kern="1200">
                <a:solidFill>
                  <a:schemeClr val="tx1"/>
                </a:solidFill>
                <a:effectLst/>
                <a:latin typeface="+mn-lt"/>
                <a:ea typeface="+mn-ea"/>
                <a:cs typeface="+mn-cs"/>
              </a:rPr>
              <a:t>Si tratta di studiosi che ancora mostrano: </a:t>
            </a:r>
          </a:p>
          <a:p>
            <a:r>
              <a:rPr lang="it-IT" sz="1200" kern="1200">
                <a:solidFill>
                  <a:schemeClr val="tx1"/>
                </a:solidFill>
                <a:effectLst/>
                <a:latin typeface="+mn-lt"/>
                <a:ea typeface="+mn-ea"/>
                <a:cs typeface="+mn-cs"/>
              </a:rPr>
              <a:t>- l’assenza di un metodo scientifico rigoroso, entro quei parametri che la scienza moderna ritiene necessari;</a:t>
            </a:r>
          </a:p>
          <a:p>
            <a:r>
              <a:rPr lang="it-IT" sz="1200" kern="1200">
                <a:solidFill>
                  <a:schemeClr val="tx1"/>
                </a:solidFill>
                <a:effectLst/>
                <a:latin typeface="+mn-lt"/>
                <a:ea typeface="+mn-ea"/>
                <a:cs typeface="+mn-cs"/>
              </a:rPr>
              <a:t>- spesso sono studiosi che tentano un accostamento tra le varie lingue del mondo, senza conoscerne in modo chiaro i rapporti, ragionando ancora con paradigmi ormai superati, spesso in termini di “genio della lingua” (inteso come la percezione di uno stretto rapporto tra gli idiomi nazionali e i modi di pensare propri delle diverse tradizioni europee)</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32</a:t>
            </a:fld>
            <a:endParaRPr lang="it-IT"/>
          </a:p>
        </p:txBody>
      </p:sp>
    </p:spTree>
    <p:extLst>
      <p:ext uri="{BB962C8B-B14F-4D97-AF65-F5344CB8AC3E}">
        <p14:creationId xmlns:p14="http://schemas.microsoft.com/office/powerpoint/2010/main" val="36363533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La vita di Madau, ex gesuita e professore universitario mancato, è dunque segnata da due carriere interrotte, che, pur accettate con amarezza, non lo distoglieranno dallo studio della storia della Sardegna, della sua lingua e delle sue tradizioni, studio al quale consacrerà la sua intera esistenza. I risultati delle sue ricerche confluiranno nelle sue opere principali, apparse a stampa tra gli anni ’80 e i primi anni ’90 del ’700: il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Saggio d’un’opera, intitolata</a:t>
            </a:r>
            <a:r>
              <a:rPr lang="it-IT" sz="1800">
                <a:effectLst/>
                <a:latin typeface="Times New Roman" panose="02020603050405020304" pitchFamily="18" charset="0"/>
                <a:ea typeface="Calibri" panose="020F0502020204030204" pitchFamily="34" charset="0"/>
                <a:cs typeface="Times New Roman" panose="02020603050405020304" pitchFamily="18" charset="0"/>
              </a:rPr>
              <a:t>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Il ripulimento della lingua sarda lavorato sopra la sua analogia colle due matrici lingue, la Greca, e la Latina</a:t>
            </a:r>
            <a:r>
              <a:rPr lang="it-IT" sz="1800">
                <a:effectLst/>
                <a:latin typeface="Times New Roman" panose="02020603050405020304" pitchFamily="18" charset="0"/>
                <a:ea typeface="Calibri" panose="020F0502020204030204" pitchFamily="34" charset="0"/>
                <a:cs typeface="Times New Roman" panose="02020603050405020304" pitchFamily="18" charset="0"/>
              </a:rPr>
              <a:t>, Cagliari, presso Bernardo Titard, 1782;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Le Armonie de’ Sardi</a:t>
            </a:r>
            <a:r>
              <a:rPr lang="it-IT" sz="1800">
                <a:effectLst/>
                <a:latin typeface="Times New Roman" panose="02020603050405020304" pitchFamily="18" charset="0"/>
                <a:ea typeface="Calibri" panose="020F0502020204030204" pitchFamily="34" charset="0"/>
                <a:cs typeface="Times New Roman" panose="02020603050405020304" pitchFamily="18" charset="0"/>
              </a:rPr>
              <a:t>, Cagliari, Stamperia Reale, 1787;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Dissertazioni storiche apologetiche critiche delle sarde antichità</a:t>
            </a:r>
            <a:r>
              <a:rPr lang="it-IT" sz="1800">
                <a:effectLst/>
                <a:latin typeface="Times New Roman" panose="02020603050405020304" pitchFamily="18" charset="0"/>
                <a:ea typeface="Calibri" panose="020F0502020204030204" pitchFamily="34" charset="0"/>
                <a:cs typeface="Times New Roman" panose="02020603050405020304" pitchFamily="18" charset="0"/>
              </a:rPr>
              <a:t>,</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 </a:t>
            </a:r>
            <a:r>
              <a:rPr lang="it-IT" sz="1800">
                <a:effectLst/>
                <a:latin typeface="Times New Roman" panose="02020603050405020304" pitchFamily="18" charset="0"/>
                <a:ea typeface="Calibri" panose="020F0502020204030204" pitchFamily="34" charset="0"/>
                <a:cs typeface="Times New Roman" panose="02020603050405020304" pitchFamily="18" charset="0"/>
              </a:rPr>
              <a:t>Cagliari, Stamperia Reale, 1792. </a:t>
            </a:r>
          </a:p>
          <a:p>
            <a:pPr indent="180340" algn="just"/>
            <a:r>
              <a:rPr lang="it-IT" sz="1800" b="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[Fig. 1: frontespizi delle 3 opere]</a:t>
            </a:r>
            <a:endParaRPr lang="it-IT" sz="1800">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 </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Nelle tre opere, la storia della Sardegna viene letta e declinata secondo linee interpretative che prediligono prospettive diverse, ma convergenti e, in alcune sezioni, persino sovrapponibili per contenuti e argomentazioni. Madau affida al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Saggio</a:t>
            </a:r>
            <a:r>
              <a:rPr lang="it-IT" sz="1800">
                <a:effectLst/>
                <a:latin typeface="Times New Roman" panose="02020603050405020304" pitchFamily="18" charset="0"/>
                <a:ea typeface="Calibri" panose="020F0502020204030204" pitchFamily="34" charset="0"/>
                <a:cs typeface="Times New Roman" panose="02020603050405020304" pitchFamily="18" charset="0"/>
              </a:rPr>
              <a:t> (1782) la riflessione sulla questione della lingua sarda, e in particolare della sua derivazione dalle lingue di cultura, il latino e il greco: condotta attraverso una ricostruzione delle vicende storiche che ne hanno condizionato origini e sviluppi, la sua indagine è supportata da una snella grammatica e da un succinto dizionario di alcune selezionate voci entrate nel sardo a partire dal latino e dal greco, sulla base di speculazioni e ipotesi ricostruttive non sempre sopravvissute indenni alla prova del tempo e degli avanzamenti della scienza etimologica. Nelle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Armonie </a:t>
            </a:r>
            <a:r>
              <a:rPr lang="it-IT" sz="1800">
                <a:effectLst/>
                <a:latin typeface="Times New Roman" panose="02020603050405020304" pitchFamily="18" charset="0"/>
                <a:ea typeface="Calibri" panose="020F0502020204030204" pitchFamily="34" charset="0"/>
                <a:cs typeface="Times New Roman" panose="02020603050405020304" pitchFamily="18" charset="0"/>
              </a:rPr>
              <a:t>(1787), l’ex gesuita raccoglie i frutti delle sue ricognizioni sulla produzione poetica e musicale della Sardegna, e pubblica un’antologia di una cinquantina di poesie. Infine, nelle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Dissertazioni </a:t>
            </a:r>
            <a:r>
              <a:rPr lang="it-IT" sz="1800">
                <a:effectLst/>
                <a:latin typeface="Times New Roman" panose="02020603050405020304" pitchFamily="18" charset="0"/>
                <a:ea typeface="Calibri" panose="020F0502020204030204" pitchFamily="34" charset="0"/>
                <a:cs typeface="Times New Roman" panose="02020603050405020304" pitchFamily="18" charset="0"/>
              </a:rPr>
              <a:t>(1792) – che costituiscono l’opera più impegnativa, concepita come parte di un progetto ben più ampio, arenatosi, però, al primo tomo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 </a:t>
            </a:r>
            <a:r>
              <a:rPr lang="it-IT" sz="1800">
                <a:effectLst/>
                <a:latin typeface="Times New Roman" panose="02020603050405020304" pitchFamily="18" charset="0"/>
                <a:ea typeface="Calibri" panose="020F0502020204030204" pitchFamily="34" charset="0"/>
                <a:cs typeface="Times New Roman" panose="02020603050405020304" pitchFamily="18" charset="0"/>
              </a:rPr>
              <a:t>Madau ripercorre le «sarde antichità» descrivendo nel dettaglio l’Isola e il costituirsi della nazione sarda, da un punto di vista non solo storico, ma anche antropologico, sociale, naturalistico, economico. Nell’</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Introduzione </a:t>
            </a:r>
            <a:r>
              <a:rPr lang="it-IT" sz="1800">
                <a:effectLst/>
                <a:latin typeface="Times New Roman" panose="02020603050405020304" pitchFamily="18" charset="0"/>
                <a:ea typeface="Calibri" panose="020F0502020204030204" pitchFamily="34" charset="0"/>
                <a:cs typeface="Times New Roman" panose="02020603050405020304" pitchFamily="18" charset="0"/>
              </a:rPr>
              <a:t>alle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Dissertazioni</a:t>
            </a:r>
            <a:r>
              <a:rPr lang="it-IT" sz="1800">
                <a:effectLst/>
                <a:latin typeface="Times New Roman" panose="02020603050405020304" pitchFamily="18" charset="0"/>
                <a:ea typeface="Calibri" panose="020F0502020204030204" pitchFamily="34" charset="0"/>
                <a:cs typeface="Times New Roman" panose="02020603050405020304" pitchFamily="18" charset="0"/>
              </a:rPr>
              <a:t>,</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 </a:t>
            </a:r>
            <a:r>
              <a:rPr lang="it-IT" sz="1800">
                <a:effectLst/>
                <a:latin typeface="Times New Roman" panose="02020603050405020304" pitchFamily="18" charset="0"/>
                <a:ea typeface="Calibri" panose="020F0502020204030204" pitchFamily="34" charset="0"/>
                <a:cs typeface="Times New Roman" panose="02020603050405020304" pitchFamily="18" charset="0"/>
              </a:rPr>
              <a:t>Madau dichiara che nell’opera si occuperà dell’«antichità delle colonie, delle lingue, delle usanze, delle leggi, de’ governi, delle vicende e guerre, e de’ nuovi e successivi stabilimenti delle città e de’ paesi, e de’ più memorabili avvenimenti di essa nazione, (…) qual gente, e quando, e come sia stata la prima a popolarla»: nessun aspetto della storia sarda sfugge alla meticolosa e appassionata ricognizione di Madau, che, nel mescolare fonti classiche e bibliche con la disinvoltura dell’erudito militante infervorato dall’amor di patria, si lascia spesso prendere la mano e finge di non sapere (o fa mostra di non volere) discernere tra mito, favola e storia. </a:t>
            </a:r>
          </a:p>
          <a:p>
            <a:pPr algn="just"/>
            <a:endParaRPr lang="it-IT" sz="1800">
              <a:effectLst/>
              <a:latin typeface="Times New Roman" panose="02020603050405020304" pitchFamily="18" charset="0"/>
              <a:cs typeface="Times New Roman" panose="02020603050405020304" pitchFamily="18" charset="0"/>
            </a:endParaRP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Proprio questo eccesso di erudizione, insieme a una difesa oltranzistica della Sardegna che che, considerando i caratteri fantasiosi o antistorici che talvolta assume, può risultare persino miope, sono tra gli aspetti che hanno reso Madau un po’ indigesto ai suoi e ai nostri contemporanei. È così che persino un’opera fondamentale per gli esordi della linguistica sarda come il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Ripulimento della lingua sarda</a:t>
            </a:r>
            <a:r>
              <a:rPr lang="it-IT" sz="1800">
                <a:effectLst/>
                <a:latin typeface="Times New Roman" panose="02020603050405020304" pitchFamily="18" charset="0"/>
                <a:ea typeface="Calibri" panose="020F0502020204030204" pitchFamily="34" charset="0"/>
                <a:cs typeface="Times New Roman" panose="02020603050405020304" pitchFamily="18" charset="0"/>
              </a:rPr>
              <a:t> rimane a tutt’oggi sprovvista di un’edizione critica capace di restituirla alla storia della disciplina. È dunque sulla tradizione testuale manoscritta e a stampa di quest’opera che si concentrerà il presente contributo.</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33</a:t>
            </a:fld>
            <a:endParaRPr lang="it-IT"/>
          </a:p>
        </p:txBody>
      </p:sp>
    </p:spTree>
    <p:extLst>
      <p:ext uri="{BB962C8B-B14F-4D97-AF65-F5344CB8AC3E}">
        <p14:creationId xmlns:p14="http://schemas.microsoft.com/office/powerpoint/2010/main" val="37213884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 </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3. Il pensiero linguistico di Madau rappresenta una tappa obbligata e imprescindibile del più ampio processo di riflessione storica sulla lingua sarda. È di Madau, infatti, la prima articolata messa a fuoco dell’individualità linguistica del sardo in una prospettiva paneuropea, di traffico tra lingue appunto, cioè nell’ottica della comune origine e del contatto linguistico con le lingue sorelle, in particolare italiano e spagnolo. </a:t>
            </a:r>
          </a:p>
          <a:p>
            <a:pPr indent="180340" algn="just"/>
            <a:endParaRPr lang="it-IT" sz="1800">
              <a:effectLst/>
              <a:latin typeface="Times New Roman" panose="02020603050405020304" pitchFamily="18" charset="0"/>
              <a:ea typeface="Calibri" panose="020F0502020204030204" pitchFamily="34" charset="0"/>
              <a:cs typeface="Times New Roman" panose="02020603050405020304" pitchFamily="18" charset="0"/>
            </a:endParaRP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Suo è il primo tentativo di realizzare una grammatica del sardo, sulla base dei modelli grammaticografici in uso per la didattica del latino. </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Sua è anche la prima grande impresa lessicografica che pone al centro il sardo, un imponente e ancora inedito vocabolario storico-etimologico diviso in due sezioni, con ventimila voci sarde di presunta derivazione dal greco e ben centomila vocaboli derivati dal latino. A questa imponente impresa, come nello stesso periodo avveniva per l’italiano, Madau assegna un ruolo fondamentale nel processo non tanto di acquisizione e rivitalizzazione del sardo (il sardo nel Settecento è ancora lingua impiegata trasversalmente da tutti gli strati sociali, anche se già minorizzata dall’italiano negli usi alti), quanto piuttosto nel processo di costruzione di un canone lessicale, finalizzato a trasformare il sardo in un mezzo espressivo in grado di assolvere a tutte le necessità culturali della società sarda. Questo processo sociolinguistico, nell’idea di Madau, doveva essere guidato dagli uomini di lettere per allargarsi poi a tutti i parlanti (che pure di quel tesoro linguistico di matrice classica erano stati ottimi custodi), secondo un’ottica di pianificazione linguistica che oggi definiremmo </a:t>
            </a:r>
            <a:r>
              <a:rPr lang="it-IT" sz="1800" i="1">
                <a:effectLst/>
                <a:latin typeface="Times New Roman" panose="02020603050405020304" pitchFamily="18" charset="0"/>
                <a:ea typeface="Calibri" panose="020F0502020204030204" pitchFamily="34" charset="0"/>
                <a:cs typeface="Times New Roman" panose="02020603050405020304" pitchFamily="18" charset="0"/>
              </a:rPr>
              <a:t>top down</a:t>
            </a:r>
            <a:r>
              <a:rPr lang="it-IT" sz="1800">
                <a:effectLst/>
                <a:latin typeface="Times New Roman" panose="02020603050405020304" pitchFamily="18" charset="0"/>
                <a:ea typeface="Calibri" panose="020F0502020204030204" pitchFamily="34" charset="0"/>
                <a:cs typeface="Times New Roman" panose="02020603050405020304" pitchFamily="18" charset="0"/>
              </a:rPr>
              <a:t>, corredata di una buona dose di paternalismo tipicamente settecentesco. </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Per Madau, a differenza di altre esperienze vocabolaristiche coeve, non è naturalmente possibile intestarsi una fase antica in cui la lingua sarda si rispecchi nella propria letteratura: il modello Crusca non avrebbe potuto funzionare nella storia letteraria della Sardegna. Il dizionario di Madau manca, infatti, del contatto diretto con un corpus testuale di riferimento (a parte qualche rimando al settore dei documenti di età giudicale) e, di riflesso, di un approccio anche solo latamente filologico alla tradizione testuale. Ecco perché Madau ricerca la nobilitazione della lingua nell’innesto del sardo alla base stessa del tronco classico latino e greco. È su questa tensione antiquaria, e quindi fantasmatica, verso i nobili antenati del passato che aleggerebbero nell’albero genealogico della Sardegna, che Madau costruisce la sua proposta settecentesca di fondazione di una lingua alta per il sardo, di una lingua nazionale ispirata a un modello capace di farsi sovralocale. </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E, ancora, sua è una delle prime proposte di riflessione ortografica con ispirazione latineggiante e modello di tipo etimologico, nonché la ricerca di un modello di lingua unica, nazionale appunto, valida per tutti i sardi e capace di superare la differenziazione geolinguistica tipica del panorama dialettologico isolano (che Madau individua in due principali macrovarietà).</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Infine, sua è anche l’idea di un rapporto con l’italiano di tipo non competitivo e agonistico, ma di propedeuticità della lingua locale verso quella nazionale: è in questo clima di collaborazione che Madau risolve la tensione, solo apparente, tra le categorie di purezza e incontaminazione e, di contro, la propensione al multiculturalismo e quindi al plurilinguismo, attitudine che Madau reputa tipicamente sarda in ragione del contatto tra lingue che ne ha caratterizzato la storia.</a:t>
            </a:r>
          </a:p>
          <a:p>
            <a:pPr indent="180340" algn="just"/>
            <a:r>
              <a:rPr lang="it-IT" sz="1800">
                <a:effectLst/>
                <a:latin typeface="Times New Roman" panose="02020603050405020304" pitchFamily="18" charset="0"/>
                <a:ea typeface="Calibri" panose="020F0502020204030204" pitchFamily="34" charset="0"/>
                <a:cs typeface="Times New Roman" panose="02020603050405020304" pitchFamily="18" charset="0"/>
              </a:rPr>
              <a:t>Madau ha contribuito a dare forma e a diffondere alcuni dei miti fondativi della linguistica sarda, che ancora oggi stentano a morire. Primi tra tutti, i miti dell’arcaicità e della purezza del sardo, che, perlomeno in una versione vulgata diffusa presso i non addetti ai lavori, persino la Sardegna odierna fatica a problematizzare. Ed è quindi in questa posa, di normatore linguistico, di standardizzatore, che i nostri contemporanei immortalano Madau. </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34</a:t>
            </a:fld>
            <a:endParaRPr lang="it-IT"/>
          </a:p>
        </p:txBody>
      </p:sp>
    </p:spTree>
    <p:extLst>
      <p:ext uri="{BB962C8B-B14F-4D97-AF65-F5344CB8AC3E}">
        <p14:creationId xmlns:p14="http://schemas.microsoft.com/office/powerpoint/2010/main" val="5652737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kern="1200">
                <a:solidFill>
                  <a:schemeClr val="tx1"/>
                </a:solidFill>
                <a:effectLst/>
                <a:latin typeface="+mn-lt"/>
                <a:ea typeface="+mn-ea"/>
                <a:cs typeface="+mn-cs"/>
              </a:rPr>
              <a:t>1.</a:t>
            </a:r>
            <a:r>
              <a:rPr lang="it-IT" sz="1200" b="1" kern="1200">
                <a:solidFill>
                  <a:schemeClr val="tx1"/>
                </a:solidFill>
                <a:effectLst/>
                <a:latin typeface="+mn-lt"/>
                <a:ea typeface="+mn-ea"/>
                <a:cs typeface="+mn-cs"/>
              </a:rPr>
              <a:t> Vincenzo Raimondo Porru (1773-1836)</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Porru è uno dei primi protagonisti del movimento di rivalutazione della cultura cosiddetta locale, della cultura sarda. È autore di due importanti opere nel panorama della linguistica sarda, che sono:</a:t>
            </a:r>
          </a:p>
          <a:p>
            <a:endParaRPr lang="it-IT" sz="1200" kern="1200">
              <a:solidFill>
                <a:schemeClr val="tx1"/>
              </a:solidFill>
              <a:effectLst/>
              <a:latin typeface="+mn-lt"/>
              <a:ea typeface="+mn-ea"/>
              <a:cs typeface="+mn-cs"/>
            </a:endParaRPr>
          </a:p>
          <a:p>
            <a:pPr marL="171450" indent="-171450">
              <a:buFontTx/>
              <a:buChar char="-"/>
            </a:pPr>
            <a:r>
              <a:rPr lang="it-IT" sz="1200" i="1" kern="1200">
                <a:solidFill>
                  <a:schemeClr val="tx1"/>
                </a:solidFill>
                <a:effectLst/>
                <a:latin typeface="+mn-lt"/>
                <a:ea typeface="+mn-ea"/>
                <a:cs typeface="+mn-cs"/>
              </a:rPr>
              <a:t>Saggio di grammatica sul dialetto sardo meridionale</a:t>
            </a:r>
            <a:r>
              <a:rPr lang="it-IT" sz="1200" kern="1200">
                <a:solidFill>
                  <a:schemeClr val="tx1"/>
                </a:solidFill>
                <a:effectLst/>
                <a:latin typeface="+mn-lt"/>
                <a:ea typeface="+mn-ea"/>
                <a:cs typeface="+mn-cs"/>
              </a:rPr>
              <a:t>, Cagliari, Reale stamperia, 1811. </a:t>
            </a:r>
          </a:p>
          <a:p>
            <a:pPr marL="0" indent="0">
              <a:buFontTx/>
              <a:buNone/>
            </a:pPr>
            <a:r>
              <a:rPr lang="it-IT" sz="1200" kern="1200">
                <a:solidFill>
                  <a:schemeClr val="tx1"/>
                </a:solidFill>
                <a:effectLst/>
                <a:latin typeface="+mn-lt"/>
                <a:ea typeface="+mn-ea"/>
                <a:cs typeface="+mn-cs"/>
              </a:rPr>
              <a:t>Qui si proponeva di ripulire e arricchire una lingua povera e minoritaria e sottolineava che questi interventi non avrebbero ostacolato lo studio del Tosco idioma. Si diceva convinto che lo studio del sardo avrebbe creato una «tela gramaticale» che non avrebbe fatto altro che agevolare i giovani sardi nello studio della «Toscana favella». Quindi di fatto vedete che Porru giustifica il fatto di dedicarsi al sardo come se il suo studio fosse strumentale, cioè funzionale allo studio di un’altra lingua, come se il sardo non meritasse di essere studiato in sé e per sé. Vi ricorda qualcosa?</a:t>
            </a:r>
          </a:p>
          <a:p>
            <a:pPr marL="0" indent="0">
              <a:buFontTx/>
              <a:buNone/>
            </a:pP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r>
              <a:rPr lang="it-IT" sz="1200" i="1" kern="1200">
                <a:solidFill>
                  <a:schemeClr val="tx1"/>
                </a:solidFill>
                <a:effectLst/>
                <a:latin typeface="+mn-lt"/>
                <a:ea typeface="+mn-ea"/>
                <a:cs typeface="+mn-cs"/>
              </a:rPr>
              <a:t>Dizionariu universali sardu-italianu</a:t>
            </a:r>
            <a:r>
              <a:rPr lang="it-IT" sz="1200" kern="1200">
                <a:solidFill>
                  <a:schemeClr val="tx1"/>
                </a:solidFill>
                <a:effectLst/>
                <a:latin typeface="+mn-lt"/>
                <a:ea typeface="+mn-ea"/>
                <a:cs typeface="+mn-cs"/>
              </a:rPr>
              <a:t>, Cagliari, Tipografia Arciobispali, 1832, e poi nel 1834: nella prefazione spiega che in un primo momento aveva pensato di compilare una sorta di dizionario domestico, quindi solo con quelle parole di uso comune, del lessico familiare, poi aveva deciso di creare un dizionario universale, sempre considerando il vantaggio che da questo avrebbero potuto trarre i sardi nello studio della lingua italiana.</a:t>
            </a:r>
          </a:p>
          <a:p>
            <a:r>
              <a:rPr lang="it-IT" sz="1200" kern="1200">
                <a:solidFill>
                  <a:schemeClr val="tx1"/>
                </a:solidFill>
                <a:effectLst/>
                <a:latin typeface="+mn-lt"/>
                <a:ea typeface="+mn-ea"/>
                <a:cs typeface="+mn-cs"/>
              </a:rPr>
              <a:t>Si tratta dunque ancora di uno studio strumentale, in funzione di, e in particolare in funzione dello studio dell’italiano.  (Tola 2006, p. 165)</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D’altra parte, sono gli anni che precedono storicamente la cosiddetta </a:t>
            </a:r>
            <a:r>
              <a:rPr lang="it-IT" sz="1200" b="1" kern="1200">
                <a:solidFill>
                  <a:schemeClr val="tx1"/>
                </a:solidFill>
                <a:effectLst/>
                <a:latin typeface="+mn-lt"/>
                <a:ea typeface="+mn-ea"/>
                <a:cs typeface="+mn-cs"/>
              </a:rPr>
              <a:t>fusione perfetta del 1847</a:t>
            </a:r>
            <a:r>
              <a:rPr lang="it-IT" sz="1200" kern="1200">
                <a:solidFill>
                  <a:schemeClr val="tx1"/>
                </a:solidFill>
                <a:effectLst/>
                <a:latin typeface="+mn-lt"/>
                <a:ea typeface="+mn-ea"/>
                <a:cs typeface="+mn-cs"/>
              </a:rPr>
              <a:t>, cioè l’unione politica e amministrativa perfetta tra Regno di Sardegna e Piemonte. </a:t>
            </a:r>
          </a:p>
          <a:p>
            <a:r>
              <a:rPr lang="it-IT" sz="1200" b="0" i="0" kern="1200">
                <a:solidFill>
                  <a:schemeClr val="tx1"/>
                </a:solidFill>
                <a:effectLst/>
                <a:latin typeface="+mn-lt"/>
                <a:ea typeface="+mn-ea"/>
                <a:cs typeface="+mn-cs"/>
              </a:rPr>
              <a:t>La Fusione comportò la fine di tutte le istituzioni, gli statuti e le leggi che erano ancora in vigore nell'antico Regno di Sardegna (un processo che i Savoia avevano iniziato invero nei decenni precedenti, con la soppressione della </a:t>
            </a:r>
            <a:r>
              <a:rPr lang="it-IT" sz="1200" b="0" i="0" u="none" strike="noStrike" kern="1200">
                <a:solidFill>
                  <a:schemeClr val="tx1"/>
                </a:solidFill>
                <a:effectLst/>
                <a:latin typeface="+mn-lt"/>
                <a:ea typeface="+mn-ea"/>
                <a:cs typeface="+mn-cs"/>
                <a:hlinkClick r:id="rId3" tooltip="Carta de Logu"/>
              </a:rPr>
              <a:t>Carta de Logu</a:t>
            </a:r>
            <a:r>
              <a:rPr lang="it-IT" sz="1200" b="0" i="0" kern="1200">
                <a:solidFill>
                  <a:schemeClr val="tx1"/>
                </a:solidFill>
                <a:effectLst/>
                <a:latin typeface="+mn-lt"/>
                <a:ea typeface="+mn-ea"/>
                <a:cs typeface="+mn-cs"/>
              </a:rPr>
              <a:t>, sostituita dal Codice Feliciano). Nell'Isola entrarono in vigore i Codici già in forza negli stati continentali, quali il Codice Civile, il Codice Militare e quello penale, e dagli anni successivi partecipò alle elezioni per il </a:t>
            </a:r>
            <a:r>
              <a:rPr lang="it-IT" sz="1200" b="0" i="0" u="none" strike="noStrike" kern="1200">
                <a:solidFill>
                  <a:schemeClr val="tx1"/>
                </a:solidFill>
                <a:effectLst/>
                <a:latin typeface="+mn-lt"/>
                <a:ea typeface="+mn-ea"/>
                <a:cs typeface="+mn-cs"/>
                <a:hlinkClick r:id="rId4" tooltip="Parlamento Subalpino"/>
              </a:rPr>
              <a:t>Parlamento Subalpino</a:t>
            </a:r>
            <a:r>
              <a:rPr lang="it-IT" sz="1200" b="0" i="0" kern="1200">
                <a:solidFill>
                  <a:schemeClr val="tx1"/>
                </a:solidFill>
                <a:effectLst/>
                <a:latin typeface="+mn-lt"/>
                <a:ea typeface="+mn-ea"/>
                <a:cs typeface="+mn-cs"/>
              </a:rPr>
              <a:t>.</a:t>
            </a:r>
          </a:p>
          <a:p>
            <a:endParaRPr lang="it-IT" sz="1200" b="0" i="0" kern="1200">
              <a:solidFill>
                <a:schemeClr val="tx1"/>
              </a:solidFill>
              <a:effectLst/>
              <a:latin typeface="+mn-lt"/>
              <a:ea typeface="+mn-ea"/>
              <a:cs typeface="+mn-cs"/>
            </a:endParaRPr>
          </a:p>
          <a:p>
            <a:r>
              <a:rPr lang="it-IT" sz="1200" b="1" i="0" kern="1200">
                <a:solidFill>
                  <a:schemeClr val="tx1"/>
                </a:solidFill>
                <a:effectLst/>
                <a:latin typeface="+mn-lt"/>
                <a:ea typeface="+mn-ea"/>
                <a:cs typeface="+mn-cs"/>
              </a:rPr>
              <a:t>Scomparsa dell'antico Parlamento sardo</a:t>
            </a:r>
            <a:r>
              <a:rPr lang="it-IT" sz="1200" b="0" i="0" kern="1200">
                <a:solidFill>
                  <a:schemeClr val="tx1"/>
                </a:solidFill>
                <a:effectLst/>
                <a:latin typeface="+mn-lt"/>
                <a:ea typeface="+mn-ea"/>
                <a:cs typeface="+mn-cs"/>
              </a:rPr>
              <a:t>[</a:t>
            </a:r>
            <a:r>
              <a:rPr lang="it-IT" sz="1200" b="0" i="0" u="none" strike="noStrike" kern="1200">
                <a:solidFill>
                  <a:schemeClr val="tx1"/>
                </a:solidFill>
                <a:effectLst/>
                <a:latin typeface="+mn-lt"/>
                <a:ea typeface="+mn-ea"/>
                <a:cs typeface="+mn-cs"/>
                <a:hlinkClick r:id="rId5" tooltip="Modifica la sezione Scomparsa dell'antico Parlamento sardo"/>
              </a:rPr>
              <a:t>modifica</a:t>
            </a:r>
            <a:r>
              <a:rPr lang="it-IT" sz="1200" b="0" i="0" kern="1200">
                <a:solidFill>
                  <a:schemeClr val="tx1"/>
                </a:solidFill>
                <a:effectLst/>
                <a:latin typeface="+mn-lt"/>
                <a:ea typeface="+mn-ea"/>
                <a:cs typeface="+mn-cs"/>
              </a:rPr>
              <a:t> | </a:t>
            </a:r>
            <a:r>
              <a:rPr lang="it-IT" sz="1200" b="0" i="0" u="none" strike="noStrike" kern="1200">
                <a:solidFill>
                  <a:schemeClr val="tx1"/>
                </a:solidFill>
                <a:effectLst/>
                <a:latin typeface="+mn-lt"/>
                <a:ea typeface="+mn-ea"/>
                <a:cs typeface="+mn-cs"/>
                <a:hlinkClick r:id="rId6" tooltip="Modifica la sezione Scomparsa dell'antico Parlamento sardo"/>
              </a:rPr>
              <a:t>modifica wikitesto</a:t>
            </a:r>
            <a:r>
              <a:rPr lang="it-IT" sz="1200" b="0" i="0" kern="1200">
                <a:solidFill>
                  <a:schemeClr val="tx1"/>
                </a:solidFill>
                <a:effectLst/>
                <a:latin typeface="+mn-lt"/>
                <a:ea typeface="+mn-ea"/>
                <a:cs typeface="+mn-cs"/>
              </a:rPr>
              <a:t>]</a:t>
            </a:r>
            <a:endParaRPr lang="it-IT" sz="1200" b="1" i="0" kern="1200">
              <a:solidFill>
                <a:schemeClr val="tx1"/>
              </a:solidFill>
              <a:effectLst/>
              <a:latin typeface="+mn-lt"/>
              <a:ea typeface="+mn-ea"/>
              <a:cs typeface="+mn-cs"/>
            </a:endParaRPr>
          </a:p>
          <a:p>
            <a:r>
              <a:rPr lang="it-IT" sz="1200" b="0" i="0" kern="1200">
                <a:solidFill>
                  <a:schemeClr val="tx1"/>
                </a:solidFill>
                <a:effectLst/>
                <a:latin typeface="+mn-lt"/>
                <a:ea typeface="+mn-ea"/>
                <a:cs typeface="+mn-cs"/>
              </a:rPr>
              <a:t>L'unione portò a una serie di conseguenze fra cui la scomparsa dei secolari istituti di autonomia statuale quali l'</a:t>
            </a:r>
            <a:r>
              <a:rPr lang="it-IT" sz="1200" b="0" i="0" u="none" strike="noStrike" kern="1200">
                <a:solidFill>
                  <a:schemeClr val="tx1"/>
                </a:solidFill>
                <a:effectLst/>
                <a:latin typeface="+mn-lt"/>
                <a:ea typeface="+mn-ea"/>
                <a:cs typeface="+mn-cs"/>
                <a:hlinkClick r:id="rId7" tooltip="Stamento"/>
              </a:rPr>
              <a:t>antico Parlamento sardo</a:t>
            </a:r>
            <a:r>
              <a:rPr lang="it-IT" sz="1200" b="0" i="0" kern="1200">
                <a:solidFill>
                  <a:schemeClr val="tx1"/>
                </a:solidFill>
                <a:effectLst/>
                <a:latin typeface="+mn-lt"/>
                <a:ea typeface="+mn-ea"/>
                <a:cs typeface="+mn-cs"/>
              </a:rPr>
              <a:t> e la </a:t>
            </a:r>
            <a:r>
              <a:rPr lang="it-IT" sz="1200" b="0" i="0" u="none" strike="noStrike" kern="1200">
                <a:solidFill>
                  <a:schemeClr val="tx1"/>
                </a:solidFill>
                <a:effectLst/>
                <a:latin typeface="+mn-lt"/>
                <a:ea typeface="+mn-ea"/>
                <a:cs typeface="+mn-cs"/>
                <a:hlinkClick r:id="rId8" tooltip="Real Udienza"/>
              </a:rPr>
              <a:t>Real Udienza</a:t>
            </a:r>
            <a:r>
              <a:rPr lang="it-IT" sz="1200" b="0" i="0" kern="1200">
                <a:solidFill>
                  <a:schemeClr val="tx1"/>
                </a:solidFill>
                <a:effectLst/>
                <a:latin typeface="+mn-lt"/>
                <a:ea typeface="+mn-ea"/>
                <a:cs typeface="+mn-cs"/>
              </a:rPr>
              <a:t>, garantiti dai trattati internazionali nel momento del passaggio della corona ai duchi di Savoia.</a:t>
            </a:r>
          </a:p>
          <a:p>
            <a:endParaRPr lang="it-IT" sz="1200" b="0" i="0" kern="1200">
              <a:solidFill>
                <a:schemeClr val="tx1"/>
              </a:solidFill>
              <a:effectLst/>
              <a:latin typeface="+mn-lt"/>
              <a:ea typeface="+mn-ea"/>
              <a:cs typeface="+mn-cs"/>
            </a:endParaRPr>
          </a:p>
          <a:p>
            <a:r>
              <a:rPr lang="it-IT" sz="1200" b="0" i="0" kern="1200">
                <a:solidFill>
                  <a:schemeClr val="tx1"/>
                </a:solidFill>
                <a:effectLst/>
                <a:latin typeface="+mn-lt"/>
                <a:ea typeface="+mn-ea"/>
                <a:cs typeface="+mn-cs"/>
              </a:rPr>
              <a:t>Perché nomino questi aspetti?</a:t>
            </a:r>
          </a:p>
          <a:p>
            <a:r>
              <a:rPr lang="it-IT" sz="1200" b="0" i="0" u="none" strike="noStrike" kern="1200" baseline="0">
                <a:solidFill>
                  <a:schemeClr val="tx1"/>
                </a:solidFill>
                <a:latin typeface="+mn-lt"/>
                <a:ea typeface="+mn-ea"/>
                <a:cs typeface="+mn-cs"/>
              </a:rPr>
              <a:t>Dettori in Argiolas-Serra 2001. La rinuncia all’autonomia politica e la “fusione perfetta” col Piemonte del 1847, quindi l’unificazione d’Italia concorsero a determinare una diversa concezione del sardo nelle lessicografia della seconda metà dell’Ottocento. La “lingua della sarda nazione” perse il valore di strumento di identificazione etnica di un popolo e della sua cultura, da codificare e valorizzare, per diventare uno dei tanti dialetti regionali subordinati alla lingua nazionale.</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35</a:t>
            </a:fld>
            <a:endParaRPr lang="it-IT"/>
          </a:p>
        </p:txBody>
      </p:sp>
    </p:spTree>
    <p:extLst>
      <p:ext uri="{BB962C8B-B14F-4D97-AF65-F5344CB8AC3E}">
        <p14:creationId xmlns:p14="http://schemas.microsoft.com/office/powerpoint/2010/main" val="613239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kern="1200">
                <a:solidFill>
                  <a:schemeClr val="tx1"/>
                </a:solidFill>
                <a:effectLst/>
                <a:latin typeface="+mn-lt"/>
                <a:ea typeface="+mn-ea"/>
                <a:cs typeface="+mn-cs"/>
              </a:rPr>
              <a:t>2. Giovanni Spano</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Si può affermare pacificamente che si deve a </a:t>
            </a:r>
            <a:r>
              <a:rPr lang="it-IT" sz="1200" b="1" kern="1200">
                <a:solidFill>
                  <a:schemeClr val="tx1"/>
                </a:solidFill>
                <a:effectLst/>
                <a:latin typeface="+mn-lt"/>
                <a:ea typeface="+mn-ea"/>
                <a:cs typeface="+mn-cs"/>
              </a:rPr>
              <a:t>Giovanni Spano</a:t>
            </a:r>
            <a:r>
              <a:rPr lang="it-IT" sz="1200" kern="1200">
                <a:solidFill>
                  <a:schemeClr val="tx1"/>
                </a:solidFill>
                <a:effectLst/>
                <a:latin typeface="+mn-lt"/>
                <a:ea typeface="+mn-ea"/>
                <a:cs typeface="+mn-cs"/>
              </a:rPr>
              <a:t> (1803-1878), canonico nato a Ploaghe, piccolo comune nel nord ovest della Sardegna, il merito di aver attirato l’interesse degli studiosi italiani ed europei per il sardo grazie alla sua prolifica attività di studio e ricerca. </a:t>
            </a:r>
          </a:p>
          <a:p>
            <a:r>
              <a:rPr lang="it-IT" sz="1200" kern="1200">
                <a:solidFill>
                  <a:schemeClr val="tx1"/>
                </a:solidFill>
                <a:effectLst/>
                <a:latin typeface="+mn-lt"/>
                <a:ea typeface="+mn-ea"/>
                <a:cs typeface="+mn-cs"/>
              </a:rPr>
              <a:t>Scrive due opere importantissime che sono l’</a:t>
            </a:r>
            <a:r>
              <a:rPr lang="it-IT" sz="1200" b="1" i="1" kern="1200">
                <a:solidFill>
                  <a:schemeClr val="tx1"/>
                </a:solidFill>
                <a:effectLst/>
                <a:latin typeface="+mn-lt"/>
                <a:ea typeface="+mn-ea"/>
                <a:cs typeface="+mn-cs"/>
              </a:rPr>
              <a:t>Ortografia nazionale sarda, ossia gramatica della lingua logudorese paragonata all’italiano</a:t>
            </a:r>
            <a:r>
              <a:rPr lang="it-IT" sz="1200" kern="1200">
                <a:solidFill>
                  <a:schemeClr val="tx1"/>
                </a:solidFill>
                <a:effectLst/>
                <a:latin typeface="+mn-lt"/>
                <a:ea typeface="+mn-ea"/>
                <a:cs typeface="+mn-cs"/>
              </a:rPr>
              <a:t> (edita nel 1840) in particolare nel </a:t>
            </a:r>
            <a:r>
              <a:rPr lang="it-IT" sz="1200" b="1" i="1" kern="1200">
                <a:solidFill>
                  <a:schemeClr val="tx1"/>
                </a:solidFill>
                <a:effectLst/>
                <a:latin typeface="+mn-lt"/>
                <a:ea typeface="+mn-ea"/>
                <a:cs typeface="+mn-cs"/>
              </a:rPr>
              <a:t>Vocabolario italiano-sardo e sardo-italiano</a:t>
            </a:r>
            <a:r>
              <a:rPr lang="it-IT" sz="1200" kern="1200">
                <a:solidFill>
                  <a:schemeClr val="tx1"/>
                </a:solidFill>
                <a:effectLst/>
                <a:latin typeface="+mn-lt"/>
                <a:ea typeface="+mn-ea"/>
                <a:cs typeface="+mn-cs"/>
              </a:rPr>
              <a:t> (1852</a:t>
            </a:r>
            <a:r>
              <a:rPr lang="it-IT" sz="1200" kern="1200" baseline="30000">
                <a:solidFill>
                  <a:schemeClr val="tx1"/>
                </a:solidFill>
                <a:effectLst/>
                <a:latin typeface="+mn-lt"/>
                <a:ea typeface="+mn-ea"/>
                <a:cs typeface="+mn-cs"/>
              </a:rPr>
              <a:t>1</a:t>
            </a:r>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Compie un’operazione simile a quello di Vissentu Porru, che gli è stato maestro, e cioè vuole fare delle opere che mirino a conservare e nobilitare l’idioma nazionale, dove nazionale sta per naturale, cioè il sardo, ma nel suo caso, essendo nativo di Ploaghe, si dedica al </a:t>
            </a:r>
            <a:r>
              <a:rPr lang="it-IT" sz="1200" u="sng" kern="1200">
                <a:solidFill>
                  <a:schemeClr val="tx1"/>
                </a:solidFill>
                <a:effectLst/>
                <a:latin typeface="+mn-lt"/>
                <a:ea typeface="+mn-ea"/>
                <a:cs typeface="+mn-cs"/>
              </a:rPr>
              <a:t>logudorese</a:t>
            </a:r>
            <a:r>
              <a:rPr lang="it-IT" sz="1200" kern="1200">
                <a:solidFill>
                  <a:schemeClr val="tx1"/>
                </a:solidFill>
                <a:effectLst/>
                <a:latin typeface="+mn-lt"/>
                <a:ea typeface="+mn-ea"/>
                <a:cs typeface="+mn-cs"/>
              </a:rPr>
              <a:t>, che lui individua come ‘vera lingua nazionale’, contribuendo così a fondare e a consolidare il prestigio del logudorese come varietà del sardo illustre. Esiste un sardo illustre?</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Spano seguiva da vicino Porru anche nel proporre lo studio del sardo come propedeutico a quello dell’italiano.</a:t>
            </a:r>
          </a:p>
          <a:p>
            <a:r>
              <a:rPr lang="it-IT" sz="1200" kern="1200">
                <a:solidFill>
                  <a:schemeClr val="tx1"/>
                </a:solidFill>
                <a:effectLst/>
                <a:latin typeface="+mn-lt"/>
                <a:ea typeface="+mn-ea"/>
                <a:cs typeface="+mn-cs"/>
              </a:rPr>
              <a:t>Il suo lavoro però si differenziava da quello del Porru perché non offriva soltanto la traduzione dal sardo all’italiano come aveva fatto Porru, ma anche quella dall’italiano al sardo. Inoltre alla fine comprendeva una corposa raccolta di Proverbi sardi trasportati in lingua. Inoltre affianca al logudorese, anche lo studio del campidanese e del sassarese-gallurese, che come forse saprete oggi non sono considerati dialetti del sardo.</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36</a:t>
            </a:fld>
            <a:endParaRPr lang="it-IT"/>
          </a:p>
        </p:txBody>
      </p:sp>
    </p:spTree>
    <p:extLst>
      <p:ext uri="{BB962C8B-B14F-4D97-AF65-F5344CB8AC3E}">
        <p14:creationId xmlns:p14="http://schemas.microsoft.com/office/powerpoint/2010/main" val="18209164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b="1" kern="1200">
                <a:solidFill>
                  <a:schemeClr val="tx1"/>
                </a:solidFill>
                <a:effectLst/>
                <a:latin typeface="+mn-lt"/>
                <a:ea typeface="+mn-ea"/>
                <a:cs typeface="+mn-cs"/>
              </a:rPr>
              <a:t>3.</a:t>
            </a:r>
            <a:r>
              <a:rPr lang="it-IT" sz="1200" kern="1200">
                <a:solidFill>
                  <a:schemeClr val="tx1"/>
                </a:solidFill>
                <a:effectLst/>
                <a:latin typeface="+mn-lt"/>
                <a:ea typeface="+mn-ea"/>
                <a:cs typeface="+mn-cs"/>
              </a:rPr>
              <a:t> </a:t>
            </a:r>
            <a:r>
              <a:rPr lang="it-IT" sz="1200" b="1" kern="1200">
                <a:solidFill>
                  <a:schemeClr val="tx1"/>
                </a:solidFill>
                <a:effectLst/>
                <a:latin typeface="+mn-lt"/>
                <a:ea typeface="+mn-ea"/>
                <a:cs typeface="+mn-cs"/>
              </a:rPr>
              <a:t>I Neogrammatici</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Non c'è alcun dubbio che la </a:t>
            </a:r>
            <a:r>
              <a:rPr lang="it-IT" sz="1200" b="1" kern="1200">
                <a:solidFill>
                  <a:schemeClr val="tx1"/>
                </a:solidFill>
                <a:effectLst/>
                <a:latin typeface="+mn-lt"/>
                <a:ea typeface="+mn-ea"/>
                <a:cs typeface="+mn-cs"/>
              </a:rPr>
              <a:t>linguistica sarda</a:t>
            </a:r>
            <a:r>
              <a:rPr lang="it-IT" sz="1200" kern="1200">
                <a:solidFill>
                  <a:schemeClr val="tx1"/>
                </a:solidFill>
                <a:effectLst/>
                <a:latin typeface="+mn-lt"/>
                <a:ea typeface="+mn-ea"/>
                <a:cs typeface="+mn-cs"/>
              </a:rPr>
              <a:t>, in quanto scienza empirica e strumento adeguato alla spiegazione dei fenomeni storico-linguistici del sardo, sia nata e si sia affermata in Germania, in concomitanza con la scoperta e col successivo affinamento del metodo storico-­comparativo. </a:t>
            </a:r>
          </a:p>
          <a:p>
            <a:r>
              <a:rPr lang="it-IT" sz="1200" kern="1200">
                <a:solidFill>
                  <a:schemeClr val="tx1"/>
                </a:solidFill>
                <a:effectLst/>
                <a:latin typeface="+mn-lt"/>
                <a:ea typeface="+mn-ea"/>
                <a:cs typeface="+mn-cs"/>
              </a:rPr>
              <a:t>Le basi scientifiche per lo studio del sardo vengono gettate definitivamente nella seconda metà dell’ ’800 con la scoperta e l'adozione del </a:t>
            </a:r>
            <a:r>
              <a:rPr lang="it-IT" sz="1200" b="1" i="1" kern="1200">
                <a:solidFill>
                  <a:schemeClr val="tx1"/>
                </a:solidFill>
                <a:effectLst/>
                <a:latin typeface="+mn-lt"/>
                <a:ea typeface="+mn-ea"/>
                <a:cs typeface="+mn-cs"/>
              </a:rPr>
              <a:t>metodo comparativo ricostruttivo</a:t>
            </a:r>
            <a:r>
              <a:rPr lang="it-IT" sz="1200" kern="1200">
                <a:solidFill>
                  <a:schemeClr val="tx1"/>
                </a:solidFill>
                <a:effectLst/>
                <a:latin typeface="+mn-lt"/>
                <a:ea typeface="+mn-ea"/>
                <a:cs typeface="+mn-cs"/>
              </a:rPr>
              <a:t> di stampo positivista dei </a:t>
            </a:r>
            <a:r>
              <a:rPr lang="it-IT" sz="1200" b="1" i="1" kern="1200">
                <a:solidFill>
                  <a:schemeClr val="tx1"/>
                </a:solidFill>
                <a:effectLst/>
                <a:latin typeface="+mn-lt"/>
                <a:ea typeface="+mn-ea"/>
                <a:cs typeface="+mn-cs"/>
              </a:rPr>
              <a:t>Neogrammatici</a:t>
            </a:r>
            <a:r>
              <a:rPr lang="it-IT" sz="1200" b="0" i="1" kern="1200">
                <a:solidFill>
                  <a:schemeClr val="tx1"/>
                </a:solidFill>
                <a:effectLst/>
                <a:latin typeface="+mn-lt"/>
                <a:ea typeface="+mn-ea"/>
                <a:cs typeface="+mn-cs"/>
              </a:rPr>
              <a:t>. </a:t>
            </a:r>
          </a:p>
          <a:p>
            <a:r>
              <a:rPr lang="it-IT" sz="1200" b="0" i="0" kern="1200">
                <a:solidFill>
                  <a:schemeClr val="tx1"/>
                </a:solidFill>
                <a:effectLst/>
                <a:latin typeface="+mn-lt"/>
                <a:ea typeface="+mn-ea"/>
                <a:cs typeface="+mn-cs"/>
              </a:rPr>
              <a:t>Cosa fanno i neogrammatici e perché consideriamo il loro metodo un metodo di stampo positivista? Sapete che il positivismo è una corrente di pensiero, affermatasi in Europa nella seconda metà dell’Ottocento, secondo la quale la filosofia doveva abbandonare ogni astrattezza e limitarsi a organizzare i dati delle scienze sperimentali.</a:t>
            </a:r>
          </a:p>
          <a:p>
            <a:r>
              <a:rPr lang="it-IT" sz="1200" b="0" i="0" kern="1200">
                <a:solidFill>
                  <a:schemeClr val="tx1"/>
                </a:solidFill>
                <a:effectLst/>
                <a:latin typeface="+mn-lt"/>
                <a:ea typeface="+mn-ea"/>
                <a:cs typeface="+mn-cs"/>
              </a:rPr>
              <a:t>Il positivismo si afferma anche negli studi linguistici. I neogrammatici si danno alla ricerca di leggi fonetiche che possano spiegare l’evoluzione delle lingue. E dunque le loro ipotesi ricostruttive si fondano sul</a:t>
            </a:r>
            <a:r>
              <a:rPr lang="it-IT" sz="1200" kern="1200">
                <a:solidFill>
                  <a:schemeClr val="tx1"/>
                </a:solidFill>
                <a:effectLst/>
                <a:latin typeface="+mn-lt"/>
                <a:ea typeface="+mn-ea"/>
                <a:cs typeface="+mn-cs"/>
              </a:rPr>
              <a:t>la meccanica applicazione delle leggi fonetiche alla grammatica storica e all’etimologia. Per quanto riguarda lo sviluppo delle lingue romanze a partire dalla matrice latina, le prime opere fondamentali compaiono in ambito germanico. </a:t>
            </a:r>
          </a:p>
          <a:p>
            <a:r>
              <a:rPr lang="it-IT" sz="1200" kern="1200">
                <a:solidFill>
                  <a:schemeClr val="tx1"/>
                </a:solidFill>
                <a:effectLst/>
                <a:latin typeface="+mn-lt"/>
                <a:ea typeface="+mn-ea"/>
                <a:cs typeface="+mn-cs"/>
              </a:rPr>
              <a:t> </a:t>
            </a:r>
          </a:p>
          <a:p>
            <a:r>
              <a:rPr lang="it-IT" sz="1200" b="1" kern="1200">
                <a:solidFill>
                  <a:schemeClr val="tx1"/>
                </a:solidFill>
                <a:effectLst/>
                <a:latin typeface="+mn-lt"/>
                <a:ea typeface="+mn-ea"/>
                <a:cs typeface="+mn-cs"/>
              </a:rPr>
              <a:t>Friedrich Diez.</a:t>
            </a:r>
            <a:r>
              <a:rPr lang="it-IT" sz="1200" kern="1200">
                <a:solidFill>
                  <a:schemeClr val="tx1"/>
                </a:solidFill>
                <a:effectLst/>
                <a:latin typeface="+mn-lt"/>
                <a:ea typeface="+mn-ea"/>
                <a:cs typeface="+mn-cs"/>
              </a:rPr>
              <a:t> Del sardo si occuperà anche il fondatore della linguistica romanza, </a:t>
            </a:r>
            <a:r>
              <a:rPr lang="it-IT" sz="1200" b="1" kern="1200">
                <a:solidFill>
                  <a:schemeClr val="tx1"/>
                </a:solidFill>
                <a:effectLst/>
                <a:latin typeface="+mn-lt"/>
                <a:ea typeface="+mn-ea"/>
                <a:cs typeface="+mn-cs"/>
              </a:rPr>
              <a:t>Friedrich Diez</a:t>
            </a:r>
            <a:r>
              <a:rPr lang="it-IT" sz="1200" kern="1200">
                <a:solidFill>
                  <a:schemeClr val="tx1"/>
                </a:solidFill>
                <a:effectLst/>
                <a:latin typeface="+mn-lt"/>
                <a:ea typeface="+mn-ea"/>
                <a:cs typeface="+mn-cs"/>
              </a:rPr>
              <a:t>, il quale appronterà: </a:t>
            </a:r>
          </a:p>
          <a:p>
            <a:r>
              <a:rPr lang="it-IT" sz="1200" kern="1200">
                <a:solidFill>
                  <a:schemeClr val="tx1"/>
                </a:solidFill>
                <a:effectLst/>
                <a:latin typeface="+mn-lt"/>
                <a:ea typeface="+mn-ea"/>
                <a:cs typeface="+mn-cs"/>
              </a:rPr>
              <a:t>- tra il 1836 e il 1843 la prima grammatica comparata e storica delle lingue romanze (</a:t>
            </a:r>
            <a:r>
              <a:rPr lang="it-IT" sz="1200" i="1" kern="1200">
                <a:solidFill>
                  <a:schemeClr val="tx1"/>
                </a:solidFill>
                <a:effectLst/>
                <a:latin typeface="+mn-lt"/>
                <a:ea typeface="+mn-ea"/>
                <a:cs typeface="+mn-cs"/>
              </a:rPr>
              <a:t>Grammatik der romanischen Sprachen</a:t>
            </a:r>
            <a:r>
              <a:rPr lang="it-IT" sz="1200" kern="1200">
                <a:solidFill>
                  <a:schemeClr val="tx1"/>
                </a:solidFill>
                <a:effectLst/>
                <a:latin typeface="+mn-lt"/>
                <a:ea typeface="+mn-ea"/>
                <a:cs typeface="+mn-cs"/>
              </a:rPr>
              <a:t>, Bonn:E. Weber), che poi sarà ripubblicata tra il 1870-1872; </a:t>
            </a:r>
          </a:p>
          <a:p>
            <a:r>
              <a:rPr lang="it-IT" sz="1200" kern="1200">
                <a:solidFill>
                  <a:schemeClr val="tx1"/>
                </a:solidFill>
                <a:effectLst/>
                <a:latin typeface="+mn-lt"/>
                <a:ea typeface="+mn-ea"/>
                <a:cs typeface="+mn-cs"/>
              </a:rPr>
              <a:t>- nel 1857 il primo dizionario etimologico delle lingue romanze (</a:t>
            </a:r>
            <a:r>
              <a:rPr lang="it-IT" sz="1200" i="1" kern="1200">
                <a:solidFill>
                  <a:schemeClr val="tx1"/>
                </a:solidFill>
                <a:effectLst/>
                <a:latin typeface="+mn-lt"/>
                <a:ea typeface="+mn-ea"/>
                <a:cs typeface="+mn-cs"/>
              </a:rPr>
              <a:t>Etymologisches Wörterbuch der romanischen Sprachen</a:t>
            </a:r>
            <a:r>
              <a:rPr lang="it-IT" sz="1200" kern="1200">
                <a:solidFill>
                  <a:schemeClr val="tx1"/>
                </a:solidFill>
                <a:effectLst/>
                <a:latin typeface="+mn-lt"/>
                <a:ea typeface="+mn-ea"/>
                <a:cs typeface="+mn-cs"/>
              </a:rPr>
              <a:t>, Bonn, E. Weber).</a:t>
            </a:r>
          </a:p>
          <a:p>
            <a:r>
              <a:rPr lang="it-IT" sz="1200" kern="1200">
                <a:solidFill>
                  <a:schemeClr val="tx1"/>
                </a:solidFill>
                <a:effectLst/>
                <a:latin typeface="+mn-lt"/>
                <a:ea typeface="+mn-ea"/>
                <a:cs typeface="+mn-cs"/>
              </a:rPr>
              <a:t>Per il Diez, il sardo è da considerarsi una </a:t>
            </a:r>
            <a:r>
              <a:rPr lang="it-IT" sz="1200" b="1" kern="1200">
                <a:solidFill>
                  <a:schemeClr val="tx1"/>
                </a:solidFill>
                <a:effectLst/>
                <a:latin typeface="+mn-lt"/>
                <a:ea typeface="+mn-ea"/>
                <a:cs typeface="+mn-cs"/>
              </a:rPr>
              <a:t>sottospecie delle varietà diatopiche dell'italiano</a:t>
            </a:r>
            <a:r>
              <a:rPr lang="it-IT" sz="1200" kern="1200">
                <a:solidFill>
                  <a:schemeClr val="tx1"/>
                </a:solidFill>
                <a:effectLst/>
                <a:latin typeface="+mn-lt"/>
                <a:ea typeface="+mn-ea"/>
                <a:cs typeface="+mn-cs"/>
              </a:rPr>
              <a:t>, essendo quest'ultima per lui l'unica lingua letteraria dell'italoromanzo che tratterà autonomamente, insieme con lo spagnolo, il portoghese, il francese e il valacco e il rumeno.</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Del sardo si occuperà anche uno studioso che molti di voi ricorderanno dall’esame di filologia romanza, perché si tratta dello studioso che aveva ridimensionato le teorie dell’Ascoli sulla reazione etnica in relazione al sostrato celtico e in particolare in relazione al passaggio di Ū latina &gt; Ü. Sto parlando di Wilhelm </a:t>
            </a:r>
            <a:r>
              <a:rPr lang="it-IT" sz="1200" b="1" kern="1200">
                <a:solidFill>
                  <a:schemeClr val="tx1"/>
                </a:solidFill>
                <a:effectLst/>
                <a:latin typeface="+mn-lt"/>
                <a:ea typeface="+mn-ea"/>
                <a:cs typeface="+mn-cs"/>
              </a:rPr>
              <a:t>Meyer-Lübke. </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Anche lui è un convinto sostenitore dell’applicazione dei principi neogrammaticali al dominio romanzo e anche lui è considerato uno dei fondatori della linguistica romanza.</a:t>
            </a:r>
          </a:p>
          <a:p>
            <a:r>
              <a:rPr lang="it-IT" sz="1200" kern="1200">
                <a:solidFill>
                  <a:schemeClr val="tx1"/>
                </a:solidFill>
                <a:effectLst/>
                <a:latin typeface="+mn-lt"/>
                <a:ea typeface="+mn-ea"/>
                <a:cs typeface="+mn-cs"/>
              </a:rPr>
              <a:t>A lui dobbiamo una disamina storica sul logudorese antico (</a:t>
            </a:r>
            <a:r>
              <a:rPr lang="it-IT" sz="1200" i="1" kern="1200">
                <a:solidFill>
                  <a:schemeClr val="tx1"/>
                </a:solidFill>
                <a:effectLst/>
                <a:latin typeface="+mn-lt"/>
                <a:ea typeface="+mn-ea"/>
                <a:cs typeface="+mn-cs"/>
              </a:rPr>
              <a:t>Zur Kenntnis des Altlogudoresischen</a:t>
            </a:r>
            <a:r>
              <a:rPr lang="it-IT" sz="1200" kern="1200">
                <a:solidFill>
                  <a:schemeClr val="tx1"/>
                </a:solidFill>
                <a:effectLst/>
                <a:latin typeface="+mn-lt"/>
                <a:ea typeface="+mn-ea"/>
                <a:cs typeface="+mn-cs"/>
              </a:rPr>
              <a:t>, Wien, Gerold’s Sohn, 1902). È in grado di far fare alla linguistica sarda un salto di qualità per via di due qualità che gli sono proprie:</a:t>
            </a:r>
          </a:p>
          <a:p>
            <a:r>
              <a:rPr lang="it-IT" sz="1200" kern="1200">
                <a:solidFill>
                  <a:schemeClr val="tx1"/>
                </a:solidFill>
                <a:effectLst/>
                <a:latin typeface="+mn-lt"/>
                <a:ea typeface="+mn-ea"/>
                <a:cs typeface="+mn-cs"/>
              </a:rPr>
              <a:t>- la sua imponente conoscenza del latino volgare;</a:t>
            </a:r>
          </a:p>
          <a:p>
            <a:pPr marL="171450" indent="-171450">
              <a:buFontTx/>
              <a:buChar char="-"/>
            </a:pPr>
            <a:r>
              <a:rPr lang="it-IT" sz="1200" kern="1200">
                <a:solidFill>
                  <a:schemeClr val="tx1"/>
                </a:solidFill>
                <a:effectLst/>
                <a:latin typeface="+mn-lt"/>
                <a:ea typeface="+mn-ea"/>
                <a:cs typeface="+mn-cs"/>
              </a:rPr>
              <a:t>l’altrettanto vasta padronanza di tutte le varietà neolatine, fatto che gli consentiva una sicura comparazione d’esiti neolatini e una meno rischiosa etimologizzazione. </a:t>
            </a:r>
          </a:p>
          <a:p>
            <a:pPr marL="0" indent="0">
              <a:buFontTx/>
              <a:buNone/>
            </a:pP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Oltre all’opera sul </a:t>
            </a:r>
            <a:r>
              <a:rPr lang="it-IT" sz="1200" b="1" kern="1200">
                <a:solidFill>
                  <a:schemeClr val="tx1"/>
                </a:solidFill>
                <a:effectLst/>
                <a:latin typeface="+mn-lt"/>
                <a:ea typeface="+mn-ea"/>
                <a:cs typeface="+mn-cs"/>
              </a:rPr>
              <a:t>logudorese</a:t>
            </a:r>
            <a:r>
              <a:rPr lang="it-IT" sz="1200" kern="1200">
                <a:solidFill>
                  <a:schemeClr val="tx1"/>
                </a:solidFill>
                <a:effectLst/>
                <a:latin typeface="+mn-lt"/>
                <a:ea typeface="+mn-ea"/>
                <a:cs typeface="+mn-cs"/>
              </a:rPr>
              <a:t>, importantissimo ancora oggi per chi si occupa di filologia romanza, è il suo dizionario etimologico delle lingue romanze, ancora insuperato: si tratta del </a:t>
            </a:r>
            <a:r>
              <a:rPr lang="en-US" sz="1200" i="1" kern="1200">
                <a:solidFill>
                  <a:schemeClr val="tx1"/>
                </a:solidFill>
                <a:effectLst/>
                <a:latin typeface="+mn-lt"/>
                <a:ea typeface="+mn-ea"/>
                <a:cs typeface="+mn-cs"/>
              </a:rPr>
              <a:t>Romanisches Etymologisches Wörterbuch</a:t>
            </a:r>
            <a:r>
              <a:rPr lang="en-US" sz="1200" kern="1200">
                <a:solidFill>
                  <a:schemeClr val="tx1"/>
                </a:solidFill>
                <a:effectLst/>
                <a:latin typeface="+mn-lt"/>
                <a:ea typeface="+mn-ea"/>
                <a:cs typeface="+mn-cs"/>
              </a:rPr>
              <a:t>, uscito nel 1911 e poi in una terza edizione del 1935.</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In questa opera vastissima del romanista, il sardo continuerà a trovare un posto di tutto rispetto.</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37</a:t>
            </a:fld>
            <a:endParaRPr lang="it-IT"/>
          </a:p>
        </p:txBody>
      </p:sp>
    </p:spTree>
    <p:extLst>
      <p:ext uri="{BB962C8B-B14F-4D97-AF65-F5344CB8AC3E}">
        <p14:creationId xmlns:p14="http://schemas.microsoft.com/office/powerpoint/2010/main" val="21623588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a:solidFill>
                  <a:schemeClr val="tx1"/>
                </a:solidFill>
                <a:effectLst/>
                <a:latin typeface="+mn-lt"/>
                <a:ea typeface="+mn-ea"/>
                <a:cs typeface="+mn-cs"/>
              </a:rPr>
              <a:t>Il cosiddetto </a:t>
            </a:r>
            <a:r>
              <a:rPr lang="en-US" sz="1200" b="1" kern="1200">
                <a:solidFill>
                  <a:schemeClr val="tx1"/>
                </a:solidFill>
                <a:effectLst/>
                <a:latin typeface="+mn-lt"/>
                <a:ea typeface="+mn-ea"/>
                <a:cs typeface="+mn-cs"/>
              </a:rPr>
              <a:t>REW</a:t>
            </a:r>
            <a:r>
              <a:rPr lang="en-US" sz="1200" kern="1200">
                <a:solidFill>
                  <a:schemeClr val="tx1"/>
                </a:solidFill>
                <a:effectLst/>
                <a:latin typeface="+mn-lt"/>
                <a:ea typeface="+mn-ea"/>
                <a:cs typeface="+mn-cs"/>
              </a:rPr>
              <a:t> raccoglie in un solo volume, circa 10.000 basi etimologiche latine, germaniche e delle altre lingue da cui deriva il lessico romanzo, ordinate alfabeticamente, schedando sotto ognuna gli esiti nelle principali lingue romanze con i derivati (per es. vedete il logud. </a:t>
            </a:r>
            <a:r>
              <a:rPr lang="en-US" sz="1200" i="1" kern="1200">
                <a:solidFill>
                  <a:schemeClr val="tx1"/>
                </a:solidFill>
                <a:effectLst/>
                <a:latin typeface="+mn-lt"/>
                <a:ea typeface="+mn-ea"/>
                <a:cs typeface="+mn-cs"/>
              </a:rPr>
              <a:t>kaddarzu</a:t>
            </a:r>
            <a:r>
              <a:rPr lang="en-US" sz="1200" i="0" kern="1200">
                <a:solidFill>
                  <a:schemeClr val="tx1"/>
                </a:solidFill>
                <a:effectLst/>
                <a:latin typeface="+mn-lt"/>
                <a:ea typeface="+mn-ea"/>
                <a:cs typeface="+mn-cs"/>
              </a:rPr>
              <a:t>, 'grosso calderone': la domanda che ci dobbiamo porre è in che modo un Calderone è collegato al cavallo; davvero c'è un legame? Ecco, questo è un caso di etimologia in parte da rivedere, perché in realtà se andiamo a vedere il DES, e cioè il Dizionario etimologico sardo di Wagner, che a breve vi illustrerò, vediamo che la voce in realtà in alcune aree della Sardegna è attestata come </a:t>
            </a:r>
            <a:r>
              <a:rPr lang="en-US" sz="1200" i="1" kern="1200">
                <a:solidFill>
                  <a:schemeClr val="tx1"/>
                </a:solidFill>
                <a:effectLst/>
                <a:latin typeface="+mn-lt"/>
                <a:ea typeface="+mn-ea"/>
                <a:cs typeface="+mn-cs"/>
              </a:rPr>
              <a:t>kardaxu</a:t>
            </a:r>
            <a:r>
              <a:rPr lang="en-US" sz="1200" i="0" kern="1200">
                <a:solidFill>
                  <a:schemeClr val="tx1"/>
                </a:solidFill>
                <a:effectLst/>
                <a:latin typeface="+mn-lt"/>
                <a:ea typeface="+mn-ea"/>
                <a:cs typeface="+mn-cs"/>
              </a:rPr>
              <a:t> o </a:t>
            </a:r>
            <a:r>
              <a:rPr lang="en-US" sz="1200" i="1" kern="1200">
                <a:solidFill>
                  <a:schemeClr val="tx1"/>
                </a:solidFill>
                <a:effectLst/>
                <a:latin typeface="+mn-lt"/>
                <a:ea typeface="+mn-ea"/>
                <a:cs typeface="+mn-cs"/>
              </a:rPr>
              <a:t>gradaxu</a:t>
            </a:r>
            <a:r>
              <a:rPr lang="en-US" sz="1200" i="0" kern="1200">
                <a:solidFill>
                  <a:schemeClr val="tx1"/>
                </a:solidFill>
                <a:effectLst/>
                <a:latin typeface="+mn-lt"/>
                <a:ea typeface="+mn-ea"/>
                <a:cs typeface="+mn-cs"/>
              </a:rPr>
              <a:t> &lt; CALDARIUM latino, ma si è confusa con la voce che indica il treppiede, il trespolo su cui si poggiava il calderone, che appunto era il </a:t>
            </a:r>
            <a:r>
              <a:rPr lang="en-US" sz="1200" i="1" kern="1200">
                <a:solidFill>
                  <a:schemeClr val="tx1"/>
                </a:solidFill>
                <a:effectLst/>
                <a:latin typeface="+mn-lt"/>
                <a:ea typeface="+mn-ea"/>
                <a:cs typeface="+mn-cs"/>
              </a:rPr>
              <a:t>caddargiu</a:t>
            </a:r>
            <a:r>
              <a:rPr lang="en-US" sz="1200" i="0" kern="1200">
                <a:solidFill>
                  <a:schemeClr val="tx1"/>
                </a:solidFill>
                <a:effectLst/>
                <a:latin typeface="+mn-lt"/>
                <a:ea typeface="+mn-ea"/>
                <a:cs typeface="+mn-cs"/>
              </a:rPr>
              <a:t> da CABALLARIUM</a:t>
            </a:r>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Segue poi nel REW una discussione telegrafica dei casi dubbi e rinvii bibliografici essenziali; l’accesso a partire da forme romanze è consentito da una lunga serie di indici. </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Il REW, ancora preziosissimo, è a tutt’oggi insostituito e probabilmente irripetibile, perché gli studi successivi, a parte la crescita quantitativa dei  materiali da esaminare, che pure conta, hanno fatto esplodere gli aspetti di  complessità, da cui Meyer-Lubke poteva ancora prescindere. </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Un tentativo di dar vita a un nuovo dizionario etimologico romanzo viene portato avanti oggi in Francia, da un’équipe di studiosi che naturalmente collaborano integrando le rispettive competenze.</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Si possono comunque seguire gli sviluppi di un nuovo </a:t>
            </a:r>
            <a:r>
              <a:rPr lang="en-US" sz="1200" i="1" kern="1200">
                <a:solidFill>
                  <a:schemeClr val="tx1"/>
                </a:solidFill>
                <a:effectLst/>
                <a:latin typeface="+mn-lt"/>
                <a:ea typeface="+mn-ea"/>
                <a:cs typeface="+mn-cs"/>
              </a:rPr>
              <a:t>Dictionnaire Étymologique Roman</a:t>
            </a:r>
            <a:r>
              <a:rPr lang="en-US" sz="1200" kern="1200">
                <a:solidFill>
                  <a:schemeClr val="tx1"/>
                </a:solidFill>
                <a:effectLst/>
                <a:latin typeface="+mn-lt"/>
                <a:ea typeface="+mn-ea"/>
                <a:cs typeface="+mn-cs"/>
              </a:rPr>
              <a:t> (DÉRom) nel sito dell'Istituto ATILF del CNRS francese. </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Ho scelto la parola </a:t>
            </a:r>
            <a:r>
              <a:rPr lang="en-US" sz="1200" i="1" kern="1200">
                <a:solidFill>
                  <a:schemeClr val="tx1"/>
                </a:solidFill>
                <a:effectLst/>
                <a:latin typeface="+mn-lt"/>
                <a:ea typeface="+mn-ea"/>
                <a:cs typeface="+mn-cs"/>
              </a:rPr>
              <a:t>cavallo</a:t>
            </a:r>
            <a:r>
              <a:rPr lang="en-US" sz="1200" kern="1200">
                <a:solidFill>
                  <a:schemeClr val="tx1"/>
                </a:solidFill>
                <a:effectLst/>
                <a:latin typeface="+mn-lt"/>
                <a:ea typeface="+mn-ea"/>
                <a:cs typeface="+mn-cs"/>
              </a:rPr>
              <a:t>, anche perché si tratta di una parola del latino volgare, contro il latino classico </a:t>
            </a:r>
            <a:r>
              <a:rPr lang="en-US" sz="1200" i="1" kern="1200">
                <a:solidFill>
                  <a:schemeClr val="tx1"/>
                </a:solidFill>
                <a:effectLst/>
                <a:latin typeface="+mn-lt"/>
                <a:ea typeface="+mn-ea"/>
                <a:cs typeface="+mn-cs"/>
              </a:rPr>
              <a:t>equus</a:t>
            </a:r>
            <a:r>
              <a:rPr lang="en-US" sz="1200" kern="1200">
                <a:solidFill>
                  <a:schemeClr val="tx1"/>
                </a:solidFill>
                <a:effectLst/>
                <a:latin typeface="+mn-lt"/>
                <a:ea typeface="+mn-ea"/>
                <a:cs typeface="+mn-cs"/>
              </a:rPr>
              <a:t>. </a:t>
            </a:r>
            <a:endParaRPr lang="it-IT" sz="1200" kern="1200">
              <a:solidFill>
                <a:schemeClr val="tx1"/>
              </a:solidFill>
              <a:effectLst/>
              <a:latin typeface="+mn-lt"/>
              <a:ea typeface="+mn-ea"/>
              <a:cs typeface="+mn-cs"/>
            </a:endParaRP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38</a:t>
            </a:fld>
            <a:endParaRPr lang="it-IT"/>
          </a:p>
        </p:txBody>
      </p:sp>
    </p:spTree>
    <p:extLst>
      <p:ext uri="{BB962C8B-B14F-4D97-AF65-F5344CB8AC3E}">
        <p14:creationId xmlns:p14="http://schemas.microsoft.com/office/powerpoint/2010/main" val="33687091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a:solidFill>
                  <a:schemeClr val="tx1"/>
                </a:solidFill>
                <a:effectLst/>
                <a:latin typeface="+mn-lt"/>
                <a:ea typeface="+mn-ea"/>
                <a:cs typeface="+mn-cs"/>
              </a:rPr>
              <a:t>Si possono comunque seguire gli sviluppi di un nuovo </a:t>
            </a:r>
            <a:r>
              <a:rPr lang="en-US" sz="1200" i="1" kern="1200">
                <a:solidFill>
                  <a:schemeClr val="tx1"/>
                </a:solidFill>
                <a:effectLst/>
                <a:latin typeface="+mn-lt"/>
                <a:ea typeface="+mn-ea"/>
                <a:cs typeface="+mn-cs"/>
              </a:rPr>
              <a:t>Dictionnaire Étymologique Roman</a:t>
            </a:r>
            <a:r>
              <a:rPr lang="en-US" sz="1200" kern="1200">
                <a:solidFill>
                  <a:schemeClr val="tx1"/>
                </a:solidFill>
                <a:effectLst/>
                <a:latin typeface="+mn-lt"/>
                <a:ea typeface="+mn-ea"/>
                <a:cs typeface="+mn-cs"/>
              </a:rPr>
              <a:t> (DÉRom) nel sito dell'Istituto ATILF del CNRS francese. </a:t>
            </a:r>
            <a:endParaRPr lang="it-IT"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Ho scelto la parola </a:t>
            </a:r>
            <a:r>
              <a:rPr lang="en-US" sz="1200" i="1" kern="1200">
                <a:solidFill>
                  <a:schemeClr val="tx1"/>
                </a:solidFill>
                <a:effectLst/>
                <a:latin typeface="+mn-lt"/>
                <a:ea typeface="+mn-ea"/>
                <a:cs typeface="+mn-cs"/>
              </a:rPr>
              <a:t>cavallo</a:t>
            </a:r>
            <a:r>
              <a:rPr lang="en-US" sz="1200" kern="1200">
                <a:solidFill>
                  <a:schemeClr val="tx1"/>
                </a:solidFill>
                <a:effectLst/>
                <a:latin typeface="+mn-lt"/>
                <a:ea typeface="+mn-ea"/>
                <a:cs typeface="+mn-cs"/>
              </a:rPr>
              <a:t>, anche perché si tratta di una parola del latino volgare, contro il latino classico </a:t>
            </a:r>
            <a:r>
              <a:rPr lang="en-US" sz="1200" i="1" kern="1200">
                <a:solidFill>
                  <a:schemeClr val="tx1"/>
                </a:solidFill>
                <a:effectLst/>
                <a:latin typeface="+mn-lt"/>
                <a:ea typeface="+mn-ea"/>
                <a:cs typeface="+mn-cs"/>
              </a:rPr>
              <a:t>equus</a:t>
            </a:r>
            <a:r>
              <a:rPr lang="en-US" sz="1200" kern="1200">
                <a:solidFill>
                  <a:schemeClr val="tx1"/>
                </a:solidFill>
                <a:effectLst/>
                <a:latin typeface="+mn-lt"/>
                <a:ea typeface="+mn-ea"/>
                <a:cs typeface="+mn-cs"/>
              </a:rPr>
              <a:t>. </a:t>
            </a:r>
            <a:endParaRPr lang="it-IT" sz="1200" kern="1200">
              <a:solidFill>
                <a:schemeClr val="tx1"/>
              </a:solidFill>
              <a:effectLst/>
              <a:latin typeface="+mn-lt"/>
              <a:ea typeface="+mn-ea"/>
              <a:cs typeface="+mn-cs"/>
            </a:endParaRP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39</a:t>
            </a:fld>
            <a:endParaRPr lang="it-IT"/>
          </a:p>
        </p:txBody>
      </p:sp>
    </p:spTree>
    <p:extLst>
      <p:ext uri="{BB962C8B-B14F-4D97-AF65-F5344CB8AC3E}">
        <p14:creationId xmlns:p14="http://schemas.microsoft.com/office/powerpoint/2010/main" val="31750589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kern="1200">
                <a:solidFill>
                  <a:schemeClr val="tx1"/>
                </a:solidFill>
                <a:effectLst/>
                <a:latin typeface="+mn-lt"/>
                <a:ea typeface="+mn-ea"/>
                <a:cs typeface="+mn-cs"/>
              </a:rPr>
              <a:t>3. </a:t>
            </a:r>
            <a:r>
              <a:rPr lang="it-IT" sz="1200" b="1" kern="1200">
                <a:solidFill>
                  <a:schemeClr val="tx1"/>
                </a:solidFill>
                <a:effectLst/>
                <a:latin typeface="+mn-lt"/>
                <a:ea typeface="+mn-ea"/>
                <a:cs typeface="+mn-cs"/>
              </a:rPr>
              <a:t>Max Leopold Wagner</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Spetta a un tedesco, al bavarese Max Leopold Wagner (1880-1962), la vera svolta nella ricerca scientifica sul sardo. Wagner dominerà per più di mezzo secolo incontrastato tutti i domini della ricerca storica e geo-linguistica del sardo, producendo delle opere che restano tuttora fondamentali per l’interpretazione della storia interna ed esterna della lingua sarda.</a:t>
            </a:r>
          </a:p>
          <a:p>
            <a:r>
              <a:rPr lang="it-IT" sz="1200" kern="1200">
                <a:solidFill>
                  <a:schemeClr val="tx1"/>
                </a:solidFill>
                <a:effectLst/>
                <a:latin typeface="+mn-lt"/>
                <a:ea typeface="+mn-ea"/>
                <a:cs typeface="+mn-cs"/>
              </a:rPr>
              <a:t>Le novità nell’approccio wagneriano possono essere sintetizzate nei punti seguenti: </a:t>
            </a:r>
          </a:p>
          <a:p>
            <a:r>
              <a:rPr lang="it-IT" sz="1200" kern="1200">
                <a:solidFill>
                  <a:schemeClr val="tx1"/>
                </a:solidFill>
                <a:effectLst/>
                <a:latin typeface="+mn-lt"/>
                <a:ea typeface="+mn-ea"/>
                <a:cs typeface="+mn-cs"/>
              </a:rPr>
              <a:t>- inchiesta sul campo: nell'affidamento prioritario ai dati dialettali raccolti direttamente dalla bocca dei parlanti, quindi conduce delle inchieste linguistiche direttamente sul campo; </a:t>
            </a:r>
          </a:p>
          <a:p>
            <a:r>
              <a:rPr lang="it-IT" sz="1200" kern="1200">
                <a:solidFill>
                  <a:schemeClr val="tx1"/>
                </a:solidFill>
                <a:effectLst/>
                <a:latin typeface="+mn-lt"/>
                <a:ea typeface="+mn-ea"/>
                <a:cs typeface="+mn-cs"/>
              </a:rPr>
              <a:t>- nell'impiego dei dati dialettali allo scopo d'una ricostruzione storico-linguistica delle aree studiate; </a:t>
            </a:r>
          </a:p>
          <a:p>
            <a:r>
              <a:rPr lang="it-IT" sz="1200" kern="1200">
                <a:solidFill>
                  <a:schemeClr val="tx1"/>
                </a:solidFill>
                <a:effectLst/>
                <a:latin typeface="+mn-lt"/>
                <a:ea typeface="+mn-ea"/>
                <a:cs typeface="+mn-cs"/>
              </a:rPr>
              <a:t>- nell'etimologizzazione "completa" delle 'parole', analizzate nello sviluppo formale e semantico, con coinvolgimento anche dei denotati ('cose');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1. il primo </a:t>
            </a:r>
            <a:r>
              <a:rPr lang="it-IT" sz="1200" b="1" kern="1200">
                <a:solidFill>
                  <a:schemeClr val="tx1"/>
                </a:solidFill>
                <a:effectLst/>
                <a:latin typeface="+mn-lt"/>
                <a:ea typeface="+mn-ea"/>
                <a:cs typeface="+mn-cs"/>
              </a:rPr>
              <a:t>lavoro dialettologico sulle varietà attorno al Gennargentu</a:t>
            </a:r>
            <a:r>
              <a:rPr lang="it-IT" sz="1200" kern="1200">
                <a:solidFill>
                  <a:schemeClr val="tx1"/>
                </a:solidFill>
                <a:effectLst/>
                <a:latin typeface="+mn-lt"/>
                <a:ea typeface="+mn-ea"/>
                <a:cs typeface="+mn-cs"/>
              </a:rPr>
              <a:t> (1907), su una macroarea sarda a cavallo tra campidano e Logudoro, prodotto col metodo di ricerca mediante questionario e con approntamento di cartine geolinguistiche.</a:t>
            </a:r>
          </a:p>
          <a:p>
            <a:r>
              <a:rPr lang="it-IT" sz="1200" kern="1200">
                <a:solidFill>
                  <a:schemeClr val="tx1"/>
                </a:solidFill>
                <a:effectLst/>
                <a:latin typeface="+mn-lt"/>
                <a:ea typeface="+mn-ea"/>
                <a:cs typeface="+mn-cs"/>
              </a:rPr>
              <a:t>Max Leopold Wagner, </a:t>
            </a:r>
            <a:r>
              <a:rPr lang="it-IT" sz="1200" i="1" kern="1200">
                <a:solidFill>
                  <a:schemeClr val="tx1"/>
                </a:solidFill>
                <a:effectLst/>
                <a:latin typeface="+mn-lt"/>
                <a:ea typeface="+mn-ea"/>
                <a:cs typeface="+mn-cs"/>
              </a:rPr>
              <a:t>Lautlehre der südsardischen Mundarten mit besonderer Berücksichtigung der um den Gennargentu gesprochenen Varietäten</a:t>
            </a:r>
            <a:r>
              <a:rPr lang="it-IT" sz="1200" kern="1200">
                <a:solidFill>
                  <a:schemeClr val="tx1"/>
                </a:solidFill>
                <a:effectLst/>
                <a:latin typeface="+mn-lt"/>
                <a:ea typeface="+mn-ea"/>
                <a:cs typeface="+mn-cs"/>
              </a:rPr>
              <a:t>, Halle, Niemeyer, 1907. [Se me lo voglio procurare ha molte cartine]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2. lo studio pionieristico di carattere onomasiologico e di valenza etnolinguistica (secondo il metodo </a:t>
            </a:r>
            <a:r>
              <a:rPr lang="it-IT" sz="1200" b="1" i="1" kern="1200">
                <a:solidFill>
                  <a:schemeClr val="tx1"/>
                </a:solidFill>
                <a:effectLst/>
                <a:latin typeface="+mn-lt"/>
                <a:ea typeface="+mn-ea"/>
                <a:cs typeface="+mn-cs"/>
              </a:rPr>
              <a:t>Parole e cose</a:t>
            </a:r>
            <a:r>
              <a:rPr lang="it-IT" sz="1200" kern="1200">
                <a:solidFill>
                  <a:schemeClr val="tx1"/>
                </a:solidFill>
                <a:effectLst/>
                <a:latin typeface="+mn-lt"/>
                <a:ea typeface="+mn-ea"/>
                <a:cs typeface="+mn-cs"/>
              </a:rPr>
              <a:t>, metodo che in tedesco è chiamato </a:t>
            </a:r>
            <a:r>
              <a:rPr lang="it-IT" sz="1200" i="1" kern="1200">
                <a:solidFill>
                  <a:schemeClr val="tx1"/>
                </a:solidFill>
                <a:effectLst/>
                <a:latin typeface="+mn-lt"/>
                <a:ea typeface="+mn-ea"/>
                <a:cs typeface="+mn-cs"/>
              </a:rPr>
              <a:t>Wörter und Sachen</a:t>
            </a:r>
            <a:r>
              <a:rPr lang="it-IT" sz="1200" kern="1200">
                <a:solidFill>
                  <a:schemeClr val="tx1"/>
                </a:solidFill>
                <a:effectLst/>
                <a:latin typeface="+mn-lt"/>
                <a:ea typeface="+mn-ea"/>
                <a:cs typeface="+mn-cs"/>
              </a:rPr>
              <a:t>) sul carattere rustico, agro-pastorale del lessico sardo 1921-1996:</a:t>
            </a:r>
          </a:p>
          <a:p>
            <a:r>
              <a:rPr lang="it-IT" sz="1200" kern="1200">
                <a:solidFill>
                  <a:schemeClr val="tx1"/>
                </a:solidFill>
                <a:effectLst/>
                <a:latin typeface="+mn-lt"/>
                <a:ea typeface="+mn-ea"/>
                <a:cs typeface="+mn-cs"/>
              </a:rPr>
              <a:t>Max Leopold Wagner, </a:t>
            </a:r>
            <a:r>
              <a:rPr lang="it-IT" sz="1200" i="1" kern="1200">
                <a:solidFill>
                  <a:schemeClr val="tx1"/>
                </a:solidFill>
                <a:effectLst/>
                <a:latin typeface="+mn-lt"/>
                <a:ea typeface="+mn-ea"/>
                <a:cs typeface="+mn-cs"/>
              </a:rPr>
              <a:t>La vita rustica della Sardegna riflessa nella lingua</a:t>
            </a:r>
            <a:r>
              <a:rPr lang="it-IT" sz="1200" kern="1200">
                <a:solidFill>
                  <a:schemeClr val="tx1"/>
                </a:solidFill>
                <a:effectLst/>
                <a:latin typeface="+mn-lt"/>
                <a:ea typeface="+mn-ea"/>
                <a:cs typeface="+mn-cs"/>
              </a:rPr>
              <a:t>, saggio introduttivo, traduzione e cura di Giulio Paulis, Nuoro, Ilisso, 1996 (ed. or. in tedesco 1921).</a:t>
            </a:r>
          </a:p>
          <a:p>
            <a:r>
              <a:rPr lang="it-IT" sz="1200" kern="1200">
                <a:solidFill>
                  <a:schemeClr val="tx1"/>
                </a:solidFill>
                <a:effectLst/>
                <a:latin typeface="+mn-lt"/>
                <a:ea typeface="+mn-ea"/>
                <a:cs typeface="+mn-cs"/>
              </a:rPr>
              <a:t>Cosa si intende quando si parla del </a:t>
            </a:r>
            <a:r>
              <a:rPr lang="it-IT" sz="1200" b="1" kern="1200">
                <a:solidFill>
                  <a:schemeClr val="tx1"/>
                </a:solidFill>
                <a:effectLst/>
                <a:latin typeface="+mn-lt"/>
                <a:ea typeface="+mn-ea"/>
                <a:cs typeface="+mn-cs"/>
              </a:rPr>
              <a:t>metodo </a:t>
            </a:r>
            <a:r>
              <a:rPr lang="it-IT" sz="1200" b="1" i="1" kern="1200">
                <a:solidFill>
                  <a:schemeClr val="tx1"/>
                </a:solidFill>
                <a:effectLst/>
                <a:latin typeface="+mn-lt"/>
                <a:ea typeface="+mn-ea"/>
                <a:cs typeface="+mn-cs"/>
              </a:rPr>
              <a:t>Parole e cose</a:t>
            </a:r>
            <a:r>
              <a:rPr lang="it-IT" sz="1200" kern="1200">
                <a:solidFill>
                  <a:schemeClr val="tx1"/>
                </a:solidFill>
                <a:effectLst/>
                <a:latin typeface="+mn-lt"/>
                <a:ea typeface="+mn-ea"/>
                <a:cs typeface="+mn-cs"/>
              </a:rPr>
              <a:t>? Stiamo parlando di un indirizzo di ricerca sviluppato in Germania all’inizio del XX secolo a opera di Meringer e Schuchardt. In base a questo indirizzo di ricerca lo studio della parola non deve essere disgiunto dalla conoscenza precisa e diretta del referente da essa designato e dalla sua diffusione areale. </a:t>
            </a:r>
          </a:p>
          <a:p>
            <a:r>
              <a:rPr lang="it-IT" sz="1200" kern="1200">
                <a:solidFill>
                  <a:schemeClr val="tx1"/>
                </a:solidFill>
                <a:effectLst/>
                <a:latin typeface="+mn-lt"/>
                <a:ea typeface="+mn-ea"/>
                <a:cs typeface="+mn-cs"/>
              </a:rPr>
              <a:t>Disegnare alla lavagna una culla oppure cerca su immagini una culla.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Cos’è il referente? Il referente è, per dirla in termini semplici, l’oggetto a cui la parola si riferisce, ciò di cui parla, l’elemento extralinguistico che viene designato con la parola.</a:t>
            </a:r>
          </a:p>
          <a:p>
            <a:r>
              <a:rPr lang="it-IT" sz="1200" kern="1200">
                <a:solidFill>
                  <a:schemeClr val="tx1"/>
                </a:solidFill>
                <a:effectLst/>
                <a:latin typeface="+mn-lt"/>
                <a:ea typeface="+mn-ea"/>
                <a:cs typeface="+mn-cs"/>
              </a:rPr>
              <a:t>Infatti, uno stesso termine può essere associato a oggetti diversi o a modelli e tipi differenti di un medesimo oggetto (quindi in questo caso si parla di </a:t>
            </a:r>
            <a:r>
              <a:rPr lang="it-IT" sz="1200" b="1" kern="1200">
                <a:solidFill>
                  <a:schemeClr val="tx1"/>
                </a:solidFill>
                <a:effectLst/>
                <a:latin typeface="+mn-lt"/>
                <a:ea typeface="+mn-ea"/>
                <a:cs typeface="+mn-cs"/>
              </a:rPr>
              <a:t>geomonimi</a:t>
            </a:r>
            <a:r>
              <a:rPr lang="it-IT" sz="1200" kern="1200">
                <a:solidFill>
                  <a:schemeClr val="tx1"/>
                </a:solidFill>
                <a:effectLst/>
                <a:latin typeface="+mn-lt"/>
                <a:ea typeface="+mn-ea"/>
                <a:cs typeface="+mn-cs"/>
              </a:rPr>
              <a:t>: cioè una stessa parola conosce impieghi e significati differenti. Pensiamo a certe parole che nell’italiano regionale di Sardegna prendono sfumature che non hanno nell’italiano standard: </a:t>
            </a:r>
          </a:p>
          <a:p>
            <a:r>
              <a:rPr lang="it-IT" sz="1200" kern="1200">
                <a:solidFill>
                  <a:schemeClr val="tx1"/>
                </a:solidFill>
                <a:effectLst/>
                <a:latin typeface="+mn-lt"/>
                <a:ea typeface="+mn-ea"/>
                <a:cs typeface="+mn-cs"/>
              </a:rPr>
              <a:t>per es. «cacciare» che in sardegna può anche voler dire ‘vomitare’; </a:t>
            </a:r>
          </a:p>
          <a:p>
            <a:r>
              <a:rPr lang="it-IT" sz="1200" kern="1200">
                <a:solidFill>
                  <a:schemeClr val="tx1"/>
                </a:solidFill>
                <a:effectLst/>
                <a:latin typeface="+mn-lt"/>
                <a:ea typeface="+mn-ea"/>
                <a:cs typeface="+mn-cs"/>
              </a:rPr>
              <a:t>oppure «tovaglia» che al nord e anche da noi indica </a:t>
            </a:r>
            <a:r>
              <a:rPr lang="it-IT" sz="1200" b="0" i="0" kern="1200">
                <a:solidFill>
                  <a:schemeClr val="tx1"/>
                </a:solidFill>
                <a:effectLst/>
                <a:latin typeface="+mn-lt"/>
                <a:ea typeface="+mn-ea"/>
                <a:cs typeface="+mn-cs"/>
              </a:rPr>
              <a:t>‘drappo di tessuto che si stende sulla tavola’, mentre al Sud è impiegato anche nel senso di ‘asciugamano</a:t>
            </a:r>
            <a:r>
              <a:rPr lang="it-IT" sz="1200" kern="1200">
                <a:solidFill>
                  <a:schemeClr val="tx1"/>
                </a:solidFill>
                <a:effectLst/>
                <a:latin typeface="+mn-lt"/>
                <a:ea typeface="+mn-ea"/>
                <a:cs typeface="+mn-cs"/>
              </a:rPr>
              <a:t>), così come l’appartenenza a strati socioculturali o generazionali diversi può implicare differenze nella denominazione di uno stesso referente.</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Fra le scienze attinenti alle “cose” che potevano essere più utili al linguista furono ritenute l’etnografia e l’etnologia. Così i linguisti presero a girare per le terre romanze con matita e album da disegno o con la macchina fotografica, non solo per indagare la parola, ma pure per fissare stabilmente l’oggetto. Ciò fece anche, e forse più di tutti, Wagner, che infatti ci ha lasciato molte fotografie.</a:t>
            </a:r>
          </a:p>
          <a:p>
            <a:r>
              <a:rPr lang="it-IT" sz="1200" kern="1200">
                <a:solidFill>
                  <a:schemeClr val="tx1"/>
                </a:solidFill>
                <a:effectLst/>
                <a:latin typeface="+mn-lt"/>
                <a:ea typeface="+mn-ea"/>
                <a:cs typeface="+mn-cs"/>
              </a:rPr>
              <a:t>Wagner lavora proprio in questo modo: discute approfonditamente il rapporto storico tra la semantica delle parole e la meticolosa descrizione degli oggetti o delle attività che li rispecchiano.</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40</a:t>
            </a:fld>
            <a:endParaRPr lang="it-IT"/>
          </a:p>
        </p:txBody>
      </p:sp>
    </p:spTree>
    <p:extLst>
      <p:ext uri="{BB962C8B-B14F-4D97-AF65-F5344CB8AC3E}">
        <p14:creationId xmlns:p14="http://schemas.microsoft.com/office/powerpoint/2010/main" val="2512539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a:t>Ma veniamo all’orario delle lezioni. Come sapete questo è un corso di 30 ore, che consente di maturare 6 CFU. </a:t>
            </a:r>
          </a:p>
          <a:p>
            <a:endParaRPr lang="it-IT"/>
          </a:p>
          <a:p>
            <a:r>
              <a:rPr lang="it-IT" sz="1200" kern="1200">
                <a:solidFill>
                  <a:schemeClr val="tx1"/>
                </a:solidFill>
                <a:effectLst/>
                <a:latin typeface="+mn-lt"/>
                <a:ea typeface="+mn-ea"/>
                <a:cs typeface="+mn-cs"/>
              </a:rPr>
              <a:t>Poi come forse saprete mi hanno assegnato anche un corso di </a:t>
            </a:r>
            <a:r>
              <a:rPr lang="it-IT" sz="1200" b="1" kern="1200">
                <a:solidFill>
                  <a:schemeClr val="tx1"/>
                </a:solidFill>
                <a:effectLst/>
                <a:latin typeface="+mn-lt"/>
                <a:ea typeface="+mn-ea"/>
                <a:cs typeface="+mn-cs"/>
              </a:rPr>
              <a:t>Linguistica sarda 2</a:t>
            </a:r>
            <a:r>
              <a:rPr lang="it-IT" sz="1200" kern="1200">
                <a:solidFill>
                  <a:schemeClr val="tx1"/>
                </a:solidFill>
                <a:effectLst/>
                <a:latin typeface="+mn-lt"/>
                <a:ea typeface="+mn-ea"/>
                <a:cs typeface="+mn-cs"/>
              </a:rPr>
              <a:t>, pensato per gli studenti del I anno della magistrale, se avete piacere di seguire anche quello, e non ci sono problemi di sovrapposizione con gli altri corsi, le lezioni sono proprio a seguire.</a:t>
            </a:r>
          </a:p>
          <a:p>
            <a:r>
              <a:rPr lang="it-IT" sz="1200" kern="1200">
                <a:solidFill>
                  <a:schemeClr val="tx1"/>
                </a:solidFill>
                <a:effectLst/>
                <a:latin typeface="+mn-lt"/>
                <a:ea typeface="+mn-ea"/>
                <a:cs typeface="+mn-cs"/>
              </a:rPr>
              <a:t>I due corsi sono pensati per integrarsi e quindi coprire l'intera storia della lingua sarda e degli studi sulla lingua sarda, e quindi il corso di filologia sarda vi porta fino al Cinquecento circa, il corso di linguistica sarda invece ha un taglio più orientato verso la sincronia, cioè vedremo la questione della lingua sarda dal Cinquecento fino ad oggi e poi ci soffermeremo sulla lingua sarda oggi, quindi la difficoltosa ricerca di uno standard, la politica linguistica nazionale e regionale, il sardo nel mondo moderno, come si manifesta negli spazi pubblici, in letteratura, nei mass media, al cinema, nella canzone.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a:t>
            </a:fld>
            <a:endParaRPr lang="it-IT"/>
          </a:p>
        </p:txBody>
      </p:sp>
    </p:spTree>
    <p:extLst>
      <p:ext uri="{BB962C8B-B14F-4D97-AF65-F5344CB8AC3E}">
        <p14:creationId xmlns:p14="http://schemas.microsoft.com/office/powerpoint/2010/main" val="5141603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a:solidFill>
                  <a:schemeClr val="tx1"/>
                </a:solidFill>
                <a:effectLst/>
                <a:latin typeface="+mn-lt"/>
                <a:ea typeface="+mn-ea"/>
                <a:cs typeface="+mn-cs"/>
              </a:rPr>
              <a:t>Un caso emblematico molto noto è quello riguardante il verbo logudorese </a:t>
            </a:r>
            <a:r>
              <a:rPr lang="it-IT" sz="1200" b="1" i="1" kern="1200">
                <a:solidFill>
                  <a:schemeClr val="tx1"/>
                </a:solidFill>
                <a:effectLst/>
                <a:latin typeface="+mn-lt"/>
                <a:ea typeface="+mn-ea"/>
                <a:cs typeface="+mn-cs"/>
              </a:rPr>
              <a:t>illorare</a:t>
            </a:r>
            <a:r>
              <a:rPr lang="it-IT" sz="1200" kern="1200">
                <a:solidFill>
                  <a:schemeClr val="tx1"/>
                </a:solidFill>
                <a:effectLst/>
                <a:latin typeface="+mn-lt"/>
                <a:ea typeface="+mn-ea"/>
                <a:cs typeface="+mn-cs"/>
              </a:rPr>
              <a:t>, inteso nel senso di “terminare la propria giornata lavorativa”. Per illustrarvi come funziona questo metodo </a:t>
            </a:r>
            <a:r>
              <a:rPr lang="it-IT" sz="1200" i="1" kern="1200">
                <a:solidFill>
                  <a:schemeClr val="tx1"/>
                </a:solidFill>
                <a:effectLst/>
                <a:latin typeface="+mn-lt"/>
                <a:ea typeface="+mn-ea"/>
                <a:cs typeface="+mn-cs"/>
              </a:rPr>
              <a:t>Parole e cose</a:t>
            </a:r>
            <a:r>
              <a:rPr lang="it-IT" sz="1200" kern="1200">
                <a:solidFill>
                  <a:schemeClr val="tx1"/>
                </a:solidFill>
                <a:effectLst/>
                <a:latin typeface="+mn-lt"/>
                <a:ea typeface="+mn-ea"/>
                <a:cs typeface="+mn-cs"/>
              </a:rPr>
              <a:t>,</a:t>
            </a:r>
            <a:r>
              <a:rPr lang="it-IT" sz="1200" i="1" kern="1200">
                <a:solidFill>
                  <a:schemeClr val="tx1"/>
                </a:solidFill>
                <a:effectLst/>
                <a:latin typeface="+mn-lt"/>
                <a:ea typeface="+mn-ea"/>
                <a:cs typeface="+mn-cs"/>
              </a:rPr>
              <a:t> </a:t>
            </a:r>
            <a:r>
              <a:rPr lang="it-IT" sz="1200" kern="1200">
                <a:solidFill>
                  <a:schemeClr val="tx1"/>
                </a:solidFill>
                <a:effectLst/>
                <a:latin typeface="+mn-lt"/>
                <a:ea typeface="+mn-ea"/>
                <a:cs typeface="+mn-cs"/>
              </a:rPr>
              <a:t>vi riporto questo esempio che è tratto proprio da </a:t>
            </a:r>
            <a:r>
              <a:rPr lang="it-IT" sz="1200" i="1" kern="1200">
                <a:solidFill>
                  <a:schemeClr val="tx1"/>
                </a:solidFill>
                <a:effectLst/>
                <a:latin typeface="+mn-lt"/>
                <a:ea typeface="+mn-ea"/>
                <a:cs typeface="+mn-cs"/>
              </a:rPr>
              <a:t>La vita rustica</a:t>
            </a:r>
            <a:r>
              <a:rPr lang="it-IT" sz="1200" kern="1200">
                <a:solidFill>
                  <a:schemeClr val="tx1"/>
                </a:solidFill>
                <a:effectLst/>
                <a:latin typeface="+mn-lt"/>
                <a:ea typeface="+mn-ea"/>
                <a:cs typeface="+mn-cs"/>
              </a:rPr>
              <a:t>:</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«’staccare, terminare la giornata lavorativa’ è log. illorare = IN + LOR + ARE. Quest'ultima parola s'intende solo da chi sappia come in Sardegna l'aratro è riportato a casa dai campi. Esso viene rovesciato e agganciato all’anello di cuoio, in modo tale che il vomere sia incastrato in questo, il timone strisci per terra e la stiva resti in alto, verticale [segue una raffigurazione]. Illorare significa dunque 'agganciare il vomere (cioè la lama d'acciaio dell'aratro) all'anello di cuoio (loru), per riportare a casa l'aratro'» </a:t>
            </a:r>
          </a:p>
          <a:p>
            <a:r>
              <a:rPr lang="it-IT" sz="1200" kern="1200">
                <a:solidFill>
                  <a:schemeClr val="tx1"/>
                </a:solidFill>
                <a:effectLst/>
                <a:latin typeface="+mn-lt"/>
                <a:ea typeface="+mn-ea"/>
                <a:cs typeface="+mn-cs"/>
              </a:rPr>
              <a:t>(Wagner 1996: 1 03; cfr. anche Vàrvaro 1980:258-259). </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Come vedete questo termine </a:t>
            </a:r>
            <a:r>
              <a:rPr lang="it-IT" sz="1200" i="1" kern="1200">
                <a:solidFill>
                  <a:schemeClr val="tx1"/>
                </a:solidFill>
                <a:effectLst/>
                <a:latin typeface="+mn-lt"/>
                <a:ea typeface="+mn-ea"/>
                <a:cs typeface="+mn-cs"/>
              </a:rPr>
              <a:t>illorare</a:t>
            </a:r>
            <a:r>
              <a:rPr lang="it-IT" sz="1200" kern="1200">
                <a:solidFill>
                  <a:schemeClr val="tx1"/>
                </a:solidFill>
                <a:effectLst/>
                <a:latin typeface="+mn-lt"/>
                <a:ea typeface="+mn-ea"/>
                <a:cs typeface="+mn-cs"/>
              </a:rPr>
              <a:t> è quello che oggi definiamo un verbo </a:t>
            </a:r>
            <a:r>
              <a:rPr lang="it-IT" b="1" i="0">
                <a:solidFill>
                  <a:srgbClr val="202124"/>
                </a:solidFill>
                <a:effectLst/>
                <a:latin typeface="arial" panose="020B0604020202020204" pitchFamily="34" charset="0"/>
              </a:rPr>
              <a:t>parasintetico</a:t>
            </a:r>
            <a:r>
              <a:rPr lang="it-IT" b="0" i="0">
                <a:solidFill>
                  <a:srgbClr val="202124"/>
                </a:solidFill>
                <a:effectLst/>
                <a:latin typeface="arial" panose="020B0604020202020204" pitchFamily="34" charset="0"/>
              </a:rPr>
              <a:t>: sono verbi che si formano a partire da un sostantivo o da un aggettivo, combinando simultaneamente alcuni prefissi e il suffisso verbale in -</a:t>
            </a:r>
            <a:r>
              <a:rPr lang="it-IT" b="0" i="1">
                <a:solidFill>
                  <a:srgbClr val="202124"/>
                </a:solidFill>
                <a:effectLst/>
                <a:latin typeface="arial" panose="020B0604020202020204" pitchFamily="34" charset="0"/>
              </a:rPr>
              <a:t>are</a:t>
            </a:r>
            <a:r>
              <a:rPr lang="it-IT" b="0" i="0">
                <a:solidFill>
                  <a:srgbClr val="202124"/>
                </a:solidFill>
                <a:effectLst/>
                <a:latin typeface="arial" panose="020B0604020202020204" pitchFamily="34" charset="0"/>
              </a:rPr>
              <a:t> o -</a:t>
            </a:r>
            <a:r>
              <a:rPr lang="it-IT" b="0" i="1">
                <a:solidFill>
                  <a:srgbClr val="202124"/>
                </a:solidFill>
                <a:effectLst/>
                <a:latin typeface="arial" panose="020B0604020202020204" pitchFamily="34" charset="0"/>
              </a:rPr>
              <a:t>ire</a:t>
            </a:r>
            <a:r>
              <a:rPr lang="it-IT" b="0" i="0">
                <a:solidFill>
                  <a:srgbClr val="202124"/>
                </a:solidFill>
                <a:effectLst/>
                <a:latin typeface="arial" panose="020B0604020202020204" pitchFamily="34" charset="0"/>
              </a:rPr>
              <a:t>, come in italiano </a:t>
            </a:r>
            <a:r>
              <a:rPr lang="it-IT" b="0" i="1">
                <a:solidFill>
                  <a:srgbClr val="202124"/>
                </a:solidFill>
                <a:effectLst/>
                <a:latin typeface="arial" panose="020B0604020202020204" pitchFamily="34" charset="0"/>
              </a:rPr>
              <a:t>travasare</a:t>
            </a:r>
            <a:r>
              <a:rPr lang="it-IT" b="0" i="0">
                <a:solidFill>
                  <a:srgbClr val="202124"/>
                </a:solidFill>
                <a:effectLst/>
                <a:latin typeface="arial" panose="020B0604020202020204" pitchFamily="34" charset="0"/>
              </a:rPr>
              <a:t> tra + vas(o) + are.</a:t>
            </a:r>
          </a:p>
          <a:p>
            <a:r>
              <a:rPr lang="it-IT" sz="1200" b="0" i="0" kern="1200">
                <a:solidFill>
                  <a:srgbClr val="202124"/>
                </a:solidFill>
                <a:effectLst/>
                <a:latin typeface="arial" panose="020B0604020202020204" pitchFamily="34" charset="0"/>
                <a:ea typeface="+mn-ea"/>
                <a:cs typeface="+mn-cs"/>
              </a:rPr>
              <a:t>Osservate poi che il termine </a:t>
            </a:r>
            <a:r>
              <a:rPr lang="it-IT" sz="1200" i="1" kern="1200">
                <a:solidFill>
                  <a:schemeClr val="tx1"/>
                </a:solidFill>
                <a:effectLst/>
                <a:latin typeface="+mn-lt"/>
                <a:ea typeface="+mn-ea"/>
                <a:cs typeface="+mn-cs"/>
              </a:rPr>
              <a:t>illorare</a:t>
            </a:r>
            <a:r>
              <a:rPr lang="it-IT" sz="1200" kern="1200">
                <a:solidFill>
                  <a:schemeClr val="tx1"/>
                </a:solidFill>
                <a:effectLst/>
                <a:latin typeface="+mn-lt"/>
                <a:ea typeface="+mn-ea"/>
                <a:cs typeface="+mn-cs"/>
              </a:rPr>
              <a:t> è usato per indicare un’azione astratta cioè appunto “terminare la propria giornata lavorativa”, ma nasce da un composto che affonda nel contesto del lessico agro-pastorale. Appunto </a:t>
            </a:r>
            <a:r>
              <a:rPr lang="it-IT" sz="1200" i="1" kern="1200">
                <a:solidFill>
                  <a:schemeClr val="tx1"/>
                </a:solidFill>
                <a:effectLst/>
                <a:latin typeface="+mn-lt"/>
                <a:ea typeface="+mn-ea"/>
                <a:cs typeface="+mn-cs"/>
              </a:rPr>
              <a:t>loru</a:t>
            </a:r>
            <a:r>
              <a:rPr lang="it-IT" sz="1200" kern="1200">
                <a:solidFill>
                  <a:schemeClr val="tx1"/>
                </a:solidFill>
                <a:effectLst/>
                <a:latin typeface="+mn-lt"/>
                <a:ea typeface="+mn-ea"/>
                <a:cs typeface="+mn-cs"/>
              </a:rPr>
              <a:t> vuol dire “anello di cuoio”. e cioè si termina la propria giornata lavorativa quando si riporta l’aratro a casa.</a:t>
            </a:r>
          </a:p>
          <a:p>
            <a:r>
              <a:rPr lang="it-IT" sz="1200" kern="1200">
                <a:solidFill>
                  <a:schemeClr val="tx1"/>
                </a:solidFill>
                <a:effectLst/>
                <a:latin typeface="+mn-lt"/>
                <a:ea typeface="+mn-ea"/>
                <a:cs typeface="+mn-cs"/>
              </a:rPr>
              <a:t>Come vedete questo screen è tratto proprio da una pagina della </a:t>
            </a:r>
            <a:r>
              <a:rPr lang="it-IT" sz="1200" i="1" kern="1200">
                <a:solidFill>
                  <a:schemeClr val="tx1"/>
                </a:solidFill>
                <a:effectLst/>
                <a:latin typeface="+mn-lt"/>
                <a:ea typeface="+mn-ea"/>
                <a:cs typeface="+mn-cs"/>
              </a:rPr>
              <a:t>Vita rustica </a:t>
            </a:r>
            <a:r>
              <a:rPr lang="it-IT" sz="1200" kern="1200">
                <a:solidFill>
                  <a:schemeClr val="tx1"/>
                </a:solidFill>
                <a:effectLst/>
                <a:latin typeface="+mn-lt"/>
                <a:ea typeface="+mn-ea"/>
                <a:cs typeface="+mn-cs"/>
              </a:rPr>
              <a:t>di Wagner: vi rendere conto di quanto sia minuziosa la descrizione degli oggetti della vita contadina, spesso accompagnati anche da immagini appunto per far comprendere la specificità della cultura materiale sarda. </a:t>
            </a:r>
          </a:p>
          <a:p>
            <a:r>
              <a:rPr lang="it-IT" sz="1200" kern="1200">
                <a:solidFill>
                  <a:schemeClr val="tx1"/>
                </a:solidFill>
                <a:effectLst/>
                <a:latin typeface="+mn-lt"/>
                <a:ea typeface="+mn-ea"/>
                <a:cs typeface="+mn-cs"/>
              </a:rPr>
              <a:t>Se poi uno va a guardarsi i dizionari, per es. il ditzionario di Mario Puddu, scoprirà che </a:t>
            </a:r>
            <a:r>
              <a:rPr lang="it-IT" sz="1200" i="1" kern="1200">
                <a:solidFill>
                  <a:schemeClr val="tx1"/>
                </a:solidFill>
                <a:effectLst/>
                <a:latin typeface="+mn-lt"/>
                <a:ea typeface="+mn-ea"/>
                <a:cs typeface="+mn-cs"/>
              </a:rPr>
              <a:t>illorare</a:t>
            </a:r>
            <a:r>
              <a:rPr lang="it-IT" sz="1200" kern="1200">
                <a:solidFill>
                  <a:schemeClr val="tx1"/>
                </a:solidFill>
                <a:effectLst/>
                <a:latin typeface="+mn-lt"/>
                <a:ea typeface="+mn-ea"/>
                <a:cs typeface="+mn-cs"/>
              </a:rPr>
              <a:t> significa anche tornare, tornare a casa (anche, ma non solo perché indica anche "andarsene via correndo").</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41</a:t>
            </a:fld>
            <a:endParaRPr lang="it-IT"/>
          </a:p>
        </p:txBody>
      </p:sp>
    </p:spTree>
    <p:extLst>
      <p:ext uri="{BB962C8B-B14F-4D97-AF65-F5344CB8AC3E}">
        <p14:creationId xmlns:p14="http://schemas.microsoft.com/office/powerpoint/2010/main" val="29742165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kern="1200">
                <a:solidFill>
                  <a:schemeClr val="tx1"/>
                </a:solidFill>
                <a:effectLst/>
                <a:latin typeface="+mn-lt"/>
                <a:ea typeface="+mn-ea"/>
                <a:cs typeface="+mn-cs"/>
              </a:rPr>
              <a:t>AIS. </a:t>
            </a:r>
            <a:r>
              <a:rPr lang="it-IT" sz="1200" kern="1200">
                <a:solidFill>
                  <a:schemeClr val="tx1"/>
                </a:solidFill>
                <a:effectLst/>
                <a:latin typeface="+mn-lt"/>
                <a:ea typeface="+mn-ea"/>
                <a:cs typeface="+mn-cs"/>
              </a:rPr>
              <a:t>Dove Wagner ha lasciato un’impronta indelebile per la linguistica sarda è nel minuzioso lavoro di scavo dialettologico condotto per conto </a:t>
            </a:r>
            <a:r>
              <a:rPr lang="it-IT" sz="1200" b="1" kern="1200">
                <a:solidFill>
                  <a:schemeClr val="tx1"/>
                </a:solidFill>
                <a:effectLst/>
                <a:latin typeface="+mn-lt"/>
                <a:ea typeface="+mn-ea"/>
                <a:cs typeface="+mn-cs"/>
              </a:rPr>
              <a:t>dell’Atlante italo-svizzero</a:t>
            </a:r>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Tra il 1925 e il 1927 Wagner lavora per conto dell’</a:t>
            </a:r>
            <a:r>
              <a:rPr lang="it-IT" sz="1200" i="1" kern="1200">
                <a:solidFill>
                  <a:schemeClr val="tx1"/>
                </a:solidFill>
                <a:effectLst/>
                <a:latin typeface="+mn-lt"/>
                <a:ea typeface="+mn-ea"/>
                <a:cs typeface="+mn-cs"/>
              </a:rPr>
              <a:t>Atlante italo-svizzero</a:t>
            </a:r>
            <a:r>
              <a:rPr lang="it-IT" sz="1200" kern="1200">
                <a:solidFill>
                  <a:schemeClr val="tx1"/>
                </a:solidFill>
                <a:effectLst/>
                <a:latin typeface="+mn-lt"/>
                <a:ea typeface="+mn-ea"/>
                <a:cs typeface="+mn-cs"/>
              </a:rPr>
              <a:t> (l’AIS curato da Karl </a:t>
            </a:r>
            <a:r>
              <a:rPr lang="it-IT" sz="1200" b="1" kern="1200">
                <a:solidFill>
                  <a:schemeClr val="tx1"/>
                </a:solidFill>
                <a:effectLst/>
                <a:latin typeface="+mn-lt"/>
                <a:ea typeface="+mn-ea"/>
                <a:cs typeface="+mn-cs"/>
              </a:rPr>
              <a:t>Jaberg</a:t>
            </a:r>
            <a:r>
              <a:rPr lang="it-IT" sz="1200" kern="1200">
                <a:solidFill>
                  <a:schemeClr val="tx1"/>
                </a:solidFill>
                <a:effectLst/>
                <a:latin typeface="+mn-lt"/>
                <a:ea typeface="+mn-ea"/>
                <a:cs typeface="+mn-cs"/>
              </a:rPr>
              <a:t> e Jakob </a:t>
            </a:r>
            <a:r>
              <a:rPr lang="it-IT" sz="1200" b="1" kern="1200">
                <a:solidFill>
                  <a:schemeClr val="tx1"/>
                </a:solidFill>
                <a:effectLst/>
                <a:latin typeface="+mn-lt"/>
                <a:ea typeface="+mn-ea"/>
                <a:cs typeface="+mn-cs"/>
              </a:rPr>
              <a:t>Jud</a:t>
            </a:r>
            <a:r>
              <a:rPr lang="it-IT" sz="1200" kern="1200">
                <a:solidFill>
                  <a:schemeClr val="tx1"/>
                </a:solidFill>
                <a:effectLst/>
                <a:latin typeface="+mn-lt"/>
                <a:ea typeface="+mn-ea"/>
                <a:cs typeface="+mn-cs"/>
              </a:rPr>
              <a:t>, Zofingen:Ringier, 1928-1940). L'opera intera comprende otto volumi atlantistici publicati dal 1928 al 1940, un volume introduttivo pubblicato nel 1928 ed un indice analitico complessivo, la cui pubblicazione è avvenuta solo nel 1960, cioè dopo la morte dei due ideatori.</a:t>
            </a:r>
          </a:p>
          <a:p>
            <a:r>
              <a:rPr lang="it-IT" sz="1200" kern="1200">
                <a:solidFill>
                  <a:schemeClr val="tx1"/>
                </a:solidFill>
                <a:effectLst/>
                <a:latin typeface="+mn-lt"/>
                <a:ea typeface="+mn-ea"/>
                <a:cs typeface="+mn-cs"/>
              </a:rPr>
              <a:t>Wagner va quindi di paese in paese, esplora linguisticamente alcuni comuni della Sardegna con l'aiuto d'un questionario appositamente predisposto per ottenere un quadro organico di tutti i campi semantici relativi ai dialetti indagati. Qui vi ho messo l’esempio di una delle carte dell’AIS: la parte sulla Sardegna è elaborata da Wagner: appunto riporta le diverse pronunce delle parole su cui viene condotta l’intervista, che in questo caso sono un cavallo, una cavalla (Wagner pone la domanda chiedendo anche di anteporre l’articolo perché in questo modo la parola si viene a trovare in fonetica sintattica e dunque quella che presa isolatamente sarebbe una velare sorda viene tra vocali pronunciata come una fricativa velare sonora) e sulla carta inserisce le risposte che vengono date al questionario. </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42</a:t>
            </a:fld>
            <a:endParaRPr lang="it-IT"/>
          </a:p>
        </p:txBody>
      </p:sp>
    </p:spTree>
    <p:extLst>
      <p:ext uri="{BB962C8B-B14F-4D97-AF65-F5344CB8AC3E}">
        <p14:creationId xmlns:p14="http://schemas.microsoft.com/office/powerpoint/2010/main" val="4242460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Va considerato che compiere un lavoro sul campo come quello di Wagner in Sardegna non era affatto facile all’epoca. Stiamo parlando degli anni Venti e lui racconta nei suoi scritti i suoi viaggi avventurosi attraverso la Sardegna, in racconti che sono anche decisamente gustosi. Lui però era stato in Sardegna già varie volte, prima degli anni Venti, per esempio nel 1905 ed è di questo periodo un racconto decisamente gustoso della sua visita ad Urzulei, che come sapete è in Ogliastra.</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Consideriamo che all’epoca c’era anche un po’ questo gusto dell’esotico. </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43</a:t>
            </a:fld>
            <a:endParaRPr lang="it-IT"/>
          </a:p>
        </p:txBody>
      </p:sp>
    </p:spTree>
    <p:extLst>
      <p:ext uri="{BB962C8B-B14F-4D97-AF65-F5344CB8AC3E}">
        <p14:creationId xmlns:p14="http://schemas.microsoft.com/office/powerpoint/2010/main" val="104342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kern="1200">
                <a:solidFill>
                  <a:schemeClr val="tx1"/>
                </a:solidFill>
                <a:effectLst/>
                <a:latin typeface="+mn-lt"/>
                <a:ea typeface="+mn-ea"/>
                <a:cs typeface="+mn-cs"/>
              </a:rPr>
              <a:t>Veramente un’efficace sintesi della complessità di svolgere inchieste sul campo nei primi anni del secolo scorso. Stiamo parlando di appena un centinaio d’anni e si vede quanto la Sardegna sia cambiata.</a:t>
            </a:r>
          </a:p>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45</a:t>
            </a:fld>
            <a:endParaRPr lang="it-IT"/>
          </a:p>
        </p:txBody>
      </p:sp>
    </p:spTree>
    <p:extLst>
      <p:ext uri="{BB962C8B-B14F-4D97-AF65-F5344CB8AC3E}">
        <p14:creationId xmlns:p14="http://schemas.microsoft.com/office/powerpoint/2010/main" val="35276338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kern="1200">
                <a:solidFill>
                  <a:schemeClr val="tx1"/>
                </a:solidFill>
                <a:effectLst/>
                <a:latin typeface="+mn-lt"/>
                <a:ea typeface="+mn-ea"/>
                <a:cs typeface="+mn-cs"/>
              </a:rPr>
              <a:t>Ritorno su questa slide perché Wagner ha scritto anche altre opere fondamentali. </a:t>
            </a:r>
          </a:p>
          <a:p>
            <a:r>
              <a:rPr lang="it-IT" sz="1200" kern="1200">
                <a:solidFill>
                  <a:schemeClr val="tx1"/>
                </a:solidFill>
                <a:effectLst/>
                <a:latin typeface="+mn-lt"/>
                <a:ea typeface="+mn-ea"/>
                <a:cs typeface="+mn-cs"/>
              </a:rPr>
              <a:t>A Wagner dobbiamo anche la prima sintesi di storia linguistica della Sardegna (1951);</a:t>
            </a:r>
          </a:p>
          <a:p>
            <a:r>
              <a:rPr lang="it-IT" sz="1200" kern="1200">
                <a:solidFill>
                  <a:schemeClr val="tx1"/>
                </a:solidFill>
                <a:effectLst/>
                <a:latin typeface="+mn-lt"/>
                <a:ea typeface="+mn-ea"/>
                <a:cs typeface="+mn-cs"/>
              </a:rPr>
              <a:t>Max Leopold Wagner, </a:t>
            </a:r>
            <a:r>
              <a:rPr lang="it-IT" sz="1200" i="1" kern="1200">
                <a:solidFill>
                  <a:schemeClr val="tx1"/>
                </a:solidFill>
                <a:effectLst/>
                <a:latin typeface="+mn-lt"/>
                <a:ea typeface="+mn-ea"/>
                <a:cs typeface="+mn-cs"/>
              </a:rPr>
              <a:t>La lingua sarda. Storia, spirito e forma</a:t>
            </a:r>
            <a:r>
              <a:rPr lang="it-IT" sz="1200" kern="1200">
                <a:solidFill>
                  <a:schemeClr val="tx1"/>
                </a:solidFill>
                <a:effectLst/>
                <a:latin typeface="+mn-lt"/>
                <a:ea typeface="+mn-ea"/>
                <a:cs typeface="+mn-cs"/>
              </a:rPr>
              <a:t>, Bern, Francke, 1951, poi ripubblicato con Ilisso o con Condaghes.</a:t>
            </a:r>
          </a:p>
          <a:p>
            <a:r>
              <a:rPr lang="it-IT" sz="1200" kern="1200">
                <a:solidFill>
                  <a:schemeClr val="tx1"/>
                </a:solidFill>
                <a:effectLst/>
                <a:latin typeface="+mn-lt"/>
                <a:ea typeface="+mn-ea"/>
                <a:cs typeface="+mn-cs"/>
              </a:rPr>
              <a:t>Cosa intende Wagner con </a:t>
            </a:r>
            <a:r>
              <a:rPr lang="it-IT" sz="1200" b="1" kern="1200">
                <a:solidFill>
                  <a:schemeClr val="tx1"/>
                </a:solidFill>
                <a:effectLst/>
                <a:latin typeface="+mn-lt"/>
                <a:ea typeface="+mn-ea"/>
                <a:cs typeface="+mn-cs"/>
              </a:rPr>
              <a:t>spirito della lingua</a:t>
            </a:r>
            <a:r>
              <a:rPr lang="it-IT" sz="1200" kern="1200">
                <a:solidFill>
                  <a:schemeClr val="tx1"/>
                </a:solidFill>
                <a:effectLst/>
                <a:latin typeface="+mn-lt"/>
                <a:ea typeface="+mn-ea"/>
                <a:cs typeface="+mn-cs"/>
              </a:rPr>
              <a:t>? Quest’ultima nozione, alla quale Wagner annetteva una certa importanza, tanto da richiamarla esplicitamente nel sottotitolo del libro, è un po’ vaga e certamente ormai fuori moda negli studi di linguistica. </a:t>
            </a:r>
          </a:p>
          <a:p>
            <a:r>
              <a:rPr lang="it-IT" sz="1200" kern="1200">
                <a:solidFill>
                  <a:schemeClr val="tx1"/>
                </a:solidFill>
                <a:effectLst/>
                <a:latin typeface="+mn-lt"/>
                <a:ea typeface="+mn-ea"/>
                <a:cs typeface="+mn-cs"/>
              </a:rPr>
              <a:t>Per Wagner il </a:t>
            </a:r>
            <a:r>
              <a:rPr lang="it-IT" sz="1200" i="1" kern="1200">
                <a:solidFill>
                  <a:schemeClr val="tx1"/>
                </a:solidFill>
                <a:effectLst/>
                <a:latin typeface="+mn-lt"/>
                <a:ea typeface="+mn-ea"/>
                <a:cs typeface="+mn-cs"/>
              </a:rPr>
              <a:t>Geist der Sprache</a:t>
            </a:r>
            <a:r>
              <a:rPr lang="it-IT" sz="1200" kern="1200">
                <a:solidFill>
                  <a:schemeClr val="tx1"/>
                </a:solidFill>
                <a:effectLst/>
                <a:latin typeface="+mn-lt"/>
                <a:ea typeface="+mn-ea"/>
                <a:cs typeface="+mn-cs"/>
              </a:rPr>
              <a:t>, ovvero lo “spirito” della lingua, è ciò che un idioma riflette la mentalità di un popolo, la sua cultura, le attività principali di un territorio. Wagner pensava dunque che fosse naturale che i Sardi, popolo di pastori e di agricoltori, abbiano una lingua ricchissima di termini relativi al mondo dei campi e all’allevamento del bestiame, ma estremamente povera di termini astratti, e di tutte quelle voci che attengono a un ordine di idee un po’ elevato.</a:t>
            </a:r>
          </a:p>
          <a:p>
            <a:r>
              <a:rPr lang="it-IT" sz="1200" kern="1200">
                <a:solidFill>
                  <a:schemeClr val="tx1"/>
                </a:solidFill>
                <a:effectLst/>
                <a:latin typeface="+mn-lt"/>
                <a:ea typeface="+mn-ea"/>
                <a:cs typeface="+mn-cs"/>
              </a:rPr>
              <a:t>In genere le parole che esprimono alcunché di spirituale e di astratto sono in sardo imprestiti dalle lingue di cultura che hanno agito nell’isola come superstrato: l’italiano, il catalano e lo spagnolo. Questo è vero, ma l’amplificazione di questa idea, il ripeterlo in maniera acritica ha anche creato un po’ un mito.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È conforme a questo “spirito” della lingua la circostanza per cui, quando eccezionalmente crea da sé il mezzo di espressione per un concetto astratto, il sardo prende le mosse da qualche termine concreto familiare alla sua sfera d’interessi, che è quella dei pastori e degli agricoltori. Come accade per il concetto di ‘molto’, espresso sin da epoca medioevale con </a:t>
            </a:r>
            <a:r>
              <a:rPr lang="it-IT" sz="1200" i="1" kern="1200">
                <a:solidFill>
                  <a:schemeClr val="tx1"/>
                </a:solidFill>
                <a:effectLst/>
                <a:latin typeface="+mn-lt"/>
                <a:ea typeface="+mn-ea"/>
                <a:cs typeface="+mn-cs"/>
              </a:rPr>
              <a:t>mèta </a:t>
            </a:r>
            <a:r>
              <a:rPr lang="it-IT" sz="1200" kern="1200">
                <a:solidFill>
                  <a:schemeClr val="tx1"/>
                </a:solidFill>
                <a:effectLst/>
                <a:latin typeface="+mn-lt"/>
                <a:ea typeface="+mn-ea"/>
                <a:cs typeface="+mn-cs"/>
              </a:rPr>
              <a:t>(cfr. centr</a:t>
            </a:r>
            <a:r>
              <a:rPr lang="it-IT" sz="1200" i="1" kern="1200">
                <a:solidFill>
                  <a:schemeClr val="tx1"/>
                </a:solidFill>
                <a:effectLst/>
                <a:latin typeface="+mn-lt"/>
                <a:ea typeface="+mn-ea"/>
                <a:cs typeface="+mn-cs"/>
              </a:rPr>
              <a:t>. mèta</a:t>
            </a:r>
            <a:r>
              <a:rPr lang="it-IT" sz="1200" kern="1200">
                <a:solidFill>
                  <a:schemeClr val="tx1"/>
                </a:solidFill>
                <a:effectLst/>
                <a:latin typeface="+mn-lt"/>
                <a:ea typeface="+mn-ea"/>
                <a:cs typeface="+mn-cs"/>
              </a:rPr>
              <a:t>, log., camp. </a:t>
            </a:r>
            <a:r>
              <a:rPr lang="it-IT" sz="1200" i="1" kern="1200">
                <a:solidFill>
                  <a:schemeClr val="tx1"/>
                </a:solidFill>
                <a:effectLst/>
                <a:latin typeface="+mn-lt"/>
                <a:ea typeface="+mn-ea"/>
                <a:cs typeface="+mn-cs"/>
              </a:rPr>
              <a:t>mè&amp;a</a:t>
            </a:r>
            <a:r>
              <a:rPr lang="it-IT" sz="1200" kern="1200">
                <a:solidFill>
                  <a:schemeClr val="tx1"/>
                </a:solidFill>
                <a:effectLst/>
                <a:latin typeface="+mn-lt"/>
                <a:ea typeface="+mn-ea"/>
                <a:cs typeface="+mn-cs"/>
              </a:rPr>
              <a:t>) dal lat. </a:t>
            </a:r>
            <a:r>
              <a:rPr lang="it-IT" sz="1200" i="1" kern="1200">
                <a:solidFill>
                  <a:schemeClr val="tx1"/>
                </a:solidFill>
                <a:effectLst/>
                <a:latin typeface="+mn-lt"/>
                <a:ea typeface="+mn-ea"/>
                <a:cs typeface="+mn-cs"/>
              </a:rPr>
              <a:t>meta </a:t>
            </a:r>
            <a:r>
              <a:rPr lang="it-IT" sz="1200" kern="1200">
                <a:solidFill>
                  <a:schemeClr val="tx1"/>
                </a:solidFill>
                <a:effectLst/>
                <a:latin typeface="+mn-lt"/>
                <a:ea typeface="+mn-ea"/>
                <a:cs typeface="+mn-cs"/>
              </a:rPr>
              <a:t>‘mucchio’ (di fieno, di legno, ecc.).</a:t>
            </a:r>
          </a:p>
          <a:p>
            <a:r>
              <a:rPr lang="it-IT" sz="1200" kern="1200">
                <a:solidFill>
                  <a:schemeClr val="tx1"/>
                </a:solidFill>
                <a:effectLst/>
                <a:latin typeface="+mn-lt"/>
                <a:ea typeface="+mn-ea"/>
                <a:cs typeface="+mn-cs"/>
              </a:rPr>
              <a:t>Per ‘guardare’ nel Campidano e ancora nell’Ogliastra superiore, a Urzulei, si dice </a:t>
            </a:r>
            <a:r>
              <a:rPr lang="it-IT" sz="1200" i="1" kern="1200">
                <a:solidFill>
                  <a:schemeClr val="tx1"/>
                </a:solidFill>
                <a:effectLst/>
                <a:latin typeface="+mn-lt"/>
                <a:ea typeface="+mn-ea"/>
                <a:cs typeface="+mn-cs"/>
              </a:rPr>
              <a:t>kastiai </a:t>
            </a:r>
            <a:r>
              <a:rPr lang="it-IT" sz="1200" kern="1200">
                <a:solidFill>
                  <a:schemeClr val="tx1"/>
                </a:solidFill>
                <a:effectLst/>
                <a:latin typeface="+mn-lt"/>
                <a:ea typeface="+mn-ea"/>
                <a:cs typeface="+mn-cs"/>
              </a:rPr>
              <a:t>&lt; lat. </a:t>
            </a:r>
            <a:r>
              <a:rPr lang="it-IT" sz="1200" i="1" kern="1200">
                <a:solidFill>
                  <a:schemeClr val="tx1"/>
                </a:solidFill>
                <a:effectLst/>
                <a:latin typeface="+mn-lt"/>
                <a:ea typeface="+mn-ea"/>
                <a:cs typeface="+mn-cs"/>
              </a:rPr>
              <a:t>castigare</a:t>
            </a:r>
            <a:r>
              <a:rPr lang="it-IT" sz="1200" kern="1200">
                <a:solidFill>
                  <a:schemeClr val="tx1"/>
                </a:solidFill>
                <a:effectLst/>
                <a:latin typeface="+mn-lt"/>
                <a:ea typeface="+mn-ea"/>
                <a:cs typeface="+mn-cs"/>
              </a:rPr>
              <a:t>. L’evoluzione semantica dall’etimo latino al succedaneo sardo fu ben spiegata dal Guarnerio: «il punto di partenza sarà l’idea di ‘castigare, correggere’ che fanno i pastori con il gregge, dalla quale idea si passò facilmente a quella di ‘custodire, fare la guardia’, donde infine a quella di ‘guardare, mirare’». </a:t>
            </a:r>
          </a:p>
          <a:p>
            <a:r>
              <a:rPr lang="it-IT" sz="1200" kern="1200">
                <a:solidFill>
                  <a:schemeClr val="tx1"/>
                </a:solidFill>
                <a:effectLst/>
                <a:latin typeface="+mn-lt"/>
                <a:ea typeface="+mn-ea"/>
                <a:cs typeface="+mn-cs"/>
              </a:rPr>
              <a:t>Nel sardo medioevale, come pure nel camp. rust. </a:t>
            </a:r>
            <a:r>
              <a:rPr lang="it-IT" sz="1200" i="1" kern="1200">
                <a:solidFill>
                  <a:schemeClr val="tx1"/>
                </a:solidFill>
                <a:effectLst/>
                <a:latin typeface="+mn-lt"/>
                <a:ea typeface="+mn-ea"/>
                <a:cs typeface="+mn-cs"/>
              </a:rPr>
              <a:t>kastiai</a:t>
            </a:r>
            <a:r>
              <a:rPr lang="it-IT" sz="1200" kern="1200">
                <a:solidFill>
                  <a:schemeClr val="tx1"/>
                </a:solidFill>
                <a:effectLst/>
                <a:latin typeface="+mn-lt"/>
                <a:ea typeface="+mn-ea"/>
                <a:cs typeface="+mn-cs"/>
              </a:rPr>
              <a:t>, nel centr. </a:t>
            </a:r>
            <a:r>
              <a:rPr lang="it-IT" sz="1200" i="1" kern="1200">
                <a:solidFill>
                  <a:schemeClr val="tx1"/>
                </a:solidFill>
                <a:effectLst/>
                <a:latin typeface="+mn-lt"/>
                <a:ea typeface="+mn-ea"/>
                <a:cs typeface="+mn-cs"/>
              </a:rPr>
              <a:t>kastikare </a:t>
            </a:r>
            <a:r>
              <a:rPr lang="it-IT" sz="1200" kern="1200">
                <a:solidFill>
                  <a:schemeClr val="tx1"/>
                </a:solidFill>
                <a:effectLst/>
                <a:latin typeface="+mn-lt"/>
                <a:ea typeface="+mn-ea"/>
                <a:cs typeface="+mn-cs"/>
              </a:rPr>
              <a:t>e nel log. </a:t>
            </a:r>
            <a:r>
              <a:rPr lang="it-IT" sz="1200" i="1" kern="1200">
                <a:solidFill>
                  <a:schemeClr val="tx1"/>
                </a:solidFill>
                <a:effectLst/>
                <a:latin typeface="+mn-lt"/>
                <a:ea typeface="+mn-ea"/>
                <a:cs typeface="+mn-cs"/>
              </a:rPr>
              <a:t>kastigare </a:t>
            </a:r>
            <a:r>
              <a:rPr lang="it-IT" sz="1200" kern="1200">
                <a:solidFill>
                  <a:schemeClr val="tx1"/>
                </a:solidFill>
                <a:effectLst/>
                <a:latin typeface="+mn-lt"/>
                <a:ea typeface="+mn-ea"/>
                <a:cs typeface="+mn-cs"/>
              </a:rPr>
              <a:t>sopravvive ancora il significato di ‘custodire’. </a:t>
            </a:r>
          </a:p>
          <a:p>
            <a:r>
              <a:rPr lang="it-IT" sz="1200" kern="1200">
                <a:solidFill>
                  <a:schemeClr val="tx1"/>
                </a:solidFill>
                <a:effectLst/>
                <a:latin typeface="+mn-lt"/>
                <a:ea typeface="+mn-ea"/>
                <a:cs typeface="+mn-cs"/>
              </a:rPr>
              <a:t>Significativa, osserva Wagner, è pure la formula di saluto comune ai contadini della Sardegna meridionale: </a:t>
            </a:r>
            <a:r>
              <a:rPr lang="it-IT" sz="1200" i="1" kern="1200">
                <a:solidFill>
                  <a:schemeClr val="tx1"/>
                </a:solidFill>
                <a:effectLst/>
                <a:latin typeface="+mn-lt"/>
                <a:ea typeface="+mn-ea"/>
                <a:cs typeface="+mn-cs"/>
              </a:rPr>
              <a:t>salúdi e trígu mèda </a:t>
            </a:r>
            <a:r>
              <a:rPr lang="it-IT" sz="1200" kern="1200">
                <a:solidFill>
                  <a:schemeClr val="tx1"/>
                </a:solidFill>
                <a:effectLst/>
                <a:latin typeface="+mn-lt"/>
                <a:ea typeface="+mn-ea"/>
                <a:cs typeface="+mn-cs"/>
              </a:rPr>
              <a:t>‘salute e grano in grande quantità’, di contro a ital. </a:t>
            </a:r>
            <a:r>
              <a:rPr lang="it-IT" sz="1200" i="1" kern="1200">
                <a:solidFill>
                  <a:schemeClr val="tx1"/>
                </a:solidFill>
                <a:effectLst/>
                <a:latin typeface="+mn-lt"/>
                <a:ea typeface="+mn-ea"/>
                <a:cs typeface="+mn-cs"/>
              </a:rPr>
              <a:t>salute e figli maschi</a:t>
            </a:r>
            <a:r>
              <a:rPr lang="it-IT" sz="1200" kern="1200">
                <a:solidFill>
                  <a:schemeClr val="tx1"/>
                </a:solidFill>
                <a:effectLst/>
                <a:latin typeface="+mn-lt"/>
                <a:ea typeface="+mn-ea"/>
                <a:cs typeface="+mn-cs"/>
              </a:rPr>
              <a:t>, o in spagnolo </a:t>
            </a:r>
            <a:r>
              <a:rPr lang="it-IT" sz="1200" i="1" kern="1200">
                <a:solidFill>
                  <a:schemeClr val="tx1"/>
                </a:solidFill>
                <a:effectLst/>
                <a:latin typeface="+mn-lt"/>
                <a:ea typeface="+mn-ea"/>
                <a:cs typeface="+mn-cs"/>
              </a:rPr>
              <a:t>salud y pesetas</a:t>
            </a:r>
            <a:r>
              <a:rPr lang="it-IT" sz="1200" kern="1200">
                <a:solidFill>
                  <a:schemeClr val="tx1"/>
                </a:solidFill>
                <a:effectLst/>
                <a:latin typeface="+mn-lt"/>
                <a:ea typeface="+mn-ea"/>
                <a:cs typeface="+mn-cs"/>
              </a:rPr>
              <a:t>.</a:t>
            </a:r>
          </a:p>
          <a:p>
            <a:endParaRPr lang="it-IT" sz="1200" kern="1200">
              <a:solidFill>
                <a:schemeClr val="tx1"/>
              </a:solidFill>
              <a:effectLst/>
              <a:latin typeface="+mn-lt"/>
              <a:ea typeface="+mn-ea"/>
              <a:cs typeface="+mn-cs"/>
            </a:endParaRPr>
          </a:p>
          <a:p>
            <a:r>
              <a:rPr lang="it-IT" sz="1200">
                <a:effectLst/>
                <a:latin typeface="Times New Roman" panose="02020603050405020304" pitchFamily="18" charset="0"/>
                <a:ea typeface="Calibri" panose="020F0502020204030204" pitchFamily="34" charset="0"/>
                <a:cs typeface="Times New Roman" panose="02020603050405020304" pitchFamily="18" charset="0"/>
              </a:rPr>
              <a:t>Quindi nella </a:t>
            </a:r>
            <a:r>
              <a:rPr lang="it-IT" sz="1200" i="1">
                <a:effectLst/>
                <a:latin typeface="Times New Roman" panose="02020603050405020304" pitchFamily="18" charset="0"/>
                <a:ea typeface="Calibri" panose="020F0502020204030204" pitchFamily="34" charset="0"/>
                <a:cs typeface="Times New Roman" panose="02020603050405020304" pitchFamily="18" charset="0"/>
              </a:rPr>
              <a:t>Carta de Logu </a:t>
            </a:r>
            <a:r>
              <a:rPr lang="it-IT" sz="1200">
                <a:effectLst/>
                <a:latin typeface="Times New Roman" panose="02020603050405020304" pitchFamily="18" charset="0"/>
                <a:ea typeface="Calibri" panose="020F0502020204030204" pitchFamily="34" charset="0"/>
                <a:cs typeface="Times New Roman" panose="02020603050405020304" pitchFamily="18" charset="0"/>
              </a:rPr>
              <a:t>troviamo un fondo lessicale sardo in buona parte attinto alla lingua comune che è alla base del nostro testo, vediamo poi spesso il lessico politico, amministrativo è riadattamento semantico di lessico che tradisce la propria origine agro-pastorale», un caso su tutti è offerta dalla voce </a:t>
            </a:r>
            <a:r>
              <a:rPr lang="it-IT" sz="1200" i="1">
                <a:effectLst/>
                <a:latin typeface="Times New Roman" panose="02020603050405020304" pitchFamily="18" charset="0"/>
                <a:ea typeface="Calibri" panose="020F0502020204030204" pitchFamily="34" charset="0"/>
                <a:cs typeface="Times New Roman" panose="02020603050405020304" pitchFamily="18" charset="0"/>
              </a:rPr>
              <a:t>armentariu</a:t>
            </a:r>
            <a:r>
              <a:rPr lang="it-IT" sz="1200">
                <a:effectLst/>
                <a:latin typeface="Times New Roman" panose="02020603050405020304" pitchFamily="18" charset="0"/>
                <a:ea typeface="Calibri" panose="020F0502020204030204" pitchFamily="34" charset="0"/>
                <a:cs typeface="Times New Roman" panose="02020603050405020304" pitchFamily="18" charset="0"/>
              </a:rPr>
              <a:t>, nel significato originario ‘pastore di armenti’, ma passato ad indicare uno dei funzionari di rango più elevato nel Giudicato.</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46</a:t>
            </a:fld>
            <a:endParaRPr lang="it-IT"/>
          </a:p>
        </p:txBody>
      </p:sp>
    </p:spTree>
    <p:extLst>
      <p:ext uri="{BB962C8B-B14F-4D97-AF65-F5344CB8AC3E}">
        <p14:creationId xmlns:p14="http://schemas.microsoft.com/office/powerpoint/2010/main" val="7461839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b="1" kern="1200">
                <a:solidFill>
                  <a:schemeClr val="tx1"/>
                </a:solidFill>
                <a:effectLst/>
                <a:latin typeface="+mn-lt"/>
                <a:ea typeface="+mn-ea"/>
                <a:cs typeface="+mn-cs"/>
              </a:rPr>
              <a:t>DES</a:t>
            </a:r>
            <a:r>
              <a:rPr lang="it-IT" sz="1200" kern="1200">
                <a:solidFill>
                  <a:schemeClr val="tx1"/>
                </a:solidFill>
                <a:effectLst/>
                <a:latin typeface="+mn-lt"/>
                <a:ea typeface="+mn-ea"/>
                <a:cs typeface="+mn-cs"/>
              </a:rPr>
              <a:t>. L’attività sul campo ha inoltre consentito a Wagner di allestire il suo </a:t>
            </a:r>
            <a:r>
              <a:rPr lang="it-IT" sz="1200" i="1" kern="1200">
                <a:solidFill>
                  <a:schemeClr val="tx1"/>
                </a:solidFill>
                <a:effectLst/>
                <a:latin typeface="+mn-lt"/>
                <a:ea typeface="+mn-ea"/>
                <a:cs typeface="+mn-cs"/>
              </a:rPr>
              <a:t>opus magnum</a:t>
            </a:r>
            <a:r>
              <a:rPr lang="it-IT" sz="1200" kern="1200">
                <a:solidFill>
                  <a:schemeClr val="tx1"/>
                </a:solidFill>
                <a:effectLst/>
                <a:latin typeface="+mn-lt"/>
                <a:ea typeface="+mn-ea"/>
                <a:cs typeface="+mn-cs"/>
              </a:rPr>
              <a:t>, il </a:t>
            </a:r>
            <a:r>
              <a:rPr lang="it-IT" sz="1200" i="1" kern="1200">
                <a:solidFill>
                  <a:schemeClr val="tx1"/>
                </a:solidFill>
                <a:effectLst/>
                <a:latin typeface="+mn-lt"/>
                <a:ea typeface="+mn-ea"/>
                <a:cs typeface="+mn-cs"/>
              </a:rPr>
              <a:t>Dizionario Etimologico Sardo </a:t>
            </a:r>
            <a:r>
              <a:rPr lang="it-IT" sz="1200" kern="1200">
                <a:solidFill>
                  <a:schemeClr val="tx1"/>
                </a:solidFill>
                <a:effectLst/>
                <a:latin typeface="+mn-lt"/>
                <a:ea typeface="+mn-ea"/>
                <a:cs typeface="+mn-cs"/>
              </a:rPr>
              <a:t>(DES, 1960-1964, ed. it. 2008), un’opera tutt’ora insostituibile. </a:t>
            </a:r>
            <a:r>
              <a:rPr lang="it-IT" b="0" i="0" u="none" strike="noStrike">
                <a:solidFill>
                  <a:srgbClr val="0645AD"/>
                </a:solidFill>
                <a:effectLst/>
                <a:latin typeface="Arial" panose="020B0604020202020204" pitchFamily="34" charset="0"/>
                <a:hlinkClick r:id="rId3" tooltip="Aiuto:IPA"/>
              </a:rPr>
              <a:t>[ɖ]</a:t>
            </a:r>
            <a:r>
              <a:rPr lang="it-IT" b="0" i="0" u="none" strike="noStrike">
                <a:solidFill>
                  <a:srgbClr val="0645AD"/>
                </a:solidFill>
                <a:effectLst/>
                <a:latin typeface="Arial" panose="020B0604020202020204" pitchFamily="34" charset="0"/>
              </a:rPr>
              <a:t> simbolo per l'occlusiva cacuminale retroflessa sonora.</a:t>
            </a:r>
            <a:endParaRPr lang="it-IT" sz="1200" kern="1200">
              <a:solidFill>
                <a:schemeClr val="tx1"/>
              </a:solidFill>
              <a:effectLst/>
              <a:latin typeface="+mn-lt"/>
              <a:ea typeface="+mn-ea"/>
              <a:cs typeface="+mn-cs"/>
            </a:endParaRP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Come è giusto trattandosi del dizionario etimologico di una varietà neolatina, i materiali sono ordinati e presentati secondo il criterio della maggiore vicinanza alla lingua madre, il latino. Pertanto il punto di partenza è rappresentato, nell'ordine: </a:t>
            </a:r>
          </a:p>
          <a:p>
            <a:pPr marL="171450" indent="-171450">
              <a:buFontTx/>
              <a:buChar char="-"/>
            </a:pPr>
            <a:r>
              <a:rPr lang="it-IT" sz="1200" kern="1200">
                <a:solidFill>
                  <a:schemeClr val="tx1"/>
                </a:solidFill>
                <a:effectLst/>
                <a:latin typeface="+mn-lt"/>
                <a:ea typeface="+mn-ea"/>
                <a:cs typeface="+mn-cs"/>
              </a:rPr>
              <a:t>dalle forme del sardo medievale (laddove queste siano attestate), </a:t>
            </a:r>
          </a:p>
          <a:p>
            <a:pPr marL="171450" indent="-171450">
              <a:buFontTx/>
              <a:buChar char="-"/>
            </a:pPr>
            <a:r>
              <a:rPr lang="it-IT" sz="1200" kern="1200">
                <a:solidFill>
                  <a:schemeClr val="tx1"/>
                </a:solidFill>
                <a:effectLst/>
                <a:latin typeface="+mn-lt"/>
                <a:ea typeface="+mn-ea"/>
                <a:cs typeface="+mn-cs"/>
              </a:rPr>
              <a:t>Le forme come si presentano dei dialetti centrali più conservativi, </a:t>
            </a:r>
          </a:p>
          <a:p>
            <a:pPr marL="171450" indent="-171450">
              <a:buFontTx/>
              <a:buChar char="-"/>
            </a:pPr>
            <a:r>
              <a:rPr lang="it-IT" sz="1200" kern="1200">
                <a:solidFill>
                  <a:schemeClr val="tx1"/>
                </a:solidFill>
                <a:effectLst/>
                <a:latin typeface="+mn-lt"/>
                <a:ea typeface="+mn-ea"/>
                <a:cs typeface="+mn-cs"/>
              </a:rPr>
              <a:t>del logudorese generale (Goceano, Marghine e Planargia), </a:t>
            </a:r>
          </a:p>
          <a:p>
            <a:pPr marL="171450" indent="-171450">
              <a:buFontTx/>
              <a:buChar char="-"/>
            </a:pPr>
            <a:r>
              <a:rPr lang="it-IT" sz="1200" kern="1200">
                <a:solidFill>
                  <a:schemeClr val="tx1"/>
                </a:solidFill>
                <a:effectLst/>
                <a:latin typeface="+mn-lt"/>
                <a:ea typeface="+mn-ea"/>
                <a:cs typeface="+mn-cs"/>
              </a:rPr>
              <a:t>del campidanese e del logudorese settentrionale. </a:t>
            </a:r>
          </a:p>
          <a:p>
            <a:pPr marL="0" indent="0">
              <a:buFontTx/>
              <a:buNone/>
            </a:pP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I dati del gallurese e del sassarese, varietà attribuite da Wagner al </a:t>
            </a:r>
            <a:r>
              <a:rPr lang="it-IT" sz="1200" b="1" kern="1200">
                <a:solidFill>
                  <a:schemeClr val="tx1"/>
                </a:solidFill>
                <a:effectLst/>
                <a:latin typeface="+mn-lt"/>
                <a:ea typeface="+mn-ea"/>
                <a:cs typeface="+mn-cs"/>
              </a:rPr>
              <a:t>sistema dei dialetti italiani</a:t>
            </a:r>
            <a:r>
              <a:rPr lang="it-IT" sz="1200" kern="1200">
                <a:solidFill>
                  <a:schemeClr val="tx1"/>
                </a:solidFill>
                <a:effectLst/>
                <a:latin typeface="+mn-lt"/>
                <a:ea typeface="+mn-ea"/>
                <a:cs typeface="+mn-cs"/>
              </a:rPr>
              <a:t>, sono considerati soltanto nel caso in cui risultino utili al chiarimento della formazione e dell’origine di vocaboli del logudorese settentrionale, insieme dialettale fortemente influenzato da una corrente di innovazioni esogene, condivise anche dal sassarese e/o dal gallurese.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Il fatto che Wagner valorizzi i </a:t>
            </a:r>
            <a:r>
              <a:rPr lang="it-IT" sz="1200" b="1" kern="1200">
                <a:solidFill>
                  <a:schemeClr val="tx1"/>
                </a:solidFill>
                <a:effectLst/>
                <a:latin typeface="+mn-lt"/>
                <a:ea typeface="+mn-ea"/>
                <a:cs typeface="+mn-cs"/>
              </a:rPr>
              <a:t>dialetti centrali </a:t>
            </a:r>
            <a:r>
              <a:rPr lang="it-IT" sz="1200" kern="1200">
                <a:solidFill>
                  <a:schemeClr val="tx1"/>
                </a:solidFill>
                <a:effectLst/>
                <a:latin typeface="+mn-lt"/>
                <a:ea typeface="+mn-ea"/>
                <a:cs typeface="+mn-cs"/>
              </a:rPr>
              <a:t>segna un importante cambio di passo rispetto agli studi precedenti. La </a:t>
            </a:r>
            <a:r>
              <a:rPr lang="it-IT" sz="1200" b="1" kern="1200">
                <a:solidFill>
                  <a:schemeClr val="tx1"/>
                </a:solidFill>
                <a:effectLst/>
                <a:latin typeface="+mn-lt"/>
                <a:ea typeface="+mn-ea"/>
                <a:cs typeface="+mn-cs"/>
              </a:rPr>
              <a:t>valorizzazione dei dialetti centrali</a:t>
            </a:r>
            <a:r>
              <a:rPr lang="it-IT" sz="1200" kern="1200">
                <a:solidFill>
                  <a:schemeClr val="tx1"/>
                </a:solidFill>
                <a:effectLst/>
                <a:latin typeface="+mn-lt"/>
                <a:ea typeface="+mn-ea"/>
                <a:cs typeface="+mn-cs"/>
              </a:rPr>
              <a:t> che consegue a siffatta impostazione segna un importante cambio di paradigma non soltanto rispetto alla tradizione degli studi precedenti, che assumeva le innovative voci logudoresi settentrionali, di cui è costellato il Vocabolario dello Spano, come quelle più rappresentative del sardo, ma anche rispetto alla tradizione locale, che esaltava il cosiddetto "logudorese illustre" come la vera lingua sarda nazionale.</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Proseguendo nella illustrazione di come si strutturano le voci del DES, vediamo che Wagner prosegue con la spiegazione dei </a:t>
            </a:r>
            <a:r>
              <a:rPr lang="it-IT" sz="1200" b="1" kern="1200">
                <a:solidFill>
                  <a:schemeClr val="tx1"/>
                </a:solidFill>
                <a:effectLst/>
                <a:latin typeface="+mn-lt"/>
                <a:ea typeface="+mn-ea"/>
                <a:cs typeface="+mn-cs"/>
              </a:rPr>
              <a:t>prestiti</a:t>
            </a:r>
            <a:r>
              <a:rPr lang="it-IT" sz="1200" kern="1200">
                <a:solidFill>
                  <a:schemeClr val="tx1"/>
                </a:solidFill>
                <a:effectLst/>
                <a:latin typeface="+mn-lt"/>
                <a:ea typeface="+mn-ea"/>
                <a:cs typeface="+mn-cs"/>
              </a:rPr>
              <a:t>.</a:t>
            </a:r>
          </a:p>
          <a:p>
            <a:r>
              <a:rPr lang="it-IT" sz="1200" kern="1200">
                <a:solidFill>
                  <a:schemeClr val="tx1"/>
                </a:solidFill>
                <a:effectLst/>
                <a:latin typeface="+mn-lt"/>
                <a:ea typeface="+mn-ea"/>
                <a:cs typeface="+mn-cs"/>
              </a:rPr>
              <a:t>E poi c’è la spiegazione di numerose </a:t>
            </a:r>
            <a:r>
              <a:rPr lang="it-IT" sz="1200" b="1" kern="1200">
                <a:solidFill>
                  <a:schemeClr val="tx1"/>
                </a:solidFill>
                <a:effectLst/>
                <a:latin typeface="+mn-lt"/>
                <a:ea typeface="+mn-ea"/>
                <a:cs typeface="+mn-cs"/>
              </a:rPr>
              <a:t>denominazioni metaforiche </a:t>
            </a:r>
            <a:r>
              <a:rPr lang="it-IT" sz="1200" kern="1200">
                <a:solidFill>
                  <a:schemeClr val="tx1"/>
                </a:solidFill>
                <a:effectLst/>
                <a:latin typeface="+mn-lt"/>
                <a:ea typeface="+mn-ea"/>
                <a:cs typeface="+mn-cs"/>
              </a:rPr>
              <a:t>ispirate alla realtà del mondo contadino e/o pastorale, che caratterizzava la parlata degli strati di popolazione non italianizzata e ne rendevano la comprensione tutt’altro che facile. </a:t>
            </a:r>
          </a:p>
          <a:p>
            <a:r>
              <a:rPr lang="it-IT" sz="1200" kern="1200">
                <a:solidFill>
                  <a:schemeClr val="tx1"/>
                </a:solidFill>
                <a:effectLst/>
                <a:latin typeface="+mn-lt"/>
                <a:ea typeface="+mn-ea"/>
                <a:cs typeface="+mn-cs"/>
              </a:rPr>
              <a:t>Anche in questo caso prendiamo un esempio. </a:t>
            </a:r>
          </a:p>
          <a:p>
            <a:r>
              <a:rPr lang="it-IT" sz="1200" kern="1200">
                <a:solidFill>
                  <a:schemeClr val="tx1"/>
                </a:solidFill>
                <a:effectLst/>
                <a:latin typeface="+mn-lt"/>
                <a:ea typeface="+mn-ea"/>
                <a:cs typeface="+mn-cs"/>
              </a:rPr>
              <a:t>Partiamo dal lemma </a:t>
            </a:r>
            <a:r>
              <a:rPr lang="it-IT" sz="1200" i="1" kern="1200">
                <a:solidFill>
                  <a:schemeClr val="tx1"/>
                </a:solidFill>
                <a:effectLst/>
                <a:latin typeface="+mn-lt"/>
                <a:ea typeface="+mn-ea"/>
                <a:cs typeface="+mn-cs"/>
              </a:rPr>
              <a:t>kamedda</a:t>
            </a:r>
            <a:r>
              <a:rPr lang="it-IT" sz="1200" kern="1200">
                <a:solidFill>
                  <a:schemeClr val="tx1"/>
                </a:solidFill>
                <a:effectLst/>
                <a:latin typeface="+mn-lt"/>
                <a:ea typeface="+mn-ea"/>
                <a:cs typeface="+mn-cs"/>
              </a:rPr>
              <a:t>, che Wagner dice, con attestazioni che vengono da Ploaghe, Fonni e Busachi (Busachi per esempio è un centro appartenente a una delle mesanie), significa ‘arco del giogo dei buoi’. Segue il segno dell’uguale che vuol dire che quella parola viene dal catalano </a:t>
            </a:r>
            <a:r>
              <a:rPr lang="it-IT" sz="1200" i="1" kern="1200">
                <a:solidFill>
                  <a:schemeClr val="tx1"/>
                </a:solidFill>
                <a:effectLst/>
                <a:latin typeface="+mn-lt"/>
                <a:ea typeface="+mn-ea"/>
                <a:cs typeface="+mn-cs"/>
              </a:rPr>
              <a:t>camella</a:t>
            </a:r>
            <a:r>
              <a:rPr lang="it-IT" sz="1200" kern="1200">
                <a:solidFill>
                  <a:schemeClr val="tx1"/>
                </a:solidFill>
                <a:effectLst/>
                <a:latin typeface="+mn-lt"/>
                <a:ea typeface="+mn-ea"/>
                <a:cs typeface="+mn-cs"/>
              </a:rPr>
              <a:t>. Seguono poi citazioni da vari studi e dizionari di catalano e spagnolo per mostrare appunto che la voce sarda non è indigena. </a:t>
            </a:r>
          </a:p>
          <a:p>
            <a:r>
              <a:rPr lang="it-IT" sz="1200" kern="1200">
                <a:solidFill>
                  <a:schemeClr val="tx1"/>
                </a:solidFill>
                <a:effectLst/>
                <a:latin typeface="+mn-lt"/>
                <a:ea typeface="+mn-ea"/>
                <a:cs typeface="+mn-cs"/>
              </a:rPr>
              <a:t>Dopodiché, Wagner passa ai significati metaforici che si sviluppano dalla parola iniziale. Tale è il caso del logudorese </a:t>
            </a:r>
            <a:r>
              <a:rPr lang="it-IT" sz="1200" b="1" i="1" kern="1200">
                <a:solidFill>
                  <a:schemeClr val="tx1"/>
                </a:solidFill>
                <a:effectLst/>
                <a:latin typeface="+mn-lt"/>
                <a:ea typeface="+mn-ea"/>
                <a:cs typeface="+mn-cs"/>
              </a:rPr>
              <a:t>kameddaresi</a:t>
            </a:r>
            <a:r>
              <a:rPr lang="it-IT" sz="1200" kern="1200">
                <a:solidFill>
                  <a:schemeClr val="tx1"/>
                </a:solidFill>
                <a:effectLst/>
                <a:latin typeface="+mn-lt"/>
                <a:ea typeface="+mn-ea"/>
                <a:cs typeface="+mn-cs"/>
              </a:rPr>
              <a:t>, che significa ‘collegarsi’, appaiarsi e per estensione anche ‘uniti, congiurati insieme’, cioè delle persone che si uniscono al fine di complottare contro qualcun altro. Quindi il sostantivo </a:t>
            </a:r>
            <a:r>
              <a:rPr lang="it-IT" sz="1200" i="1" kern="1200">
                <a:solidFill>
                  <a:schemeClr val="tx1"/>
                </a:solidFill>
                <a:effectLst/>
                <a:latin typeface="+mn-lt"/>
                <a:ea typeface="+mn-ea"/>
                <a:cs typeface="+mn-cs"/>
              </a:rPr>
              <a:t>kameddados</a:t>
            </a:r>
            <a:r>
              <a:rPr lang="it-IT" sz="1200" kern="1200">
                <a:solidFill>
                  <a:schemeClr val="tx1"/>
                </a:solidFill>
                <a:effectLst/>
                <a:latin typeface="+mn-lt"/>
                <a:ea typeface="+mn-ea"/>
                <a:cs typeface="+mn-cs"/>
              </a:rPr>
              <a:t> indica inizialmente i buoi legati insieme al giogo e poi, in un secondo momento, per traslato, va ad indicare due persone collegate tra di loro, soprattutto, per operare il male. </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Ancora, sempre da </a:t>
            </a:r>
            <a:r>
              <a:rPr lang="it-IT" sz="1200" i="1" kern="1200">
                <a:solidFill>
                  <a:schemeClr val="tx1"/>
                </a:solidFill>
                <a:effectLst/>
                <a:latin typeface="+mn-lt"/>
                <a:ea typeface="+mn-ea"/>
                <a:cs typeface="+mn-cs"/>
              </a:rPr>
              <a:t>kamedda</a:t>
            </a:r>
            <a:r>
              <a:rPr lang="it-IT" sz="1200" kern="1200">
                <a:solidFill>
                  <a:schemeClr val="tx1"/>
                </a:solidFill>
                <a:effectLst/>
                <a:latin typeface="+mn-lt"/>
                <a:ea typeface="+mn-ea"/>
                <a:cs typeface="+mn-cs"/>
              </a:rPr>
              <a:t>, il verbo </a:t>
            </a:r>
            <a:r>
              <a:rPr lang="it-IT" sz="1200" b="1" i="1" kern="1200">
                <a:solidFill>
                  <a:schemeClr val="tx1"/>
                </a:solidFill>
                <a:effectLst/>
                <a:latin typeface="+mn-lt"/>
                <a:ea typeface="+mn-ea"/>
                <a:cs typeface="+mn-cs"/>
              </a:rPr>
              <a:t>kameddare</a:t>
            </a:r>
            <a:r>
              <a:rPr lang="it-IT" sz="1200" kern="1200">
                <a:solidFill>
                  <a:schemeClr val="tx1"/>
                </a:solidFill>
                <a:effectLst/>
                <a:latin typeface="+mn-lt"/>
                <a:ea typeface="+mn-ea"/>
                <a:cs typeface="+mn-cs"/>
              </a:rPr>
              <a:t>, dice Wagner, è attestato anche con un altro significato, quello di ‘rammendare, cucire le gonnelle e i pantaloni’. Questo perché l’originario </a:t>
            </a:r>
            <a:r>
              <a:rPr lang="it-IT" sz="1200" i="1" kern="1200">
                <a:solidFill>
                  <a:schemeClr val="tx1"/>
                </a:solidFill>
                <a:effectLst/>
                <a:latin typeface="+mn-lt"/>
                <a:ea typeface="+mn-ea"/>
                <a:cs typeface="+mn-cs"/>
              </a:rPr>
              <a:t>kamedda</a:t>
            </a:r>
            <a:r>
              <a:rPr lang="it-IT" sz="1200" kern="1200">
                <a:solidFill>
                  <a:schemeClr val="tx1"/>
                </a:solidFill>
                <a:effectLst/>
                <a:latin typeface="+mn-lt"/>
                <a:ea typeface="+mn-ea"/>
                <a:cs typeface="+mn-cs"/>
              </a:rPr>
              <a:t>, che significa originariamente ‘arco del giogo dei buoi’, passa ad indicare l’orlo inferiore della gonna, per via della forma semicircolare che ricorda quella del giogo.</a:t>
            </a:r>
          </a:p>
          <a:p>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Sugli altri autori che, più di recente, si sono occupati di studiare il sardo nei suoi vari aspetti, ci concentreremo man mano che andiamo avanti con le lezioni. </a:t>
            </a:r>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47</a:t>
            </a:fld>
            <a:endParaRPr lang="it-IT"/>
          </a:p>
        </p:txBody>
      </p:sp>
    </p:spTree>
    <p:extLst>
      <p:ext uri="{BB962C8B-B14F-4D97-AF65-F5344CB8AC3E}">
        <p14:creationId xmlns:p14="http://schemas.microsoft.com/office/powerpoint/2010/main" val="2206493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a:t>- 50 ore + 50 ore = 120 ore, sono laboratori concepiti con livelli di difficoltà crescente (in teoria A2 + livello B1 di sardo)</a:t>
            </a:r>
          </a:p>
          <a:p>
            <a:r>
              <a:rPr lang="it-IT"/>
              <a:t>- </a:t>
            </a:r>
          </a:p>
          <a:p>
            <a:r>
              <a:rPr lang="it-IT"/>
              <a:t>- Considerate che, come vedranno o hanno già visto gli studenti del corso di linguistica sarda 2, c'è bisogno di nuove forze che si occupino di lingua sarda a livello lavorativo dopo la l.r. 22 del 2018 (che riguarda la politica linguistica regionale), che nella sua fase attuativa si è un po' arenata per via della pandemia. La scuola in particolare ha bisogno di nuovi docenti formati per occuparsi anche di lingua sarda e di cultura sarda nelle scuole, quindi qui nei miei corsi vediamo </a:t>
            </a:r>
          </a:p>
          <a:p>
            <a:r>
              <a:rPr lang="it-IT"/>
              <a:t>con filologia una fase del passato (quest'anno vediamo il Medioevo, ma l'anno prossimo conto di organizzare un corso sul Settecento):</a:t>
            </a:r>
          </a:p>
          <a:p>
            <a:r>
              <a:rPr lang="it-IT"/>
              <a:t>con linguistica sarda vedremo alcuni elementi invece del sardo contemporaneo.</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5</a:t>
            </a:fld>
            <a:endParaRPr lang="it-IT"/>
          </a:p>
        </p:txBody>
      </p:sp>
    </p:spTree>
    <p:extLst>
      <p:ext uri="{BB962C8B-B14F-4D97-AF65-F5344CB8AC3E}">
        <p14:creationId xmlns:p14="http://schemas.microsoft.com/office/powerpoint/2010/main" val="1016248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5"/>
          </p:nvPr>
        </p:nvSpPr>
        <p:spPr/>
        <p:txBody>
          <a:bodyPr/>
          <a:lstStyle/>
          <a:p>
            <a:fld id="{21B6E677-1213-4ADE-B1DC-4B62D2462455}" type="slidenum">
              <a:rPr lang="it-IT" smtClean="0"/>
              <a:pPr/>
              <a:t>6</a:t>
            </a:fld>
            <a:endParaRPr lang="it-IT"/>
          </a:p>
        </p:txBody>
      </p:sp>
    </p:spTree>
    <p:extLst>
      <p:ext uri="{BB962C8B-B14F-4D97-AF65-F5344CB8AC3E}">
        <p14:creationId xmlns:p14="http://schemas.microsoft.com/office/powerpoint/2010/main" val="1293964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effectLst/>
                <a:latin typeface="+mn-lt"/>
                <a:ea typeface="+mn-ea"/>
                <a:cs typeface="+mn-cs"/>
              </a:rPr>
              <a:t>Introduzione al corso</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Prima di iniziare, credo sia utile fare una piccola introduzione al corso per potervi dare un’idea degli argomenti che toccheremo durante questi due mesi di lezioni. </a:t>
            </a:r>
          </a:p>
          <a:p>
            <a:r>
              <a:rPr lang="it-IT" sz="1200" kern="1200">
                <a:solidFill>
                  <a:schemeClr val="tx1"/>
                </a:solidFill>
                <a:effectLst/>
                <a:latin typeface="+mn-lt"/>
                <a:ea typeface="+mn-ea"/>
                <a:cs typeface="+mn-cs"/>
              </a:rPr>
              <a:t> </a:t>
            </a:r>
          </a:p>
          <a:p>
            <a:r>
              <a:rPr lang="it-IT"/>
              <a:t>Quali sono i prerequisiti del corso?</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7</a:t>
            </a:fld>
            <a:endParaRPr lang="it-IT"/>
          </a:p>
        </p:txBody>
      </p:sp>
    </p:spTree>
    <p:extLst>
      <p:ext uri="{BB962C8B-B14F-4D97-AF65-F5344CB8AC3E}">
        <p14:creationId xmlns:p14="http://schemas.microsoft.com/office/powerpoint/2010/main" val="1546283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effectLst/>
                <a:latin typeface="+mn-lt"/>
                <a:ea typeface="+mn-ea"/>
                <a:cs typeface="+mn-cs"/>
              </a:rPr>
              <a:t>Introduzione al corso</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Prima di iniziare, credo sia utile fare una piccola introduzione al corso per potervi dare un’idea degli argomenti che toccheremo durante questi due mesi di lezioni. </a:t>
            </a:r>
          </a:p>
          <a:p>
            <a:r>
              <a:rPr lang="it-IT" sz="1200" kern="1200">
                <a:solidFill>
                  <a:schemeClr val="tx1"/>
                </a:solidFill>
                <a:effectLst/>
                <a:latin typeface="+mn-lt"/>
                <a:ea typeface="+mn-ea"/>
                <a:cs typeface="+mn-cs"/>
              </a:rPr>
              <a:t> </a:t>
            </a:r>
          </a:p>
          <a:p>
            <a:r>
              <a:rPr lang="it-IT" sz="1200" b="1" kern="1200">
                <a:solidFill>
                  <a:schemeClr val="tx1"/>
                </a:solidFill>
                <a:effectLst/>
                <a:latin typeface="+mn-lt"/>
                <a:ea typeface="+mn-ea"/>
                <a:cs typeface="+mn-cs"/>
              </a:rPr>
              <a:t>Obiettivi</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Partiamo proprio dagli obiettivi del corso, da quello che ho caricato sul sito. Comincio limitandomi a leggere quali sono gli obiettivi che dichiaro nel corso. </a:t>
            </a:r>
          </a:p>
          <a:p>
            <a:r>
              <a:rPr lang="it-IT" sz="1200" kern="1200">
                <a:solidFill>
                  <a:schemeClr val="tx1"/>
                </a:solidFill>
                <a:effectLst/>
                <a:latin typeface="+mn-lt"/>
                <a:ea typeface="+mn-ea"/>
                <a:cs typeface="+mn-cs"/>
              </a:rPr>
              <a:t>Il corso di Filologia sarda mira a far acquisire una conoscenza approfondita della </a:t>
            </a:r>
            <a:r>
              <a:rPr lang="it-IT" sz="1200" b="1" kern="1200">
                <a:solidFill>
                  <a:schemeClr val="tx1"/>
                </a:solidFill>
                <a:effectLst/>
                <a:latin typeface="+mn-lt"/>
                <a:ea typeface="+mn-ea"/>
                <a:cs typeface="+mn-cs"/>
              </a:rPr>
              <a:t>storia</a:t>
            </a:r>
            <a:r>
              <a:rPr lang="it-IT" sz="1200" kern="1200">
                <a:solidFill>
                  <a:schemeClr val="tx1"/>
                </a:solidFill>
                <a:effectLst/>
                <a:latin typeface="+mn-lt"/>
                <a:ea typeface="+mn-ea"/>
                <a:cs typeface="+mn-cs"/>
              </a:rPr>
              <a:t>, della </a:t>
            </a:r>
            <a:r>
              <a:rPr lang="it-IT" sz="1200" b="1" kern="1200">
                <a:solidFill>
                  <a:schemeClr val="tx1"/>
                </a:solidFill>
                <a:effectLst/>
                <a:latin typeface="+mn-lt"/>
                <a:ea typeface="+mn-ea"/>
                <a:cs typeface="+mn-cs"/>
              </a:rPr>
              <a:t>lingua</a:t>
            </a:r>
            <a:r>
              <a:rPr lang="it-IT" sz="1200" kern="1200">
                <a:solidFill>
                  <a:schemeClr val="tx1"/>
                </a:solidFill>
                <a:effectLst/>
                <a:latin typeface="+mn-lt"/>
                <a:ea typeface="+mn-ea"/>
                <a:cs typeface="+mn-cs"/>
              </a:rPr>
              <a:t> e della </a:t>
            </a:r>
            <a:r>
              <a:rPr lang="it-IT" sz="1200" b="1" kern="1200">
                <a:solidFill>
                  <a:schemeClr val="tx1"/>
                </a:solidFill>
                <a:effectLst/>
                <a:latin typeface="+mn-lt"/>
                <a:ea typeface="+mn-ea"/>
                <a:cs typeface="+mn-cs"/>
              </a:rPr>
              <a:t>critica testuale</a:t>
            </a:r>
            <a:r>
              <a:rPr lang="it-IT" sz="1200" kern="1200">
                <a:solidFill>
                  <a:schemeClr val="tx1"/>
                </a:solidFill>
                <a:effectLst/>
                <a:latin typeface="+mn-lt"/>
                <a:ea typeface="+mn-ea"/>
                <a:cs typeface="+mn-cs"/>
              </a:rPr>
              <a:t> delle </a:t>
            </a:r>
            <a:r>
              <a:rPr lang="it-IT" sz="1200" b="1" kern="1200">
                <a:solidFill>
                  <a:schemeClr val="tx1"/>
                </a:solidFill>
                <a:effectLst/>
                <a:latin typeface="+mn-lt"/>
                <a:ea typeface="+mn-ea"/>
                <a:cs typeface="+mn-cs"/>
              </a:rPr>
              <a:t>fonti documentarie</a:t>
            </a:r>
            <a:r>
              <a:rPr lang="it-IT" sz="1200" kern="1200">
                <a:solidFill>
                  <a:schemeClr val="tx1"/>
                </a:solidFill>
                <a:effectLst/>
                <a:latin typeface="+mn-lt"/>
                <a:ea typeface="+mn-ea"/>
                <a:cs typeface="+mn-cs"/>
              </a:rPr>
              <a:t> sarde medievali, nonché del </a:t>
            </a:r>
            <a:r>
              <a:rPr lang="it-IT" sz="1200" b="1" kern="1200">
                <a:solidFill>
                  <a:schemeClr val="tx1"/>
                </a:solidFill>
                <a:effectLst/>
                <a:latin typeface="+mn-lt"/>
                <a:ea typeface="+mn-ea"/>
                <a:cs typeface="+mn-cs"/>
              </a:rPr>
              <a:t>contesto culturale</a:t>
            </a:r>
            <a:r>
              <a:rPr lang="it-IT" sz="1200" kern="1200">
                <a:solidFill>
                  <a:schemeClr val="tx1"/>
                </a:solidFill>
                <a:effectLst/>
                <a:latin typeface="+mn-lt"/>
                <a:ea typeface="+mn-ea"/>
                <a:cs typeface="+mn-cs"/>
              </a:rPr>
              <a:t> che caratterizza la Sardegna nella tarda Antichità, nell’epoca giudicale e nella prima età moderna.</a:t>
            </a:r>
          </a:p>
          <a:p>
            <a:r>
              <a:rPr lang="it-IT" sz="1200" kern="1200">
                <a:solidFill>
                  <a:schemeClr val="tx1"/>
                </a:solidFill>
                <a:effectLst/>
                <a:latin typeface="+mn-lt"/>
                <a:ea typeface="+mn-ea"/>
                <a:cs typeface="+mn-cs"/>
              </a:rPr>
              <a:t>Mira inoltre a fornire una buona </a:t>
            </a:r>
            <a:r>
              <a:rPr lang="it-IT" sz="1200" b="1" kern="1200">
                <a:solidFill>
                  <a:schemeClr val="tx1"/>
                </a:solidFill>
                <a:effectLst/>
                <a:latin typeface="+mn-lt"/>
                <a:ea typeface="+mn-ea"/>
                <a:cs typeface="+mn-cs"/>
              </a:rPr>
              <a:t>capacità di lettura</a:t>
            </a:r>
            <a:r>
              <a:rPr lang="it-IT" sz="1200" kern="1200">
                <a:solidFill>
                  <a:schemeClr val="tx1"/>
                </a:solidFill>
                <a:effectLst/>
                <a:latin typeface="+mn-lt"/>
                <a:ea typeface="+mn-ea"/>
                <a:cs typeface="+mn-cs"/>
              </a:rPr>
              <a:t> e </a:t>
            </a:r>
            <a:r>
              <a:rPr lang="it-IT" sz="1200" b="1" kern="1200">
                <a:solidFill>
                  <a:schemeClr val="tx1"/>
                </a:solidFill>
                <a:effectLst/>
                <a:latin typeface="+mn-lt"/>
                <a:ea typeface="+mn-ea"/>
                <a:cs typeface="+mn-cs"/>
              </a:rPr>
              <a:t>comprensione</a:t>
            </a:r>
            <a:r>
              <a:rPr lang="it-IT" sz="1200" kern="1200">
                <a:solidFill>
                  <a:schemeClr val="tx1"/>
                </a:solidFill>
                <a:effectLst/>
                <a:latin typeface="+mn-lt"/>
                <a:ea typeface="+mn-ea"/>
                <a:cs typeface="+mn-cs"/>
              </a:rPr>
              <a:t> di un testo medievale e moderno in </a:t>
            </a:r>
            <a:r>
              <a:rPr lang="it-IT" sz="1200" b="1" kern="1200">
                <a:solidFill>
                  <a:schemeClr val="tx1"/>
                </a:solidFill>
                <a:effectLst/>
                <a:latin typeface="+mn-lt"/>
                <a:ea typeface="+mn-ea"/>
                <a:cs typeface="+mn-cs"/>
              </a:rPr>
              <a:t>lingua sarda</a:t>
            </a:r>
            <a:r>
              <a:rPr lang="it-IT" sz="1200" kern="1200">
                <a:solidFill>
                  <a:schemeClr val="tx1"/>
                </a:solidFill>
                <a:effectLst/>
                <a:latin typeface="+mn-lt"/>
                <a:ea typeface="+mn-ea"/>
                <a:cs typeface="+mn-cs"/>
              </a:rPr>
              <a:t>, e una specifica competenza metodologica relativa alla </a:t>
            </a:r>
            <a:r>
              <a:rPr lang="it-IT" sz="1200" b="1" kern="1200">
                <a:solidFill>
                  <a:schemeClr val="tx1"/>
                </a:solidFill>
                <a:effectLst/>
                <a:latin typeface="+mn-lt"/>
                <a:ea typeface="+mn-ea"/>
                <a:cs typeface="+mn-cs"/>
              </a:rPr>
              <a:t>prassi critico-interpretativa del testo</a:t>
            </a:r>
            <a:r>
              <a:rPr lang="it-IT" sz="1200" kern="1200">
                <a:solidFill>
                  <a:schemeClr val="tx1"/>
                </a:solidFill>
                <a:effectLst/>
                <a:latin typeface="+mn-lt"/>
                <a:ea typeface="+mn-ea"/>
                <a:cs typeface="+mn-cs"/>
              </a:rPr>
              <a:t> con i connessi problemi di grammatica storica e di interpretazione storico-letteraria e comparatistica.</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Noi sappiamo, infatti, perché lo sentiamo dire spesso che il sardo è una lingua, che viene ufficialmente riconosciuta come tale da precise leggi nazionali e regionali. Questo fatto viene anche rivendicato in senso autonomistico, usando la lingua come fattore identitario, ma mai si ha l’occasione di capire come si è arrivati al sardo che parliamo oggi. </a:t>
            </a:r>
          </a:p>
          <a:p>
            <a:r>
              <a:rPr lang="it-IT" sz="1200" kern="1200">
                <a:solidFill>
                  <a:schemeClr val="tx1"/>
                </a:solidFill>
                <a:effectLst/>
                <a:latin typeface="+mn-lt"/>
                <a:ea typeface="+mn-ea"/>
                <a:cs typeface="+mn-cs"/>
              </a:rPr>
              <a:t>Qual è la storia, anche la storia culturale, che ha reso possibile lo sviluppo in Sardegna di una lingua che, nel panorama delle lingue neolatine, gode di una sua autonomia e di uno sviluppo del tutto autonomo e originale?</a:t>
            </a:r>
          </a:p>
          <a:p>
            <a:r>
              <a:rPr lang="it-IT" sz="1200" kern="1200">
                <a:solidFill>
                  <a:schemeClr val="tx1"/>
                </a:solidFill>
                <a:effectLst/>
                <a:latin typeface="+mn-lt"/>
                <a:ea typeface="+mn-ea"/>
                <a:cs typeface="+mn-cs"/>
              </a:rPr>
              <a:t>Quali sono le </a:t>
            </a:r>
            <a:r>
              <a:rPr lang="it-IT" sz="1200" b="1" kern="1200">
                <a:solidFill>
                  <a:schemeClr val="tx1"/>
                </a:solidFill>
                <a:effectLst/>
                <a:latin typeface="+mn-lt"/>
                <a:ea typeface="+mn-ea"/>
                <a:cs typeface="+mn-cs"/>
              </a:rPr>
              <a:t>caratteristiche</a:t>
            </a:r>
            <a:r>
              <a:rPr lang="it-IT" sz="1200" kern="1200">
                <a:solidFill>
                  <a:schemeClr val="tx1"/>
                </a:solidFill>
                <a:effectLst/>
                <a:latin typeface="+mn-lt"/>
                <a:ea typeface="+mn-ea"/>
                <a:cs typeface="+mn-cs"/>
              </a:rPr>
              <a:t> che la lingua sarda esibiva quando veniva impiegata nei documenti delle origini? </a:t>
            </a:r>
          </a:p>
          <a:p>
            <a:r>
              <a:rPr lang="it-IT" sz="1200" kern="1200">
                <a:solidFill>
                  <a:schemeClr val="tx1"/>
                </a:solidFill>
                <a:effectLst/>
                <a:latin typeface="+mn-lt"/>
                <a:ea typeface="+mn-ea"/>
                <a:cs typeface="+mn-cs"/>
              </a:rPr>
              <a:t>Quanto del sardo dell’anno 1000 ritroviamo ancora nel sardo di oggi, quanto invece si è andato perdendo, com’è naturale nell’evoluzione storica di ciascuna lingua? </a:t>
            </a:r>
          </a:p>
          <a:p>
            <a:r>
              <a:rPr lang="it-IT" sz="1200" kern="1200">
                <a:solidFill>
                  <a:schemeClr val="tx1"/>
                </a:solidFill>
                <a:effectLst/>
                <a:latin typeface="+mn-lt"/>
                <a:ea typeface="+mn-ea"/>
                <a:cs typeface="+mn-cs"/>
              </a:rPr>
              <a:t>E il sardo come si manifesta nei primi documenti presentava già una suddivisione in più varietà distinte geograficamente, oppure era unitario?</a:t>
            </a:r>
          </a:p>
          <a:p>
            <a:r>
              <a:rPr lang="it-IT" sz="1200" kern="1200">
                <a:solidFill>
                  <a:schemeClr val="tx1"/>
                </a:solidFill>
                <a:effectLst/>
                <a:latin typeface="+mn-lt"/>
                <a:ea typeface="+mn-ea"/>
                <a:cs typeface="+mn-cs"/>
              </a:rPr>
              <a:t>Naturalmente per poter sentire la “voce”, le “parole” della Sardegna dell’anno Mille, dell’epoca giudicale e della prima età moderna fino al 1500, che è più o meno il periodo fino al quale vi condurrò, almeno nelle mie intenzioni, bisogna partire dall’unico strumento che abbiamo a nostra disposizione, cioè le </a:t>
            </a:r>
            <a:r>
              <a:rPr lang="it-IT" sz="1200" b="1" kern="1200">
                <a:solidFill>
                  <a:schemeClr val="tx1"/>
                </a:solidFill>
                <a:effectLst/>
                <a:latin typeface="+mn-lt"/>
                <a:ea typeface="+mn-ea"/>
                <a:cs typeface="+mn-cs"/>
              </a:rPr>
              <a:t>fonti</a:t>
            </a:r>
            <a:r>
              <a:rPr lang="it-IT" sz="1200" kern="1200">
                <a:solidFill>
                  <a:schemeClr val="tx1"/>
                </a:solidFill>
                <a:effectLst/>
                <a:latin typeface="+mn-lt"/>
                <a:ea typeface="+mn-ea"/>
                <a:cs typeface="+mn-cs"/>
              </a:rPr>
              <a:t>, le fonti documentarie, i testimoni che sono sopravvissuti. </a:t>
            </a:r>
          </a:p>
          <a:p>
            <a:r>
              <a:rPr lang="it-IT" sz="1200" kern="1200">
                <a:solidFill>
                  <a:schemeClr val="tx1"/>
                </a:solidFill>
                <a:effectLst/>
                <a:latin typeface="+mn-lt"/>
                <a:ea typeface="+mn-ea"/>
                <a:cs typeface="+mn-cs"/>
              </a:rPr>
              <a:t>Per poterli leggere sono necessari tanti </a:t>
            </a:r>
            <a:r>
              <a:rPr lang="it-IT" sz="1200" b="1" kern="1200">
                <a:solidFill>
                  <a:schemeClr val="tx1"/>
                </a:solidFill>
                <a:effectLst/>
                <a:latin typeface="+mn-lt"/>
                <a:ea typeface="+mn-ea"/>
                <a:cs typeface="+mn-cs"/>
              </a:rPr>
              <a:t>strumenti di interpretazione</a:t>
            </a:r>
            <a:r>
              <a:rPr lang="it-IT" sz="1200" kern="1200">
                <a:solidFill>
                  <a:schemeClr val="tx1"/>
                </a:solidFill>
                <a:effectLst/>
                <a:latin typeface="+mn-lt"/>
                <a:ea typeface="+mn-ea"/>
                <a:cs typeface="+mn-cs"/>
              </a:rPr>
              <a:t>: servono gli storici per ricostruire il quadro culturale, servono i paleografi che interpretano le grafie antiche, anch’esse segno dei rapporti che la Sardegna intesseva con il resto d’Europa, e servono soprattutto direi, i </a:t>
            </a:r>
            <a:r>
              <a:rPr lang="it-IT" sz="1200" b="1" kern="1200">
                <a:solidFill>
                  <a:schemeClr val="tx1"/>
                </a:solidFill>
                <a:effectLst/>
                <a:latin typeface="+mn-lt"/>
                <a:ea typeface="+mn-ea"/>
                <a:cs typeface="+mn-cs"/>
              </a:rPr>
              <a:t>filologi</a:t>
            </a:r>
            <a:r>
              <a:rPr lang="it-IT" sz="1200" kern="120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8</a:t>
            </a:fld>
            <a:endParaRPr lang="it-IT"/>
          </a:p>
        </p:txBody>
      </p:sp>
    </p:spTree>
    <p:extLst>
      <p:ext uri="{BB962C8B-B14F-4D97-AF65-F5344CB8AC3E}">
        <p14:creationId xmlns:p14="http://schemas.microsoft.com/office/powerpoint/2010/main" val="4056454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b="1" kern="1200">
                <a:solidFill>
                  <a:schemeClr val="tx1"/>
                </a:solidFill>
                <a:effectLst/>
                <a:latin typeface="+mn-lt"/>
                <a:ea typeface="+mn-ea"/>
                <a:cs typeface="+mn-cs"/>
              </a:rPr>
              <a:t>Introduzione al corso</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Prima di iniziare, credo sia utile fare una piccola introduzione al corso per potervi dare un’idea degli argomenti che toccheremo durante questi due mesi di lezioni. </a:t>
            </a:r>
          </a:p>
          <a:p>
            <a:r>
              <a:rPr lang="it-IT" sz="1200" kern="1200">
                <a:solidFill>
                  <a:schemeClr val="tx1"/>
                </a:solidFill>
                <a:effectLst/>
                <a:latin typeface="+mn-lt"/>
                <a:ea typeface="+mn-ea"/>
                <a:cs typeface="+mn-cs"/>
              </a:rPr>
              <a:t> </a:t>
            </a:r>
          </a:p>
          <a:p>
            <a:r>
              <a:rPr lang="it-IT" sz="1200" b="1" kern="1200">
                <a:solidFill>
                  <a:schemeClr val="tx1"/>
                </a:solidFill>
                <a:effectLst/>
                <a:latin typeface="+mn-lt"/>
                <a:ea typeface="+mn-ea"/>
                <a:cs typeface="+mn-cs"/>
              </a:rPr>
              <a:t>Obiettivi</a:t>
            </a:r>
            <a:endParaRPr lang="it-IT" sz="1200" kern="1200">
              <a:solidFill>
                <a:schemeClr val="tx1"/>
              </a:solidFill>
              <a:effectLst/>
              <a:latin typeface="+mn-lt"/>
              <a:ea typeface="+mn-ea"/>
              <a:cs typeface="+mn-cs"/>
            </a:endParaRPr>
          </a:p>
          <a:p>
            <a:r>
              <a:rPr lang="it-IT" sz="1200" kern="1200">
                <a:solidFill>
                  <a:schemeClr val="tx1"/>
                </a:solidFill>
                <a:effectLst/>
                <a:latin typeface="+mn-lt"/>
                <a:ea typeface="+mn-ea"/>
                <a:cs typeface="+mn-cs"/>
              </a:rPr>
              <a:t>Partiamo proprio dagli obiettivi del corso, da quello che ho caricato sul sito. Comincio limitandomi a leggere quali sono gli obiettivi che dichiaro nel corso. </a:t>
            </a:r>
          </a:p>
          <a:p>
            <a:r>
              <a:rPr lang="it-IT" sz="1200" kern="1200">
                <a:solidFill>
                  <a:schemeClr val="tx1"/>
                </a:solidFill>
                <a:effectLst/>
                <a:latin typeface="+mn-lt"/>
                <a:ea typeface="+mn-ea"/>
                <a:cs typeface="+mn-cs"/>
              </a:rPr>
              <a:t>Il corso di Filologia sarda mira a far acquisire una conoscenza approfondita della </a:t>
            </a:r>
            <a:r>
              <a:rPr lang="it-IT" sz="1200" b="1" kern="1200">
                <a:solidFill>
                  <a:schemeClr val="tx1"/>
                </a:solidFill>
                <a:effectLst/>
                <a:latin typeface="+mn-lt"/>
                <a:ea typeface="+mn-ea"/>
                <a:cs typeface="+mn-cs"/>
              </a:rPr>
              <a:t>storia</a:t>
            </a:r>
            <a:r>
              <a:rPr lang="it-IT" sz="1200" kern="1200">
                <a:solidFill>
                  <a:schemeClr val="tx1"/>
                </a:solidFill>
                <a:effectLst/>
                <a:latin typeface="+mn-lt"/>
                <a:ea typeface="+mn-ea"/>
                <a:cs typeface="+mn-cs"/>
              </a:rPr>
              <a:t>, della </a:t>
            </a:r>
            <a:r>
              <a:rPr lang="it-IT" sz="1200" b="1" kern="1200">
                <a:solidFill>
                  <a:schemeClr val="tx1"/>
                </a:solidFill>
                <a:effectLst/>
                <a:latin typeface="+mn-lt"/>
                <a:ea typeface="+mn-ea"/>
                <a:cs typeface="+mn-cs"/>
              </a:rPr>
              <a:t>lingua</a:t>
            </a:r>
            <a:r>
              <a:rPr lang="it-IT" sz="1200" kern="1200">
                <a:solidFill>
                  <a:schemeClr val="tx1"/>
                </a:solidFill>
                <a:effectLst/>
                <a:latin typeface="+mn-lt"/>
                <a:ea typeface="+mn-ea"/>
                <a:cs typeface="+mn-cs"/>
              </a:rPr>
              <a:t> e della </a:t>
            </a:r>
            <a:r>
              <a:rPr lang="it-IT" sz="1200" b="1" kern="1200">
                <a:solidFill>
                  <a:schemeClr val="tx1"/>
                </a:solidFill>
                <a:effectLst/>
                <a:latin typeface="+mn-lt"/>
                <a:ea typeface="+mn-ea"/>
                <a:cs typeface="+mn-cs"/>
              </a:rPr>
              <a:t>critica testuale</a:t>
            </a:r>
            <a:r>
              <a:rPr lang="it-IT" sz="1200" kern="1200">
                <a:solidFill>
                  <a:schemeClr val="tx1"/>
                </a:solidFill>
                <a:effectLst/>
                <a:latin typeface="+mn-lt"/>
                <a:ea typeface="+mn-ea"/>
                <a:cs typeface="+mn-cs"/>
              </a:rPr>
              <a:t> delle </a:t>
            </a:r>
            <a:r>
              <a:rPr lang="it-IT" sz="1200" b="1" kern="1200">
                <a:solidFill>
                  <a:schemeClr val="tx1"/>
                </a:solidFill>
                <a:effectLst/>
                <a:latin typeface="+mn-lt"/>
                <a:ea typeface="+mn-ea"/>
                <a:cs typeface="+mn-cs"/>
              </a:rPr>
              <a:t>fonti documentarie</a:t>
            </a:r>
            <a:r>
              <a:rPr lang="it-IT" sz="1200" kern="1200">
                <a:solidFill>
                  <a:schemeClr val="tx1"/>
                </a:solidFill>
                <a:effectLst/>
                <a:latin typeface="+mn-lt"/>
                <a:ea typeface="+mn-ea"/>
                <a:cs typeface="+mn-cs"/>
              </a:rPr>
              <a:t> sarde medievali, nonché del </a:t>
            </a:r>
            <a:r>
              <a:rPr lang="it-IT" sz="1200" b="1" kern="1200">
                <a:solidFill>
                  <a:schemeClr val="tx1"/>
                </a:solidFill>
                <a:effectLst/>
                <a:latin typeface="+mn-lt"/>
                <a:ea typeface="+mn-ea"/>
                <a:cs typeface="+mn-cs"/>
              </a:rPr>
              <a:t>contesto culturale</a:t>
            </a:r>
            <a:r>
              <a:rPr lang="it-IT" sz="1200" kern="1200">
                <a:solidFill>
                  <a:schemeClr val="tx1"/>
                </a:solidFill>
                <a:effectLst/>
                <a:latin typeface="+mn-lt"/>
                <a:ea typeface="+mn-ea"/>
                <a:cs typeface="+mn-cs"/>
              </a:rPr>
              <a:t> che caratterizza la Sardegna nella tarda Antichità, nell’epoca giudicale e nella prima età moderna.</a:t>
            </a:r>
          </a:p>
          <a:p>
            <a:r>
              <a:rPr lang="it-IT" sz="1200" kern="1200">
                <a:solidFill>
                  <a:schemeClr val="tx1"/>
                </a:solidFill>
                <a:effectLst/>
                <a:latin typeface="+mn-lt"/>
                <a:ea typeface="+mn-ea"/>
                <a:cs typeface="+mn-cs"/>
              </a:rPr>
              <a:t>Mira inoltre a fornire una buona </a:t>
            </a:r>
            <a:r>
              <a:rPr lang="it-IT" sz="1200" b="1" kern="1200">
                <a:solidFill>
                  <a:schemeClr val="tx1"/>
                </a:solidFill>
                <a:effectLst/>
                <a:latin typeface="+mn-lt"/>
                <a:ea typeface="+mn-ea"/>
                <a:cs typeface="+mn-cs"/>
              </a:rPr>
              <a:t>capacità di lettura</a:t>
            </a:r>
            <a:r>
              <a:rPr lang="it-IT" sz="1200" kern="1200">
                <a:solidFill>
                  <a:schemeClr val="tx1"/>
                </a:solidFill>
                <a:effectLst/>
                <a:latin typeface="+mn-lt"/>
                <a:ea typeface="+mn-ea"/>
                <a:cs typeface="+mn-cs"/>
              </a:rPr>
              <a:t> e </a:t>
            </a:r>
            <a:r>
              <a:rPr lang="it-IT" sz="1200" b="1" kern="1200">
                <a:solidFill>
                  <a:schemeClr val="tx1"/>
                </a:solidFill>
                <a:effectLst/>
                <a:latin typeface="+mn-lt"/>
                <a:ea typeface="+mn-ea"/>
                <a:cs typeface="+mn-cs"/>
              </a:rPr>
              <a:t>comprensione</a:t>
            </a:r>
            <a:r>
              <a:rPr lang="it-IT" sz="1200" kern="1200">
                <a:solidFill>
                  <a:schemeClr val="tx1"/>
                </a:solidFill>
                <a:effectLst/>
                <a:latin typeface="+mn-lt"/>
                <a:ea typeface="+mn-ea"/>
                <a:cs typeface="+mn-cs"/>
              </a:rPr>
              <a:t> di un testo medievale e moderno in </a:t>
            </a:r>
            <a:r>
              <a:rPr lang="it-IT" sz="1200" b="1" kern="1200">
                <a:solidFill>
                  <a:schemeClr val="tx1"/>
                </a:solidFill>
                <a:effectLst/>
                <a:latin typeface="+mn-lt"/>
                <a:ea typeface="+mn-ea"/>
                <a:cs typeface="+mn-cs"/>
              </a:rPr>
              <a:t>lingua sarda</a:t>
            </a:r>
            <a:r>
              <a:rPr lang="it-IT" sz="1200" kern="1200">
                <a:solidFill>
                  <a:schemeClr val="tx1"/>
                </a:solidFill>
                <a:effectLst/>
                <a:latin typeface="+mn-lt"/>
                <a:ea typeface="+mn-ea"/>
                <a:cs typeface="+mn-cs"/>
              </a:rPr>
              <a:t>, e una specifica competenza metodologica relativa alla </a:t>
            </a:r>
            <a:r>
              <a:rPr lang="it-IT" sz="1200" b="1" kern="1200">
                <a:solidFill>
                  <a:schemeClr val="tx1"/>
                </a:solidFill>
                <a:effectLst/>
                <a:latin typeface="+mn-lt"/>
                <a:ea typeface="+mn-ea"/>
                <a:cs typeface="+mn-cs"/>
              </a:rPr>
              <a:t>prassi critico-interpretativa del testo</a:t>
            </a:r>
            <a:r>
              <a:rPr lang="it-IT" sz="1200" kern="1200">
                <a:solidFill>
                  <a:schemeClr val="tx1"/>
                </a:solidFill>
                <a:effectLst/>
                <a:latin typeface="+mn-lt"/>
                <a:ea typeface="+mn-ea"/>
                <a:cs typeface="+mn-cs"/>
              </a:rPr>
              <a:t> con i connessi problemi di grammatica storica e di interpretazione storico-letteraria e comparatistica.</a:t>
            </a:r>
          </a:p>
          <a:p>
            <a:r>
              <a:rPr lang="it-IT" sz="1200" kern="1200">
                <a:solidFill>
                  <a:schemeClr val="tx1"/>
                </a:solidFill>
                <a:effectLst/>
                <a:latin typeface="+mn-lt"/>
                <a:ea typeface="+mn-ea"/>
                <a:cs typeface="+mn-cs"/>
              </a:rPr>
              <a:t> </a:t>
            </a:r>
          </a:p>
          <a:p>
            <a:r>
              <a:rPr lang="it-IT" sz="1200" kern="1200">
                <a:solidFill>
                  <a:schemeClr val="tx1"/>
                </a:solidFill>
                <a:effectLst/>
                <a:latin typeface="+mn-lt"/>
                <a:ea typeface="+mn-ea"/>
                <a:cs typeface="+mn-cs"/>
              </a:rPr>
              <a:t>Noi sappiamo, infatti, perché lo sentiamo dire spesso che il sardo è una lingua, che viene ufficialmente riconosciuta come tale da precise leggi nazionali e regionali. Questo fatto viene anche rivendicato in senso autonomistico, usando la lingua come fattore identitario, ma mai si ha l’occasione di capire come si è arrivati al sardo che parliamo oggi. </a:t>
            </a:r>
          </a:p>
          <a:p>
            <a:r>
              <a:rPr lang="it-IT" sz="1200" kern="1200">
                <a:solidFill>
                  <a:schemeClr val="tx1"/>
                </a:solidFill>
                <a:effectLst/>
                <a:latin typeface="+mn-lt"/>
                <a:ea typeface="+mn-ea"/>
                <a:cs typeface="+mn-cs"/>
              </a:rPr>
              <a:t>Qual è la storia, anche la storia culturale, che ha reso possibile lo sviluppo in Sardegna di una lingua che, nel panorama delle lingue neolatine, gode di una sua autonomia e di uno sviluppo del tutto autonomo e originale?</a:t>
            </a:r>
          </a:p>
          <a:p>
            <a:r>
              <a:rPr lang="it-IT" sz="1200" kern="1200">
                <a:solidFill>
                  <a:schemeClr val="tx1"/>
                </a:solidFill>
                <a:effectLst/>
                <a:latin typeface="+mn-lt"/>
                <a:ea typeface="+mn-ea"/>
                <a:cs typeface="+mn-cs"/>
              </a:rPr>
              <a:t>Quali sono le </a:t>
            </a:r>
            <a:r>
              <a:rPr lang="it-IT" sz="1200" b="1" kern="1200">
                <a:solidFill>
                  <a:schemeClr val="tx1"/>
                </a:solidFill>
                <a:effectLst/>
                <a:latin typeface="+mn-lt"/>
                <a:ea typeface="+mn-ea"/>
                <a:cs typeface="+mn-cs"/>
              </a:rPr>
              <a:t>caratteristiche</a:t>
            </a:r>
            <a:r>
              <a:rPr lang="it-IT" sz="1200" kern="1200">
                <a:solidFill>
                  <a:schemeClr val="tx1"/>
                </a:solidFill>
                <a:effectLst/>
                <a:latin typeface="+mn-lt"/>
                <a:ea typeface="+mn-ea"/>
                <a:cs typeface="+mn-cs"/>
              </a:rPr>
              <a:t> che la lingua sarda esibiva quando veniva impiegata nei documenti delle origini? </a:t>
            </a:r>
          </a:p>
          <a:p>
            <a:r>
              <a:rPr lang="it-IT" sz="1200" kern="1200">
                <a:solidFill>
                  <a:schemeClr val="tx1"/>
                </a:solidFill>
                <a:effectLst/>
                <a:latin typeface="+mn-lt"/>
                <a:ea typeface="+mn-ea"/>
                <a:cs typeface="+mn-cs"/>
              </a:rPr>
              <a:t>Quanto del sardo dell’anno 1000 ritroviamo ancora nel sardo di oggi, quanto invece si è andato perdendo, com’è naturale nell’evoluzione storica di ciascuna lingua? </a:t>
            </a:r>
          </a:p>
          <a:p>
            <a:r>
              <a:rPr lang="it-IT" sz="1200" kern="1200">
                <a:solidFill>
                  <a:schemeClr val="tx1"/>
                </a:solidFill>
                <a:effectLst/>
                <a:latin typeface="+mn-lt"/>
                <a:ea typeface="+mn-ea"/>
                <a:cs typeface="+mn-cs"/>
              </a:rPr>
              <a:t>E il sardo come si manifesta nei primi documenti presentava già una suddivisione in più varietà distinte geograficamente, oppure era unitario?</a:t>
            </a:r>
          </a:p>
          <a:p>
            <a:r>
              <a:rPr lang="it-IT" sz="1200" kern="1200">
                <a:solidFill>
                  <a:schemeClr val="tx1"/>
                </a:solidFill>
                <a:effectLst/>
                <a:latin typeface="+mn-lt"/>
                <a:ea typeface="+mn-ea"/>
                <a:cs typeface="+mn-cs"/>
              </a:rPr>
              <a:t>Naturalmente per poter sentire la “voce”, le “parole” della Sardegna dell’anno Mille, dell’epoca giudicale e della prima età moderna fino al 1500, che è più o meno il periodo fino al quale vi condurrò, almeno nelle mie intenzioni, bisogna partire dall’unico strumento che abbiamo a nostra disposizione, cioè le </a:t>
            </a:r>
            <a:r>
              <a:rPr lang="it-IT" sz="1200" b="1" kern="1200">
                <a:solidFill>
                  <a:schemeClr val="tx1"/>
                </a:solidFill>
                <a:effectLst/>
                <a:latin typeface="+mn-lt"/>
                <a:ea typeface="+mn-ea"/>
                <a:cs typeface="+mn-cs"/>
              </a:rPr>
              <a:t>fonti</a:t>
            </a:r>
            <a:r>
              <a:rPr lang="it-IT" sz="1200" kern="1200">
                <a:solidFill>
                  <a:schemeClr val="tx1"/>
                </a:solidFill>
                <a:effectLst/>
                <a:latin typeface="+mn-lt"/>
                <a:ea typeface="+mn-ea"/>
                <a:cs typeface="+mn-cs"/>
              </a:rPr>
              <a:t>, le fonti documentarie, i testimoni che sono sopravvissuti. </a:t>
            </a:r>
          </a:p>
          <a:p>
            <a:r>
              <a:rPr lang="it-IT" sz="1200" kern="1200">
                <a:solidFill>
                  <a:schemeClr val="tx1"/>
                </a:solidFill>
                <a:effectLst/>
                <a:latin typeface="+mn-lt"/>
                <a:ea typeface="+mn-ea"/>
                <a:cs typeface="+mn-cs"/>
              </a:rPr>
              <a:t>Per poterli leggere sono necessari tanti </a:t>
            </a:r>
            <a:r>
              <a:rPr lang="it-IT" sz="1200" b="1" kern="1200">
                <a:solidFill>
                  <a:schemeClr val="tx1"/>
                </a:solidFill>
                <a:effectLst/>
                <a:latin typeface="+mn-lt"/>
                <a:ea typeface="+mn-ea"/>
                <a:cs typeface="+mn-cs"/>
              </a:rPr>
              <a:t>strumenti di interpretazione</a:t>
            </a:r>
            <a:r>
              <a:rPr lang="it-IT" sz="1200" kern="1200">
                <a:solidFill>
                  <a:schemeClr val="tx1"/>
                </a:solidFill>
                <a:effectLst/>
                <a:latin typeface="+mn-lt"/>
                <a:ea typeface="+mn-ea"/>
                <a:cs typeface="+mn-cs"/>
              </a:rPr>
              <a:t>: servono gli storici per ricostruire il quadro culturale, servono i paleografi che interpretano le grafie antiche, anch’esse segno dei rapporti che la Sardegna intesseva con il resto d’Europa, e servono soprattutto direi, i </a:t>
            </a:r>
            <a:r>
              <a:rPr lang="it-IT" sz="1200" b="1" kern="1200">
                <a:solidFill>
                  <a:schemeClr val="tx1"/>
                </a:solidFill>
                <a:effectLst/>
                <a:latin typeface="+mn-lt"/>
                <a:ea typeface="+mn-ea"/>
                <a:cs typeface="+mn-cs"/>
              </a:rPr>
              <a:t>filologi</a:t>
            </a:r>
            <a:r>
              <a:rPr lang="it-IT" sz="1200" kern="1200">
                <a:solidFill>
                  <a:schemeClr val="tx1"/>
                </a:solidFill>
                <a:effectLst/>
                <a:latin typeface="+mn-lt"/>
                <a:ea typeface="+mn-ea"/>
                <a:cs typeface="+mn-cs"/>
              </a:rPr>
              <a:t>.</a:t>
            </a:r>
          </a:p>
        </p:txBody>
      </p:sp>
      <p:sp>
        <p:nvSpPr>
          <p:cNvPr id="4" name="Segnaposto numero diapositiva 3"/>
          <p:cNvSpPr>
            <a:spLocks noGrp="1"/>
          </p:cNvSpPr>
          <p:nvPr>
            <p:ph type="sldNum" sz="quarter" idx="5"/>
          </p:nvPr>
        </p:nvSpPr>
        <p:spPr/>
        <p:txBody>
          <a:bodyPr/>
          <a:lstStyle/>
          <a:p>
            <a:fld id="{21B6E677-1213-4ADE-B1DC-4B62D2462455}" type="slidenum">
              <a:rPr lang="it-IT" smtClean="0"/>
              <a:pPr/>
              <a:t>9</a:t>
            </a:fld>
            <a:endParaRPr lang="it-IT"/>
          </a:p>
        </p:txBody>
      </p:sp>
    </p:spTree>
    <p:extLst>
      <p:ext uri="{BB962C8B-B14F-4D97-AF65-F5344CB8AC3E}">
        <p14:creationId xmlns:p14="http://schemas.microsoft.com/office/powerpoint/2010/main" val="14636915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gradFill>
            <a:gsLst>
              <a:gs pos="0">
                <a:schemeClr val="accent1">
                  <a:lumMod val="5000"/>
                  <a:lumOff val="95000"/>
                  <a:alpha val="39000"/>
                </a:schemeClr>
              </a:gs>
              <a:gs pos="83000">
                <a:schemeClr val="accent1">
                  <a:lumMod val="45000"/>
                  <a:lumOff val="55000"/>
                </a:schemeClr>
              </a:gs>
              <a:gs pos="100000">
                <a:schemeClr val="accent1">
                  <a:lumMod val="30000"/>
                  <a:lumOff val="70000"/>
                </a:schemeClr>
              </a:gs>
            </a:gsLst>
            <a:lin ang="5400000" scaled="1"/>
          </a:gradFill>
          <a:ln>
            <a:solidFill>
              <a:schemeClr val="accent1"/>
            </a:solidFill>
          </a:ln>
        </p:spPr>
        <p:txBody>
          <a:bodyPr>
            <a:normAutofit/>
          </a:bodyPr>
          <a:lstStyle>
            <a:lvl1pPr>
              <a:defRPr sz="4800" b="1">
                <a:latin typeface="Garamond" pitchFamily="18" charset="0"/>
              </a:defRPr>
            </a:lvl1pPr>
          </a:lstStyle>
          <a:p>
            <a:endParaRPr lang="it-IT"/>
          </a:p>
        </p:txBody>
      </p:sp>
      <p:sp>
        <p:nvSpPr>
          <p:cNvPr id="3" name="Sottotitolo 2"/>
          <p:cNvSpPr>
            <a:spLocks noGrp="1"/>
          </p:cNvSpPr>
          <p:nvPr>
            <p:ph type="subTitle" idx="1"/>
          </p:nvPr>
        </p:nvSpPr>
        <p:spPr>
          <a:xfrm>
            <a:off x="1371600" y="3886200"/>
            <a:ext cx="6400800" cy="1752600"/>
          </a:xfrm>
          <a:ln>
            <a:solidFill>
              <a:schemeClr val="accent1"/>
            </a:solidFill>
          </a:ln>
        </p:spPr>
        <p:txBody>
          <a:bodyPr/>
          <a:lstStyle>
            <a:lvl1pPr marL="0" indent="0" algn="ctr">
              <a:buNone/>
              <a:defRPr>
                <a:solidFill>
                  <a:schemeClr val="tx1"/>
                </a:solidFill>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it-IT"/>
          </a:p>
          <a:p>
            <a:r>
              <a:rPr lang="it-IT"/>
              <a:t>Fare clic per modificare lo stile del sottotitolo dello schema</a:t>
            </a:r>
          </a:p>
        </p:txBody>
      </p:sp>
      <p:sp>
        <p:nvSpPr>
          <p:cNvPr id="4" name="Segnaposto data 3"/>
          <p:cNvSpPr>
            <a:spLocks noGrp="1"/>
          </p:cNvSpPr>
          <p:nvPr>
            <p:ph type="dt" sz="half" idx="10"/>
          </p:nvPr>
        </p:nvSpPr>
        <p:spPr/>
        <p:txBody>
          <a:bodyPr/>
          <a:lstStyle/>
          <a:p>
            <a:fld id="{62EB4C7A-60DB-4ED6-A167-256E3DE70987}" type="datetime1">
              <a:rPr lang="it-IT" smtClean="0"/>
              <a:t>12/10/2023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pic>
        <p:nvPicPr>
          <p:cNvPr id="8" name="Immagin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49" y="3655723"/>
            <a:ext cx="1528877" cy="3229661"/>
          </a:xfrm>
          <a:prstGeom prst="rect">
            <a:avLst/>
          </a:prstGeom>
        </p:spPr>
      </p:pic>
      <p:sp>
        <p:nvSpPr>
          <p:cNvPr id="9" name="CasellaDiTesto 8"/>
          <p:cNvSpPr txBox="1"/>
          <p:nvPr userDrawn="1"/>
        </p:nvSpPr>
        <p:spPr>
          <a:xfrm>
            <a:off x="1187624" y="116632"/>
            <a:ext cx="4248472" cy="738664"/>
          </a:xfrm>
          <a:prstGeom prst="rect">
            <a:avLst/>
          </a:prstGeom>
          <a:noFill/>
        </p:spPr>
        <p:txBody>
          <a:bodyPr wrap="square" rtlCol="0">
            <a:spAutoFit/>
          </a:bodyPr>
          <a:lstStyle/>
          <a:p>
            <a:r>
              <a:rPr lang="it-IT" sz="1400" b="1">
                <a:solidFill>
                  <a:schemeClr val="bg1"/>
                </a:solidFill>
                <a:latin typeface="Garamond" pitchFamily="18" charset="0"/>
              </a:rPr>
              <a:t>Università degli Studi di Cagliari</a:t>
            </a:r>
          </a:p>
          <a:p>
            <a:r>
              <a:rPr lang="it-IT" sz="1400" b="1">
                <a:solidFill>
                  <a:schemeClr val="bg1"/>
                </a:solidFill>
                <a:latin typeface="Garamond" pitchFamily="18" charset="0"/>
              </a:rPr>
              <a:t>Facoltà di Studi Umanistici</a:t>
            </a:r>
          </a:p>
          <a:p>
            <a:r>
              <a:rPr lang="it-IT" sz="1400" b="1">
                <a:solidFill>
                  <a:schemeClr val="bg1"/>
                </a:solidFill>
                <a:latin typeface="Garamond" pitchFamily="18" charset="0"/>
              </a:rPr>
              <a:t>Dipartimento di Lettere, Lingue e Beni Culturali</a:t>
            </a:r>
          </a:p>
        </p:txBody>
      </p:sp>
      <p:sp>
        <p:nvSpPr>
          <p:cNvPr id="10" name="CasellaDiTesto 9"/>
          <p:cNvSpPr txBox="1"/>
          <p:nvPr userDrawn="1"/>
        </p:nvSpPr>
        <p:spPr>
          <a:xfrm>
            <a:off x="6804248" y="332656"/>
            <a:ext cx="2232248" cy="523220"/>
          </a:xfrm>
          <a:prstGeom prst="rect">
            <a:avLst/>
          </a:prstGeom>
          <a:noFill/>
        </p:spPr>
        <p:txBody>
          <a:bodyPr wrap="square" rtlCol="0">
            <a:spAutoFit/>
          </a:bodyPr>
          <a:lstStyle/>
          <a:p>
            <a:r>
              <a:rPr lang="it-IT" sz="1400" b="1">
                <a:solidFill>
                  <a:schemeClr val="bg1"/>
                </a:solidFill>
                <a:latin typeface="Garamond" pitchFamily="18" charset="0"/>
              </a:rPr>
              <a:t>Giulia Murgia</a:t>
            </a:r>
          </a:p>
          <a:p>
            <a:r>
              <a:rPr lang="it-IT" sz="1400" b="1">
                <a:solidFill>
                  <a:schemeClr val="bg1"/>
                </a:solidFill>
                <a:latin typeface="Garamond" pitchFamily="18" charset="0"/>
              </a:rPr>
              <a:t>giulia.murgia@unica.it</a:t>
            </a:r>
          </a:p>
        </p:txBody>
      </p:sp>
      <p:pic>
        <p:nvPicPr>
          <p:cNvPr id="11" name="Picture 3"/>
          <p:cNvPicPr>
            <a:picLocks noChangeAspect="1" noChangeArrowheads="1"/>
          </p:cNvPicPr>
          <p:nvPr userDrawn="1"/>
        </p:nvPicPr>
        <p:blipFill>
          <a:blip r:embed="rId3" cstate="print"/>
          <a:srcRect/>
          <a:stretch>
            <a:fillRect/>
          </a:stretch>
        </p:blipFill>
        <p:spPr bwMode="auto">
          <a:xfrm>
            <a:off x="179512" y="44624"/>
            <a:ext cx="848001" cy="792000"/>
          </a:xfrm>
          <a:prstGeom prst="rect">
            <a:avLst/>
          </a:prstGeom>
          <a:noFill/>
          <a:ln w="9525">
            <a:noFill/>
            <a:miter lim="800000"/>
            <a:headEnd/>
            <a:tailEnd/>
          </a:ln>
        </p:spPr>
      </p:pic>
      <p:cxnSp>
        <p:nvCxnSpPr>
          <p:cNvPr id="13" name="Connettore diritto 12">
            <a:extLst>
              <a:ext uri="{FF2B5EF4-FFF2-40B4-BE49-F238E27FC236}">
                <a16:creationId xmlns:a16="http://schemas.microsoft.com/office/drawing/2014/main" id="{C5D91F40-5A5F-4935-A393-5630703C79FB}"/>
              </a:ext>
            </a:extLst>
          </p:cNvPr>
          <p:cNvCxnSpPr>
            <a:cxnSpLocks/>
          </p:cNvCxnSpPr>
          <p:nvPr userDrawn="1"/>
        </p:nvCxnSpPr>
        <p:spPr>
          <a:xfrm>
            <a:off x="179512" y="6597352"/>
            <a:ext cx="8784976" cy="0"/>
          </a:xfrm>
          <a:prstGeom prst="line">
            <a:avLst/>
          </a:prstGeom>
          <a:ln>
            <a:solidFill>
              <a:schemeClr val="bg1">
                <a:lumMod val="50000"/>
              </a:schemeClr>
            </a:solidFill>
          </a:ln>
        </p:spPr>
        <p:style>
          <a:lnRef idx="1">
            <a:schemeClr val="accent2"/>
          </a:lnRef>
          <a:fillRef idx="0">
            <a:schemeClr val="accent2"/>
          </a:fillRef>
          <a:effectRef idx="0">
            <a:schemeClr val="accent2"/>
          </a:effectRef>
          <a:fontRef idx="minor">
            <a:schemeClr val="tx1"/>
          </a:fontRef>
        </p:style>
      </p:cxnSp>
      <p:sp>
        <p:nvSpPr>
          <p:cNvPr id="14" name="CasellaDiTesto 13">
            <a:extLst>
              <a:ext uri="{FF2B5EF4-FFF2-40B4-BE49-F238E27FC236}">
                <a16:creationId xmlns:a16="http://schemas.microsoft.com/office/drawing/2014/main" id="{37CE9A96-CBBC-466A-85AD-50E10FB39370}"/>
              </a:ext>
            </a:extLst>
          </p:cNvPr>
          <p:cNvSpPr txBox="1"/>
          <p:nvPr userDrawn="1"/>
        </p:nvSpPr>
        <p:spPr>
          <a:xfrm>
            <a:off x="0" y="6597352"/>
            <a:ext cx="9144000" cy="28800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1200" b="0">
                <a:solidFill>
                  <a:schemeClr val="bg1">
                    <a:lumMod val="50000"/>
                  </a:schemeClr>
                </a:solidFill>
                <a:latin typeface="Times New Roman" pitchFamily="18" charset="0"/>
                <a:cs typeface="Times New Roman" pitchFamily="18" charset="0"/>
              </a:rPr>
              <a:t>Corso di Filologia</a:t>
            </a:r>
            <a:r>
              <a:rPr lang="it-IT" sz="1200" b="0" baseline="0">
                <a:solidFill>
                  <a:schemeClr val="bg1">
                    <a:lumMod val="50000"/>
                  </a:schemeClr>
                </a:solidFill>
                <a:latin typeface="Times New Roman" pitchFamily="18" charset="0"/>
                <a:cs typeface="Times New Roman" pitchFamily="18" charset="0"/>
              </a:rPr>
              <a:t> sarda </a:t>
            </a:r>
            <a:r>
              <a:rPr lang="it-IT" sz="1200" baseline="0">
                <a:solidFill>
                  <a:schemeClr val="bg1">
                    <a:lumMod val="50000"/>
                  </a:schemeClr>
                </a:solidFill>
                <a:latin typeface="Times New Roman" pitchFamily="18" charset="0"/>
                <a:cs typeface="Times New Roman" pitchFamily="18" charset="0"/>
              </a:rPr>
              <a:t>(Giulia Murgia)                                                                                       Università di Cagliari - A.A. 2023-2024 </a:t>
            </a:r>
            <a:endParaRPr lang="it-IT" sz="1200">
              <a:solidFill>
                <a:schemeClr val="bg1">
                  <a:lumMod val="50000"/>
                </a:schemeClr>
              </a:solidFill>
              <a:latin typeface="Times New Roman" pitchFamily="18" charset="0"/>
              <a:cs typeface="Times New Roman" pitchFamily="18" charset="0"/>
            </a:endParaRPr>
          </a:p>
        </p:txBody>
      </p:sp>
      <p:cxnSp>
        <p:nvCxnSpPr>
          <p:cNvPr id="15" name="Connettore diritto 14">
            <a:extLst>
              <a:ext uri="{FF2B5EF4-FFF2-40B4-BE49-F238E27FC236}">
                <a16:creationId xmlns:a16="http://schemas.microsoft.com/office/drawing/2014/main" id="{8A26190E-FC70-4697-98FB-6E84E24985DB}"/>
              </a:ext>
            </a:extLst>
          </p:cNvPr>
          <p:cNvCxnSpPr>
            <a:cxnSpLocks/>
          </p:cNvCxnSpPr>
          <p:nvPr userDrawn="1"/>
        </p:nvCxnSpPr>
        <p:spPr>
          <a:xfrm>
            <a:off x="-107337" y="6597352"/>
            <a:ext cx="9251337" cy="0"/>
          </a:xfrm>
          <a:prstGeom prst="line">
            <a:avLst/>
          </a:prstGeom>
          <a:ln>
            <a:solidFill>
              <a:schemeClr val="bg1">
                <a:lumMod val="50000"/>
              </a:schemeClr>
            </a:solidFill>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83C227EE-6381-4A2E-8A2D-E887AA5A9BC5}" type="datetime1">
              <a:rPr lang="it-IT" smtClean="0"/>
              <a:t>12/10/2023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7046912" y="6232227"/>
            <a:ext cx="2133600" cy="365125"/>
          </a:xfrm>
        </p:spPr>
        <p:txBody>
          <a:bodyPr/>
          <a:lstStyle/>
          <a:p>
            <a:fld id="{62FF071E-99F8-4908-B1B0-1EAEC700D179}" type="slidenum">
              <a:rPr lang="it-IT" smtClean="0"/>
              <a:pPr/>
              <a:t>‹N›</a:t>
            </a:fld>
            <a:endParaRPr lang="it-IT"/>
          </a:p>
        </p:txBody>
      </p:sp>
      <p:sp>
        <p:nvSpPr>
          <p:cNvPr id="7" name="CasellaDiTesto 6">
            <a:extLst>
              <a:ext uri="{FF2B5EF4-FFF2-40B4-BE49-F238E27FC236}">
                <a16:creationId xmlns:a16="http://schemas.microsoft.com/office/drawing/2014/main" id="{891A226B-96BB-435E-B24D-671FE7457D7A}"/>
              </a:ext>
            </a:extLst>
          </p:cNvPr>
          <p:cNvSpPr txBox="1"/>
          <p:nvPr userDrawn="1"/>
        </p:nvSpPr>
        <p:spPr>
          <a:xfrm>
            <a:off x="0" y="6516052"/>
            <a:ext cx="9144000" cy="369332"/>
          </a:xfrm>
          <a:prstGeom prst="rect">
            <a:avLst/>
          </a:prstGeom>
          <a:solidFill>
            <a:srgbClr val="A40000"/>
          </a:solidFill>
        </p:spPr>
        <p:txBody>
          <a:bodyPr wrap="square" rtlCol="0">
            <a:spAutoFit/>
          </a:bodyPr>
          <a:lstStyle/>
          <a:p>
            <a:pPr algn="ctr"/>
            <a:r>
              <a:rPr lang="it-IT" b="1">
                <a:solidFill>
                  <a:schemeClr val="bg1"/>
                </a:solidFill>
                <a:latin typeface="Times New Roman" pitchFamily="18" charset="0"/>
                <a:cs typeface="Times New Roman" pitchFamily="18" charset="0"/>
              </a:rPr>
              <a:t>Corso di Filologia</a:t>
            </a:r>
            <a:r>
              <a:rPr lang="it-IT" b="1" baseline="0">
                <a:solidFill>
                  <a:schemeClr val="bg1"/>
                </a:solidFill>
                <a:latin typeface="Times New Roman" pitchFamily="18" charset="0"/>
                <a:cs typeface="Times New Roman" pitchFamily="18" charset="0"/>
              </a:rPr>
              <a:t> sarda </a:t>
            </a:r>
            <a:r>
              <a:rPr lang="it-IT" baseline="0">
                <a:solidFill>
                  <a:schemeClr val="bg1"/>
                </a:solidFill>
                <a:latin typeface="Times New Roman" pitchFamily="18" charset="0"/>
                <a:cs typeface="Times New Roman" pitchFamily="18" charset="0"/>
              </a:rPr>
              <a:t>(Giulia Murgia)                        Università di Cagliari - A.A. 2020-2021 </a:t>
            </a:r>
            <a:endParaRPr lang="it-IT">
              <a:solidFill>
                <a:schemeClr val="bg1"/>
              </a:solidFill>
              <a:latin typeface="Times New Roman" pitchFamily="18" charset="0"/>
              <a:cs typeface="Times New Roman"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FB6EB4C-AADB-4490-8C55-DD76053B0AB1}" type="datetime1">
              <a:rPr lang="it-IT" smtClean="0"/>
              <a:t>12/10/2023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2FF071E-99F8-4908-B1B0-1EAEC700D179}"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DBF845-9084-763B-E5D2-B476CC5454F0}"/>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898EF2B-EC4E-33E0-031B-71430E95054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44D0E4C-6E20-91E5-6C68-D5275CD585F6}"/>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C936F7BF-DA18-8A06-85CC-352A204EF2B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F2DE7E7-ED93-90B9-5DFC-01B2ADAC4541}"/>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3347103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5F706E-D00B-97FB-ADFC-B63F7D17D61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F988CA6-7419-FDF6-1726-CA6020B4BCA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CB0B7E3-34C2-4B78-D306-757D529CDE99}"/>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EF96B593-8786-1D3D-4748-E38330C7DE2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21F5F4C-A5EF-B94B-918C-14999B7EB325}"/>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12751937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06F7D7-E108-EE0E-8A23-B190C581B2BC}"/>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805FF78-F94D-559B-EB98-6F53DD697603}"/>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743AFD6-E52E-0E18-1724-86E034FD2EDE}"/>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A98DA75E-AFAA-65BA-C428-0F0BBFF2C0F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6959066-8820-F07C-F3D7-3EAAD4B64A79}"/>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31967820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EA9129-5CE8-DBFE-B414-F7E72B493DF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B2B42E0-4FEA-3F49-31C0-48ACA60D4471}"/>
              </a:ext>
            </a:extLst>
          </p:cNvPr>
          <p:cNvSpPr>
            <a:spLocks noGrp="1"/>
          </p:cNvSpPr>
          <p:nvPr>
            <p:ph sz="half" idx="1"/>
          </p:nvPr>
        </p:nvSpPr>
        <p:spPr>
          <a:xfrm>
            <a:off x="628650" y="1825625"/>
            <a:ext cx="38671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FE8EF14-DEBB-465A-2242-6B7C3A0419AA}"/>
              </a:ext>
            </a:extLst>
          </p:cNvPr>
          <p:cNvSpPr>
            <a:spLocks noGrp="1"/>
          </p:cNvSpPr>
          <p:nvPr>
            <p:ph sz="half" idx="2"/>
          </p:nvPr>
        </p:nvSpPr>
        <p:spPr>
          <a:xfrm>
            <a:off x="4648200" y="1825625"/>
            <a:ext cx="38671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58E3E53-358A-9EE0-E895-33A02F6E2824}"/>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6" name="Segnaposto piè di pagina 5">
            <a:extLst>
              <a:ext uri="{FF2B5EF4-FFF2-40B4-BE49-F238E27FC236}">
                <a16:creationId xmlns:a16="http://schemas.microsoft.com/office/drawing/2014/main" id="{A8418F58-74DF-C3D0-3DDE-12D2A6C3518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8D02F70-532A-77DD-212E-1A8BE0F954C3}"/>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3423905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A2752F-296E-4C64-3CEE-1CE18E495241}"/>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181C766-D515-700C-CE8A-C241DDEFEC5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361F017A-654F-52D4-8ACB-DCA781517CE0}"/>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EDB426F-7C93-56D7-193C-FA7804DAD77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A625DF8-04C5-6904-F1C2-C6E154AE0AF0}"/>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007F9642-1A7F-A1BA-3F59-3D6C06BEFB8A}"/>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8" name="Segnaposto piè di pagina 7">
            <a:extLst>
              <a:ext uri="{FF2B5EF4-FFF2-40B4-BE49-F238E27FC236}">
                <a16:creationId xmlns:a16="http://schemas.microsoft.com/office/drawing/2014/main" id="{247EB8E2-11E3-DE40-2E93-01DB05D72FC6}"/>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4196996-AD0B-353C-393F-C64CF02AF031}"/>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2036656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71C482-CDAB-29D9-F1B9-DD6BCDBC47FB}"/>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2B53C48-5DEF-B9A4-B8A4-3CA4B1B410A4}"/>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4" name="Segnaposto piè di pagina 3">
            <a:extLst>
              <a:ext uri="{FF2B5EF4-FFF2-40B4-BE49-F238E27FC236}">
                <a16:creationId xmlns:a16="http://schemas.microsoft.com/office/drawing/2014/main" id="{0A815D35-D868-A48B-C925-DB25F4FFB27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7ADC60DF-767D-4DC5-D7EA-D8952EC1819A}"/>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91435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AC4687C-9292-509F-5736-BE2065307348}"/>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3" name="Segnaposto piè di pagina 2">
            <a:extLst>
              <a:ext uri="{FF2B5EF4-FFF2-40B4-BE49-F238E27FC236}">
                <a16:creationId xmlns:a16="http://schemas.microsoft.com/office/drawing/2014/main" id="{CD7CB673-2489-104B-46EF-23BB520B73E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0E2BAF09-8726-3E51-E255-1AB86D296985}"/>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668268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DB58CD-1D89-0F89-9F6A-85D8CF866AB9}"/>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12B2B32-DAB5-AB7F-31FF-34CCFB8B8DD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87BC1C4D-9CDE-457D-D4D2-5484A8B6B90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CAA715D-E7F8-EB14-4A6B-D17D49F5C5E6}"/>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6" name="Segnaposto piè di pagina 5">
            <a:extLst>
              <a:ext uri="{FF2B5EF4-FFF2-40B4-BE49-F238E27FC236}">
                <a16:creationId xmlns:a16="http://schemas.microsoft.com/office/drawing/2014/main" id="{5FE84C95-BC8C-D2FA-F71B-C83B0D2FA5E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E790ECC-2B35-C131-F51A-726D3E3D44E3}"/>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145559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lvl1pPr>
              <a:defRPr sz="4400">
                <a:solidFill>
                  <a:schemeClr val="bg1"/>
                </a:solidFill>
                <a:latin typeface="Garamond" pitchFamily="18" charset="0"/>
              </a:defRPr>
            </a:lvl1pPr>
          </a:lstStyle>
          <a:p>
            <a:r>
              <a:rPr lang="it-IT"/>
              <a:t>Fare clic per modificare lo stile del titolo</a:t>
            </a:r>
          </a:p>
        </p:txBody>
      </p:sp>
      <p:sp>
        <p:nvSpPr>
          <p:cNvPr id="3" name="Segnaposto contenuto 2"/>
          <p:cNvSpPr>
            <a:spLocks noGrp="1"/>
          </p:cNvSpPr>
          <p:nvPr>
            <p:ph idx="1"/>
          </p:nvPr>
        </p:nvSpPr>
        <p:spPr>
          <a:xfrm>
            <a:off x="457200" y="1124744"/>
            <a:ext cx="8229600" cy="4968552"/>
          </a:xfrm>
          <a:solidFill>
            <a:schemeClr val="bg1"/>
          </a:solidFill>
          <a:ln>
            <a:solidFill>
              <a:schemeClr val="tx1"/>
            </a:solidFill>
          </a:ln>
        </p:spPr>
        <p:txBody>
          <a:bodyPr/>
          <a:lstStyle>
            <a:lvl1pPr marL="0" indent="0" algn="just">
              <a:spcBef>
                <a:spcPts val="0"/>
              </a:spcBef>
              <a:buNone/>
              <a:defRPr sz="2800">
                <a:latin typeface="Times New Roman" panose="02020603050405020304" pitchFamily="18" charset="0"/>
                <a:cs typeface="Times New Roman" panose="02020603050405020304" pitchFamily="18" charset="0"/>
              </a:defRPr>
            </a:lvl1pPr>
            <a:lvl2pPr algn="just">
              <a:spcBef>
                <a:spcPts val="0"/>
              </a:spcBef>
              <a:defRPr sz="2400">
                <a:latin typeface="Times New Roman" panose="02020603050405020304" pitchFamily="18" charset="0"/>
                <a:cs typeface="Times New Roman" panose="02020603050405020304" pitchFamily="18" charset="0"/>
              </a:defRPr>
            </a:lvl2pPr>
            <a:lvl3pPr algn="just">
              <a:spcBef>
                <a:spcPts val="0"/>
              </a:spcBef>
              <a:defRPr sz="2000">
                <a:latin typeface="Times New Roman" panose="02020603050405020304" pitchFamily="18" charset="0"/>
                <a:cs typeface="Times New Roman" panose="02020603050405020304" pitchFamily="18" charset="0"/>
              </a:defRPr>
            </a:lvl3pPr>
            <a:lvl4pPr algn="just">
              <a:spcBef>
                <a:spcPts val="0"/>
              </a:spcBef>
              <a:defRPr sz="1800">
                <a:latin typeface="Times New Roman" panose="02020603050405020304" pitchFamily="18" charset="0"/>
                <a:cs typeface="Times New Roman" panose="02020603050405020304" pitchFamily="18" charset="0"/>
              </a:defRPr>
            </a:lvl4pPr>
            <a:lvl5pPr algn="just">
              <a:spcBef>
                <a:spcPts val="0"/>
              </a:spcBef>
              <a:defRPr sz="1800">
                <a:latin typeface="Times New Roman" panose="02020603050405020304" pitchFamily="18" charset="0"/>
                <a:cs typeface="Times New Roman" panose="02020603050405020304" pitchFamily="18" charset="0"/>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p:cNvSpPr>
            <a:spLocks noGrp="1"/>
          </p:cNvSpPr>
          <p:nvPr>
            <p:ph type="ftr" sz="quarter" idx="11"/>
          </p:nvPr>
        </p:nvSpPr>
        <p:spPr>
          <a:xfrm>
            <a:off x="1388368" y="6356350"/>
            <a:ext cx="2895600" cy="365125"/>
          </a:xfrm>
        </p:spPr>
        <p:txBody>
          <a:bodyPr/>
          <a:lstStyle/>
          <a:p>
            <a:endParaRPr lang="it-IT"/>
          </a:p>
        </p:txBody>
      </p:sp>
      <p:sp>
        <p:nvSpPr>
          <p:cNvPr id="7" name="Segnaposto numero diapositiva 4">
            <a:extLst>
              <a:ext uri="{FF2B5EF4-FFF2-40B4-BE49-F238E27FC236}">
                <a16:creationId xmlns:a16="http://schemas.microsoft.com/office/drawing/2014/main" id="{1BF584B0-86B5-4CD5-8850-76C3E5DB7F7A}"/>
              </a:ext>
            </a:extLst>
          </p:cNvPr>
          <p:cNvSpPr>
            <a:spLocks noGrp="1"/>
          </p:cNvSpPr>
          <p:nvPr>
            <p:ph type="sldNum" sz="quarter" idx="12"/>
          </p:nvPr>
        </p:nvSpPr>
        <p:spPr>
          <a:xfrm>
            <a:off x="7041119" y="6309320"/>
            <a:ext cx="2133600" cy="365125"/>
          </a:xfrm>
        </p:spPr>
        <p:txBody>
          <a:bodyPr/>
          <a:lstStyle>
            <a:lvl1pPr>
              <a:defRPr>
                <a:latin typeface="Times New Roman" panose="02020603050405020304" pitchFamily="18" charset="0"/>
                <a:cs typeface="Times New Roman" panose="02020603050405020304" pitchFamily="18" charset="0"/>
              </a:defRPr>
            </a:lvl1pPr>
          </a:lstStyle>
          <a:p>
            <a:fld id="{62FF071E-99F8-4908-B1B0-1EAEC700D179}"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BA0001-F2EE-A9AB-1641-966FFAAD8A8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F2E7353-F46B-83DE-E290-E39565976EA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0F166AA7-8CC1-F074-4306-9661A61676F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F62628E-35A0-BC28-851D-53C335DA9164}"/>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6" name="Segnaposto piè di pagina 5">
            <a:extLst>
              <a:ext uri="{FF2B5EF4-FFF2-40B4-BE49-F238E27FC236}">
                <a16:creationId xmlns:a16="http://schemas.microsoft.com/office/drawing/2014/main" id="{B13C7BCF-8EFC-89CD-88C6-5E9C0FA69E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9CAD21D-A753-841A-0848-5F64E363CAED}"/>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21374954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69525-A51B-1B5B-1805-0F63204362D2}"/>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DBBA503-207D-CA22-7701-A3B4338BA51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368CD87-9E45-04BE-BD1D-DCEA94E20A96}"/>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62D622B5-7EB4-3631-DDE7-2D80810CDDA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45E687C-5916-C0D2-5336-B86A69A598AF}"/>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1237522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3C20C08F-1C16-0436-2772-764ACF7E9A91}"/>
              </a:ext>
            </a:extLst>
          </p:cNvPr>
          <p:cNvSpPr>
            <a:spLocks noGrp="1"/>
          </p:cNvSpPr>
          <p:nvPr>
            <p:ph type="title" orient="vert"/>
          </p:nvPr>
        </p:nvSpPr>
        <p:spPr>
          <a:xfrm>
            <a:off x="6543675" y="365125"/>
            <a:ext cx="1971675"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BD7B3C0-1232-6F3E-8263-91458E90FAC0}"/>
              </a:ext>
            </a:extLst>
          </p:cNvPr>
          <p:cNvSpPr>
            <a:spLocks noGrp="1"/>
          </p:cNvSpPr>
          <p:nvPr>
            <p:ph type="body" orient="vert" idx="1"/>
          </p:nvPr>
        </p:nvSpPr>
        <p:spPr>
          <a:xfrm>
            <a:off x="628650" y="365125"/>
            <a:ext cx="5762625"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DA92A80-60F3-74FE-22A3-B9EB06F7C352}"/>
              </a:ext>
            </a:extLst>
          </p:cNvPr>
          <p:cNvSpPr>
            <a:spLocks noGrp="1"/>
          </p:cNvSpPr>
          <p:nvPr>
            <p:ph type="dt" sz="half" idx="10"/>
          </p:nvPr>
        </p:nvSpPr>
        <p:spPr/>
        <p:txBody>
          <a:body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C072870D-7B5B-44A3-012D-324377A2FC2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2315E7F-3B83-67FE-D73C-3CB6C209D5C6}"/>
              </a:ext>
            </a:extLst>
          </p:cNvPr>
          <p:cNvSpPr>
            <a:spLocks noGrp="1"/>
          </p:cNvSpPr>
          <p:nvPr>
            <p:ph type="sldNum" sz="quarter" idx="12"/>
          </p:nvPr>
        </p:nvSpPr>
        <p:spPr/>
        <p:txBody>
          <a:bodyPr/>
          <a:lstStyle/>
          <a:p>
            <a:fld id="{3732AA25-6434-4A9E-B7AC-245280A6E549}" type="slidenum">
              <a:rPr lang="it-IT" smtClean="0"/>
              <a:t>‹N›</a:t>
            </a:fld>
            <a:endParaRPr lang="it-IT"/>
          </a:p>
        </p:txBody>
      </p:sp>
    </p:spTree>
    <p:extLst>
      <p:ext uri="{BB962C8B-B14F-4D97-AF65-F5344CB8AC3E}">
        <p14:creationId xmlns:p14="http://schemas.microsoft.com/office/powerpoint/2010/main" val="3584487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5C40438C-C3FE-4178-9DD2-A4F018795A69}" type="datetime1">
              <a:rPr lang="it-IT" smtClean="0"/>
              <a:t>12/10/2023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44C0ED28-74EC-4616-A242-AAE66212E795}" type="datetime1">
              <a:rPr lang="it-IT" smtClean="0"/>
              <a:t>12/10/2023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2332EC3-3753-482F-9181-96D25C79BCBE}" type="datetime1">
              <a:rPr lang="it-IT" smtClean="0"/>
              <a:t>12/10/2023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a:xfrm>
            <a:off x="7092280" y="6232227"/>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171400"/>
            <a:ext cx="8229600" cy="1143000"/>
          </a:xfrm>
        </p:spPr>
        <p:txBody>
          <a:bodyPr>
            <a:normAutofit/>
          </a:bodyPr>
          <a:lstStyle>
            <a:lvl1pPr>
              <a:defRPr sz="4000">
                <a:solidFill>
                  <a:schemeClr val="bg1"/>
                </a:solidFill>
                <a:latin typeface="Garamond" panose="02020404030301010803" pitchFamily="18" charset="0"/>
              </a:defRPr>
            </a:lvl1pPr>
          </a:lstStyle>
          <a:p>
            <a:r>
              <a:rPr lang="it-IT"/>
              <a:t>Fare clic per modificare lo stile del titolo</a:t>
            </a:r>
          </a:p>
        </p:txBody>
      </p:sp>
      <p:sp>
        <p:nvSpPr>
          <p:cNvPr id="4" name="Segnaposto piè di pagina 3"/>
          <p:cNvSpPr>
            <a:spLocks noGrp="1"/>
          </p:cNvSpPr>
          <p:nvPr>
            <p:ph type="ftr" sz="quarter" idx="11"/>
          </p:nvPr>
        </p:nvSpPr>
        <p:spPr>
          <a:xfrm>
            <a:off x="1388368" y="6356350"/>
            <a:ext cx="2895600" cy="365125"/>
          </a:xfrm>
        </p:spPr>
        <p:txBody>
          <a:bodyPr/>
          <a:lstStyle/>
          <a:p>
            <a:endParaRPr lang="it-IT"/>
          </a:p>
        </p:txBody>
      </p:sp>
      <p:sp>
        <p:nvSpPr>
          <p:cNvPr id="5" name="Segnaposto numero diapositiva 4"/>
          <p:cNvSpPr>
            <a:spLocks noGrp="1"/>
          </p:cNvSpPr>
          <p:nvPr>
            <p:ph type="sldNum" sz="quarter" idx="12"/>
          </p:nvPr>
        </p:nvSpPr>
        <p:spPr>
          <a:xfrm>
            <a:off x="7046912" y="6237312"/>
            <a:ext cx="2133600" cy="365125"/>
          </a:xfrm>
        </p:spPr>
        <p:txBody>
          <a:bodyPr/>
          <a:lstStyle>
            <a:lvl1pPr>
              <a:defRPr>
                <a:latin typeface="Times New Roman" panose="02020603050405020304" pitchFamily="18" charset="0"/>
                <a:cs typeface="Times New Roman" panose="02020603050405020304" pitchFamily="18" charset="0"/>
              </a:defRPr>
            </a:lvl1pPr>
          </a:lstStyle>
          <a:p>
            <a:fld id="{62FF071E-99F8-4908-B1B0-1EAEC700D17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37C8A87-4E28-44B8-BFDC-1FCD07783128}" type="datetime1">
              <a:rPr lang="it-IT" smtClean="0"/>
              <a:t>12/10/2023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4FB711E5-5833-493D-BA5C-662D09C95528}" type="datetime1">
              <a:rPr lang="it-IT" smtClean="0"/>
              <a:t>12/10/2023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D41C3E3-116B-41FC-9B51-2161D8F0854C}" type="datetime1">
              <a:rPr lang="it-IT" smtClean="0"/>
              <a:t>12/10/2023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7046912" y="6237312"/>
            <a:ext cx="2133600" cy="365125"/>
          </a:xfrm>
        </p:spPr>
        <p:txBody>
          <a:bodyPr/>
          <a:lstStyle/>
          <a:p>
            <a:fld id="{62FF071E-99F8-4908-B1B0-1EAEC700D179}"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E43FED-E26E-4B4A-9CFE-61E774DF04D1}" type="datetime1">
              <a:rPr lang="it-IT" smtClean="0"/>
              <a:t>12/10/2023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a:t>Giulia Murgia</a:t>
            </a:r>
          </a:p>
        </p:txBody>
      </p:sp>
      <p:pic>
        <p:nvPicPr>
          <p:cNvPr id="7" name="Immagin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949" y="3655723"/>
            <a:ext cx="1528877" cy="3229661"/>
          </a:xfrm>
          <a:prstGeom prst="rect">
            <a:avLst/>
          </a:prstGeom>
        </p:spPr>
      </p:pic>
      <p:sp>
        <p:nvSpPr>
          <p:cNvPr id="8" name="CasellaDiTesto 7"/>
          <p:cNvSpPr txBox="1"/>
          <p:nvPr userDrawn="1"/>
        </p:nvSpPr>
        <p:spPr>
          <a:xfrm>
            <a:off x="0" y="-27384"/>
            <a:ext cx="9144000" cy="900000"/>
          </a:xfrm>
          <a:prstGeom prst="rect">
            <a:avLst/>
          </a:prstGeom>
          <a:solidFill>
            <a:schemeClr val="tx2">
              <a:lumMod val="75000"/>
            </a:schemeClr>
          </a:solidFill>
        </p:spPr>
        <p:txBody>
          <a:bodyPr wrap="square" rtlCol="0">
            <a:spAutoFit/>
          </a:bodyPr>
          <a:lstStyle/>
          <a:p>
            <a:endParaRPr lang="it-IT"/>
          </a:p>
          <a:p>
            <a:endParaRPr lang="it-IT"/>
          </a:p>
          <a:p>
            <a:endParaRPr lang="it-IT"/>
          </a:p>
        </p:txBody>
      </p:sp>
      <p:cxnSp>
        <p:nvCxnSpPr>
          <p:cNvPr id="12" name="Connettore diritto 11">
            <a:extLst>
              <a:ext uri="{FF2B5EF4-FFF2-40B4-BE49-F238E27FC236}">
                <a16:creationId xmlns:a16="http://schemas.microsoft.com/office/drawing/2014/main" id="{CA3425EC-2294-470E-AD08-E3FD5282B3FC}"/>
              </a:ext>
            </a:extLst>
          </p:cNvPr>
          <p:cNvCxnSpPr>
            <a:cxnSpLocks/>
          </p:cNvCxnSpPr>
          <p:nvPr userDrawn="1"/>
        </p:nvCxnSpPr>
        <p:spPr>
          <a:xfrm>
            <a:off x="179512" y="6597352"/>
            <a:ext cx="8784976" cy="0"/>
          </a:xfrm>
          <a:prstGeom prst="line">
            <a:avLst/>
          </a:prstGeom>
          <a:ln>
            <a:solidFill>
              <a:schemeClr val="bg1">
                <a:lumMod val="50000"/>
              </a:schemeClr>
            </a:solidFill>
          </a:ln>
        </p:spPr>
        <p:style>
          <a:lnRef idx="1">
            <a:schemeClr val="accent2"/>
          </a:lnRef>
          <a:fillRef idx="0">
            <a:schemeClr val="accent2"/>
          </a:fillRef>
          <a:effectRef idx="0">
            <a:schemeClr val="accent2"/>
          </a:effectRef>
          <a:fontRef idx="minor">
            <a:schemeClr val="tx1"/>
          </a:fontRef>
        </p:style>
      </p:cxnSp>
      <p:sp>
        <p:nvSpPr>
          <p:cNvPr id="13" name="CasellaDiTesto 12">
            <a:extLst>
              <a:ext uri="{FF2B5EF4-FFF2-40B4-BE49-F238E27FC236}">
                <a16:creationId xmlns:a16="http://schemas.microsoft.com/office/drawing/2014/main" id="{C2B40475-BC7D-46FE-BB70-8EEAAABDAC7C}"/>
              </a:ext>
            </a:extLst>
          </p:cNvPr>
          <p:cNvSpPr txBox="1"/>
          <p:nvPr userDrawn="1"/>
        </p:nvSpPr>
        <p:spPr>
          <a:xfrm>
            <a:off x="0" y="6597352"/>
            <a:ext cx="9144000" cy="28800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1200" b="0">
                <a:solidFill>
                  <a:schemeClr val="bg1">
                    <a:lumMod val="50000"/>
                  </a:schemeClr>
                </a:solidFill>
                <a:latin typeface="Times New Roman" pitchFamily="18" charset="0"/>
                <a:cs typeface="Times New Roman" pitchFamily="18" charset="0"/>
              </a:rPr>
              <a:t>Corso di Filologia </a:t>
            </a:r>
            <a:r>
              <a:rPr lang="it-IT" sz="1200" b="0" baseline="0">
                <a:solidFill>
                  <a:schemeClr val="bg1">
                    <a:lumMod val="50000"/>
                  </a:schemeClr>
                </a:solidFill>
                <a:latin typeface="Times New Roman" pitchFamily="18" charset="0"/>
                <a:cs typeface="Times New Roman" pitchFamily="18" charset="0"/>
              </a:rPr>
              <a:t>sarda </a:t>
            </a:r>
            <a:r>
              <a:rPr lang="it-IT" sz="1200" baseline="0">
                <a:solidFill>
                  <a:schemeClr val="bg1">
                    <a:lumMod val="50000"/>
                  </a:schemeClr>
                </a:solidFill>
                <a:latin typeface="Times New Roman" pitchFamily="18" charset="0"/>
                <a:cs typeface="Times New Roman" pitchFamily="18" charset="0"/>
              </a:rPr>
              <a:t>(Giulia Murgia)                                                                                       Università di Cagliari - A.A. 2023-2024 </a:t>
            </a:r>
            <a:endParaRPr lang="it-IT" sz="1200">
              <a:solidFill>
                <a:schemeClr val="bg1">
                  <a:lumMod val="50000"/>
                </a:schemeClr>
              </a:solidFill>
              <a:latin typeface="Times New Roman" pitchFamily="18" charset="0"/>
              <a:cs typeface="Times New Roman" pitchFamily="18" charset="0"/>
            </a:endParaRPr>
          </a:p>
        </p:txBody>
      </p:sp>
      <p:cxnSp>
        <p:nvCxnSpPr>
          <p:cNvPr id="9" name="Connettore diritto 8">
            <a:extLst>
              <a:ext uri="{FF2B5EF4-FFF2-40B4-BE49-F238E27FC236}">
                <a16:creationId xmlns:a16="http://schemas.microsoft.com/office/drawing/2014/main" id="{F1800DEC-C359-4BFD-31BE-7031BFFDC427}"/>
              </a:ext>
            </a:extLst>
          </p:cNvPr>
          <p:cNvCxnSpPr>
            <a:cxnSpLocks/>
          </p:cNvCxnSpPr>
          <p:nvPr userDrawn="1"/>
        </p:nvCxnSpPr>
        <p:spPr>
          <a:xfrm>
            <a:off x="-107337" y="6597352"/>
            <a:ext cx="9251337" cy="0"/>
          </a:xfrm>
          <a:prstGeom prst="line">
            <a:avLst/>
          </a:prstGeom>
          <a:ln>
            <a:solidFill>
              <a:schemeClr val="bg1">
                <a:lumMod val="50000"/>
              </a:schemeClr>
            </a:solidFill>
          </a:ln>
        </p:spPr>
        <p:style>
          <a:lnRef idx="1">
            <a:schemeClr val="accent2"/>
          </a:lnRef>
          <a:fillRef idx="0">
            <a:schemeClr val="accent2"/>
          </a:fillRef>
          <a:effectRef idx="0">
            <a:schemeClr val="accent2"/>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280C5CF-7053-41FE-F90B-1D087D78D549}"/>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37EDFCB-F059-2C16-F178-CBC6B132D03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08D0609-AEC2-8F34-C252-091C7494B937}"/>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CFAB2-B19B-4600-8DE3-71E5091BFAF5}" type="datetimeFigureOut">
              <a:rPr lang="it-IT" smtClean="0"/>
              <a:t>12/10/2023</a:t>
            </a:fld>
            <a:endParaRPr lang="it-IT"/>
          </a:p>
        </p:txBody>
      </p:sp>
      <p:sp>
        <p:nvSpPr>
          <p:cNvPr id="5" name="Segnaposto piè di pagina 4">
            <a:extLst>
              <a:ext uri="{FF2B5EF4-FFF2-40B4-BE49-F238E27FC236}">
                <a16:creationId xmlns:a16="http://schemas.microsoft.com/office/drawing/2014/main" id="{E306F6B1-334D-E82D-294E-EC4FED6DED92}"/>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D7E706B-AABC-2F32-8EBC-0A8E644CAB7E}"/>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2AA25-6434-4A9E-B7AC-245280A6E549}" type="slidenum">
              <a:rPr lang="it-IT" smtClean="0"/>
              <a:t>‹N›</a:t>
            </a:fld>
            <a:endParaRPr lang="it-IT"/>
          </a:p>
        </p:txBody>
      </p:sp>
    </p:spTree>
    <p:extLst>
      <p:ext uri="{BB962C8B-B14F-4D97-AF65-F5344CB8AC3E}">
        <p14:creationId xmlns:p14="http://schemas.microsoft.com/office/powerpoint/2010/main" val="41380447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7" Type="http://schemas.microsoft.com/office/2007/relationships/hdphoto" Target="../media/hdphoto2.wdp"/><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hyperlink" Target="https://archive.org/details/romanischesetymo00meyeuoft/page/202/mode/2up"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giulia.murgia@unica.i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5.xml.rels><?xml version="1.0" encoding="UTF-8" standalone="yes"?>
<Relationships xmlns="http://schemas.openxmlformats.org/package/2006/relationships"><Relationship Id="rId3" Type="http://schemas.openxmlformats.org/officeDocument/2006/relationships/hyperlink" Target="https://www.unica.it/unica/it/ateneo_s07_ss01_sss02.page?mu=Guide/PaginaADErogata.do?ad_er_id=2022*N0*N0*S1*42477*19866&amp;ANNO_ACCADEMICO=2022&amp;mostra_percorsi=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unica.it/unica/it/ateneo_s07_ss01_sss02.page?mu=Guide/PaginaADErogata.do?ad_er_id=2022*N0*N0*S1*42477*19866&amp;ANNO_ACCADEMICO=2022&amp;mostra_percorsi=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hyperlink" Target="https://www.unica.it/unica/it/ateneo_s07_ss01_sss02.page?mu=Guide/PaginaADErogata.do?ad_er_id=2022*N0*N0*S1*42477*19866&amp;ANNO_ACCADEMICO=2022&amp;mostra_percorsi=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s://www.unica.it/unica/it/ateneo_s07_ss01_sss02.page?mu=Guide/PaginaADErogata.do?ad_er_id=2022*N0*N0*S1*42477*19866&amp;ANNO_ACCADEMICO=2022&amp;mostra_percorsi=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hyperlink" Target="https://www.unica.it/unica/it/ateneo_s07_ss01_sss02.page?mu=Guide/PaginaADErogata.do?ad_er_id=2022*N0*N0*S1*42477*19866&amp;ANNO_ACCADEMICO=2022&amp;mostra_percorsi=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AF4088-5A89-4DD7-AB35-10D32B063286}"/>
              </a:ext>
            </a:extLst>
          </p:cNvPr>
          <p:cNvSpPr>
            <a:spLocks noGrp="1"/>
          </p:cNvSpPr>
          <p:nvPr>
            <p:ph type="ctrTitle"/>
          </p:nvPr>
        </p:nvSpPr>
        <p:spPr>
          <a:xfrm>
            <a:off x="685800" y="944791"/>
            <a:ext cx="7772400" cy="1470025"/>
          </a:xfrm>
        </p:spPr>
        <p:txBody>
          <a:bodyPr/>
          <a:lstStyle/>
          <a:p>
            <a:r>
              <a:rPr lang="it-IT"/>
              <a:t>Filologia sarda</a:t>
            </a:r>
          </a:p>
        </p:txBody>
      </p:sp>
      <p:sp>
        <p:nvSpPr>
          <p:cNvPr id="3" name="Sottotitolo 2">
            <a:extLst>
              <a:ext uri="{FF2B5EF4-FFF2-40B4-BE49-F238E27FC236}">
                <a16:creationId xmlns:a16="http://schemas.microsoft.com/office/drawing/2014/main" id="{E834DCF4-0460-4B91-A109-CB0905C15B57}"/>
              </a:ext>
            </a:extLst>
          </p:cNvPr>
          <p:cNvSpPr>
            <a:spLocks noGrp="1"/>
          </p:cNvSpPr>
          <p:nvPr>
            <p:ph type="subTitle" idx="1"/>
          </p:nvPr>
        </p:nvSpPr>
        <p:spPr>
          <a:xfrm>
            <a:off x="2403748" y="2420888"/>
            <a:ext cx="4336504" cy="864096"/>
          </a:xfrm>
        </p:spPr>
        <p:txBody>
          <a:bodyPr>
            <a:normAutofit fontScale="70000" lnSpcReduction="20000"/>
          </a:bodyPr>
          <a:lstStyle/>
          <a:p>
            <a:endParaRPr lang="it-IT"/>
          </a:p>
          <a:p>
            <a:r>
              <a:rPr lang="it-IT" b="1"/>
              <a:t>Lezione 1. Introduzione al corso</a:t>
            </a:r>
          </a:p>
          <a:p>
            <a:endParaRPr lang="it-IT" b="1"/>
          </a:p>
        </p:txBody>
      </p:sp>
      <p:sp>
        <p:nvSpPr>
          <p:cNvPr id="4" name="Segnaposto numero diapositiva 3">
            <a:extLst>
              <a:ext uri="{FF2B5EF4-FFF2-40B4-BE49-F238E27FC236}">
                <a16:creationId xmlns:a16="http://schemas.microsoft.com/office/drawing/2014/main" id="{91C1BEB3-50D2-4E19-AF20-17A3C9CCCA88}"/>
              </a:ext>
            </a:extLst>
          </p:cNvPr>
          <p:cNvSpPr>
            <a:spLocks noGrp="1"/>
          </p:cNvSpPr>
          <p:nvPr>
            <p:ph type="sldNum" sz="quarter" idx="12"/>
          </p:nvPr>
        </p:nvSpPr>
        <p:spPr/>
        <p:txBody>
          <a:bodyPr/>
          <a:lstStyle/>
          <a:p>
            <a:fld id="{62FF071E-99F8-4908-B1B0-1EAEC700D179}" type="slidenum">
              <a:rPr lang="it-IT" smtClean="0"/>
              <a:pPr/>
              <a:t>1</a:t>
            </a:fld>
            <a:endParaRPr lang="it-IT"/>
          </a:p>
        </p:txBody>
      </p:sp>
      <p:pic>
        <p:nvPicPr>
          <p:cNvPr id="6" name="Immagine 5">
            <a:extLst>
              <a:ext uri="{FF2B5EF4-FFF2-40B4-BE49-F238E27FC236}">
                <a16:creationId xmlns:a16="http://schemas.microsoft.com/office/drawing/2014/main" id="{2CC4232A-1282-4D50-BBDB-5DD76E1BE0C6}"/>
              </a:ext>
            </a:extLst>
          </p:cNvPr>
          <p:cNvPicPr>
            <a:picLocks noChangeAspect="1"/>
          </p:cNvPicPr>
          <p:nvPr/>
        </p:nvPicPr>
        <p:blipFill rotWithShape="1">
          <a:blip r:embed="rId3"/>
          <a:srcRect l="19124" t="11668" r="63754" b="24153"/>
          <a:stretch/>
        </p:blipFill>
        <p:spPr>
          <a:xfrm>
            <a:off x="729202" y="2462965"/>
            <a:ext cx="1538542" cy="3846355"/>
          </a:xfrm>
          <a:prstGeom prst="rect">
            <a:avLst/>
          </a:prstGeom>
          <a:ln>
            <a:noFill/>
          </a:ln>
          <a:effectLst>
            <a:outerShdw blurRad="292100" dist="139700" dir="2700000" algn="tl" rotWithShape="0">
              <a:srgbClr val="333333">
                <a:alpha val="65000"/>
              </a:srgbClr>
            </a:outerShdw>
          </a:effectLst>
        </p:spPr>
      </p:pic>
      <p:pic>
        <p:nvPicPr>
          <p:cNvPr id="7" name="Immagine 6">
            <a:extLst>
              <a:ext uri="{FF2B5EF4-FFF2-40B4-BE49-F238E27FC236}">
                <a16:creationId xmlns:a16="http://schemas.microsoft.com/office/drawing/2014/main" id="{005A22D9-1686-4BD7-9201-6FD40D47CDD4}"/>
              </a:ext>
            </a:extLst>
          </p:cNvPr>
          <p:cNvPicPr>
            <a:picLocks noChangeAspect="1"/>
          </p:cNvPicPr>
          <p:nvPr/>
        </p:nvPicPr>
        <p:blipFill rotWithShape="1">
          <a:blip r:embed="rId4"/>
          <a:srcRect l="4136" t="37464" r="72150" b="25267"/>
          <a:stretch/>
        </p:blipFill>
        <p:spPr>
          <a:xfrm>
            <a:off x="6826505" y="2462964"/>
            <a:ext cx="1631695" cy="3846355"/>
          </a:xfrm>
          <a:prstGeom prst="rect">
            <a:avLst/>
          </a:prstGeom>
          <a:ln>
            <a:noFill/>
          </a:ln>
          <a:effectLst>
            <a:outerShdw blurRad="292100" dist="139700" dir="2700000" algn="tl" rotWithShape="0">
              <a:srgbClr val="333333">
                <a:alpha val="65000"/>
              </a:srgbClr>
            </a:outerShdw>
          </a:effectLst>
        </p:spPr>
      </p:pic>
      <p:pic>
        <p:nvPicPr>
          <p:cNvPr id="8" name="Immagine 7">
            <a:extLst>
              <a:ext uri="{FF2B5EF4-FFF2-40B4-BE49-F238E27FC236}">
                <a16:creationId xmlns:a16="http://schemas.microsoft.com/office/drawing/2014/main" id="{A5D349F8-9044-451E-B311-F00341A9BD48}"/>
              </a:ext>
            </a:extLst>
          </p:cNvPr>
          <p:cNvPicPr>
            <a:picLocks noChangeAspect="1"/>
          </p:cNvPicPr>
          <p:nvPr/>
        </p:nvPicPr>
        <p:blipFill>
          <a:blip r:embed="rId5"/>
          <a:stretch>
            <a:fillRect/>
          </a:stretch>
        </p:blipFill>
        <p:spPr>
          <a:xfrm>
            <a:off x="2331740" y="3429000"/>
            <a:ext cx="4544516" cy="1230005"/>
          </a:xfrm>
          <a:prstGeom prst="rect">
            <a:avLst/>
          </a:prstGeom>
          <a:ln>
            <a:noFill/>
          </a:ln>
          <a:effectLst>
            <a:outerShdw blurRad="292100" dist="139700" dir="2700000" algn="tl" rotWithShape="0">
              <a:srgbClr val="333333">
                <a:alpha val="65000"/>
              </a:srgbClr>
            </a:outerShdw>
          </a:effectLst>
        </p:spPr>
      </p:pic>
      <p:pic>
        <p:nvPicPr>
          <p:cNvPr id="9" name="Immagine 8">
            <a:extLst>
              <a:ext uri="{FF2B5EF4-FFF2-40B4-BE49-F238E27FC236}">
                <a16:creationId xmlns:a16="http://schemas.microsoft.com/office/drawing/2014/main" id="{35924A7A-7FA3-4C68-A618-3E45669C9481}"/>
              </a:ext>
            </a:extLst>
          </p:cNvPr>
          <p:cNvPicPr>
            <a:picLocks noChangeAspect="1"/>
          </p:cNvPicPr>
          <p:nvPr/>
        </p:nvPicPr>
        <p:blipFill rotWithShape="1">
          <a:blip r:embed="rId6"/>
          <a:srcRect t="-1" b="71557"/>
          <a:stretch/>
        </p:blipFill>
        <p:spPr>
          <a:xfrm>
            <a:off x="2411760" y="4612471"/>
            <a:ext cx="4256484" cy="16968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72493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a:xfrm>
            <a:off x="0" y="-27384"/>
            <a:ext cx="9144000" cy="868958"/>
          </a:xfrm>
        </p:spPr>
        <p:txBody>
          <a:bodyPr anchor="ctr">
            <a:normAutofit/>
          </a:bodyPr>
          <a:lstStyle/>
          <a:p>
            <a:r>
              <a:rPr lang="it-IT"/>
              <a:t>Calendario accademico 2023-2024</a:t>
            </a:r>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a:xfrm>
            <a:off x="7046912" y="6237312"/>
            <a:ext cx="2133600" cy="365125"/>
          </a:xfrm>
        </p:spPr>
        <p:txBody>
          <a:bodyPr anchor="ctr">
            <a:normAutofit/>
          </a:bodyPr>
          <a:lstStyle/>
          <a:p>
            <a:pPr>
              <a:spcAft>
                <a:spcPts val="600"/>
              </a:spcAft>
            </a:pPr>
            <a:fld id="{62FF071E-99F8-4908-B1B0-1EAEC700D179}" type="slidenum">
              <a:rPr lang="it-IT" smtClean="0"/>
              <a:pPr>
                <a:spcAft>
                  <a:spcPts val="600"/>
                </a:spcAft>
              </a:pPr>
              <a:t>10</a:t>
            </a:fld>
            <a:endParaRPr lang="it-IT"/>
          </a:p>
        </p:txBody>
      </p:sp>
      <p:pic>
        <p:nvPicPr>
          <p:cNvPr id="5" name="Immagine 4">
            <a:extLst>
              <a:ext uri="{FF2B5EF4-FFF2-40B4-BE49-F238E27FC236}">
                <a16:creationId xmlns:a16="http://schemas.microsoft.com/office/drawing/2014/main" id="{1D2A90B4-D3A6-45F3-4999-CBB4CAA30274}"/>
              </a:ext>
            </a:extLst>
          </p:cNvPr>
          <p:cNvPicPr>
            <a:picLocks noChangeAspect="1"/>
          </p:cNvPicPr>
          <p:nvPr/>
        </p:nvPicPr>
        <p:blipFill>
          <a:blip r:embed="rId3"/>
          <a:stretch>
            <a:fillRect/>
          </a:stretch>
        </p:blipFill>
        <p:spPr>
          <a:xfrm>
            <a:off x="174566" y="1124744"/>
            <a:ext cx="8794869" cy="43491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2326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a:xfrm>
            <a:off x="0" y="-27384"/>
            <a:ext cx="9144000" cy="868958"/>
          </a:xfrm>
        </p:spPr>
        <p:txBody>
          <a:bodyPr anchor="ctr">
            <a:normAutofit/>
          </a:bodyPr>
          <a:lstStyle/>
          <a:p>
            <a:r>
              <a:rPr lang="it-IT"/>
              <a:t>Calendario accademico 2023-2024</a:t>
            </a:r>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a:xfrm>
            <a:off x="7046912" y="6237312"/>
            <a:ext cx="2133600" cy="365125"/>
          </a:xfrm>
        </p:spPr>
        <p:txBody>
          <a:bodyPr anchor="ctr">
            <a:normAutofit/>
          </a:bodyPr>
          <a:lstStyle/>
          <a:p>
            <a:pPr>
              <a:spcAft>
                <a:spcPts val="600"/>
              </a:spcAft>
            </a:pPr>
            <a:fld id="{62FF071E-99F8-4908-B1B0-1EAEC700D179}" type="slidenum">
              <a:rPr lang="it-IT" smtClean="0"/>
              <a:pPr>
                <a:spcAft>
                  <a:spcPts val="600"/>
                </a:spcAft>
              </a:pPr>
              <a:t>11</a:t>
            </a:fld>
            <a:endParaRPr lang="it-IT"/>
          </a:p>
        </p:txBody>
      </p:sp>
      <p:pic>
        <p:nvPicPr>
          <p:cNvPr id="6" name="Immagine 5">
            <a:extLst>
              <a:ext uri="{FF2B5EF4-FFF2-40B4-BE49-F238E27FC236}">
                <a16:creationId xmlns:a16="http://schemas.microsoft.com/office/drawing/2014/main" id="{D575448B-BFF3-7515-6C80-6D1617B6C22B}"/>
              </a:ext>
            </a:extLst>
          </p:cNvPr>
          <p:cNvPicPr>
            <a:picLocks noChangeAspect="1"/>
          </p:cNvPicPr>
          <p:nvPr/>
        </p:nvPicPr>
        <p:blipFill>
          <a:blip r:embed="rId3"/>
          <a:stretch>
            <a:fillRect/>
          </a:stretch>
        </p:blipFill>
        <p:spPr>
          <a:xfrm>
            <a:off x="2361125" y="833758"/>
            <a:ext cx="4421750" cy="56915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77514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p:txBody>
          <a:bodyPr/>
          <a:lstStyle/>
          <a:p>
            <a:r>
              <a:rPr lang="it-IT"/>
              <a:t>Lezioni: </a:t>
            </a:r>
            <a:r>
              <a:rPr lang="it-IT">
                <a:solidFill>
                  <a:srgbClr val="FF0000"/>
                </a:solidFill>
              </a:rPr>
              <a:t>ipotesi</a:t>
            </a:r>
            <a:r>
              <a:rPr lang="it-IT"/>
              <a:t> calendario e contenuti</a:t>
            </a:r>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p:txBody>
          <a:bodyPr/>
          <a:lstStyle/>
          <a:p>
            <a:fld id="{62FF071E-99F8-4908-B1B0-1EAEC700D179}" type="slidenum">
              <a:rPr lang="it-IT" smtClean="0"/>
              <a:pPr/>
              <a:t>12</a:t>
            </a:fld>
            <a:endParaRPr lang="it-IT"/>
          </a:p>
        </p:txBody>
      </p:sp>
      <p:sp>
        <p:nvSpPr>
          <p:cNvPr id="3" name="Segnaposto contenuto 2">
            <a:extLst>
              <a:ext uri="{FF2B5EF4-FFF2-40B4-BE49-F238E27FC236}">
                <a16:creationId xmlns:a16="http://schemas.microsoft.com/office/drawing/2014/main" id="{210BD3C2-180B-CBB2-9BE3-08D8B712A65E}"/>
              </a:ext>
            </a:extLst>
          </p:cNvPr>
          <p:cNvSpPr txBox="1">
            <a:spLocks/>
          </p:cNvSpPr>
          <p:nvPr/>
        </p:nvSpPr>
        <p:spPr>
          <a:xfrm>
            <a:off x="1025606" y="1052736"/>
            <a:ext cx="7092788" cy="5184576"/>
          </a:xfrm>
          <a:prstGeom prst="rect">
            <a:avLst/>
          </a:prstGeom>
          <a:solidFill>
            <a:schemeClr val="bg1"/>
          </a:solidFill>
          <a:ln>
            <a:solidFill>
              <a:schemeClr val="tx1"/>
            </a:solidFill>
          </a:ln>
        </p:spPr>
        <p:txBody>
          <a:bodyPr vert="horz" lIns="91440" tIns="45720" rIns="91440" bIns="45720" rtlCol="0">
            <a:noAutofit/>
          </a:bodyPr>
          <a:lstStyle>
            <a:lvl1pPr marL="0" indent="0" algn="just" defTabSz="914400" rtl="0" eaLnBrk="1" latinLnBrk="0" hangingPunct="1">
              <a:spcBef>
                <a:spcPts val="0"/>
              </a:spcBef>
              <a:buFont typeface="Arial" pitchFamily="34" charset="0"/>
              <a:buNone/>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just" defTabSz="914400" rtl="0" eaLnBrk="1" latinLnBrk="0" hangingPunct="1">
              <a:spcBef>
                <a:spcPts val="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just" defTabSz="914400" rtl="0" eaLnBrk="1" latinLnBrk="0" hangingPunct="1">
              <a:spcBef>
                <a:spcPts val="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just" defTabSz="914400" rtl="0" eaLnBrk="1" latinLnBrk="0" hangingPunct="1">
              <a:spcBef>
                <a:spcPts val="0"/>
              </a:spcBef>
              <a:buFont typeface="Arial"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just" defTabSz="914400" rtl="0" eaLnBrk="1" latinLnBrk="0" hangingPunct="1">
              <a:spcBef>
                <a:spcPts val="0"/>
              </a:spcBef>
              <a:buFont typeface="Arial"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it-IT" sz="1600" b="1">
                <a:solidFill>
                  <a:srgbClr val="C00000"/>
                </a:solidFill>
              </a:rPr>
              <a:t>Ottobre</a:t>
            </a:r>
            <a:r>
              <a:rPr lang="it-IT" sz="1600"/>
              <a:t>       </a:t>
            </a:r>
          </a:p>
          <a:p>
            <a:pPr>
              <a:defRPr/>
            </a:pPr>
            <a:r>
              <a:rPr lang="it-IT" sz="1600" b="1"/>
              <a:t>venerdì 6    	  (2 h) – Introduzione al corso di filologia sarda</a:t>
            </a:r>
          </a:p>
          <a:p>
            <a:pPr>
              <a:defRPr/>
            </a:pPr>
            <a:r>
              <a:rPr lang="it-IT" sz="1600"/>
              <a:t>mercoledì 11        	  (4 h) – Il sostrato</a:t>
            </a:r>
          </a:p>
          <a:p>
            <a:pPr>
              <a:defRPr/>
            </a:pPr>
            <a:r>
              <a:rPr lang="it-IT" sz="1600"/>
              <a:t>venerdì 13     	  (6 h) – La romanizzazione</a:t>
            </a:r>
          </a:p>
          <a:p>
            <a:pPr marL="0" indent="0">
              <a:spcBef>
                <a:spcPts val="0"/>
              </a:spcBef>
              <a:buNone/>
              <a:defRPr/>
            </a:pPr>
            <a:r>
              <a:rPr lang="it-IT" sz="1600"/>
              <a:t>mercoledì 18        	  (8 h) – </a:t>
            </a:r>
            <a:r>
              <a:rPr lang="it-IT" sz="1600">
                <a:latin typeface="Times New Roman" panose="02020603050405020304" pitchFamily="18" charset="0"/>
                <a:cs typeface="Times New Roman" panose="02020603050405020304" pitchFamily="18" charset="0"/>
              </a:rPr>
              <a:t>Il periodo vandalico e la Sardegna bizantina</a:t>
            </a:r>
          </a:p>
          <a:p>
            <a:pPr marL="0" indent="0">
              <a:spcBef>
                <a:spcPts val="0"/>
              </a:spcBef>
              <a:buNone/>
              <a:defRPr/>
            </a:pPr>
            <a:r>
              <a:rPr lang="it-IT" sz="1600"/>
              <a:t>venerdì 20    	(10 h) – </a:t>
            </a:r>
            <a:r>
              <a:rPr lang="it-IT" sz="1600">
                <a:latin typeface="Times New Roman" panose="02020603050405020304" pitchFamily="18" charset="0"/>
                <a:cs typeface="Times New Roman" panose="02020603050405020304" pitchFamily="18" charset="0"/>
              </a:rPr>
              <a:t>La questione delle "origini" della lingua sarda</a:t>
            </a:r>
          </a:p>
          <a:p>
            <a:pPr marL="0" indent="0">
              <a:spcBef>
                <a:spcPts val="0"/>
              </a:spcBef>
              <a:buNone/>
              <a:defRPr/>
            </a:pPr>
            <a:r>
              <a:rPr lang="it-IT" sz="1600"/>
              <a:t>mercoledì 25 	(12 h) – </a:t>
            </a:r>
            <a:r>
              <a:rPr lang="it-IT" sz="1600" i="1">
                <a:latin typeface="Times New Roman" panose="02020603050405020304" pitchFamily="18" charset="0"/>
                <a:cs typeface="Times New Roman" panose="02020603050405020304" pitchFamily="18" charset="0"/>
              </a:rPr>
              <a:t>Scripta latina rustica. </a:t>
            </a:r>
            <a:r>
              <a:rPr lang="it-IT" sz="1600">
                <a:latin typeface="Times New Roman" panose="02020603050405020304" pitchFamily="18" charset="0"/>
                <a:cs typeface="Times New Roman" panose="02020603050405020304" pitchFamily="18" charset="0"/>
              </a:rPr>
              <a:t>La Carta di Pietro de Athen</a:t>
            </a:r>
          </a:p>
          <a:p>
            <a:pPr>
              <a:defRPr/>
            </a:pPr>
            <a:r>
              <a:rPr lang="it-IT" sz="1600"/>
              <a:t>venerdì 27		(14 h) – </a:t>
            </a:r>
            <a:r>
              <a:rPr lang="it-IT" sz="1600">
                <a:latin typeface="Times New Roman" panose="02020603050405020304" pitchFamily="18" charset="0"/>
                <a:cs typeface="Times New Roman" panose="02020603050405020304" pitchFamily="18" charset="0"/>
              </a:rPr>
              <a:t>La carta sardo-greca di Pisa </a:t>
            </a:r>
            <a:endParaRPr lang="it-IT" sz="1600"/>
          </a:p>
          <a:p>
            <a:pPr>
              <a:defRPr/>
            </a:pPr>
            <a:r>
              <a:rPr lang="it-IT" sz="1600" b="1">
                <a:solidFill>
                  <a:srgbClr val="C00000"/>
                </a:solidFill>
              </a:rPr>
              <a:t>Novembre</a:t>
            </a:r>
          </a:p>
          <a:p>
            <a:pPr>
              <a:defRPr/>
            </a:pPr>
            <a:r>
              <a:rPr lang="it-IT" sz="1600"/>
              <a:t>venerdì 3		(16 h) – </a:t>
            </a:r>
            <a:r>
              <a:rPr lang="it-IT" sz="1600">
                <a:latin typeface="Times New Roman" panose="02020603050405020304" pitchFamily="18" charset="0"/>
                <a:cs typeface="Times New Roman" panose="02020603050405020304" pitchFamily="18" charset="0"/>
              </a:rPr>
              <a:t>I </a:t>
            </a:r>
            <a:r>
              <a:rPr lang="it-IT" sz="1600" i="1">
                <a:latin typeface="Times New Roman" panose="02020603050405020304" pitchFamily="18" charset="0"/>
                <a:cs typeface="Times New Roman" panose="02020603050405020304" pitchFamily="18" charset="0"/>
              </a:rPr>
              <a:t>condaghes</a:t>
            </a:r>
            <a:r>
              <a:rPr lang="it-IT" sz="1600">
                <a:latin typeface="Times New Roman" panose="02020603050405020304" pitchFamily="18" charset="0"/>
                <a:cs typeface="Times New Roman" panose="02020603050405020304" pitchFamily="18" charset="0"/>
              </a:rPr>
              <a:t> (focus su Bonarcado)</a:t>
            </a:r>
            <a:endParaRPr lang="it-IT" sz="1600"/>
          </a:p>
          <a:p>
            <a:pPr marL="0" indent="0">
              <a:spcBef>
                <a:spcPts val="0"/>
              </a:spcBef>
              <a:buNone/>
              <a:defRPr/>
            </a:pPr>
            <a:r>
              <a:rPr lang="it-IT" sz="1600"/>
              <a:t>mercoledì 8	(18 h) – </a:t>
            </a:r>
            <a:r>
              <a:rPr lang="it-IT" sz="1600">
                <a:latin typeface="Times New Roman" panose="02020603050405020304" pitchFamily="18" charset="0"/>
                <a:cs typeface="Times New Roman" panose="02020603050405020304" pitchFamily="18" charset="0"/>
              </a:rPr>
              <a:t>Contatti con l’italiano. Il </a:t>
            </a:r>
            <a:r>
              <a:rPr lang="it-IT" sz="1600" i="1">
                <a:latin typeface="Times New Roman" panose="02020603050405020304" pitchFamily="18" charset="0"/>
                <a:cs typeface="Times New Roman" panose="02020603050405020304" pitchFamily="18" charset="0"/>
              </a:rPr>
              <a:t>Breve di Villa di Chiesa</a:t>
            </a:r>
            <a:endParaRPr lang="it-IT" sz="1600">
              <a:latin typeface="Times New Roman" panose="02020603050405020304" pitchFamily="18" charset="0"/>
              <a:cs typeface="Times New Roman" panose="02020603050405020304" pitchFamily="18" charset="0"/>
            </a:endParaRPr>
          </a:p>
          <a:p>
            <a:pPr marL="0" indent="0">
              <a:spcBef>
                <a:spcPts val="0"/>
              </a:spcBef>
              <a:buNone/>
              <a:defRPr/>
            </a:pPr>
            <a:r>
              <a:rPr lang="it-IT" sz="1600"/>
              <a:t>mercoledì 15	(20 h) – </a:t>
            </a:r>
            <a:r>
              <a:rPr lang="it-IT" sz="1600">
                <a:latin typeface="Times New Roman" panose="02020603050405020304" pitchFamily="18" charset="0"/>
                <a:cs typeface="Times New Roman" panose="02020603050405020304" pitchFamily="18" charset="0"/>
              </a:rPr>
              <a:t>La </a:t>
            </a:r>
            <a:r>
              <a:rPr lang="it-IT" sz="1600" i="1">
                <a:latin typeface="Times New Roman" panose="02020603050405020304" pitchFamily="18" charset="0"/>
                <a:cs typeface="Times New Roman" panose="02020603050405020304" pitchFamily="18" charset="0"/>
              </a:rPr>
              <a:t>Carta de Logu</a:t>
            </a:r>
            <a:r>
              <a:rPr lang="it-IT" sz="1600">
                <a:latin typeface="Times New Roman" panose="02020603050405020304" pitchFamily="18" charset="0"/>
                <a:cs typeface="Times New Roman" panose="02020603050405020304" pitchFamily="18" charset="0"/>
              </a:rPr>
              <a:t> d’Arborea (1)</a:t>
            </a:r>
          </a:p>
          <a:p>
            <a:pPr marL="0" indent="0">
              <a:spcBef>
                <a:spcPts val="0"/>
              </a:spcBef>
              <a:buNone/>
              <a:defRPr/>
            </a:pPr>
            <a:r>
              <a:rPr lang="it-IT" sz="1600"/>
              <a:t>venerdì 17 	(22 h) – </a:t>
            </a:r>
            <a:r>
              <a:rPr lang="it-IT" sz="1600">
                <a:latin typeface="Times New Roman" panose="02020603050405020304" pitchFamily="18" charset="0"/>
                <a:cs typeface="Times New Roman" panose="02020603050405020304" pitchFamily="18" charset="0"/>
              </a:rPr>
              <a:t>La </a:t>
            </a:r>
            <a:r>
              <a:rPr lang="it-IT" sz="1600" i="1">
                <a:latin typeface="Times New Roman" panose="02020603050405020304" pitchFamily="18" charset="0"/>
                <a:cs typeface="Times New Roman" panose="02020603050405020304" pitchFamily="18" charset="0"/>
              </a:rPr>
              <a:t>Carta de Logu</a:t>
            </a:r>
            <a:r>
              <a:rPr lang="it-IT" sz="1600">
                <a:latin typeface="Times New Roman" panose="02020603050405020304" pitchFamily="18" charset="0"/>
                <a:cs typeface="Times New Roman" panose="02020603050405020304" pitchFamily="18" charset="0"/>
              </a:rPr>
              <a:t> d’Arborea (2)</a:t>
            </a:r>
          </a:p>
          <a:p>
            <a:pPr marL="0" indent="0">
              <a:spcBef>
                <a:spcPts val="0"/>
              </a:spcBef>
              <a:buNone/>
              <a:defRPr/>
            </a:pPr>
            <a:r>
              <a:rPr lang="it-IT" sz="1600"/>
              <a:t>mercoledì 22 	(24 h) – </a:t>
            </a:r>
            <a:r>
              <a:rPr lang="it-IT" sz="1600">
                <a:latin typeface="Times New Roman" panose="02020603050405020304" pitchFamily="18" charset="0"/>
                <a:cs typeface="Times New Roman" panose="02020603050405020304" pitchFamily="18" charset="0"/>
              </a:rPr>
              <a:t>Il Quattrocento e il Cinquecento. Antonio Cano</a:t>
            </a:r>
          </a:p>
          <a:p>
            <a:pPr>
              <a:defRPr/>
            </a:pPr>
            <a:r>
              <a:rPr lang="it-IT" sz="1600"/>
              <a:t>venerdì 24 	(26 h) – Atti notarili di età moderna</a:t>
            </a:r>
            <a:endParaRPr lang="it-IT" sz="1600" i="1"/>
          </a:p>
          <a:p>
            <a:pPr>
              <a:defRPr/>
            </a:pPr>
            <a:r>
              <a:rPr lang="it-IT" sz="1600"/>
              <a:t>mercoledì 29     	(28 h) – Conclusione del corso</a:t>
            </a:r>
          </a:p>
          <a:p>
            <a:pPr>
              <a:defRPr/>
            </a:pPr>
            <a:r>
              <a:rPr lang="it-IT" sz="1600" b="1">
                <a:solidFill>
                  <a:srgbClr val="C00000"/>
                </a:solidFill>
              </a:rPr>
              <a:t>Dicembre</a:t>
            </a:r>
            <a:endParaRPr lang="it-IT" sz="1600"/>
          </a:p>
          <a:p>
            <a:pPr>
              <a:defRPr/>
            </a:pPr>
            <a:r>
              <a:rPr lang="it-IT" sz="1600"/>
              <a:t>venerdì 1	 	(30 h) – Visita alla documentazione conservata presso la </a:t>
            </a:r>
          </a:p>
          <a:p>
            <a:pPr>
              <a:defRPr/>
            </a:pPr>
            <a:r>
              <a:rPr lang="it-IT" sz="1600"/>
              <a:t>		              Biblioteca Universitaria di Cagliari</a:t>
            </a:r>
            <a:endParaRPr lang="it-IT" sz="1600" i="1"/>
          </a:p>
        </p:txBody>
      </p:sp>
    </p:spTree>
    <p:extLst>
      <p:ext uri="{BB962C8B-B14F-4D97-AF65-F5344CB8AC3E}">
        <p14:creationId xmlns:p14="http://schemas.microsoft.com/office/powerpoint/2010/main" val="2535000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0FBB4-86D4-4D0B-A19E-A304E9A2B4AE}"/>
              </a:ext>
            </a:extLst>
          </p:cNvPr>
          <p:cNvSpPr>
            <a:spLocks noGrp="1"/>
          </p:cNvSpPr>
          <p:nvPr>
            <p:ph type="title"/>
          </p:nvPr>
        </p:nvSpPr>
        <p:spPr/>
        <p:txBody>
          <a:bodyPr/>
          <a:lstStyle/>
          <a:p>
            <a:r>
              <a:rPr lang="it-IT"/>
              <a:t>Cos’è la filologia?</a:t>
            </a:r>
          </a:p>
        </p:txBody>
      </p:sp>
      <p:sp>
        <p:nvSpPr>
          <p:cNvPr id="3" name="Segnaposto contenuto 2">
            <a:extLst>
              <a:ext uri="{FF2B5EF4-FFF2-40B4-BE49-F238E27FC236}">
                <a16:creationId xmlns:a16="http://schemas.microsoft.com/office/drawing/2014/main" id="{E0A21088-BA38-4D7A-A13F-818A0EFF280C}"/>
              </a:ext>
            </a:extLst>
          </p:cNvPr>
          <p:cNvSpPr>
            <a:spLocks noGrp="1"/>
          </p:cNvSpPr>
          <p:nvPr>
            <p:ph idx="1"/>
          </p:nvPr>
        </p:nvSpPr>
        <p:spPr>
          <a:xfrm>
            <a:off x="457200" y="1124744"/>
            <a:ext cx="8229600" cy="3888432"/>
          </a:xfrm>
        </p:spPr>
        <p:txBody>
          <a:bodyPr>
            <a:noAutofit/>
          </a:bodyPr>
          <a:lstStyle/>
          <a:p>
            <a:r>
              <a:rPr lang="it-IT" sz="1900" b="1"/>
              <a:t>Il testo non è un elemento </a:t>
            </a:r>
            <a:r>
              <a:rPr lang="it-IT" sz="1900" b="1" i="1"/>
              <a:t>dato</a:t>
            </a:r>
            <a:r>
              <a:rPr lang="it-IT" sz="1900" b="1"/>
              <a:t> una volta per tutte, ma un continuo </a:t>
            </a:r>
            <a:r>
              <a:rPr lang="it-IT" sz="1900" b="1" i="1"/>
              <a:t>processo</a:t>
            </a:r>
            <a:endParaRPr lang="it-IT" sz="1900" b="1"/>
          </a:p>
          <a:p>
            <a:endParaRPr lang="it-IT" sz="1800"/>
          </a:p>
          <a:p>
            <a:r>
              <a:rPr lang="it-IT" sz="1800"/>
              <a:t>La filologia è «lo </a:t>
            </a:r>
            <a:r>
              <a:rPr lang="it-IT" sz="1800" b="1"/>
              <a:t>studio dei testi</a:t>
            </a:r>
            <a:r>
              <a:rPr lang="it-IT" sz="1800"/>
              <a:t>, non soltanto testi letterari, e non necessariamente solo testi scritti, studio condotto con particolare riguardo agli </a:t>
            </a:r>
            <a:r>
              <a:rPr lang="it-IT" sz="1800" b="1"/>
              <a:t>aspetti linguistici</a:t>
            </a:r>
            <a:r>
              <a:rPr lang="it-IT" sz="1800"/>
              <a:t>, all’</a:t>
            </a:r>
            <a:r>
              <a:rPr lang="it-IT" sz="1800" b="1"/>
              <a:t>interpretazione puntuale</a:t>
            </a:r>
            <a:r>
              <a:rPr lang="it-IT" sz="1800"/>
              <a:t> (interpretazione, in particolare, del ‘significato letterale’), al </a:t>
            </a:r>
            <a:r>
              <a:rPr lang="it-IT" sz="1800" b="1"/>
              <a:t>contesto culturale</a:t>
            </a:r>
            <a:r>
              <a:rPr lang="it-IT" sz="1800"/>
              <a:t> e all’</a:t>
            </a:r>
            <a:r>
              <a:rPr lang="it-IT" sz="1800" b="1"/>
              <a:t>interpretazione storica</a:t>
            </a:r>
            <a:r>
              <a:rPr lang="it-IT" sz="1800"/>
              <a:t>, alla </a:t>
            </a:r>
            <a:r>
              <a:rPr lang="it-IT" sz="1800" b="1"/>
              <a:t>storia della tradizione</a:t>
            </a:r>
            <a:r>
              <a:rPr lang="it-IT" sz="1800"/>
              <a:t> e ai </a:t>
            </a:r>
            <a:r>
              <a:rPr lang="it-IT" sz="1800" b="1"/>
              <a:t>problemi di edizione critica</a:t>
            </a:r>
            <a:r>
              <a:rPr lang="it-IT" sz="1800"/>
              <a:t>. </a:t>
            </a:r>
          </a:p>
          <a:p>
            <a:r>
              <a:rPr lang="it-IT" sz="1800"/>
              <a:t>Il compito fondamentale [della filologia] è </a:t>
            </a:r>
            <a:r>
              <a:rPr lang="it-IT" sz="1800" b="1"/>
              <a:t>di mantenere i testi integri </a:t>
            </a:r>
            <a:r>
              <a:rPr lang="it-IT" sz="1800"/>
              <a:t>e </a:t>
            </a:r>
            <a:r>
              <a:rPr lang="it-IT" sz="1800" b="1"/>
              <a:t>comprensibili</a:t>
            </a:r>
            <a:r>
              <a:rPr lang="it-IT" sz="1800"/>
              <a:t>, cioè </a:t>
            </a:r>
            <a:r>
              <a:rPr lang="it-IT" sz="1800" b="1"/>
              <a:t>vivi</a:t>
            </a:r>
            <a:r>
              <a:rPr lang="it-IT" sz="1800"/>
              <a:t>: integri a fronte dei deterioramenti che subiscono attraverso il tempo e i mezzi di trasmissione, comprensibili nonostante i cambiamenti della lingua e le diversità culturali nel tempo e nello spazio» </a:t>
            </a:r>
          </a:p>
          <a:p>
            <a:endParaRPr lang="it-IT" sz="1800"/>
          </a:p>
          <a:p>
            <a:r>
              <a:rPr lang="it-IT" sz="1800"/>
              <a:t>	(P. Beltrami, </a:t>
            </a:r>
            <a:r>
              <a:rPr lang="it-IT" sz="1800" i="1"/>
              <a:t>La filologia romanza</a:t>
            </a:r>
            <a:r>
              <a:rPr lang="it-IT" sz="1800"/>
              <a:t>, Bologna, il Mulino, 2017, pp. 19-20).</a:t>
            </a:r>
          </a:p>
        </p:txBody>
      </p:sp>
      <p:sp>
        <p:nvSpPr>
          <p:cNvPr id="4" name="Segnaposto numero diapositiva 3">
            <a:extLst>
              <a:ext uri="{FF2B5EF4-FFF2-40B4-BE49-F238E27FC236}">
                <a16:creationId xmlns:a16="http://schemas.microsoft.com/office/drawing/2014/main" id="{A67FDA00-928B-44F7-8869-AEDA782AC13E}"/>
              </a:ext>
            </a:extLst>
          </p:cNvPr>
          <p:cNvSpPr>
            <a:spLocks noGrp="1"/>
          </p:cNvSpPr>
          <p:nvPr>
            <p:ph type="sldNum" sz="quarter" idx="12"/>
          </p:nvPr>
        </p:nvSpPr>
        <p:spPr/>
        <p:txBody>
          <a:bodyPr/>
          <a:lstStyle/>
          <a:p>
            <a:fld id="{62FF071E-99F8-4908-B1B0-1EAEC700D179}" type="slidenum">
              <a:rPr lang="it-IT" smtClean="0"/>
              <a:pPr/>
              <a:t>13</a:t>
            </a:fld>
            <a:endParaRPr lang="it-IT"/>
          </a:p>
        </p:txBody>
      </p:sp>
    </p:spTree>
    <p:extLst>
      <p:ext uri="{BB962C8B-B14F-4D97-AF65-F5344CB8AC3E}">
        <p14:creationId xmlns:p14="http://schemas.microsoft.com/office/powerpoint/2010/main" val="2311272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2008" y="-27384"/>
            <a:ext cx="8964488" cy="868958"/>
          </a:xfrm>
        </p:spPr>
        <p:txBody>
          <a:bodyPr>
            <a:noAutofit/>
          </a:bodyPr>
          <a:lstStyle/>
          <a:p>
            <a:r>
              <a:rPr lang="it-IT" sz="3200"/>
              <a:t>Carta di Nicita. </a:t>
            </a:r>
            <a:br>
              <a:rPr lang="it-IT" sz="3200"/>
            </a:br>
            <a:r>
              <a:rPr lang="it-IT" sz="3200"/>
              <a:t>Donazione di Barisone I (1064-1065) </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14</a:t>
            </a:fld>
            <a:endParaRPr lang="it-IT"/>
          </a:p>
        </p:txBody>
      </p:sp>
      <p:pic>
        <p:nvPicPr>
          <p:cNvPr id="28674" name="Picture 2" descr="C:\Users\Giulia\Dropbox\Lezioni ed esami\1. Filologia sarda 2018-2019\Riproduzioni digitali documenti sardi\1. Carta di Nicita. Donazione di Barisone I (1064-1065)\20180828_091935.jpg"/>
          <p:cNvPicPr>
            <a:picLocks noChangeAspect="1" noChangeArrowheads="1"/>
          </p:cNvPicPr>
          <p:nvPr/>
        </p:nvPicPr>
        <p:blipFill>
          <a:blip r:embed="rId3" cstate="print"/>
          <a:srcRect l="15000" t="4851" r="8001" b="13250"/>
          <a:stretch>
            <a:fillRect/>
          </a:stretch>
        </p:blipFill>
        <p:spPr bwMode="auto">
          <a:xfrm>
            <a:off x="2736000" y="1052736"/>
            <a:ext cx="3672000" cy="520756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1907704" y="980728"/>
            <a:ext cx="4608512" cy="2000548"/>
          </a:xfrm>
          <a:prstGeom prst="rect">
            <a:avLst/>
          </a:prstGeom>
          <a:noFill/>
        </p:spPr>
        <p:txBody>
          <a:bodyPr wrap="square" rtlCol="0">
            <a:spAutoFit/>
          </a:bodyPr>
          <a:lstStyle/>
          <a:p>
            <a:pPr>
              <a:spcAft>
                <a:spcPts val="0"/>
              </a:spcAft>
            </a:pPr>
            <a:r>
              <a:rPr lang="it-IT" sz="2400" b="1">
                <a:solidFill>
                  <a:srgbClr val="C00000"/>
                </a:solidFill>
                <a:latin typeface="Times New Roman"/>
                <a:ea typeface="Calibri"/>
                <a:cs typeface="Times New Roman"/>
              </a:rPr>
              <a:t>Testimone A e B</a:t>
            </a:r>
          </a:p>
          <a:p>
            <a:endParaRPr lang="it-IT" sz="2000">
              <a:latin typeface="Times New Roman"/>
              <a:ea typeface="Calibri"/>
              <a:cs typeface="Times New Roman"/>
            </a:endParaRPr>
          </a:p>
          <a:p>
            <a:pPr>
              <a:buFont typeface="Arial" pitchFamily="34" charset="0"/>
              <a:buChar char="•"/>
            </a:pPr>
            <a:r>
              <a:rPr lang="it-IT" sz="2000">
                <a:latin typeface="Times New Roman"/>
                <a:ea typeface="Calibri"/>
                <a:cs typeface="Times New Roman"/>
              </a:rPr>
              <a:t>  Archivio di Stato di Firenze, Diplomatico Camaldoli, 1113 ottobre 29</a:t>
            </a:r>
          </a:p>
          <a:p>
            <a:r>
              <a:rPr lang="it-IT" sz="2000">
                <a:latin typeface="Times New Roman"/>
                <a:ea typeface="Calibri"/>
                <a:cs typeface="Times New Roman"/>
              </a:rPr>
              <a:t>  </a:t>
            </a:r>
          </a:p>
          <a:p>
            <a:endParaRPr lang="it-IT" sz="2000">
              <a:latin typeface="Times New Roman"/>
              <a:ea typeface="Calibri"/>
              <a:cs typeface="Times New Roman"/>
            </a:endParaRPr>
          </a:p>
        </p:txBody>
      </p:sp>
      <p:sp>
        <p:nvSpPr>
          <p:cNvPr id="2" name="Titolo 1"/>
          <p:cNvSpPr>
            <a:spLocks noGrp="1"/>
          </p:cNvSpPr>
          <p:nvPr>
            <p:ph type="title"/>
          </p:nvPr>
        </p:nvSpPr>
        <p:spPr>
          <a:xfrm>
            <a:off x="179512" y="39762"/>
            <a:ext cx="8784976" cy="868958"/>
          </a:xfrm>
        </p:spPr>
        <p:txBody>
          <a:bodyPr>
            <a:noAutofit/>
          </a:bodyPr>
          <a:lstStyle/>
          <a:p>
            <a:pPr algn="l"/>
            <a:r>
              <a:rPr lang="it-IT" sz="3000"/>
              <a:t>	Donazione di Pietro de Athen</a:t>
            </a:r>
            <a:br>
              <a:rPr lang="it-IT" sz="3000"/>
            </a:br>
            <a:r>
              <a:rPr lang="it-IT" sz="3000"/>
              <a:t>	(1113)</a:t>
            </a:r>
          </a:p>
        </p:txBody>
      </p:sp>
      <p:sp>
        <p:nvSpPr>
          <p:cNvPr id="4" name="Segnaposto numero diapositiva 3"/>
          <p:cNvSpPr>
            <a:spLocks noGrp="1"/>
          </p:cNvSpPr>
          <p:nvPr>
            <p:ph type="sldNum" sz="quarter" idx="12"/>
          </p:nvPr>
        </p:nvSpPr>
        <p:spPr/>
        <p:txBody>
          <a:bodyPr/>
          <a:lstStyle/>
          <a:p>
            <a:fld id="{62FF071E-99F8-4908-B1B0-1EAEC700D179}" type="slidenum">
              <a:rPr lang="it-IT" smtClean="0"/>
              <a:pPr/>
              <a:t>15</a:t>
            </a:fld>
            <a:endParaRPr lang="it-IT"/>
          </a:p>
        </p:txBody>
      </p:sp>
      <p:pic>
        <p:nvPicPr>
          <p:cNvPr id="2050" name="Picture 2"/>
          <p:cNvPicPr>
            <a:picLocks noChangeAspect="1" noChangeArrowheads="1"/>
          </p:cNvPicPr>
          <p:nvPr/>
        </p:nvPicPr>
        <p:blipFill>
          <a:blip r:embed="rId3" cstate="print"/>
          <a:srcRect/>
          <a:stretch>
            <a:fillRect/>
          </a:stretch>
        </p:blipFill>
        <p:spPr bwMode="auto">
          <a:xfrm>
            <a:off x="6156176" y="85560"/>
            <a:ext cx="2700000" cy="6511792"/>
          </a:xfrm>
          <a:prstGeom prst="rect">
            <a:avLst/>
          </a:prstGeom>
          <a:ln>
            <a:no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4" cstate="print"/>
          <a:srcRect/>
          <a:stretch>
            <a:fillRect/>
          </a:stretch>
        </p:blipFill>
        <p:spPr bwMode="auto">
          <a:xfrm>
            <a:off x="104193" y="1052736"/>
            <a:ext cx="1803511" cy="473422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2008" y="-27384"/>
            <a:ext cx="8964488" cy="868958"/>
          </a:xfrm>
        </p:spPr>
        <p:txBody>
          <a:bodyPr>
            <a:noAutofit/>
          </a:bodyPr>
          <a:lstStyle/>
          <a:p>
            <a:r>
              <a:rPr lang="it-IT" sz="3200"/>
              <a:t>Carta sardo-greca di Pisa</a:t>
            </a:r>
            <a:br>
              <a:rPr lang="it-IT" sz="3200"/>
            </a:br>
            <a:r>
              <a:rPr lang="it-IT" sz="3200"/>
              <a:t>(XII secolo)</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16</a:t>
            </a:fld>
            <a:endParaRPr lang="it-IT"/>
          </a:p>
        </p:txBody>
      </p:sp>
      <p:pic>
        <p:nvPicPr>
          <p:cNvPr id="29698" name="Picture 2"/>
          <p:cNvPicPr>
            <a:picLocks noChangeAspect="1" noChangeArrowheads="1"/>
          </p:cNvPicPr>
          <p:nvPr/>
        </p:nvPicPr>
        <p:blipFill>
          <a:blip r:embed="rId3" cstate="print"/>
          <a:srcRect/>
          <a:stretch>
            <a:fillRect/>
          </a:stretch>
        </p:blipFill>
        <p:spPr bwMode="auto">
          <a:xfrm>
            <a:off x="2056269" y="1017336"/>
            <a:ext cx="5031463" cy="5436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758" y="39762"/>
            <a:ext cx="8928484" cy="868958"/>
          </a:xfrm>
        </p:spPr>
        <p:txBody>
          <a:bodyPr>
            <a:noAutofit/>
          </a:bodyPr>
          <a:lstStyle/>
          <a:p>
            <a:r>
              <a:rPr lang="it-IT" sz="3600"/>
              <a:t>Il Condaghe di Santa Maria di Bonarcado</a:t>
            </a:r>
            <a:endParaRPr lang="it-IT" sz="3600" i="1"/>
          </a:p>
        </p:txBody>
      </p:sp>
      <p:sp>
        <p:nvSpPr>
          <p:cNvPr id="4" name="Segnaposto numero diapositiva 3"/>
          <p:cNvSpPr>
            <a:spLocks noGrp="1"/>
          </p:cNvSpPr>
          <p:nvPr>
            <p:ph type="sldNum" sz="quarter" idx="12"/>
          </p:nvPr>
        </p:nvSpPr>
        <p:spPr/>
        <p:txBody>
          <a:bodyPr/>
          <a:lstStyle/>
          <a:p>
            <a:fld id="{62FF071E-99F8-4908-B1B0-1EAEC700D179}" type="slidenum">
              <a:rPr lang="it-IT" smtClean="0"/>
              <a:pPr/>
              <a:t>17</a:t>
            </a:fld>
            <a:endParaRPr lang="it-IT"/>
          </a:p>
        </p:txBody>
      </p:sp>
      <p:pic>
        <p:nvPicPr>
          <p:cNvPr id="31746" name="Picture 2"/>
          <p:cNvPicPr>
            <a:picLocks noChangeAspect="1" noChangeArrowheads="1"/>
          </p:cNvPicPr>
          <p:nvPr/>
        </p:nvPicPr>
        <p:blipFill>
          <a:blip r:embed="rId3" cstate="print"/>
          <a:srcRect/>
          <a:stretch>
            <a:fillRect/>
          </a:stretch>
        </p:blipFill>
        <p:spPr bwMode="auto">
          <a:xfrm>
            <a:off x="1946943" y="1196752"/>
            <a:ext cx="5250115" cy="508020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B6F4E3-ABC5-423D-A8F9-3CE53B77C75C}"/>
              </a:ext>
            </a:extLst>
          </p:cNvPr>
          <p:cNvSpPr>
            <a:spLocks noGrp="1"/>
          </p:cNvSpPr>
          <p:nvPr>
            <p:ph type="title"/>
          </p:nvPr>
        </p:nvSpPr>
        <p:spPr/>
        <p:txBody>
          <a:bodyPr/>
          <a:lstStyle/>
          <a:p>
            <a:r>
              <a:rPr lang="it-IT"/>
              <a:t>Il </a:t>
            </a:r>
            <a:r>
              <a:rPr lang="it-IT" i="1"/>
              <a:t>Libellus Judicum Turritanorum</a:t>
            </a:r>
            <a:endParaRPr lang="it-IT"/>
          </a:p>
        </p:txBody>
      </p:sp>
      <p:sp>
        <p:nvSpPr>
          <p:cNvPr id="4" name="Segnaposto numero diapositiva 3">
            <a:extLst>
              <a:ext uri="{FF2B5EF4-FFF2-40B4-BE49-F238E27FC236}">
                <a16:creationId xmlns:a16="http://schemas.microsoft.com/office/drawing/2014/main" id="{A2A04015-9F15-428D-9C6E-8C77E99FF773}"/>
              </a:ext>
            </a:extLst>
          </p:cNvPr>
          <p:cNvSpPr>
            <a:spLocks noGrp="1"/>
          </p:cNvSpPr>
          <p:nvPr>
            <p:ph type="sldNum" sz="quarter" idx="12"/>
          </p:nvPr>
        </p:nvSpPr>
        <p:spPr/>
        <p:txBody>
          <a:bodyPr/>
          <a:lstStyle/>
          <a:p>
            <a:fld id="{62FF071E-99F8-4908-B1B0-1EAEC700D179}" type="slidenum">
              <a:rPr lang="it-IT" smtClean="0"/>
              <a:pPr/>
              <a:t>18</a:t>
            </a:fld>
            <a:endParaRPr lang="it-IT"/>
          </a:p>
        </p:txBody>
      </p:sp>
      <p:pic>
        <p:nvPicPr>
          <p:cNvPr id="5" name="Immagine 4">
            <a:extLst>
              <a:ext uri="{FF2B5EF4-FFF2-40B4-BE49-F238E27FC236}">
                <a16:creationId xmlns:a16="http://schemas.microsoft.com/office/drawing/2014/main" id="{F72D449F-7695-419A-AFC0-C7EA4A6B6064}"/>
              </a:ext>
            </a:extLst>
          </p:cNvPr>
          <p:cNvPicPr>
            <a:picLocks noChangeAspect="1"/>
          </p:cNvPicPr>
          <p:nvPr/>
        </p:nvPicPr>
        <p:blipFill>
          <a:blip r:embed="rId3"/>
          <a:stretch>
            <a:fillRect/>
          </a:stretch>
        </p:blipFill>
        <p:spPr>
          <a:xfrm>
            <a:off x="2130340" y="908720"/>
            <a:ext cx="4883319" cy="59563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12626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cstate="print"/>
          <a:srcRect/>
          <a:stretch>
            <a:fillRect/>
          </a:stretch>
        </p:blipFill>
        <p:spPr bwMode="auto">
          <a:xfrm>
            <a:off x="-25" y="981336"/>
            <a:ext cx="9120180" cy="5472000"/>
          </a:xfrm>
          <a:prstGeom prst="rect">
            <a:avLst/>
          </a:prstGeom>
          <a:noFill/>
          <a:ln w="9525">
            <a:noFill/>
            <a:miter lim="800000"/>
            <a:headEnd/>
            <a:tailEnd/>
          </a:ln>
        </p:spPr>
      </p:pic>
      <p:sp>
        <p:nvSpPr>
          <p:cNvPr id="3" name="Titolo 1"/>
          <p:cNvSpPr>
            <a:spLocks noGrp="1"/>
          </p:cNvSpPr>
          <p:nvPr>
            <p:ph type="title"/>
          </p:nvPr>
        </p:nvSpPr>
        <p:spPr>
          <a:xfrm>
            <a:off x="107758" y="39762"/>
            <a:ext cx="8928484" cy="868958"/>
          </a:xfrm>
        </p:spPr>
        <p:txBody>
          <a:bodyPr>
            <a:normAutofit/>
          </a:bodyPr>
          <a:lstStyle/>
          <a:p>
            <a:r>
              <a:rPr lang="it-IT" sz="4000">
                <a:solidFill>
                  <a:schemeClr val="bg1"/>
                </a:solidFill>
                <a:latin typeface="Garamond" pitchFamily="18" charset="0"/>
              </a:rPr>
              <a:t>Il Breve di Villa di Chiesa (prima del 1327)</a:t>
            </a:r>
            <a:endParaRPr lang="it-IT" sz="4000" i="1">
              <a:solidFill>
                <a:schemeClr val="bg1"/>
              </a:solidFill>
              <a:latin typeface="Garamond"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8B5D0F-F76D-43B4-802D-418092CEB4C4}"/>
              </a:ext>
            </a:extLst>
          </p:cNvPr>
          <p:cNvSpPr>
            <a:spLocks noGrp="1"/>
          </p:cNvSpPr>
          <p:nvPr>
            <p:ph type="title"/>
          </p:nvPr>
        </p:nvSpPr>
        <p:spPr/>
        <p:txBody>
          <a:bodyPr/>
          <a:lstStyle/>
          <a:p>
            <a:r>
              <a:rPr lang="it-IT" sz="4000"/>
              <a:t>Presentazione bio-bibliografica</a:t>
            </a:r>
          </a:p>
        </p:txBody>
      </p:sp>
      <p:sp>
        <p:nvSpPr>
          <p:cNvPr id="4" name="Segnaposto numero diapositiva 3">
            <a:extLst>
              <a:ext uri="{FF2B5EF4-FFF2-40B4-BE49-F238E27FC236}">
                <a16:creationId xmlns:a16="http://schemas.microsoft.com/office/drawing/2014/main" id="{A9168551-8F47-4CA8-A215-78E84C789E67}"/>
              </a:ext>
            </a:extLst>
          </p:cNvPr>
          <p:cNvSpPr>
            <a:spLocks noGrp="1"/>
          </p:cNvSpPr>
          <p:nvPr>
            <p:ph type="sldNum" sz="quarter" idx="12"/>
          </p:nvPr>
        </p:nvSpPr>
        <p:spPr/>
        <p:txBody>
          <a:bodyPr/>
          <a:lstStyle/>
          <a:p>
            <a:fld id="{62FF071E-99F8-4908-B1B0-1EAEC700D179}" type="slidenum">
              <a:rPr lang="it-IT" smtClean="0"/>
              <a:pPr/>
              <a:t>2</a:t>
            </a:fld>
            <a:endParaRPr lang="it-IT"/>
          </a:p>
        </p:txBody>
      </p:sp>
      <p:sp>
        <p:nvSpPr>
          <p:cNvPr id="6" name="Rectangle 3">
            <a:extLst>
              <a:ext uri="{FF2B5EF4-FFF2-40B4-BE49-F238E27FC236}">
                <a16:creationId xmlns:a16="http://schemas.microsoft.com/office/drawing/2014/main" id="{A8C0A3A6-21A3-41F1-8262-8F5BC95763F0}"/>
              </a:ext>
            </a:extLst>
          </p:cNvPr>
          <p:cNvSpPr txBox="1">
            <a:spLocks noChangeArrowheads="1"/>
          </p:cNvSpPr>
          <p:nvPr/>
        </p:nvSpPr>
        <p:spPr>
          <a:xfrm>
            <a:off x="440668" y="908720"/>
            <a:ext cx="8262664" cy="561662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p>
            <a:pPr lvl="4" algn="just">
              <a:defRPr/>
            </a:pPr>
            <a:endParaRPr lang="it-IT" sz="300">
              <a:latin typeface="Times New Roman" pitchFamily="18" charset="0"/>
              <a:cs typeface="Times New Roman" pitchFamily="18" charset="0"/>
            </a:endParaRPr>
          </a:p>
          <a:p>
            <a:pPr marL="82800" lvl="3" algn="just">
              <a:buFont typeface="Wingdings" pitchFamily="2" charset="2"/>
              <a:buChar char="Ø"/>
              <a:defRPr/>
            </a:pPr>
            <a:r>
              <a:rPr lang="it-IT">
                <a:latin typeface="Times New Roman" pitchFamily="18" charset="0"/>
                <a:cs typeface="Times New Roman" pitchFamily="18" charset="0"/>
              </a:rPr>
              <a:t> </a:t>
            </a:r>
            <a:r>
              <a:rPr lang="it-IT" sz="2000" u="sng">
                <a:latin typeface="Times New Roman" pitchFamily="18" charset="0"/>
                <a:cs typeface="Times New Roman" pitchFamily="18" charset="0"/>
              </a:rPr>
              <a:t>Aree linguistiche di ricerca</a:t>
            </a:r>
            <a:r>
              <a:rPr lang="it-IT" sz="2000">
                <a:latin typeface="Times New Roman" pitchFamily="18" charset="0"/>
                <a:cs typeface="Times New Roman" pitchFamily="18" charset="0"/>
              </a:rPr>
              <a:t>: sardo; italiano; francese</a:t>
            </a:r>
          </a:p>
          <a:p>
            <a:pPr marL="82800" lvl="3" algn="just">
              <a:defRPr/>
            </a:pPr>
            <a:endParaRPr lang="it-IT" sz="1200">
              <a:latin typeface="Times New Roman" pitchFamily="18" charset="0"/>
              <a:cs typeface="Times New Roman" pitchFamily="18" charset="0"/>
            </a:endParaRPr>
          </a:p>
          <a:p>
            <a:pPr marL="82800" lvl="3" algn="just">
              <a:defRPr/>
            </a:pPr>
            <a:r>
              <a:rPr lang="it-IT" sz="1900" b="1">
                <a:latin typeface="Times New Roman" pitchFamily="18" charset="0"/>
                <a:cs typeface="Times New Roman" pitchFamily="18" charset="0"/>
              </a:rPr>
              <a:t>LINGUA SARDA</a:t>
            </a:r>
            <a:endParaRPr lang="it-IT" sz="1900">
              <a:latin typeface="Times New Roman" pitchFamily="18" charset="0"/>
              <a:cs typeface="Times New Roman" pitchFamily="18" charset="0"/>
            </a:endParaRPr>
          </a:p>
          <a:p>
            <a:pPr marL="82800" lvl="3" algn="just">
              <a:defRPr/>
            </a:pPr>
            <a:r>
              <a:rPr lang="it-IT" sz="1900">
                <a:latin typeface="Times New Roman" pitchFamily="18" charset="0"/>
                <a:cs typeface="Times New Roman" pitchFamily="18" charset="0"/>
              </a:rPr>
              <a:t>Sardegna di età:</a:t>
            </a:r>
          </a:p>
          <a:p>
            <a:pPr marL="82800" lvl="3" algn="just">
              <a:defRPr/>
            </a:pPr>
            <a:r>
              <a:rPr lang="it-IT" sz="1900">
                <a:latin typeface="Times New Roman" pitchFamily="18" charset="0"/>
                <a:cs typeface="Times New Roman" pitchFamily="18" charset="0"/>
              </a:rPr>
              <a:t>- </a:t>
            </a:r>
            <a:r>
              <a:rPr lang="it-IT" sz="1900" b="1">
                <a:latin typeface="Times New Roman" pitchFamily="18" charset="0"/>
                <a:cs typeface="Times New Roman" pitchFamily="18" charset="0"/>
              </a:rPr>
              <a:t>età medievale</a:t>
            </a:r>
            <a:r>
              <a:rPr lang="it-IT" sz="1900">
                <a:latin typeface="Times New Roman" pitchFamily="18" charset="0"/>
                <a:cs typeface="Times New Roman" pitchFamily="18" charset="0"/>
              </a:rPr>
              <a:t>: dinamiche sociolinguistiche e fenomeni di plurilinguismo; edizioni critiche della Carta de Logu d’Arborea e del Breve Portus Kallaretani;</a:t>
            </a:r>
          </a:p>
          <a:p>
            <a:pPr marL="82800" lvl="3" algn="just">
              <a:defRPr/>
            </a:pPr>
            <a:r>
              <a:rPr lang="it-IT" sz="1900">
                <a:latin typeface="Times New Roman" pitchFamily="18" charset="0"/>
                <a:cs typeface="Times New Roman" pitchFamily="18" charset="0"/>
              </a:rPr>
              <a:t>- </a:t>
            </a:r>
            <a:r>
              <a:rPr lang="it-IT" sz="1900" b="1">
                <a:latin typeface="Times New Roman" pitchFamily="18" charset="0"/>
                <a:cs typeface="Times New Roman" pitchFamily="18" charset="0"/>
              </a:rPr>
              <a:t>età moderna</a:t>
            </a:r>
            <a:r>
              <a:rPr lang="it-IT" sz="1900">
                <a:latin typeface="Times New Roman" pitchFamily="18" charset="0"/>
                <a:cs typeface="Times New Roman" pitchFamily="18" charset="0"/>
              </a:rPr>
              <a:t>: dinamiche di italianizzazione, alfabetizzazione e acculturazione nel XVIII sec. (progetto FdS: </a:t>
            </a:r>
            <a:r>
              <a:rPr lang="it-IT" sz="1900" i="1">
                <a:latin typeface="Times New Roman" pitchFamily="18" charset="0"/>
                <a:cs typeface="Times New Roman" pitchFamily="18" charset="0"/>
              </a:rPr>
              <a:t>Il traffico delle lingue: idiomi a contatto nella Sardegna pre-unitaria</a:t>
            </a:r>
            <a:r>
              <a:rPr lang="it-IT" sz="1900">
                <a:latin typeface="Times New Roman" pitchFamily="18" charset="0"/>
                <a:cs typeface="Times New Roman" pitchFamily="18" charset="0"/>
              </a:rPr>
              <a:t>);</a:t>
            </a:r>
          </a:p>
          <a:p>
            <a:pPr marL="82800" lvl="3" algn="just">
              <a:defRPr/>
            </a:pPr>
            <a:r>
              <a:rPr lang="it-IT" sz="1900">
                <a:latin typeface="Times New Roman" pitchFamily="18" charset="0"/>
                <a:cs typeface="Times New Roman" pitchFamily="18" charset="0"/>
              </a:rPr>
              <a:t>- </a:t>
            </a:r>
            <a:r>
              <a:rPr lang="it-IT" sz="1900" b="1">
                <a:latin typeface="Times New Roman" pitchFamily="18" charset="0"/>
                <a:cs typeface="Times New Roman" pitchFamily="18" charset="0"/>
              </a:rPr>
              <a:t>età contemporanea</a:t>
            </a:r>
            <a:r>
              <a:rPr lang="it-IT" sz="1900">
                <a:latin typeface="Times New Roman" pitchFamily="18" charset="0"/>
                <a:cs typeface="Times New Roman" pitchFamily="18" charset="0"/>
              </a:rPr>
              <a:t>: didattica del sardo; pianificazione linguistica; educazione linguistica; formazione insegnanti (progetto UniCA-RAS 2021-2024 per la certificazione del sardo C1; PEDESs: Pedagogia e Didattica per l’Educazione linguistica nella Scuola e nella comunità Sarda). </a:t>
            </a:r>
          </a:p>
          <a:p>
            <a:pPr marL="82800" lvl="3" algn="just">
              <a:defRPr/>
            </a:pPr>
            <a:endParaRPr lang="it-IT" sz="1400">
              <a:latin typeface="Times New Roman" panose="02020603050405020304" pitchFamily="18" charset="0"/>
              <a:cs typeface="Times New Roman" pitchFamily="18" charset="0"/>
            </a:endParaRPr>
          </a:p>
          <a:p>
            <a:pPr marL="82800" lvl="3" algn="just">
              <a:defRPr/>
            </a:pPr>
            <a:r>
              <a:rPr lang="it-IT" sz="1900" b="1">
                <a:latin typeface="Times New Roman" pitchFamily="18" charset="0"/>
                <a:cs typeface="Times New Roman" pitchFamily="18" charset="0"/>
              </a:rPr>
              <a:t>LINGUA ITALIANA</a:t>
            </a:r>
            <a:endParaRPr lang="it-IT" sz="1900">
              <a:latin typeface="Times New Roman" panose="02020603050405020304" pitchFamily="18" charset="0"/>
              <a:cs typeface="Times New Roman" pitchFamily="18" charset="0"/>
            </a:endParaRPr>
          </a:p>
          <a:p>
            <a:pPr marL="82800" lvl="3" algn="just">
              <a:defRPr/>
            </a:pPr>
            <a:r>
              <a:rPr lang="it-IT" sz="1900">
                <a:latin typeface="Times New Roman" panose="02020603050405020304" pitchFamily="18" charset="0"/>
                <a:cs typeface="Times New Roman" pitchFamily="18" charset="0"/>
              </a:rPr>
              <a:t>- tradizione tristaniana e merliniana di area italiana; letteratura didattica; lavoro sul pisano di Sardegna;</a:t>
            </a:r>
          </a:p>
          <a:p>
            <a:pPr marL="82800" lvl="3" algn="just">
              <a:defRPr/>
            </a:pPr>
            <a:endParaRPr lang="it-IT" sz="1400">
              <a:latin typeface="Times New Roman" panose="02020603050405020304" pitchFamily="18" charset="0"/>
              <a:cs typeface="Times New Roman" pitchFamily="18" charset="0"/>
            </a:endParaRPr>
          </a:p>
          <a:p>
            <a:pPr marL="82800" lvl="3" algn="just">
              <a:defRPr/>
            </a:pPr>
            <a:r>
              <a:rPr lang="it-IT" sz="1900" b="1">
                <a:latin typeface="Times New Roman" panose="02020603050405020304" pitchFamily="18" charset="0"/>
                <a:cs typeface="Times New Roman" pitchFamily="18" charset="0"/>
              </a:rPr>
              <a:t>LINGUA FRANCESE</a:t>
            </a:r>
            <a:endParaRPr lang="it-IT" sz="1900">
              <a:latin typeface="Times New Roman" panose="02020603050405020304" pitchFamily="18" charset="0"/>
              <a:cs typeface="Times New Roman" pitchFamily="18" charset="0"/>
            </a:endParaRPr>
          </a:p>
          <a:p>
            <a:pPr marL="82800" lvl="3" algn="just">
              <a:defRPr/>
            </a:pPr>
            <a:r>
              <a:rPr lang="it-IT" sz="1900">
                <a:latin typeface="Times New Roman" panose="02020603050405020304" pitchFamily="18" charset="0"/>
                <a:cs typeface="Times New Roman" pitchFamily="18" charset="0"/>
              </a:rPr>
              <a:t>- romanzo in prosa e in versi (</a:t>
            </a:r>
            <a:r>
              <a:rPr lang="it-IT" sz="1900" i="1">
                <a:latin typeface="Times New Roman" panose="02020603050405020304" pitchFamily="18" charset="0"/>
                <a:cs typeface="Times New Roman" pitchFamily="18" charset="0"/>
              </a:rPr>
              <a:t>Tristan en prose</a:t>
            </a:r>
            <a:r>
              <a:rPr lang="it-IT" sz="1900">
                <a:latin typeface="Times New Roman" panose="02020603050405020304" pitchFamily="18" charset="0"/>
                <a:cs typeface="Times New Roman" pitchFamily="18" charset="0"/>
              </a:rPr>
              <a:t>, </a:t>
            </a:r>
            <a:r>
              <a:rPr lang="it-IT" sz="1900" i="1">
                <a:latin typeface="Times New Roman" panose="02020603050405020304" pitchFamily="18" charset="0"/>
                <a:cs typeface="Times New Roman" pitchFamily="18" charset="0"/>
              </a:rPr>
              <a:t>Escoufle</a:t>
            </a:r>
            <a:r>
              <a:rPr lang="it-IT" sz="1900">
                <a:latin typeface="Times New Roman" panose="02020603050405020304" pitchFamily="18" charset="0"/>
                <a:cs typeface="Times New Roman" pitchFamily="18" charset="0"/>
              </a:rPr>
              <a:t>, </a:t>
            </a:r>
            <a:r>
              <a:rPr lang="it-IT" sz="1900" i="1">
                <a:latin typeface="Times New Roman" panose="02020603050405020304" pitchFamily="18" charset="0"/>
                <a:cs typeface="Times New Roman" pitchFamily="18" charset="0"/>
              </a:rPr>
              <a:t>Eledus et Serene</a:t>
            </a:r>
            <a:r>
              <a:rPr lang="it-IT" sz="1900">
                <a:latin typeface="Times New Roman" panose="02020603050405020304" pitchFamily="18" charset="0"/>
                <a:cs typeface="Times New Roman" pitchFamily="18" charset="0"/>
              </a:rPr>
              <a:t>)</a:t>
            </a:r>
            <a:endParaRPr lang="it-IT">
              <a:latin typeface="Times New Roman" pitchFamily="18" charset="0"/>
              <a:cs typeface="Times New Roman" pitchFamily="18" charset="0"/>
            </a:endParaRPr>
          </a:p>
          <a:p>
            <a:pPr marL="82800" lvl="3" algn="just">
              <a:defRPr/>
            </a:pPr>
            <a:endParaRPr lang="it-IT" sz="2000">
              <a:latin typeface="Times New Roman" pitchFamily="18" charset="0"/>
              <a:cs typeface="Times New Roman" pitchFamily="18" charset="0"/>
            </a:endParaRPr>
          </a:p>
        </p:txBody>
      </p:sp>
    </p:spTree>
    <p:extLst>
      <p:ext uri="{BB962C8B-B14F-4D97-AF65-F5344CB8AC3E}">
        <p14:creationId xmlns:p14="http://schemas.microsoft.com/office/powerpoint/2010/main" val="4158613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print">
            <a:lum bright="20000"/>
          </a:blip>
          <a:srcRect/>
          <a:stretch>
            <a:fillRect/>
          </a:stretch>
        </p:blipFill>
        <p:spPr bwMode="auto">
          <a:xfrm>
            <a:off x="-36513" y="836712"/>
            <a:ext cx="9180000" cy="6202392"/>
          </a:xfrm>
          <a:prstGeom prst="rect">
            <a:avLst/>
          </a:prstGeom>
          <a:noFill/>
          <a:ln w="9525">
            <a:noFill/>
            <a:miter lim="800000"/>
            <a:headEnd/>
            <a:tailEnd/>
          </a:ln>
        </p:spPr>
      </p:pic>
      <p:sp>
        <p:nvSpPr>
          <p:cNvPr id="3" name="Titolo 1"/>
          <p:cNvSpPr>
            <a:spLocks noGrp="1"/>
          </p:cNvSpPr>
          <p:nvPr>
            <p:ph type="title"/>
          </p:nvPr>
        </p:nvSpPr>
        <p:spPr>
          <a:xfrm>
            <a:off x="107758" y="39762"/>
            <a:ext cx="8928484" cy="868958"/>
          </a:xfrm>
        </p:spPr>
        <p:txBody>
          <a:bodyPr>
            <a:normAutofit/>
          </a:bodyPr>
          <a:lstStyle/>
          <a:p>
            <a:r>
              <a:rPr lang="it-IT" sz="4000">
                <a:solidFill>
                  <a:schemeClr val="bg1"/>
                </a:solidFill>
                <a:latin typeface="Garamond" pitchFamily="18" charset="0"/>
              </a:rPr>
              <a:t>Breve Portus Kallaretani (1318-1321)</a:t>
            </a:r>
            <a:endParaRPr lang="it-IT" sz="4000" i="1">
              <a:solidFill>
                <a:schemeClr val="bg1"/>
              </a:solidFill>
              <a:latin typeface="Garamond"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107758" y="39762"/>
            <a:ext cx="8928484" cy="868958"/>
          </a:xfrm>
        </p:spPr>
        <p:txBody>
          <a:bodyPr>
            <a:normAutofit/>
          </a:bodyPr>
          <a:lstStyle/>
          <a:p>
            <a:r>
              <a:rPr lang="it-IT" sz="4000">
                <a:solidFill>
                  <a:schemeClr val="bg1"/>
                </a:solidFill>
                <a:latin typeface="Garamond" pitchFamily="18" charset="0"/>
              </a:rPr>
              <a:t>Carta de Logu d’Arborea (ms. BUC 211)</a:t>
            </a:r>
            <a:endParaRPr lang="it-IT" sz="4000" i="1">
              <a:solidFill>
                <a:schemeClr val="bg1"/>
              </a:solidFill>
              <a:latin typeface="Garamond" pitchFamily="18" charset="0"/>
            </a:endParaRPr>
          </a:p>
        </p:txBody>
      </p:sp>
      <p:pic>
        <p:nvPicPr>
          <p:cNvPr id="5" name="Picture 2"/>
          <p:cNvPicPr>
            <a:picLocks noChangeAspect="1" noChangeArrowheads="1"/>
          </p:cNvPicPr>
          <p:nvPr/>
        </p:nvPicPr>
        <p:blipFill>
          <a:blip r:embed="rId3" cstate="print"/>
          <a:srcRect/>
          <a:stretch>
            <a:fillRect/>
          </a:stretch>
        </p:blipFill>
        <p:spPr bwMode="auto">
          <a:xfrm>
            <a:off x="-162154" y="908720"/>
            <a:ext cx="9342666" cy="5544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107758" y="39762"/>
            <a:ext cx="8928484" cy="868958"/>
          </a:xfrm>
        </p:spPr>
        <p:txBody>
          <a:bodyPr>
            <a:normAutofit/>
          </a:bodyPr>
          <a:lstStyle/>
          <a:p>
            <a:r>
              <a:rPr lang="it-IT" sz="4000">
                <a:solidFill>
                  <a:schemeClr val="bg1"/>
                </a:solidFill>
                <a:latin typeface="Garamond" pitchFamily="18" charset="0"/>
              </a:rPr>
              <a:t>Carta de Logu d’Arborea (BUC Inc. 230)</a:t>
            </a:r>
            <a:endParaRPr lang="it-IT" sz="4000" i="1">
              <a:solidFill>
                <a:schemeClr val="bg1"/>
              </a:solidFill>
              <a:latin typeface="Garamond"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2592000" y="972599"/>
            <a:ext cx="3960000" cy="555274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107758" y="39762"/>
            <a:ext cx="8928484" cy="868958"/>
          </a:xfrm>
        </p:spPr>
        <p:txBody>
          <a:bodyPr>
            <a:normAutofit/>
          </a:bodyPr>
          <a:lstStyle/>
          <a:p>
            <a:r>
              <a:rPr lang="it-IT" sz="4000">
                <a:solidFill>
                  <a:schemeClr val="bg1"/>
                </a:solidFill>
                <a:latin typeface="Garamond" pitchFamily="18" charset="0"/>
              </a:rPr>
              <a:t>Statuti sassaresi (1316)</a:t>
            </a:r>
            <a:endParaRPr lang="it-IT" sz="4000" i="1">
              <a:solidFill>
                <a:schemeClr val="bg1"/>
              </a:solidFill>
              <a:latin typeface="Garamond" pitchFamily="18" charset="0"/>
            </a:endParaRPr>
          </a:p>
        </p:txBody>
      </p:sp>
      <p:pic>
        <p:nvPicPr>
          <p:cNvPr id="30722" name="Picture 2" descr="https://upload.wikimedia.org/wikipedia/commons/thumb/c/c7/Statuti_sassaresi_incipit_1316.png/800px-Statuti_sassaresi_incipit_1316.png"/>
          <p:cNvPicPr>
            <a:picLocks noChangeAspect="1" noChangeArrowheads="1"/>
          </p:cNvPicPr>
          <p:nvPr/>
        </p:nvPicPr>
        <p:blipFill>
          <a:blip r:embed="rId3" cstate="print"/>
          <a:srcRect/>
          <a:stretch>
            <a:fillRect/>
          </a:stretch>
        </p:blipFill>
        <p:spPr bwMode="auto">
          <a:xfrm>
            <a:off x="2272837" y="908720"/>
            <a:ext cx="4598327" cy="5472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62FF071E-99F8-4908-B1B0-1EAEC700D179}" type="slidenum">
              <a:rPr lang="it-IT" smtClean="0"/>
              <a:pPr/>
              <a:t>24</a:t>
            </a:fld>
            <a:endParaRPr lang="it-IT"/>
          </a:p>
        </p:txBody>
      </p:sp>
      <p:sp>
        <p:nvSpPr>
          <p:cNvPr id="10" name="Rettangolo 9"/>
          <p:cNvSpPr/>
          <p:nvPr/>
        </p:nvSpPr>
        <p:spPr>
          <a:xfrm>
            <a:off x="2376312" y="5949304"/>
            <a:ext cx="5004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Titolo 1"/>
          <p:cNvSpPr txBox="1">
            <a:spLocks/>
          </p:cNvSpPr>
          <p:nvPr/>
        </p:nvSpPr>
        <p:spPr>
          <a:xfrm>
            <a:off x="0" y="72008"/>
            <a:ext cx="9144000" cy="764704"/>
          </a:xfrm>
          <a:prstGeom prst="rect">
            <a:avLst/>
          </a:prstGeom>
        </p:spPr>
        <p:txBody>
          <a:bodyPr>
            <a:noAutofit/>
          </a:bodyPr>
          <a:lstStyle/>
          <a:p>
            <a:pPr algn="ctr">
              <a:spcBef>
                <a:spcPct val="0"/>
              </a:spcBef>
            </a:pPr>
            <a:r>
              <a:rPr lang="it-IT" sz="3600">
                <a:solidFill>
                  <a:schemeClr val="bg1"/>
                </a:solidFill>
                <a:latin typeface="Times New Roman" pitchFamily="18" charset="0"/>
                <a:ea typeface="+mj-ea"/>
                <a:cs typeface="Times New Roman" pitchFamily="18" charset="0"/>
              </a:rPr>
              <a:t>Antonio Cano (?)</a:t>
            </a:r>
          </a:p>
        </p:txBody>
      </p:sp>
      <p:pic>
        <p:nvPicPr>
          <p:cNvPr id="2050" name="Picture 2"/>
          <p:cNvPicPr>
            <a:picLocks noChangeAspect="1" noChangeArrowheads="1"/>
          </p:cNvPicPr>
          <p:nvPr/>
        </p:nvPicPr>
        <p:blipFill>
          <a:blip r:embed="rId3" cstate="print"/>
          <a:srcRect/>
          <a:stretch>
            <a:fillRect/>
          </a:stretch>
        </p:blipFill>
        <p:spPr bwMode="auto">
          <a:xfrm>
            <a:off x="2527765" y="971550"/>
            <a:ext cx="4348491" cy="5364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a:extLst>
              <a:ext uri="{FF2B5EF4-FFF2-40B4-BE49-F238E27FC236}">
                <a16:creationId xmlns:a16="http://schemas.microsoft.com/office/drawing/2014/main" id="{639BEA14-BB89-47B1-ADBB-1DFAF87CC5DB}"/>
              </a:ext>
            </a:extLst>
          </p:cNvPr>
          <p:cNvSpPr txBox="1">
            <a:spLocks/>
          </p:cNvSpPr>
          <p:nvPr/>
        </p:nvSpPr>
        <p:spPr>
          <a:xfrm>
            <a:off x="-2916832" y="1052736"/>
            <a:ext cx="4501480" cy="5095206"/>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sz="1800">
              <a:solidFill>
                <a:schemeClr val="tx1"/>
              </a:solidFill>
              <a:effectLst/>
              <a:latin typeface="Times New Roman" panose="02020603050405020304" pitchFamily="18" charset="0"/>
              <a:ea typeface="Times New Roman" panose="02020603050405020304" pitchFamily="18" charset="0"/>
            </a:endParaRPr>
          </a:p>
        </p:txBody>
      </p:sp>
      <p:pic>
        <p:nvPicPr>
          <p:cNvPr id="6" name="Immagine 5" descr="Immagine che contiene testo&#10;&#10;Descrizione generata automaticamente">
            <a:extLst>
              <a:ext uri="{FF2B5EF4-FFF2-40B4-BE49-F238E27FC236}">
                <a16:creationId xmlns:a16="http://schemas.microsoft.com/office/drawing/2014/main" id="{79B7EAC4-9442-47B3-AF1C-B340A085FB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990" r="1423" b="1990"/>
          <a:stretch/>
        </p:blipFill>
        <p:spPr>
          <a:xfrm>
            <a:off x="2686208" y="1052736"/>
            <a:ext cx="3771585" cy="5150321"/>
          </a:xfrm>
          <a:prstGeom prst="rect">
            <a:avLst/>
          </a:prstGeom>
          <a:ln>
            <a:noFill/>
          </a:ln>
          <a:effectLst>
            <a:outerShdw blurRad="292100" dist="139700" dir="2700000" algn="tl" rotWithShape="0">
              <a:srgbClr val="333333">
                <a:alpha val="65000"/>
              </a:srgbClr>
            </a:outerShdw>
          </a:effectLst>
        </p:spPr>
      </p:pic>
      <p:sp>
        <p:nvSpPr>
          <p:cNvPr id="2" name="Titolo 1">
            <a:extLst>
              <a:ext uri="{FF2B5EF4-FFF2-40B4-BE49-F238E27FC236}">
                <a16:creationId xmlns:a16="http://schemas.microsoft.com/office/drawing/2014/main" id="{D865EE79-E632-A18F-CDA2-87AD51F4BB4F}"/>
              </a:ext>
            </a:extLst>
          </p:cNvPr>
          <p:cNvSpPr txBox="1">
            <a:spLocks/>
          </p:cNvSpPr>
          <p:nvPr/>
        </p:nvSpPr>
        <p:spPr>
          <a:xfrm>
            <a:off x="323528" y="116632"/>
            <a:ext cx="9144000" cy="86895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800" b="1">
                <a:solidFill>
                  <a:schemeClr val="bg1"/>
                </a:solidFill>
                <a:latin typeface="Garamond" panose="02020404030301010803" pitchFamily="18" charset="0"/>
              </a:rPr>
              <a:t>Il testamento della </a:t>
            </a:r>
            <a:r>
              <a:rPr lang="it-IT" sz="2800" b="1" i="1">
                <a:solidFill>
                  <a:schemeClr val="bg1"/>
                </a:solidFill>
                <a:latin typeface="Garamond" panose="02020404030301010803" pitchFamily="18" charset="0"/>
              </a:rPr>
              <a:t>servidora</a:t>
            </a:r>
            <a:r>
              <a:rPr lang="it-IT" sz="2800" b="1">
                <a:solidFill>
                  <a:schemeClr val="bg1"/>
                </a:solidFill>
                <a:latin typeface="Garamond" panose="02020404030301010803" pitchFamily="18" charset="0"/>
              </a:rPr>
              <a:t> Maddalena Casula (1665)</a:t>
            </a:r>
            <a:endParaRPr lang="it-IT" sz="2800" i="1">
              <a:solidFill>
                <a:schemeClr val="bg1"/>
              </a:solidFill>
              <a:latin typeface="Garamond" panose="02020404030301010803" pitchFamily="18" charset="0"/>
            </a:endParaRPr>
          </a:p>
        </p:txBody>
      </p:sp>
      <p:sp>
        <p:nvSpPr>
          <p:cNvPr id="10" name="Segnaposto numero diapositiva 6">
            <a:extLst>
              <a:ext uri="{FF2B5EF4-FFF2-40B4-BE49-F238E27FC236}">
                <a16:creationId xmlns:a16="http://schemas.microsoft.com/office/drawing/2014/main" id="{BD683EDC-0EC8-DA2C-857B-8DD502E1FADA}"/>
              </a:ext>
            </a:extLst>
          </p:cNvPr>
          <p:cNvSpPr>
            <a:spLocks noGrp="1"/>
          </p:cNvSpPr>
          <p:nvPr>
            <p:ph type="sldNum" sz="quarter" idx="12"/>
          </p:nvPr>
        </p:nvSpPr>
        <p:spPr>
          <a:xfrm>
            <a:off x="7020272" y="6309320"/>
            <a:ext cx="2133600" cy="365125"/>
          </a:xfrm>
        </p:spPr>
        <p:txBody>
          <a:bodyPr/>
          <a:lstStyle/>
          <a:p>
            <a:fld id="{B7392CCF-D02C-4D87-9B27-6936F0E6A093}" type="slidenum">
              <a:rPr lang="it-IT" smtClean="0">
                <a:latin typeface="Garamond" panose="02020404030301010803" pitchFamily="18" charset="0"/>
              </a:rPr>
              <a:pPr/>
              <a:t>25</a:t>
            </a:fld>
            <a:endParaRPr lang="it-IT">
              <a:latin typeface="Garamond" panose="02020404030301010803" pitchFamily="18" charset="0"/>
            </a:endParaRPr>
          </a:p>
        </p:txBody>
      </p:sp>
    </p:spTree>
    <p:extLst>
      <p:ext uri="{BB962C8B-B14F-4D97-AF65-F5344CB8AC3E}">
        <p14:creationId xmlns:p14="http://schemas.microsoft.com/office/powerpoint/2010/main" val="3270145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0FBB4-86D4-4D0B-A19E-A304E9A2B4AE}"/>
              </a:ext>
            </a:extLst>
          </p:cNvPr>
          <p:cNvSpPr>
            <a:spLocks noGrp="1"/>
          </p:cNvSpPr>
          <p:nvPr>
            <p:ph type="title"/>
          </p:nvPr>
        </p:nvSpPr>
        <p:spPr/>
        <p:txBody>
          <a:bodyPr/>
          <a:lstStyle/>
          <a:p>
            <a:r>
              <a:rPr lang="it-IT" sz="4000"/>
              <a:t>Il programma di Filologia sarda</a:t>
            </a:r>
          </a:p>
        </p:txBody>
      </p:sp>
      <p:sp>
        <p:nvSpPr>
          <p:cNvPr id="4" name="Segnaposto numero diapositiva 3">
            <a:extLst>
              <a:ext uri="{FF2B5EF4-FFF2-40B4-BE49-F238E27FC236}">
                <a16:creationId xmlns:a16="http://schemas.microsoft.com/office/drawing/2014/main" id="{A67FDA00-928B-44F7-8869-AEDA782AC13E}"/>
              </a:ext>
            </a:extLst>
          </p:cNvPr>
          <p:cNvSpPr>
            <a:spLocks noGrp="1"/>
          </p:cNvSpPr>
          <p:nvPr>
            <p:ph type="sldNum" sz="quarter" idx="12"/>
          </p:nvPr>
        </p:nvSpPr>
        <p:spPr/>
        <p:txBody>
          <a:bodyPr/>
          <a:lstStyle/>
          <a:p>
            <a:fld id="{62FF071E-99F8-4908-B1B0-1EAEC700D179}" type="slidenum">
              <a:rPr lang="it-IT" smtClean="0"/>
              <a:pPr/>
              <a:t>26</a:t>
            </a:fld>
            <a:endParaRPr lang="it-IT"/>
          </a:p>
        </p:txBody>
      </p:sp>
      <p:sp>
        <p:nvSpPr>
          <p:cNvPr id="8" name="CasellaDiTesto 7">
            <a:extLst>
              <a:ext uri="{FF2B5EF4-FFF2-40B4-BE49-F238E27FC236}">
                <a16:creationId xmlns:a16="http://schemas.microsoft.com/office/drawing/2014/main" id="{7F58E5FF-60D6-CD10-F581-EECFBF72D4D5}"/>
              </a:ext>
            </a:extLst>
          </p:cNvPr>
          <p:cNvSpPr txBox="1"/>
          <p:nvPr/>
        </p:nvSpPr>
        <p:spPr>
          <a:xfrm>
            <a:off x="323528" y="1124744"/>
            <a:ext cx="8424936" cy="5062924"/>
          </a:xfrm>
          <a:prstGeom prst="rect">
            <a:avLst/>
          </a:prstGeom>
          <a:solidFill>
            <a:schemeClr val="bg1"/>
          </a:solidFill>
        </p:spPr>
        <p:txBody>
          <a:bodyPr wrap="square" rtlCol="0">
            <a:spAutoFit/>
          </a:bodyPr>
          <a:lstStyle/>
          <a:p>
            <a:r>
              <a:rPr lang="it-IT" sz="1900">
                <a:latin typeface="Times" panose="02020603050405020304" pitchFamily="18" charset="0"/>
                <a:cs typeface="Times" panose="02020603050405020304" pitchFamily="18" charset="0"/>
              </a:rPr>
              <a:t>1) </a:t>
            </a:r>
            <a:r>
              <a:rPr lang="it-IT" sz="1900" b="1">
                <a:latin typeface="Times" panose="02020603050405020304" pitchFamily="18" charset="0"/>
                <a:cs typeface="Times" panose="02020603050405020304" pitchFamily="18" charset="0"/>
              </a:rPr>
              <a:t>Appunti, testi e materiali </a:t>
            </a:r>
            <a:r>
              <a:rPr lang="it-IT" sz="1900">
                <a:latin typeface="Times" panose="02020603050405020304" pitchFamily="18" charset="0"/>
                <a:cs typeface="Times" panose="02020603050405020304" pitchFamily="18" charset="0"/>
              </a:rPr>
              <a:t>(riproduzioni digitali dei testi oggetto del corso; ecc.) </a:t>
            </a:r>
          </a:p>
          <a:p>
            <a:r>
              <a:rPr lang="it-IT" sz="1900">
                <a:latin typeface="Times" panose="02020603050405020304" pitchFamily="18" charset="0"/>
                <a:cs typeface="Times" panose="02020603050405020304" pitchFamily="18" charset="0"/>
              </a:rPr>
              <a:t>presentati e commentati durante le lezioni.</a:t>
            </a:r>
          </a:p>
          <a:p>
            <a:endParaRPr lang="it-IT" sz="1900">
              <a:latin typeface="Times" panose="02020603050405020304" pitchFamily="18" charset="0"/>
              <a:cs typeface="Times" panose="02020603050405020304" pitchFamily="18" charset="0"/>
            </a:endParaRPr>
          </a:p>
          <a:p>
            <a:r>
              <a:rPr lang="it-IT" sz="1900">
                <a:latin typeface="Times" panose="02020603050405020304" pitchFamily="18" charset="0"/>
                <a:cs typeface="Times" panose="02020603050405020304" pitchFamily="18" charset="0"/>
              </a:rPr>
              <a:t>2) </a:t>
            </a:r>
            <a:r>
              <a:rPr lang="it-IT" sz="1900" b="1">
                <a:latin typeface="Times" panose="02020603050405020304" pitchFamily="18" charset="0"/>
                <a:cs typeface="Times" panose="02020603050405020304" pitchFamily="18" charset="0"/>
              </a:rPr>
              <a:t>Maninchedda (2012)</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Medioevo latino e volgare in Sardegna</a:t>
            </a:r>
          </a:p>
          <a:p>
            <a:endParaRPr lang="it-IT" sz="1900">
              <a:latin typeface="Times" panose="02020603050405020304" pitchFamily="18" charset="0"/>
              <a:cs typeface="Times" panose="02020603050405020304" pitchFamily="18" charset="0"/>
            </a:endParaRPr>
          </a:p>
          <a:p>
            <a:r>
              <a:rPr lang="it-IT" sz="1900">
                <a:latin typeface="Times" panose="02020603050405020304" pitchFamily="18" charset="0"/>
                <a:cs typeface="Times" panose="02020603050405020304" pitchFamily="18" charset="0"/>
              </a:rPr>
              <a:t>3) Saggi :</a:t>
            </a:r>
          </a:p>
          <a:p>
            <a:r>
              <a:rPr lang="it-IT" sz="1900">
                <a:latin typeface="Times" panose="02020603050405020304" pitchFamily="18" charset="0"/>
                <a:cs typeface="Times" panose="02020603050405020304" pitchFamily="18" charset="0"/>
              </a:rPr>
              <a:t>3.1) </a:t>
            </a:r>
            <a:r>
              <a:rPr lang="it-IT" sz="1900" b="1">
                <a:latin typeface="Times" panose="02020603050405020304" pitchFamily="18" charset="0"/>
                <a:cs typeface="Times" panose="02020603050405020304" pitchFamily="18" charset="0"/>
              </a:rPr>
              <a:t>Serra (2015)</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Genesi e testualità della scrittura sarda medioevale: sondaggi e ipotesi sulla Carta di Nicita</a:t>
            </a:r>
          </a:p>
          <a:p>
            <a:r>
              <a:rPr lang="it-IT" sz="1900">
                <a:latin typeface="Times" panose="02020603050405020304" pitchFamily="18" charset="0"/>
                <a:cs typeface="Times" panose="02020603050405020304" pitchFamily="18" charset="0"/>
              </a:rPr>
              <a:t>3.2) </a:t>
            </a:r>
            <a:r>
              <a:rPr lang="it-IT" sz="1900" b="1">
                <a:latin typeface="Times" panose="02020603050405020304" pitchFamily="18" charset="0"/>
                <a:cs typeface="Times" panose="02020603050405020304" pitchFamily="18" charset="0"/>
              </a:rPr>
              <a:t>Soddu; Crasta; Strinna (2010)</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Un’inedita carta sardo-greca del XII secolo nell’Archivio Capitolare di Pisa</a:t>
            </a:r>
            <a:endParaRPr lang="it-IT" sz="1900">
              <a:latin typeface="Times" panose="02020603050405020304" pitchFamily="18" charset="0"/>
              <a:cs typeface="Times" panose="02020603050405020304" pitchFamily="18" charset="0"/>
            </a:endParaRPr>
          </a:p>
          <a:p>
            <a:r>
              <a:rPr lang="it-IT" sz="1900">
                <a:latin typeface="Times" panose="02020603050405020304" pitchFamily="18" charset="0"/>
                <a:cs typeface="Times" panose="02020603050405020304" pitchFamily="18" charset="0"/>
              </a:rPr>
              <a:t>3.3) </a:t>
            </a:r>
            <a:r>
              <a:rPr lang="it-IT" sz="1900" b="1">
                <a:latin typeface="Times" panose="02020603050405020304" pitchFamily="18" charset="0"/>
                <a:cs typeface="Times" panose="02020603050405020304" pitchFamily="18" charset="0"/>
              </a:rPr>
              <a:t>Serra (2012)</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Alle origini della scrittura letteraria in Sardegna</a:t>
            </a:r>
            <a:r>
              <a:rPr lang="it-IT" sz="1900">
                <a:latin typeface="Times" panose="02020603050405020304" pitchFamily="18" charset="0"/>
                <a:cs typeface="Times" panose="02020603050405020304" pitchFamily="18" charset="0"/>
              </a:rPr>
              <a:t>;</a:t>
            </a:r>
          </a:p>
          <a:p>
            <a:r>
              <a:rPr lang="it-IT" sz="1900">
                <a:latin typeface="Times" panose="02020603050405020304" pitchFamily="18" charset="0"/>
                <a:cs typeface="Times" panose="02020603050405020304" pitchFamily="18" charset="0"/>
              </a:rPr>
              <a:t>3.4) </a:t>
            </a:r>
            <a:r>
              <a:rPr lang="it-IT" sz="1900" b="1">
                <a:latin typeface="Times" panose="02020603050405020304" pitchFamily="18" charset="0"/>
                <a:cs typeface="Times" panose="02020603050405020304" pitchFamily="18" charset="0"/>
              </a:rPr>
              <a:t>Murgia (2022)</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Introduzione</a:t>
            </a:r>
            <a:r>
              <a:rPr lang="it-IT" sz="1900">
                <a:latin typeface="Times" panose="02020603050405020304" pitchFamily="18" charset="0"/>
                <a:cs typeface="Times" panose="02020603050405020304" pitchFamily="18" charset="0"/>
              </a:rPr>
              <a:t>, in Carta de Logu d’Arborea;</a:t>
            </a:r>
          </a:p>
          <a:p>
            <a:r>
              <a:rPr lang="it-IT" sz="1900">
                <a:latin typeface="Times" panose="02020603050405020304" pitchFamily="18" charset="0"/>
                <a:cs typeface="Times" panose="02020603050405020304" pitchFamily="18" charset="0"/>
              </a:rPr>
              <a:t>3.5) </a:t>
            </a:r>
            <a:r>
              <a:rPr lang="it-IT" sz="1900" b="1">
                <a:latin typeface="Times" panose="02020603050405020304" pitchFamily="18" charset="0"/>
                <a:cs typeface="Times" panose="02020603050405020304" pitchFamily="18" charset="0"/>
              </a:rPr>
              <a:t>Murgia (2016)</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Introduzione</a:t>
            </a:r>
            <a:r>
              <a:rPr lang="it-IT" sz="1900">
                <a:latin typeface="Times" panose="02020603050405020304" pitchFamily="18" charset="0"/>
                <a:cs typeface="Times" panose="02020603050405020304" pitchFamily="18" charset="0"/>
              </a:rPr>
              <a:t>, in Carta de Logu d’Arborea. Edizione critica secondo l’editio princeps (BUC, Inc. 230); </a:t>
            </a:r>
          </a:p>
          <a:p>
            <a:r>
              <a:rPr lang="it-IT" sz="1900">
                <a:latin typeface="Times" panose="02020603050405020304" pitchFamily="18" charset="0"/>
                <a:cs typeface="Times" panose="02020603050405020304" pitchFamily="18" charset="0"/>
              </a:rPr>
              <a:t>3.6) </a:t>
            </a:r>
            <a:r>
              <a:rPr lang="it-IT" sz="1900" b="1">
                <a:latin typeface="Times" panose="02020603050405020304" pitchFamily="18" charset="0"/>
                <a:cs typeface="Times" panose="02020603050405020304" pitchFamily="18" charset="0"/>
              </a:rPr>
              <a:t>Ravani (2011)</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Per la lingua del Breve di Villa di Chiesa: gli influssi del sardo</a:t>
            </a:r>
            <a:r>
              <a:rPr lang="it-IT" sz="1900">
                <a:latin typeface="Times" panose="02020603050405020304" pitchFamily="18" charset="0"/>
                <a:cs typeface="Times" panose="02020603050405020304" pitchFamily="18" charset="0"/>
              </a:rPr>
              <a:t>;</a:t>
            </a:r>
          </a:p>
          <a:p>
            <a:r>
              <a:rPr lang="it-IT" sz="1900">
                <a:latin typeface="Times" panose="02020603050405020304" pitchFamily="18" charset="0"/>
                <a:cs typeface="Times" panose="02020603050405020304" pitchFamily="18" charset="0"/>
              </a:rPr>
              <a:t>3.7) </a:t>
            </a:r>
            <a:r>
              <a:rPr lang="it-IT" sz="1900" b="1">
                <a:latin typeface="Times" panose="02020603050405020304" pitchFamily="18" charset="0"/>
                <a:cs typeface="Times" panose="02020603050405020304" pitchFamily="18" charset="0"/>
              </a:rPr>
              <a:t>Porcu (2009)</a:t>
            </a:r>
            <a:r>
              <a:rPr lang="it-IT" sz="1900">
                <a:latin typeface="Times" panose="02020603050405020304" pitchFamily="18" charset="0"/>
                <a:cs typeface="Times" panose="02020603050405020304" pitchFamily="18" charset="0"/>
              </a:rPr>
              <a:t>, </a:t>
            </a:r>
            <a:r>
              <a:rPr lang="it-IT" sz="1900" i="1">
                <a:latin typeface="Times" panose="02020603050405020304" pitchFamily="18" charset="0"/>
                <a:cs typeface="Times" panose="02020603050405020304" pitchFamily="18" charset="0"/>
              </a:rPr>
              <a:t>Antonio Cano e il primo testo poetico in lingua sarda: restauri codicologici</a:t>
            </a:r>
          </a:p>
        </p:txBody>
      </p:sp>
    </p:spTree>
    <p:extLst>
      <p:ext uri="{BB962C8B-B14F-4D97-AF65-F5344CB8AC3E}">
        <p14:creationId xmlns:p14="http://schemas.microsoft.com/office/powerpoint/2010/main" val="312990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0FBB4-86D4-4D0B-A19E-A304E9A2B4AE}"/>
              </a:ext>
            </a:extLst>
          </p:cNvPr>
          <p:cNvSpPr>
            <a:spLocks noGrp="1"/>
          </p:cNvSpPr>
          <p:nvPr>
            <p:ph type="title"/>
          </p:nvPr>
        </p:nvSpPr>
        <p:spPr/>
        <p:txBody>
          <a:bodyPr/>
          <a:lstStyle/>
          <a:p>
            <a:r>
              <a:rPr lang="it-IT" sz="4000"/>
              <a:t>Il programma di Filologia sarda</a:t>
            </a:r>
          </a:p>
        </p:txBody>
      </p:sp>
      <p:sp>
        <p:nvSpPr>
          <p:cNvPr id="4" name="Segnaposto numero diapositiva 3">
            <a:extLst>
              <a:ext uri="{FF2B5EF4-FFF2-40B4-BE49-F238E27FC236}">
                <a16:creationId xmlns:a16="http://schemas.microsoft.com/office/drawing/2014/main" id="{A67FDA00-928B-44F7-8869-AEDA782AC13E}"/>
              </a:ext>
            </a:extLst>
          </p:cNvPr>
          <p:cNvSpPr>
            <a:spLocks noGrp="1"/>
          </p:cNvSpPr>
          <p:nvPr>
            <p:ph type="sldNum" sz="quarter" idx="12"/>
          </p:nvPr>
        </p:nvSpPr>
        <p:spPr/>
        <p:txBody>
          <a:bodyPr/>
          <a:lstStyle/>
          <a:p>
            <a:fld id="{62FF071E-99F8-4908-B1B0-1EAEC700D179}" type="slidenum">
              <a:rPr lang="it-IT" smtClean="0"/>
              <a:pPr/>
              <a:t>27</a:t>
            </a:fld>
            <a:endParaRPr lang="it-IT"/>
          </a:p>
        </p:txBody>
      </p:sp>
      <p:pic>
        <p:nvPicPr>
          <p:cNvPr id="5" name="Immagine 4">
            <a:extLst>
              <a:ext uri="{FF2B5EF4-FFF2-40B4-BE49-F238E27FC236}">
                <a16:creationId xmlns:a16="http://schemas.microsoft.com/office/drawing/2014/main" id="{B2F83194-2622-021C-52FC-859AE92D34EC}"/>
              </a:ext>
            </a:extLst>
          </p:cNvPr>
          <p:cNvPicPr>
            <a:picLocks noChangeAspect="1"/>
          </p:cNvPicPr>
          <p:nvPr/>
        </p:nvPicPr>
        <p:blipFill>
          <a:blip r:embed="rId3"/>
          <a:stretch>
            <a:fillRect/>
          </a:stretch>
        </p:blipFill>
        <p:spPr>
          <a:xfrm>
            <a:off x="233772" y="1160115"/>
            <a:ext cx="8676456" cy="47962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69660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0FBB4-86D4-4D0B-A19E-A304E9A2B4AE}"/>
              </a:ext>
            </a:extLst>
          </p:cNvPr>
          <p:cNvSpPr>
            <a:spLocks noGrp="1"/>
          </p:cNvSpPr>
          <p:nvPr>
            <p:ph type="title"/>
          </p:nvPr>
        </p:nvSpPr>
        <p:spPr/>
        <p:txBody>
          <a:bodyPr/>
          <a:lstStyle/>
          <a:p>
            <a:r>
              <a:rPr lang="it-IT" sz="3600"/>
              <a:t>Caricamenti materiale didattico</a:t>
            </a:r>
          </a:p>
        </p:txBody>
      </p:sp>
      <p:sp>
        <p:nvSpPr>
          <p:cNvPr id="4" name="Segnaposto numero diapositiva 3">
            <a:extLst>
              <a:ext uri="{FF2B5EF4-FFF2-40B4-BE49-F238E27FC236}">
                <a16:creationId xmlns:a16="http://schemas.microsoft.com/office/drawing/2014/main" id="{A67FDA00-928B-44F7-8869-AEDA782AC13E}"/>
              </a:ext>
            </a:extLst>
          </p:cNvPr>
          <p:cNvSpPr>
            <a:spLocks noGrp="1"/>
          </p:cNvSpPr>
          <p:nvPr>
            <p:ph type="sldNum" sz="quarter" idx="12"/>
          </p:nvPr>
        </p:nvSpPr>
        <p:spPr/>
        <p:txBody>
          <a:bodyPr/>
          <a:lstStyle/>
          <a:p>
            <a:fld id="{62FF071E-99F8-4908-B1B0-1EAEC700D179}" type="slidenum">
              <a:rPr lang="it-IT" smtClean="0"/>
              <a:pPr/>
              <a:t>28</a:t>
            </a:fld>
            <a:endParaRPr lang="it-IT"/>
          </a:p>
        </p:txBody>
      </p:sp>
      <p:pic>
        <p:nvPicPr>
          <p:cNvPr id="3" name="Immagine 2">
            <a:extLst>
              <a:ext uri="{FF2B5EF4-FFF2-40B4-BE49-F238E27FC236}">
                <a16:creationId xmlns:a16="http://schemas.microsoft.com/office/drawing/2014/main" id="{F5FF2E96-9FA2-AB52-D112-E5BDDDEB5866}"/>
              </a:ext>
            </a:extLst>
          </p:cNvPr>
          <p:cNvPicPr>
            <a:picLocks noChangeAspect="1"/>
          </p:cNvPicPr>
          <p:nvPr/>
        </p:nvPicPr>
        <p:blipFill>
          <a:blip r:embed="rId3"/>
          <a:stretch>
            <a:fillRect/>
          </a:stretch>
        </p:blipFill>
        <p:spPr>
          <a:xfrm>
            <a:off x="477422" y="1124744"/>
            <a:ext cx="8189156" cy="44348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335895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D0FBB4-86D4-4D0B-A19E-A304E9A2B4AE}"/>
              </a:ext>
            </a:extLst>
          </p:cNvPr>
          <p:cNvSpPr>
            <a:spLocks noGrp="1"/>
          </p:cNvSpPr>
          <p:nvPr>
            <p:ph type="title"/>
          </p:nvPr>
        </p:nvSpPr>
        <p:spPr/>
        <p:txBody>
          <a:bodyPr/>
          <a:lstStyle/>
          <a:p>
            <a:r>
              <a:rPr lang="it-IT" sz="3600"/>
              <a:t>Caricamenti materiale didattico e password</a:t>
            </a:r>
          </a:p>
        </p:txBody>
      </p:sp>
      <p:sp>
        <p:nvSpPr>
          <p:cNvPr id="4" name="Segnaposto numero diapositiva 3">
            <a:extLst>
              <a:ext uri="{FF2B5EF4-FFF2-40B4-BE49-F238E27FC236}">
                <a16:creationId xmlns:a16="http://schemas.microsoft.com/office/drawing/2014/main" id="{A67FDA00-928B-44F7-8869-AEDA782AC13E}"/>
              </a:ext>
            </a:extLst>
          </p:cNvPr>
          <p:cNvSpPr>
            <a:spLocks noGrp="1"/>
          </p:cNvSpPr>
          <p:nvPr>
            <p:ph type="sldNum" sz="quarter" idx="12"/>
          </p:nvPr>
        </p:nvSpPr>
        <p:spPr/>
        <p:txBody>
          <a:bodyPr/>
          <a:lstStyle/>
          <a:p>
            <a:fld id="{62FF071E-99F8-4908-B1B0-1EAEC700D179}" type="slidenum">
              <a:rPr lang="it-IT" smtClean="0"/>
              <a:pPr/>
              <a:t>29</a:t>
            </a:fld>
            <a:endParaRPr lang="it-IT"/>
          </a:p>
        </p:txBody>
      </p:sp>
      <p:sp>
        <p:nvSpPr>
          <p:cNvPr id="3" name="Segnaposto contenuto 2">
            <a:extLst>
              <a:ext uri="{FF2B5EF4-FFF2-40B4-BE49-F238E27FC236}">
                <a16:creationId xmlns:a16="http://schemas.microsoft.com/office/drawing/2014/main" id="{3720D56D-F42D-4864-CE29-B4C48F78FC7D}"/>
              </a:ext>
            </a:extLst>
          </p:cNvPr>
          <p:cNvSpPr>
            <a:spLocks noGrp="1"/>
          </p:cNvSpPr>
          <p:nvPr>
            <p:ph idx="1"/>
          </p:nvPr>
        </p:nvSpPr>
        <p:spPr>
          <a:xfrm>
            <a:off x="457200" y="952128"/>
            <a:ext cx="8147248" cy="1108720"/>
          </a:xfrm>
        </p:spPr>
        <p:txBody>
          <a:bodyPr>
            <a:normAutofit/>
          </a:bodyPr>
          <a:lstStyle/>
          <a:p>
            <a:pPr marL="0" indent="0" algn="ctr">
              <a:buNone/>
            </a:pPr>
            <a:r>
              <a:rPr lang="it-IT" sz="2400">
                <a:latin typeface="Times New Roman" pitchFamily="18" charset="0"/>
                <a:cs typeface="Times New Roman" pitchFamily="18" charset="0"/>
              </a:rPr>
              <a:t>Password per i materiali didattici criptati:</a:t>
            </a:r>
            <a:r>
              <a:rPr lang="it-IT" sz="2600">
                <a:latin typeface="Times New Roman" pitchFamily="18" charset="0"/>
                <a:cs typeface="Times New Roman" pitchFamily="18" charset="0"/>
              </a:rPr>
              <a:t> </a:t>
            </a:r>
          </a:p>
          <a:p>
            <a:pPr marL="0" indent="0" algn="ctr">
              <a:buNone/>
            </a:pPr>
            <a:r>
              <a:rPr lang="it-IT" sz="2600">
                <a:latin typeface="Times New Roman" pitchFamily="18" charset="0"/>
                <a:cs typeface="Times New Roman" pitchFamily="18" charset="0"/>
              </a:rPr>
              <a:t>23Filologia</a:t>
            </a:r>
          </a:p>
        </p:txBody>
      </p:sp>
      <p:pic>
        <p:nvPicPr>
          <p:cNvPr id="7" name="Immagine 6">
            <a:extLst>
              <a:ext uri="{FF2B5EF4-FFF2-40B4-BE49-F238E27FC236}">
                <a16:creationId xmlns:a16="http://schemas.microsoft.com/office/drawing/2014/main" id="{C9F93423-47D8-9A05-98F3-3C14EAE73CF1}"/>
              </a:ext>
            </a:extLst>
          </p:cNvPr>
          <p:cNvPicPr>
            <a:picLocks noChangeAspect="1"/>
          </p:cNvPicPr>
          <p:nvPr/>
        </p:nvPicPr>
        <p:blipFill>
          <a:blip r:embed="rId3"/>
          <a:stretch>
            <a:fillRect/>
          </a:stretch>
        </p:blipFill>
        <p:spPr>
          <a:xfrm>
            <a:off x="457200" y="2060848"/>
            <a:ext cx="8147248" cy="43835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15278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EEA35C9A-02FB-5532-86AA-1E164457B25F}"/>
              </a:ext>
            </a:extLst>
          </p:cNvPr>
          <p:cNvPicPr>
            <a:picLocks noChangeAspect="1"/>
          </p:cNvPicPr>
          <p:nvPr/>
        </p:nvPicPr>
        <p:blipFill rotWithShape="1">
          <a:blip r:embed="rId3"/>
          <a:srcRect t="11759" b="4405"/>
          <a:stretch/>
        </p:blipFill>
        <p:spPr>
          <a:xfrm>
            <a:off x="6265514" y="3932001"/>
            <a:ext cx="1725176" cy="2486297"/>
          </a:xfrm>
          <a:prstGeom prst="rect">
            <a:avLst/>
          </a:prstGeom>
          <a:ln>
            <a:noFill/>
          </a:ln>
          <a:effectLst>
            <a:outerShdw blurRad="292100" dist="139700" dir="2700000" algn="tl" rotWithShape="0">
              <a:srgbClr val="333333">
                <a:alpha val="65000"/>
              </a:srgbClr>
            </a:outerShdw>
          </a:effectLst>
        </p:spPr>
      </p:pic>
      <p:pic>
        <p:nvPicPr>
          <p:cNvPr id="12" name="Immagine 11">
            <a:extLst>
              <a:ext uri="{FF2B5EF4-FFF2-40B4-BE49-F238E27FC236}">
                <a16:creationId xmlns:a16="http://schemas.microsoft.com/office/drawing/2014/main" id="{6BFC55B3-DBC5-4F3C-97BD-C4806DD69304}"/>
              </a:ext>
            </a:extLst>
          </p:cNvPr>
          <p:cNvPicPr>
            <a:picLocks noChangeAspect="1"/>
          </p:cNvPicPr>
          <p:nvPr/>
        </p:nvPicPr>
        <p:blipFill>
          <a:blip r:embed="rId4"/>
          <a:stretch>
            <a:fillRect/>
          </a:stretch>
        </p:blipFill>
        <p:spPr>
          <a:xfrm>
            <a:off x="4189637" y="3914629"/>
            <a:ext cx="1725177" cy="2539305"/>
          </a:xfrm>
          <a:prstGeom prst="rect">
            <a:avLst/>
          </a:prstGeom>
          <a:ln>
            <a:noFill/>
          </a:ln>
          <a:effectLst>
            <a:outerShdw blurRad="292100" dist="139700" dir="2700000" algn="tl" rotWithShape="0">
              <a:srgbClr val="333333">
                <a:alpha val="65000"/>
              </a:srgbClr>
            </a:outerShdw>
          </a:effectLst>
        </p:spPr>
      </p:pic>
      <p:sp>
        <p:nvSpPr>
          <p:cNvPr id="2" name="Titolo 1">
            <a:extLst>
              <a:ext uri="{FF2B5EF4-FFF2-40B4-BE49-F238E27FC236}">
                <a16:creationId xmlns:a16="http://schemas.microsoft.com/office/drawing/2014/main" id="{258B5D0F-F76D-43B4-802D-418092CEB4C4}"/>
              </a:ext>
            </a:extLst>
          </p:cNvPr>
          <p:cNvSpPr>
            <a:spLocks noGrp="1"/>
          </p:cNvSpPr>
          <p:nvPr>
            <p:ph type="title"/>
          </p:nvPr>
        </p:nvSpPr>
        <p:spPr/>
        <p:txBody>
          <a:bodyPr/>
          <a:lstStyle/>
          <a:p>
            <a:r>
              <a:rPr lang="it-IT" sz="4000"/>
              <a:t>Presentazione bio-bibliografica</a:t>
            </a:r>
          </a:p>
        </p:txBody>
      </p:sp>
      <p:sp>
        <p:nvSpPr>
          <p:cNvPr id="4" name="Segnaposto numero diapositiva 3">
            <a:extLst>
              <a:ext uri="{FF2B5EF4-FFF2-40B4-BE49-F238E27FC236}">
                <a16:creationId xmlns:a16="http://schemas.microsoft.com/office/drawing/2014/main" id="{A9168551-8F47-4CA8-A215-78E84C789E67}"/>
              </a:ext>
            </a:extLst>
          </p:cNvPr>
          <p:cNvSpPr>
            <a:spLocks noGrp="1"/>
          </p:cNvSpPr>
          <p:nvPr>
            <p:ph type="sldNum" sz="quarter" idx="12"/>
          </p:nvPr>
        </p:nvSpPr>
        <p:spPr/>
        <p:txBody>
          <a:bodyPr/>
          <a:lstStyle/>
          <a:p>
            <a:fld id="{62FF071E-99F8-4908-B1B0-1EAEC700D179}" type="slidenum">
              <a:rPr lang="it-IT" smtClean="0"/>
              <a:pPr/>
              <a:t>3</a:t>
            </a:fld>
            <a:endParaRPr lang="it-IT"/>
          </a:p>
        </p:txBody>
      </p:sp>
      <p:pic>
        <p:nvPicPr>
          <p:cNvPr id="7" name="Immagine 6">
            <a:extLst>
              <a:ext uri="{FF2B5EF4-FFF2-40B4-BE49-F238E27FC236}">
                <a16:creationId xmlns:a16="http://schemas.microsoft.com/office/drawing/2014/main" id="{F6E4EF58-0EAD-45AE-9BEC-849DC11A6C62}"/>
              </a:ext>
            </a:extLst>
          </p:cNvPr>
          <p:cNvPicPr>
            <a:picLocks noChangeAspect="1"/>
          </p:cNvPicPr>
          <p:nvPr/>
        </p:nvPicPr>
        <p:blipFill>
          <a:blip r:embed="rId5"/>
          <a:stretch>
            <a:fillRect/>
          </a:stretch>
        </p:blipFill>
        <p:spPr>
          <a:xfrm>
            <a:off x="233046" y="3932003"/>
            <a:ext cx="1818673" cy="2580457"/>
          </a:xfrm>
          <a:prstGeom prst="rect">
            <a:avLst/>
          </a:prstGeom>
          <a:ln>
            <a:noFill/>
          </a:ln>
          <a:effectLst>
            <a:outerShdw blurRad="292100" dist="139700" dir="2700000" algn="tl" rotWithShape="0">
              <a:srgbClr val="333333">
                <a:alpha val="65000"/>
              </a:srgbClr>
            </a:outerShdw>
          </a:effectLst>
        </p:spPr>
      </p:pic>
      <p:pic>
        <p:nvPicPr>
          <p:cNvPr id="8" name="Immagine 7">
            <a:extLst>
              <a:ext uri="{FF2B5EF4-FFF2-40B4-BE49-F238E27FC236}">
                <a16:creationId xmlns:a16="http://schemas.microsoft.com/office/drawing/2014/main" id="{6208D2B0-FF83-433F-BDC4-1B9A225FDCA2}"/>
              </a:ext>
            </a:extLst>
          </p:cNvPr>
          <p:cNvPicPr>
            <a:picLocks noChangeAspect="1"/>
          </p:cNvPicPr>
          <p:nvPr/>
        </p:nvPicPr>
        <p:blipFill>
          <a:blip r:embed="rId6"/>
          <a:stretch>
            <a:fillRect/>
          </a:stretch>
        </p:blipFill>
        <p:spPr>
          <a:xfrm>
            <a:off x="395536" y="1002403"/>
            <a:ext cx="2035566" cy="2736457"/>
          </a:xfrm>
          <a:prstGeom prst="rect">
            <a:avLst/>
          </a:prstGeom>
          <a:ln>
            <a:noFill/>
          </a:ln>
          <a:effectLst>
            <a:outerShdw blurRad="292100" dist="139700" dir="2700000" algn="tl" rotWithShape="0">
              <a:srgbClr val="333333">
                <a:alpha val="65000"/>
              </a:srgbClr>
            </a:outerShdw>
          </a:effectLst>
        </p:spPr>
      </p:pic>
      <p:pic>
        <p:nvPicPr>
          <p:cNvPr id="14" name="Immagine 13">
            <a:extLst>
              <a:ext uri="{FF2B5EF4-FFF2-40B4-BE49-F238E27FC236}">
                <a16:creationId xmlns:a16="http://schemas.microsoft.com/office/drawing/2014/main" id="{ED406C06-B62D-4975-81C1-6008CE1B0CE7}"/>
              </a:ext>
            </a:extLst>
          </p:cNvPr>
          <p:cNvPicPr>
            <a:picLocks noChangeAspect="1"/>
          </p:cNvPicPr>
          <p:nvPr/>
        </p:nvPicPr>
        <p:blipFill>
          <a:blip r:embed="rId7"/>
          <a:stretch>
            <a:fillRect/>
          </a:stretch>
        </p:blipFill>
        <p:spPr>
          <a:xfrm>
            <a:off x="2698852" y="1040768"/>
            <a:ext cx="1672210" cy="2603689"/>
          </a:xfrm>
          <a:prstGeom prst="rect">
            <a:avLst/>
          </a:prstGeom>
          <a:ln>
            <a:noFill/>
          </a:ln>
          <a:effectLst>
            <a:outerShdw blurRad="292100" dist="139700" dir="2700000" algn="tl" rotWithShape="0">
              <a:srgbClr val="333333">
                <a:alpha val="65000"/>
              </a:srgbClr>
            </a:outerShdw>
          </a:effectLst>
        </p:spPr>
      </p:pic>
      <p:pic>
        <p:nvPicPr>
          <p:cNvPr id="9" name="Immagine 8">
            <a:extLst>
              <a:ext uri="{FF2B5EF4-FFF2-40B4-BE49-F238E27FC236}">
                <a16:creationId xmlns:a16="http://schemas.microsoft.com/office/drawing/2014/main" id="{2CD54007-D2D0-432D-8864-6EB1BED6AC1D}"/>
              </a:ext>
            </a:extLst>
          </p:cNvPr>
          <p:cNvPicPr>
            <a:picLocks noChangeAspect="1"/>
          </p:cNvPicPr>
          <p:nvPr/>
        </p:nvPicPr>
        <p:blipFill>
          <a:blip r:embed="rId8"/>
          <a:stretch>
            <a:fillRect/>
          </a:stretch>
        </p:blipFill>
        <p:spPr>
          <a:xfrm>
            <a:off x="4628062" y="1040768"/>
            <a:ext cx="1800447" cy="2628973"/>
          </a:xfrm>
          <a:prstGeom prst="rect">
            <a:avLst/>
          </a:prstGeom>
          <a:ln>
            <a:noFill/>
          </a:ln>
          <a:effectLst>
            <a:outerShdw blurRad="292100" dist="139700" dir="2700000" algn="tl" rotWithShape="0">
              <a:srgbClr val="333333">
                <a:alpha val="65000"/>
              </a:srgbClr>
            </a:outerShdw>
          </a:effectLst>
        </p:spPr>
      </p:pic>
      <p:pic>
        <p:nvPicPr>
          <p:cNvPr id="5" name="Immagine 4">
            <a:extLst>
              <a:ext uri="{FF2B5EF4-FFF2-40B4-BE49-F238E27FC236}">
                <a16:creationId xmlns:a16="http://schemas.microsoft.com/office/drawing/2014/main" id="{3AB70CE6-7046-4A6F-884E-B736B831EE97}"/>
              </a:ext>
            </a:extLst>
          </p:cNvPr>
          <p:cNvPicPr>
            <a:picLocks noChangeAspect="1"/>
          </p:cNvPicPr>
          <p:nvPr/>
        </p:nvPicPr>
        <p:blipFill>
          <a:blip r:embed="rId9"/>
          <a:stretch>
            <a:fillRect/>
          </a:stretch>
        </p:blipFill>
        <p:spPr>
          <a:xfrm>
            <a:off x="2270358" y="3932002"/>
            <a:ext cx="1581561" cy="2539305"/>
          </a:xfrm>
          <a:prstGeom prst="rect">
            <a:avLst/>
          </a:prstGeom>
          <a:ln>
            <a:noFill/>
          </a:ln>
          <a:effectLst>
            <a:outerShdw blurRad="292100" dist="139700" dir="2700000" algn="tl" rotWithShape="0">
              <a:srgbClr val="333333">
                <a:alpha val="65000"/>
              </a:srgbClr>
            </a:outerShdw>
          </a:effectLst>
        </p:spPr>
      </p:pic>
      <p:pic>
        <p:nvPicPr>
          <p:cNvPr id="11" name="Immagine 10">
            <a:extLst>
              <a:ext uri="{FF2B5EF4-FFF2-40B4-BE49-F238E27FC236}">
                <a16:creationId xmlns:a16="http://schemas.microsoft.com/office/drawing/2014/main" id="{69033F9E-4092-459F-3FFF-54484B2CBEA0}"/>
              </a:ext>
            </a:extLst>
          </p:cNvPr>
          <p:cNvPicPr>
            <a:picLocks noChangeAspect="1"/>
          </p:cNvPicPr>
          <p:nvPr/>
        </p:nvPicPr>
        <p:blipFill>
          <a:blip r:embed="rId10"/>
          <a:stretch>
            <a:fillRect/>
          </a:stretch>
        </p:blipFill>
        <p:spPr>
          <a:xfrm>
            <a:off x="6659985" y="1040767"/>
            <a:ext cx="1854351" cy="26036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2446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3400"/>
              <a:t>In vista dell’esame. Il colloquio</a:t>
            </a:r>
            <a:br>
              <a:rPr lang="it-IT" sz="3400"/>
            </a:br>
            <a:r>
              <a:rPr lang="it-IT" sz="3200"/>
              <a:t>“Simulazione” del colloquio d’esame</a:t>
            </a:r>
            <a:endParaRPr lang="it-IT" sz="3400">
              <a:solidFill>
                <a:schemeClr val="bg1"/>
              </a:solidFill>
              <a:latin typeface="Garamond" pitchFamily="18" charset="0"/>
            </a:endParaRPr>
          </a:p>
        </p:txBody>
      </p:sp>
      <p:sp>
        <p:nvSpPr>
          <p:cNvPr id="8" name="CasellaDiTesto 7"/>
          <p:cNvSpPr txBox="1"/>
          <p:nvPr/>
        </p:nvSpPr>
        <p:spPr>
          <a:xfrm>
            <a:off x="611560" y="6453336"/>
            <a:ext cx="8064896" cy="369332"/>
          </a:xfrm>
          <a:prstGeom prst="rect">
            <a:avLst/>
          </a:prstGeom>
          <a:noFill/>
        </p:spPr>
        <p:txBody>
          <a:bodyPr wrap="square" rtlCol="0">
            <a:spAutoFit/>
          </a:bodyPr>
          <a:lstStyle/>
          <a:p>
            <a:r>
              <a:rPr lang="it-IT">
                <a:solidFill>
                  <a:schemeClr val="bg1"/>
                </a:solidFill>
                <a:latin typeface="Garamond" pitchFamily="18" charset="0"/>
              </a:rPr>
              <a:t> </a:t>
            </a:r>
          </a:p>
        </p:txBody>
      </p:sp>
      <p:sp>
        <p:nvSpPr>
          <p:cNvPr id="6" name="Segnaposto numero diapositiva 5"/>
          <p:cNvSpPr>
            <a:spLocks noGrp="1"/>
          </p:cNvSpPr>
          <p:nvPr>
            <p:ph type="sldNum" sz="quarter" idx="12"/>
          </p:nvPr>
        </p:nvSpPr>
        <p:spPr/>
        <p:txBody>
          <a:bodyPr/>
          <a:lstStyle/>
          <a:p>
            <a:fld id="{62FF071E-99F8-4908-B1B0-1EAEC700D179}" type="slidenum">
              <a:rPr lang="it-IT" sz="1600" smtClean="0">
                <a:latin typeface="Times New Roman" pitchFamily="18" charset="0"/>
                <a:cs typeface="Times New Roman" pitchFamily="18" charset="0"/>
              </a:rPr>
              <a:pPr/>
              <a:t>30</a:t>
            </a:fld>
            <a:endParaRPr lang="it-IT" sz="1600">
              <a:latin typeface="Times New Roman" pitchFamily="18" charset="0"/>
              <a:cs typeface="Times New Roman" pitchFamily="18" charset="0"/>
            </a:endParaRPr>
          </a:p>
        </p:txBody>
      </p:sp>
      <p:pic>
        <p:nvPicPr>
          <p:cNvPr id="4" name="Immagine 3">
            <a:extLst>
              <a:ext uri="{FF2B5EF4-FFF2-40B4-BE49-F238E27FC236}">
                <a16:creationId xmlns:a16="http://schemas.microsoft.com/office/drawing/2014/main" id="{5612C2AB-2E68-480D-A393-29D15E5C5F6E}"/>
              </a:ext>
            </a:extLst>
          </p:cNvPr>
          <p:cNvPicPr>
            <a:picLocks noChangeAspect="1"/>
          </p:cNvPicPr>
          <p:nvPr/>
        </p:nvPicPr>
        <p:blipFill>
          <a:blip r:embed="rId3"/>
          <a:stretch>
            <a:fillRect/>
          </a:stretch>
        </p:blipFill>
        <p:spPr>
          <a:xfrm>
            <a:off x="89756" y="980728"/>
            <a:ext cx="8964488" cy="3755744"/>
          </a:xfrm>
          <a:prstGeom prst="rect">
            <a:avLst/>
          </a:prstGeom>
        </p:spPr>
      </p:pic>
      <p:sp>
        <p:nvSpPr>
          <p:cNvPr id="5" name="CasellaDiTesto 4">
            <a:extLst>
              <a:ext uri="{FF2B5EF4-FFF2-40B4-BE49-F238E27FC236}">
                <a16:creationId xmlns:a16="http://schemas.microsoft.com/office/drawing/2014/main" id="{8B3EA8E0-F0A5-416D-9603-773C792AA861}"/>
              </a:ext>
            </a:extLst>
          </p:cNvPr>
          <p:cNvSpPr txBox="1"/>
          <p:nvPr/>
        </p:nvSpPr>
        <p:spPr>
          <a:xfrm>
            <a:off x="233772" y="4797152"/>
            <a:ext cx="4266220"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b="1">
                <a:latin typeface="Times New Roman" panose="02020603050405020304" pitchFamily="18" charset="0"/>
                <a:cs typeface="Times New Roman" panose="02020603050405020304" pitchFamily="18" charset="0"/>
              </a:rPr>
              <a:t>Esempio di colloquio d’esame</a:t>
            </a:r>
          </a:p>
          <a:p>
            <a:pPr marL="285750" indent="-285750">
              <a:buFontTx/>
              <a:buChar char="-"/>
            </a:pPr>
            <a:endParaRPr lang="it-IT" sz="1600">
              <a:latin typeface="Times New Roman" panose="02020603050405020304" pitchFamily="18" charset="0"/>
              <a:cs typeface="Times New Roman" panose="02020603050405020304" pitchFamily="18" charset="0"/>
            </a:endParaRPr>
          </a:p>
          <a:p>
            <a:pPr marL="285750" indent="-285750">
              <a:buFontTx/>
              <a:buChar char="-"/>
            </a:pPr>
            <a:r>
              <a:rPr lang="it-IT" sz="1600">
                <a:latin typeface="Times New Roman" panose="02020603050405020304" pitchFamily="18" charset="0"/>
                <a:cs typeface="Times New Roman" panose="02020603050405020304" pitchFamily="18" charset="0"/>
              </a:rPr>
              <a:t>I caratteri della romanizzazione in Sardegna</a:t>
            </a:r>
          </a:p>
          <a:p>
            <a:pPr marL="285750" indent="-285750">
              <a:buFontTx/>
              <a:buChar char="-"/>
            </a:pPr>
            <a:r>
              <a:rPr lang="it-IT" sz="1600">
                <a:latin typeface="Times New Roman" panose="02020603050405020304" pitchFamily="18" charset="0"/>
                <a:cs typeface="Times New Roman" panose="02020603050405020304" pitchFamily="18" charset="0"/>
              </a:rPr>
              <a:t>La questione delle «origini» del volgare sardo</a:t>
            </a:r>
          </a:p>
          <a:p>
            <a:pPr marL="285750" indent="-285750">
              <a:buFontTx/>
              <a:buChar char="-"/>
            </a:pPr>
            <a:r>
              <a:rPr lang="it-IT" sz="1600">
                <a:latin typeface="Times New Roman" panose="02020603050405020304" pitchFamily="18" charset="0"/>
                <a:cs typeface="Times New Roman" panose="02020603050405020304" pitchFamily="18" charset="0"/>
              </a:rPr>
              <a:t>La carta di donazione di Pietro de Athen</a:t>
            </a:r>
          </a:p>
          <a:p>
            <a:pPr marL="285750" indent="-285750">
              <a:buFontTx/>
              <a:buChar char="-"/>
            </a:pPr>
            <a:r>
              <a:rPr lang="it-IT" sz="1600">
                <a:latin typeface="Times New Roman" panose="02020603050405020304" pitchFamily="18" charset="0"/>
                <a:cs typeface="Times New Roman" panose="02020603050405020304" pitchFamily="18" charset="0"/>
              </a:rPr>
              <a:t>La </a:t>
            </a:r>
            <a:r>
              <a:rPr lang="it-IT" sz="1600" i="1">
                <a:latin typeface="Times New Roman" panose="02020603050405020304" pitchFamily="18" charset="0"/>
                <a:cs typeface="Times New Roman" panose="02020603050405020304" pitchFamily="18" charset="0"/>
              </a:rPr>
              <a:t>Carta de Logu </a:t>
            </a:r>
            <a:r>
              <a:rPr lang="it-IT" sz="1600">
                <a:latin typeface="Times New Roman" panose="02020603050405020304" pitchFamily="18" charset="0"/>
                <a:cs typeface="Times New Roman" panose="02020603050405020304" pitchFamily="18" charset="0"/>
              </a:rPr>
              <a:t>d’Arborea </a:t>
            </a:r>
          </a:p>
        </p:txBody>
      </p:sp>
      <p:sp>
        <p:nvSpPr>
          <p:cNvPr id="10" name="CasellaDiTesto 9">
            <a:extLst>
              <a:ext uri="{FF2B5EF4-FFF2-40B4-BE49-F238E27FC236}">
                <a16:creationId xmlns:a16="http://schemas.microsoft.com/office/drawing/2014/main" id="{55FB8FD3-2AAC-4359-B37D-1BA1F98D428B}"/>
              </a:ext>
            </a:extLst>
          </p:cNvPr>
          <p:cNvSpPr txBox="1"/>
          <p:nvPr/>
        </p:nvSpPr>
        <p:spPr>
          <a:xfrm>
            <a:off x="4698268" y="4797152"/>
            <a:ext cx="4266220"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b="1">
                <a:latin typeface="Times New Roman" panose="02020603050405020304" pitchFamily="18" charset="0"/>
                <a:cs typeface="Times New Roman" panose="02020603050405020304" pitchFamily="18" charset="0"/>
              </a:rPr>
              <a:t>Esempio di colloquio d’esame</a:t>
            </a:r>
          </a:p>
          <a:p>
            <a:pPr marL="285750" indent="-285750">
              <a:buFontTx/>
              <a:buChar char="-"/>
            </a:pPr>
            <a:endParaRPr lang="it-IT" sz="1600">
              <a:latin typeface="Times New Roman" panose="02020603050405020304" pitchFamily="18" charset="0"/>
              <a:cs typeface="Times New Roman" panose="02020603050405020304" pitchFamily="18" charset="0"/>
            </a:endParaRPr>
          </a:p>
          <a:p>
            <a:pPr marL="285750" indent="-285750">
              <a:buFontTx/>
              <a:buChar char="-"/>
            </a:pPr>
            <a:r>
              <a:rPr lang="it-IT" sz="1600">
                <a:latin typeface="Times New Roman" panose="02020603050405020304" pitchFamily="18" charset="0"/>
                <a:cs typeface="Times New Roman" panose="02020603050405020304" pitchFamily="18" charset="0"/>
              </a:rPr>
              <a:t>Il sostrato</a:t>
            </a:r>
          </a:p>
          <a:p>
            <a:pPr marL="285750" indent="-285750">
              <a:buFontTx/>
              <a:buChar char="-"/>
            </a:pPr>
            <a:r>
              <a:rPr lang="it-IT" sz="1600">
                <a:latin typeface="Times New Roman" panose="02020603050405020304" pitchFamily="18" charset="0"/>
                <a:cs typeface="Times New Roman" panose="02020603050405020304" pitchFamily="18" charset="0"/>
              </a:rPr>
              <a:t>La Sardegna bizantina</a:t>
            </a:r>
          </a:p>
          <a:p>
            <a:pPr marL="285750" indent="-285750">
              <a:buFontTx/>
              <a:buChar char="-"/>
            </a:pPr>
            <a:r>
              <a:rPr lang="it-IT" sz="1600">
                <a:latin typeface="Times New Roman" panose="02020603050405020304" pitchFamily="18" charset="0"/>
                <a:cs typeface="Times New Roman" panose="02020603050405020304" pitchFamily="18" charset="0"/>
              </a:rPr>
              <a:t>La carta sardo-greca di Pisa</a:t>
            </a:r>
          </a:p>
          <a:p>
            <a:pPr marL="285750" indent="-285750">
              <a:buFontTx/>
              <a:buChar char="-"/>
            </a:pPr>
            <a:r>
              <a:rPr lang="it-IT" sz="1600">
                <a:latin typeface="Times New Roman" panose="02020603050405020304" pitchFamily="18" charset="0"/>
                <a:cs typeface="Times New Roman" panose="02020603050405020304" pitchFamily="18" charset="0"/>
              </a:rPr>
              <a:t>Antonio Cano e l'agiografia in sardo</a:t>
            </a:r>
          </a:p>
        </p:txBody>
      </p:sp>
    </p:spTree>
    <p:extLst>
      <p:ext uri="{BB962C8B-B14F-4D97-AF65-F5344CB8AC3E}">
        <p14:creationId xmlns:p14="http://schemas.microsoft.com/office/powerpoint/2010/main" val="1015460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99CD07-606A-440B-A2C0-45646BF36127}"/>
              </a:ext>
            </a:extLst>
          </p:cNvPr>
          <p:cNvSpPr>
            <a:spLocks noGrp="1"/>
          </p:cNvSpPr>
          <p:nvPr>
            <p:ph type="title"/>
          </p:nvPr>
        </p:nvSpPr>
        <p:spPr/>
        <p:txBody>
          <a:bodyPr/>
          <a:lstStyle/>
          <a:p>
            <a:r>
              <a:rPr lang="it-IT" sz="4000"/>
              <a:t>Prima di iniziare…</a:t>
            </a:r>
          </a:p>
        </p:txBody>
      </p:sp>
      <p:sp>
        <p:nvSpPr>
          <p:cNvPr id="4" name="Segnaposto numero diapositiva 3">
            <a:extLst>
              <a:ext uri="{FF2B5EF4-FFF2-40B4-BE49-F238E27FC236}">
                <a16:creationId xmlns:a16="http://schemas.microsoft.com/office/drawing/2014/main" id="{E11CEEE4-2CE0-4AA2-98A7-E8E4250F2B93}"/>
              </a:ext>
            </a:extLst>
          </p:cNvPr>
          <p:cNvSpPr>
            <a:spLocks noGrp="1"/>
          </p:cNvSpPr>
          <p:nvPr>
            <p:ph type="sldNum" sz="quarter" idx="12"/>
          </p:nvPr>
        </p:nvSpPr>
        <p:spPr/>
        <p:txBody>
          <a:bodyPr/>
          <a:lstStyle/>
          <a:p>
            <a:fld id="{62FF071E-99F8-4908-B1B0-1EAEC700D179}" type="slidenum">
              <a:rPr lang="it-IT" smtClean="0"/>
              <a:pPr/>
              <a:t>31</a:t>
            </a:fld>
            <a:endParaRPr lang="it-IT"/>
          </a:p>
        </p:txBody>
      </p:sp>
      <p:pic>
        <p:nvPicPr>
          <p:cNvPr id="5" name="Immagine 4">
            <a:extLst>
              <a:ext uri="{FF2B5EF4-FFF2-40B4-BE49-F238E27FC236}">
                <a16:creationId xmlns:a16="http://schemas.microsoft.com/office/drawing/2014/main" id="{41B68285-C8C2-43D6-94F1-8DE4FD8766CA}"/>
              </a:ext>
            </a:extLst>
          </p:cNvPr>
          <p:cNvPicPr>
            <a:picLocks noChangeAspect="1"/>
          </p:cNvPicPr>
          <p:nvPr/>
        </p:nvPicPr>
        <p:blipFill>
          <a:blip r:embed="rId3"/>
          <a:stretch>
            <a:fillRect/>
          </a:stretch>
        </p:blipFill>
        <p:spPr>
          <a:xfrm>
            <a:off x="762000" y="1160487"/>
            <a:ext cx="7620000" cy="5076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58277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6D945F-4136-483C-93B4-D4468912567A}"/>
              </a:ext>
            </a:extLst>
          </p:cNvPr>
          <p:cNvSpPr>
            <a:spLocks noGrp="1"/>
          </p:cNvSpPr>
          <p:nvPr>
            <p:ph type="title"/>
          </p:nvPr>
        </p:nvSpPr>
        <p:spPr/>
        <p:txBody>
          <a:bodyPr/>
          <a:lstStyle/>
          <a:p>
            <a:r>
              <a:rPr lang="it-IT"/>
              <a:t>Gli inizi della disciplina</a:t>
            </a:r>
          </a:p>
        </p:txBody>
      </p:sp>
      <p:sp>
        <p:nvSpPr>
          <p:cNvPr id="3" name="Segnaposto contenuto 2">
            <a:extLst>
              <a:ext uri="{FF2B5EF4-FFF2-40B4-BE49-F238E27FC236}">
                <a16:creationId xmlns:a16="http://schemas.microsoft.com/office/drawing/2014/main" id="{3FE4E8AB-9A73-4BAB-87C1-0A05EBC73005}"/>
              </a:ext>
            </a:extLst>
          </p:cNvPr>
          <p:cNvSpPr>
            <a:spLocks noGrp="1"/>
          </p:cNvSpPr>
          <p:nvPr>
            <p:ph idx="1"/>
          </p:nvPr>
        </p:nvSpPr>
        <p:spPr>
          <a:xfrm>
            <a:off x="457200" y="1556792"/>
            <a:ext cx="8229600" cy="2088232"/>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lnSpc>
                <a:spcPct val="150000"/>
              </a:lnSpc>
            </a:pPr>
            <a:r>
              <a:rPr lang="it-IT" sz="3600"/>
              <a:t>Breve rassegna dei primi studiosi </a:t>
            </a:r>
          </a:p>
          <a:p>
            <a:pPr algn="ctr">
              <a:lnSpc>
                <a:spcPct val="150000"/>
              </a:lnSpc>
            </a:pPr>
            <a:r>
              <a:rPr lang="it-IT" sz="3600"/>
              <a:t>di Filologia e di Linguistica sarda</a:t>
            </a:r>
          </a:p>
        </p:txBody>
      </p:sp>
      <p:sp>
        <p:nvSpPr>
          <p:cNvPr id="4" name="Segnaposto numero diapositiva 3">
            <a:extLst>
              <a:ext uri="{FF2B5EF4-FFF2-40B4-BE49-F238E27FC236}">
                <a16:creationId xmlns:a16="http://schemas.microsoft.com/office/drawing/2014/main" id="{AD7B2732-A8C0-4A02-957A-B7B373EFD013}"/>
              </a:ext>
            </a:extLst>
          </p:cNvPr>
          <p:cNvSpPr>
            <a:spLocks noGrp="1"/>
          </p:cNvSpPr>
          <p:nvPr>
            <p:ph type="sldNum" sz="quarter" idx="12"/>
          </p:nvPr>
        </p:nvSpPr>
        <p:spPr/>
        <p:txBody>
          <a:bodyPr/>
          <a:lstStyle/>
          <a:p>
            <a:fld id="{62FF071E-99F8-4908-B1B0-1EAEC700D179}" type="slidenum">
              <a:rPr lang="it-IT" smtClean="0"/>
              <a:pPr/>
              <a:t>32</a:t>
            </a:fld>
            <a:endParaRPr lang="it-IT"/>
          </a:p>
        </p:txBody>
      </p:sp>
    </p:spTree>
    <p:extLst>
      <p:ext uri="{BB962C8B-B14F-4D97-AF65-F5344CB8AC3E}">
        <p14:creationId xmlns:p14="http://schemas.microsoft.com/office/powerpoint/2010/main" val="1605268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a:xfrm>
            <a:off x="0" y="-27384"/>
            <a:ext cx="9144000" cy="868958"/>
          </a:xfrm>
        </p:spPr>
        <p:txBody>
          <a:bodyPr anchor="ctr">
            <a:normAutofit/>
          </a:bodyPr>
          <a:lstStyle/>
          <a:p>
            <a:r>
              <a:rPr lang="it-IT" sz="3200" dirty="0"/>
              <a:t>Le principali opere </a:t>
            </a:r>
            <a:r>
              <a:rPr lang="it-IT" sz="3200"/>
              <a:t>di Matteo Madau </a:t>
            </a:r>
            <a:r>
              <a:rPr lang="it-IT" sz="3200" dirty="0"/>
              <a:t>(1733-1800)</a:t>
            </a:r>
            <a:endParaRPr lang="it-IT" sz="5400" dirty="0"/>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a:xfrm>
            <a:off x="7046912" y="6237312"/>
            <a:ext cx="2133600" cy="365125"/>
          </a:xfrm>
        </p:spPr>
        <p:txBody>
          <a:bodyPr anchor="ctr">
            <a:normAutofit/>
          </a:bodyPr>
          <a:lstStyle/>
          <a:p>
            <a:pPr>
              <a:spcAft>
                <a:spcPts val="600"/>
              </a:spcAft>
            </a:pPr>
            <a:fld id="{62FF071E-99F8-4908-B1B0-1EAEC700D179}" type="slidenum">
              <a:rPr lang="it-IT" smtClean="0"/>
              <a:pPr>
                <a:spcAft>
                  <a:spcPts val="600"/>
                </a:spcAft>
              </a:pPr>
              <a:t>33</a:t>
            </a:fld>
            <a:endParaRPr lang="it-IT"/>
          </a:p>
        </p:txBody>
      </p:sp>
      <p:pic>
        <p:nvPicPr>
          <p:cNvPr id="8" name="Immagine 7">
            <a:extLst>
              <a:ext uri="{FF2B5EF4-FFF2-40B4-BE49-F238E27FC236}">
                <a16:creationId xmlns:a16="http://schemas.microsoft.com/office/drawing/2014/main" id="{00CC4D32-2983-E34B-C6E7-4AF9199D2122}"/>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tretch>
            <a:fillRect/>
          </a:stretch>
        </p:blipFill>
        <p:spPr>
          <a:xfrm>
            <a:off x="179512" y="1497620"/>
            <a:ext cx="2825109" cy="4356274"/>
          </a:xfrm>
          <a:prstGeom prst="rect">
            <a:avLst/>
          </a:prstGeom>
          <a:ln>
            <a:noFill/>
          </a:ln>
          <a:effectLst>
            <a:outerShdw blurRad="292100" dist="139700" dir="2700000" algn="tl" rotWithShape="0">
              <a:srgbClr val="333333">
                <a:alpha val="65000"/>
              </a:srgbClr>
            </a:outerShdw>
          </a:effectLst>
        </p:spPr>
      </p:pic>
      <p:sp>
        <p:nvSpPr>
          <p:cNvPr id="6" name="Rettangolo 5">
            <a:extLst>
              <a:ext uri="{FF2B5EF4-FFF2-40B4-BE49-F238E27FC236}">
                <a16:creationId xmlns:a16="http://schemas.microsoft.com/office/drawing/2014/main" id="{FEE308B1-B2CA-8249-B2AC-E27F57431EA5}"/>
              </a:ext>
            </a:extLst>
          </p:cNvPr>
          <p:cNvSpPr/>
          <p:nvPr/>
        </p:nvSpPr>
        <p:spPr>
          <a:xfrm>
            <a:off x="5940152" y="2204864"/>
            <a:ext cx="360040"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AAD57A47-EAB5-E479-32CB-9AB27B75DBF4}"/>
              </a:ext>
            </a:extLst>
          </p:cNvPr>
          <p:cNvSpPr/>
          <p:nvPr/>
        </p:nvSpPr>
        <p:spPr>
          <a:xfrm>
            <a:off x="2612025" y="2459323"/>
            <a:ext cx="384028" cy="609637"/>
          </a:xfrm>
          <a:prstGeom prst="rect">
            <a:avLst/>
          </a:prstGeom>
          <a:solidFill>
            <a:srgbClr val="FFF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D6543AC2-B4A1-0385-5DBA-1F2A6E283BB8}"/>
              </a:ext>
            </a:extLst>
          </p:cNvPr>
          <p:cNvPicPr>
            <a:picLocks noChangeAspect="1"/>
          </p:cNvPicPr>
          <p:nvPr/>
        </p:nvPicPr>
        <p:blipFill>
          <a:blip r:embed="rId5"/>
          <a:stretch>
            <a:fillRect/>
          </a:stretch>
        </p:blipFill>
        <p:spPr>
          <a:xfrm>
            <a:off x="3059832" y="1916832"/>
            <a:ext cx="2916000" cy="4249676"/>
          </a:xfrm>
          <a:prstGeom prst="rect">
            <a:avLst/>
          </a:prstGeom>
        </p:spPr>
      </p:pic>
      <p:sp>
        <p:nvSpPr>
          <p:cNvPr id="9" name="Rettangolo 8">
            <a:extLst>
              <a:ext uri="{FF2B5EF4-FFF2-40B4-BE49-F238E27FC236}">
                <a16:creationId xmlns:a16="http://schemas.microsoft.com/office/drawing/2014/main" id="{AF9E319E-7DDE-A4B8-8674-F39923D8CCB1}"/>
              </a:ext>
            </a:extLst>
          </p:cNvPr>
          <p:cNvSpPr/>
          <p:nvPr/>
        </p:nvSpPr>
        <p:spPr>
          <a:xfrm>
            <a:off x="755576" y="1004107"/>
            <a:ext cx="1662428" cy="411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i="1" dirty="0">
                <a:solidFill>
                  <a:schemeClr val="tx1"/>
                </a:solidFill>
                <a:effectLst/>
                <a:latin typeface="Times New Roman" panose="02020603050405020304" pitchFamily="18" charset="0"/>
                <a:ea typeface="Calibri" panose="020F0502020204030204" pitchFamily="34" charset="0"/>
              </a:rPr>
              <a:t>Saggio</a:t>
            </a:r>
            <a:r>
              <a:rPr lang="it-IT" sz="2000" dirty="0">
                <a:solidFill>
                  <a:schemeClr val="tx1"/>
                </a:solidFill>
                <a:effectLst/>
                <a:latin typeface="Times New Roman" panose="02020603050405020304" pitchFamily="18" charset="0"/>
                <a:ea typeface="Calibri" panose="020F0502020204030204" pitchFamily="34" charset="0"/>
              </a:rPr>
              <a:t> (1782)</a:t>
            </a:r>
            <a:endParaRPr lang="it-IT" sz="2000" dirty="0">
              <a:solidFill>
                <a:schemeClr val="tx1"/>
              </a:solidFill>
            </a:endParaRPr>
          </a:p>
        </p:txBody>
      </p:sp>
      <p:sp>
        <p:nvSpPr>
          <p:cNvPr id="10" name="Rettangolo 9">
            <a:extLst>
              <a:ext uri="{FF2B5EF4-FFF2-40B4-BE49-F238E27FC236}">
                <a16:creationId xmlns:a16="http://schemas.microsoft.com/office/drawing/2014/main" id="{46A14F6D-F0A0-66DB-26B1-9190B0BF09C7}"/>
              </a:ext>
            </a:extLst>
          </p:cNvPr>
          <p:cNvSpPr/>
          <p:nvPr/>
        </p:nvSpPr>
        <p:spPr>
          <a:xfrm>
            <a:off x="3595133" y="1317669"/>
            <a:ext cx="1839344" cy="411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i="1" dirty="0">
                <a:solidFill>
                  <a:schemeClr val="tx1"/>
                </a:solidFill>
                <a:effectLst/>
                <a:latin typeface="Times New Roman" panose="02020603050405020304" pitchFamily="18" charset="0"/>
                <a:ea typeface="Calibri" panose="020F0502020204030204" pitchFamily="34" charset="0"/>
              </a:rPr>
              <a:t>Armonie</a:t>
            </a:r>
            <a:r>
              <a:rPr lang="it-IT" sz="2000" dirty="0">
                <a:solidFill>
                  <a:schemeClr val="tx1"/>
                </a:solidFill>
                <a:effectLst/>
                <a:latin typeface="Times New Roman" panose="02020603050405020304" pitchFamily="18" charset="0"/>
                <a:ea typeface="Calibri" panose="020F0502020204030204" pitchFamily="34" charset="0"/>
              </a:rPr>
              <a:t> (1787)</a:t>
            </a:r>
            <a:endParaRPr lang="it-IT" sz="2000" dirty="0">
              <a:solidFill>
                <a:schemeClr val="tx1"/>
              </a:solidFill>
            </a:endParaRPr>
          </a:p>
        </p:txBody>
      </p:sp>
      <p:sp>
        <p:nvSpPr>
          <p:cNvPr id="12" name="Rettangolo 11">
            <a:extLst>
              <a:ext uri="{FF2B5EF4-FFF2-40B4-BE49-F238E27FC236}">
                <a16:creationId xmlns:a16="http://schemas.microsoft.com/office/drawing/2014/main" id="{94459111-9A38-0783-4072-4244872E1CCE}"/>
              </a:ext>
            </a:extLst>
          </p:cNvPr>
          <p:cNvSpPr/>
          <p:nvPr/>
        </p:nvSpPr>
        <p:spPr>
          <a:xfrm>
            <a:off x="6386931" y="964047"/>
            <a:ext cx="2304256" cy="411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i="1" dirty="0">
                <a:solidFill>
                  <a:schemeClr val="tx1"/>
                </a:solidFill>
                <a:effectLst/>
                <a:latin typeface="Times New Roman" panose="02020603050405020304" pitchFamily="18" charset="0"/>
                <a:ea typeface="Calibri" panose="020F0502020204030204" pitchFamily="34" charset="0"/>
              </a:rPr>
              <a:t>Dissertazioni</a:t>
            </a:r>
            <a:r>
              <a:rPr lang="it-IT" sz="2000" dirty="0">
                <a:solidFill>
                  <a:schemeClr val="tx1"/>
                </a:solidFill>
                <a:effectLst/>
                <a:latin typeface="Times New Roman" panose="02020603050405020304" pitchFamily="18" charset="0"/>
                <a:ea typeface="Calibri" panose="020F0502020204030204" pitchFamily="34" charset="0"/>
              </a:rPr>
              <a:t> (1792)</a:t>
            </a:r>
            <a:endParaRPr lang="it-IT" sz="2000" dirty="0">
              <a:solidFill>
                <a:schemeClr val="tx1"/>
              </a:solidFill>
            </a:endParaRPr>
          </a:p>
        </p:txBody>
      </p:sp>
      <p:pic>
        <p:nvPicPr>
          <p:cNvPr id="14" name="Immagine 13">
            <a:extLst>
              <a:ext uri="{FF2B5EF4-FFF2-40B4-BE49-F238E27FC236}">
                <a16:creationId xmlns:a16="http://schemas.microsoft.com/office/drawing/2014/main" id="{56566177-183F-A5C7-24FC-EE4876CA487D}"/>
              </a:ext>
            </a:extLst>
          </p:cNvPr>
          <p:cNvPicPr>
            <a:picLocks noChangeAspect="1"/>
          </p:cNvPicPr>
          <p:nvPr/>
        </p:nvPicPr>
        <p:blipFill>
          <a:blip r:embed="rId6">
            <a:extLst>
              <a:ext uri="{BEBA8EAE-BF5A-486C-A8C5-ECC9F3942E4B}">
                <a14:imgProps xmlns:a14="http://schemas.microsoft.com/office/drawing/2010/main">
                  <a14:imgLayer r:embed="rId7">
                    <a14:imgEffect>
                      <a14:colorTemperature colorTemp="11200"/>
                    </a14:imgEffect>
                  </a14:imgLayer>
                </a14:imgProps>
              </a:ext>
            </a:extLst>
          </a:blip>
          <a:stretch>
            <a:fillRect/>
          </a:stretch>
        </p:blipFill>
        <p:spPr>
          <a:xfrm>
            <a:off x="6024989" y="1497619"/>
            <a:ext cx="3028141" cy="43562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061247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a:xfrm>
            <a:off x="0" y="-27384"/>
            <a:ext cx="9144000" cy="868958"/>
          </a:xfrm>
        </p:spPr>
        <p:txBody>
          <a:bodyPr anchor="ctr">
            <a:normAutofit/>
          </a:bodyPr>
          <a:lstStyle/>
          <a:p>
            <a:r>
              <a:rPr lang="it-IT" sz="3200" dirty="0"/>
              <a:t>Le principali opere di Madau (1733-1800)</a:t>
            </a:r>
            <a:endParaRPr lang="it-IT" sz="5400" dirty="0"/>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a:xfrm>
            <a:off x="7046912" y="6237312"/>
            <a:ext cx="2133600" cy="365125"/>
          </a:xfrm>
        </p:spPr>
        <p:txBody>
          <a:bodyPr anchor="ctr">
            <a:normAutofit/>
          </a:bodyPr>
          <a:lstStyle/>
          <a:p>
            <a:pPr>
              <a:spcAft>
                <a:spcPts val="600"/>
              </a:spcAft>
            </a:pPr>
            <a:fld id="{62FF071E-99F8-4908-B1B0-1EAEC700D179}" type="slidenum">
              <a:rPr lang="it-IT" smtClean="0"/>
              <a:pPr>
                <a:spcAft>
                  <a:spcPts val="600"/>
                </a:spcAft>
              </a:pPr>
              <a:t>34</a:t>
            </a:fld>
            <a:endParaRPr lang="it-IT"/>
          </a:p>
        </p:txBody>
      </p:sp>
      <p:pic>
        <p:nvPicPr>
          <p:cNvPr id="8" name="Immagine 7">
            <a:extLst>
              <a:ext uri="{FF2B5EF4-FFF2-40B4-BE49-F238E27FC236}">
                <a16:creationId xmlns:a16="http://schemas.microsoft.com/office/drawing/2014/main" id="{00CC4D32-2983-E34B-C6E7-4AF9199D2122}"/>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tretch>
            <a:fillRect/>
          </a:stretch>
        </p:blipFill>
        <p:spPr>
          <a:xfrm>
            <a:off x="179512" y="1497620"/>
            <a:ext cx="2825109" cy="4356274"/>
          </a:xfrm>
          <a:prstGeom prst="rect">
            <a:avLst/>
          </a:prstGeom>
          <a:ln>
            <a:noFill/>
          </a:ln>
          <a:effectLst>
            <a:outerShdw blurRad="292100" dist="139700" dir="2700000" algn="tl" rotWithShape="0">
              <a:srgbClr val="333333">
                <a:alpha val="65000"/>
              </a:srgbClr>
            </a:outerShdw>
          </a:effectLst>
        </p:spPr>
      </p:pic>
      <p:sp>
        <p:nvSpPr>
          <p:cNvPr id="6" name="Rettangolo 5">
            <a:extLst>
              <a:ext uri="{FF2B5EF4-FFF2-40B4-BE49-F238E27FC236}">
                <a16:creationId xmlns:a16="http://schemas.microsoft.com/office/drawing/2014/main" id="{FEE308B1-B2CA-8249-B2AC-E27F57431EA5}"/>
              </a:ext>
            </a:extLst>
          </p:cNvPr>
          <p:cNvSpPr/>
          <p:nvPr/>
        </p:nvSpPr>
        <p:spPr>
          <a:xfrm>
            <a:off x="5940152" y="2204864"/>
            <a:ext cx="360040"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AAD57A47-EAB5-E479-32CB-9AB27B75DBF4}"/>
              </a:ext>
            </a:extLst>
          </p:cNvPr>
          <p:cNvSpPr/>
          <p:nvPr/>
        </p:nvSpPr>
        <p:spPr>
          <a:xfrm>
            <a:off x="2612025" y="2459323"/>
            <a:ext cx="384028" cy="609637"/>
          </a:xfrm>
          <a:prstGeom prst="rect">
            <a:avLst/>
          </a:prstGeom>
          <a:solidFill>
            <a:srgbClr val="FFFD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AF9E319E-7DDE-A4B8-8674-F39923D8CCB1}"/>
              </a:ext>
            </a:extLst>
          </p:cNvPr>
          <p:cNvSpPr/>
          <p:nvPr/>
        </p:nvSpPr>
        <p:spPr>
          <a:xfrm>
            <a:off x="755576" y="1004107"/>
            <a:ext cx="1662428" cy="411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i="1" dirty="0">
                <a:solidFill>
                  <a:schemeClr val="tx1"/>
                </a:solidFill>
                <a:effectLst/>
                <a:latin typeface="Times New Roman" panose="02020603050405020304" pitchFamily="18" charset="0"/>
                <a:ea typeface="Calibri" panose="020F0502020204030204" pitchFamily="34" charset="0"/>
              </a:rPr>
              <a:t>Saggio</a:t>
            </a:r>
            <a:r>
              <a:rPr lang="it-IT" sz="2000" dirty="0">
                <a:solidFill>
                  <a:schemeClr val="tx1"/>
                </a:solidFill>
                <a:effectLst/>
                <a:latin typeface="Times New Roman" panose="02020603050405020304" pitchFamily="18" charset="0"/>
                <a:ea typeface="Calibri" panose="020F0502020204030204" pitchFamily="34" charset="0"/>
              </a:rPr>
              <a:t> (1782)</a:t>
            </a:r>
            <a:endParaRPr lang="it-IT" sz="2000" dirty="0">
              <a:solidFill>
                <a:schemeClr val="tx1"/>
              </a:solidFill>
            </a:endParaRPr>
          </a:p>
        </p:txBody>
      </p:sp>
      <p:sp>
        <p:nvSpPr>
          <p:cNvPr id="12" name="Rettangolo 11">
            <a:extLst>
              <a:ext uri="{FF2B5EF4-FFF2-40B4-BE49-F238E27FC236}">
                <a16:creationId xmlns:a16="http://schemas.microsoft.com/office/drawing/2014/main" id="{94459111-9A38-0783-4072-4244872E1CCE}"/>
              </a:ext>
            </a:extLst>
          </p:cNvPr>
          <p:cNvSpPr/>
          <p:nvPr/>
        </p:nvSpPr>
        <p:spPr>
          <a:xfrm>
            <a:off x="3491880" y="1108063"/>
            <a:ext cx="5328592" cy="5417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a:solidFill>
                  <a:schemeClr val="tx1"/>
                </a:solidFill>
                <a:latin typeface="Times New Roman" panose="02020603050405020304" pitchFamily="18" charset="0"/>
                <a:ea typeface="Calibri" panose="020F0502020204030204" pitchFamily="34" charset="0"/>
              </a:rPr>
              <a:t>Il p</a:t>
            </a:r>
            <a:r>
              <a:rPr lang="it-IT" sz="2000" b="1">
                <a:solidFill>
                  <a:schemeClr val="tx1"/>
                </a:solidFill>
                <a:effectLst/>
                <a:latin typeface="Times New Roman" panose="02020603050405020304" pitchFamily="18" charset="0"/>
                <a:ea typeface="Calibri" panose="020F0502020204030204" pitchFamily="34" charset="0"/>
              </a:rPr>
              <a:t>ensiero linguistico di Madau</a:t>
            </a:r>
            <a:endParaRPr lang="it-IT" sz="2000">
              <a:solidFill>
                <a:schemeClr val="tx1"/>
              </a:solidFill>
              <a:effectLst/>
              <a:latin typeface="Times New Roman" panose="02020603050405020304" pitchFamily="18" charset="0"/>
              <a:ea typeface="Calibri" panose="020F0502020204030204" pitchFamily="34" charset="0"/>
            </a:endParaRPr>
          </a:p>
          <a:p>
            <a:r>
              <a:rPr lang="it-IT" sz="2000">
                <a:solidFill>
                  <a:schemeClr val="tx1"/>
                </a:solidFill>
                <a:latin typeface="Times New Roman" panose="02020603050405020304" pitchFamily="18" charset="0"/>
              </a:rPr>
              <a:t>- prima articolata messa a fuoco dell’individualità linguistica del sardo in una prospettiva paneuropea;</a:t>
            </a:r>
          </a:p>
          <a:p>
            <a:r>
              <a:rPr lang="it-IT" sz="2000">
                <a:solidFill>
                  <a:schemeClr val="tx1"/>
                </a:solidFill>
                <a:latin typeface="Times New Roman" panose="02020603050405020304" pitchFamily="18" charset="0"/>
              </a:rPr>
              <a:t>- primo tentativo di realizzare una grammatica del sardo;</a:t>
            </a:r>
          </a:p>
          <a:p>
            <a:r>
              <a:rPr lang="it-IT" sz="2000">
                <a:solidFill>
                  <a:schemeClr val="tx1"/>
                </a:solidFill>
                <a:latin typeface="Times New Roman" panose="02020603050405020304" pitchFamily="18" charset="0"/>
              </a:rPr>
              <a:t>- prima grande impresa lessicografica;</a:t>
            </a:r>
          </a:p>
          <a:p>
            <a:r>
              <a:rPr lang="it-IT" sz="2000">
                <a:solidFill>
                  <a:schemeClr val="tx1"/>
                </a:solidFill>
                <a:latin typeface="Times New Roman" panose="02020603050405020304" pitchFamily="18" charset="0"/>
              </a:rPr>
              <a:t>- fine: trasformare il sardo in un mezzo espressivo in grado di assolvere a tutte le necessità culturali della società sarda;</a:t>
            </a:r>
          </a:p>
          <a:p>
            <a:r>
              <a:rPr lang="it-IT" sz="2000">
                <a:solidFill>
                  <a:schemeClr val="tx1"/>
                </a:solidFill>
                <a:latin typeface="Times New Roman" panose="02020603050405020304" pitchFamily="18" charset="0"/>
              </a:rPr>
              <a:t>- ricerca di un modello di lingua unica, nazionale, capace di superare la differenziazione geolinguistica tipica del panorama dialettologico isolano (che Madau individua in due principali macrovarietà);</a:t>
            </a:r>
          </a:p>
          <a:p>
            <a:r>
              <a:rPr lang="it-IT" sz="2000">
                <a:solidFill>
                  <a:schemeClr val="tx1"/>
                </a:solidFill>
                <a:latin typeface="Times New Roman" panose="02020603050405020304" pitchFamily="18" charset="0"/>
              </a:rPr>
              <a:t>- rapporto con l’italiano di tipo non competitivo e agonistico, ma di propedeuticità;</a:t>
            </a:r>
          </a:p>
          <a:p>
            <a:r>
              <a:rPr lang="it-IT" sz="2000">
                <a:solidFill>
                  <a:schemeClr val="tx1"/>
                </a:solidFill>
                <a:latin typeface="Times New Roman" panose="02020603050405020304" pitchFamily="18" charset="0"/>
              </a:rPr>
              <a:t>- fondazione miti arcaicità e purezza del sardo</a:t>
            </a:r>
          </a:p>
          <a:p>
            <a:pPr algn="just"/>
            <a:endParaRPr lang="it-IT" sz="2000" dirty="0">
              <a:solidFill>
                <a:schemeClr val="tx1"/>
              </a:solidFill>
            </a:endParaRPr>
          </a:p>
        </p:txBody>
      </p:sp>
    </p:spTree>
    <p:extLst>
      <p:ext uri="{BB962C8B-B14F-4D97-AF65-F5344CB8AC3E}">
        <p14:creationId xmlns:p14="http://schemas.microsoft.com/office/powerpoint/2010/main" val="41529002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rmAutofit/>
          </a:bodyPr>
          <a:lstStyle/>
          <a:p>
            <a:r>
              <a:rPr lang="it-IT" sz="4000"/>
              <a:t>Vincenzo Raimondo Porru (1773-1836)</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35</a:t>
            </a:fld>
            <a:endParaRPr lang="it-IT"/>
          </a:p>
        </p:txBody>
      </p:sp>
      <p:pic>
        <p:nvPicPr>
          <p:cNvPr id="27654" name="Picture 6"/>
          <p:cNvPicPr>
            <a:picLocks noChangeAspect="1" noChangeArrowheads="1"/>
          </p:cNvPicPr>
          <p:nvPr/>
        </p:nvPicPr>
        <p:blipFill>
          <a:blip r:embed="rId3" cstate="print"/>
          <a:srcRect/>
          <a:stretch>
            <a:fillRect/>
          </a:stretch>
        </p:blipFill>
        <p:spPr bwMode="auto">
          <a:xfrm>
            <a:off x="251520" y="980728"/>
            <a:ext cx="4097500" cy="5364000"/>
          </a:xfrm>
          <a:prstGeom prst="rect">
            <a:avLst/>
          </a:prstGeom>
          <a:ln>
            <a:noFill/>
          </a:ln>
          <a:effectLst>
            <a:outerShdw blurRad="292100" dist="139700" dir="2700000" algn="tl" rotWithShape="0">
              <a:srgbClr val="333333">
                <a:alpha val="65000"/>
              </a:srgbClr>
            </a:outerShdw>
          </a:effectLst>
        </p:spPr>
      </p:pic>
      <p:sp>
        <p:nvSpPr>
          <p:cNvPr id="10" name="Rectangle 3"/>
          <p:cNvSpPr txBox="1">
            <a:spLocks noChangeArrowheads="1"/>
          </p:cNvSpPr>
          <p:nvPr/>
        </p:nvSpPr>
        <p:spPr>
          <a:xfrm>
            <a:off x="4572000" y="1484784"/>
            <a:ext cx="4320480" cy="2880320"/>
          </a:xfrm>
          <a:prstGeom prst="rect">
            <a:avLst/>
          </a:prstGeom>
          <a:solidFill>
            <a:schemeClr val="bg1">
              <a:lumMod val="85000"/>
            </a:schemeClr>
          </a:solidFill>
          <a:ln>
            <a:solidFill>
              <a:srgbClr val="000099"/>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oAutofit/>
          </a:bodyPr>
          <a:lstStyle/>
          <a:p>
            <a:pPr>
              <a:buFont typeface="Arial" pitchFamily="34" charset="0"/>
              <a:buChar char="•"/>
            </a:pPr>
            <a:r>
              <a:rPr lang="it-IT" sz="2200" i="1">
                <a:latin typeface="Times New Roman" pitchFamily="18" charset="0"/>
                <a:cs typeface="Times New Roman" pitchFamily="18" charset="0"/>
              </a:rPr>
              <a:t> </a:t>
            </a:r>
            <a:r>
              <a:rPr lang="it-IT" sz="2200">
                <a:latin typeface="Times New Roman" pitchFamily="18" charset="0"/>
                <a:cs typeface="Times New Roman" pitchFamily="18" charset="0"/>
              </a:rPr>
              <a:t>Vincenzo Raimondo Porru, </a:t>
            </a:r>
            <a:r>
              <a:rPr lang="it-IT" sz="2200" i="1">
                <a:latin typeface="Times New Roman" pitchFamily="18" charset="0"/>
                <a:cs typeface="Times New Roman" pitchFamily="18" charset="0"/>
              </a:rPr>
              <a:t>Saggio di grammatica sul dialetto sardo meridionale</a:t>
            </a:r>
            <a:r>
              <a:rPr lang="it-IT" sz="2200">
                <a:latin typeface="Times New Roman" pitchFamily="18" charset="0"/>
                <a:cs typeface="Times New Roman" pitchFamily="18" charset="0"/>
              </a:rPr>
              <a:t>, Cagliari, Reale stamperia, 1811.</a:t>
            </a:r>
          </a:p>
          <a:p>
            <a:endParaRPr lang="it-IT" sz="2200">
              <a:latin typeface="Times New Roman" pitchFamily="18" charset="0"/>
              <a:cs typeface="Times New Roman" pitchFamily="18" charset="0"/>
            </a:endParaRPr>
          </a:p>
          <a:p>
            <a:pPr>
              <a:buFont typeface="Arial" pitchFamily="34" charset="0"/>
              <a:buChar char="•"/>
            </a:pPr>
            <a:r>
              <a:rPr lang="it-IT" sz="2200" i="1">
                <a:latin typeface="Times New Roman" pitchFamily="18" charset="0"/>
                <a:cs typeface="Times New Roman" pitchFamily="18" charset="0"/>
              </a:rPr>
              <a:t> </a:t>
            </a:r>
            <a:r>
              <a:rPr lang="it-IT" sz="2200">
                <a:latin typeface="Times New Roman" pitchFamily="18" charset="0"/>
                <a:cs typeface="Times New Roman" pitchFamily="18" charset="0"/>
              </a:rPr>
              <a:t>Vissentu Porru, </a:t>
            </a:r>
            <a:r>
              <a:rPr lang="it-IT" sz="2200" i="1">
                <a:latin typeface="Times New Roman" pitchFamily="18" charset="0"/>
                <a:cs typeface="Times New Roman" pitchFamily="18" charset="0"/>
              </a:rPr>
              <a:t>Dizionariu universali sardu-italianu, </a:t>
            </a:r>
            <a:r>
              <a:rPr lang="it-IT" sz="2200">
                <a:latin typeface="Times New Roman" pitchFamily="18" charset="0"/>
                <a:cs typeface="Times New Roman" pitchFamily="18" charset="0"/>
              </a:rPr>
              <a:t>Cagliari, Tipografia Arciobispali, 1832.</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rmAutofit/>
          </a:bodyPr>
          <a:lstStyle/>
          <a:p>
            <a:r>
              <a:rPr lang="it-IT" sz="4000"/>
              <a:t>Giovanni Spano (1803-1878)</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36</a:t>
            </a:fld>
            <a:endParaRPr lang="it-IT"/>
          </a:p>
        </p:txBody>
      </p:sp>
      <p:pic>
        <p:nvPicPr>
          <p:cNvPr id="27651" name="Picture 3"/>
          <p:cNvPicPr>
            <a:picLocks noChangeAspect="1" noChangeArrowheads="1"/>
          </p:cNvPicPr>
          <p:nvPr/>
        </p:nvPicPr>
        <p:blipFill>
          <a:blip r:embed="rId3" cstate="print"/>
          <a:srcRect/>
          <a:stretch>
            <a:fillRect/>
          </a:stretch>
        </p:blipFill>
        <p:spPr bwMode="auto">
          <a:xfrm>
            <a:off x="179512" y="1052736"/>
            <a:ext cx="3312368" cy="4937448"/>
          </a:xfrm>
          <a:prstGeom prst="rect">
            <a:avLst/>
          </a:prstGeom>
          <a:ln>
            <a:noFill/>
          </a:ln>
          <a:effectLst>
            <a:outerShdw blurRad="292100" dist="139700" dir="2700000" algn="tl" rotWithShape="0">
              <a:srgbClr val="333333">
                <a:alpha val="65000"/>
              </a:srgbClr>
            </a:outerShdw>
          </a:effectLst>
        </p:spPr>
      </p:pic>
      <p:pic>
        <p:nvPicPr>
          <p:cNvPr id="27652" name="Picture 4"/>
          <p:cNvPicPr>
            <a:picLocks noChangeAspect="1" noChangeArrowheads="1"/>
          </p:cNvPicPr>
          <p:nvPr/>
        </p:nvPicPr>
        <p:blipFill>
          <a:blip r:embed="rId4" cstate="print"/>
          <a:srcRect/>
          <a:stretch>
            <a:fillRect/>
          </a:stretch>
        </p:blipFill>
        <p:spPr bwMode="auto">
          <a:xfrm>
            <a:off x="3563888" y="1196752"/>
            <a:ext cx="3626427" cy="4937447"/>
          </a:xfrm>
          <a:prstGeom prst="rect">
            <a:avLst/>
          </a:prstGeom>
          <a:ln>
            <a:noFill/>
          </a:ln>
          <a:effectLst>
            <a:outerShdw blurRad="292100" dist="139700" dir="2700000" algn="tl" rotWithShape="0">
              <a:srgbClr val="333333">
                <a:alpha val="65000"/>
              </a:srgbClr>
            </a:outerShdw>
          </a:effectLst>
        </p:spPr>
      </p:pic>
      <p:pic>
        <p:nvPicPr>
          <p:cNvPr id="28674" name="Picture 2" descr="https://upload.wikimedia.org/wikipedia/commons/6/6b/Giovanni_Spano.png"/>
          <p:cNvPicPr>
            <a:picLocks noChangeAspect="1" noChangeArrowheads="1"/>
          </p:cNvPicPr>
          <p:nvPr/>
        </p:nvPicPr>
        <p:blipFill>
          <a:blip r:embed="rId5" cstate="print"/>
          <a:srcRect/>
          <a:stretch>
            <a:fillRect/>
          </a:stretch>
        </p:blipFill>
        <p:spPr bwMode="auto">
          <a:xfrm>
            <a:off x="6732240" y="2132856"/>
            <a:ext cx="2448000" cy="32400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rmAutofit/>
          </a:bodyPr>
          <a:lstStyle/>
          <a:p>
            <a:r>
              <a:rPr lang="it-IT" sz="4000"/>
              <a:t>Il sardo negli studi dei Neogrammatici</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37</a:t>
            </a:fld>
            <a:endParaRPr lang="it-IT"/>
          </a:p>
        </p:txBody>
      </p:sp>
      <p:sp>
        <p:nvSpPr>
          <p:cNvPr id="4" name="CasellaDiTesto 3"/>
          <p:cNvSpPr txBox="1"/>
          <p:nvPr/>
        </p:nvSpPr>
        <p:spPr>
          <a:xfrm>
            <a:off x="377788" y="1148546"/>
            <a:ext cx="8388424" cy="5016758"/>
          </a:xfrm>
          <a:prstGeom prst="rect">
            <a:avLst/>
          </a:prstGeom>
          <a:noFill/>
        </p:spPr>
        <p:txBody>
          <a:bodyPr wrap="square" rtlCol="0">
            <a:spAutoFit/>
          </a:bodyPr>
          <a:lstStyle/>
          <a:p>
            <a:pPr algn="just"/>
            <a:r>
              <a:rPr lang="it-IT" sz="2000" b="1">
                <a:latin typeface="Times New Roman" pitchFamily="18" charset="0"/>
                <a:cs typeface="Times New Roman" pitchFamily="18" charset="0"/>
              </a:rPr>
              <a:t>Friedrich Diez</a:t>
            </a:r>
            <a:r>
              <a:rPr lang="it-IT" sz="2000">
                <a:latin typeface="Times New Roman" pitchFamily="18" charset="0"/>
                <a:cs typeface="Times New Roman" pitchFamily="18" charset="0"/>
              </a:rPr>
              <a:t> (considerato il fondatore della linguistica romanza)</a:t>
            </a:r>
            <a:endParaRPr lang="it-IT" sz="2000">
              <a:latin typeface="Times New Roman"/>
              <a:ea typeface="Calibri"/>
            </a:endParaRPr>
          </a:p>
          <a:p>
            <a:pPr lvl="1" algn="just">
              <a:buFont typeface="Arial" pitchFamily="34" charset="0"/>
              <a:buChar char="•"/>
            </a:pPr>
            <a:r>
              <a:rPr lang="it-IT" sz="2000">
                <a:latin typeface="Times New Roman"/>
                <a:ea typeface="Calibri"/>
              </a:rPr>
              <a:t> </a:t>
            </a:r>
            <a:r>
              <a:rPr lang="it-IT" sz="2000" i="1">
                <a:latin typeface="Times New Roman"/>
                <a:ea typeface="Calibri"/>
              </a:rPr>
              <a:t>Grammatik der romanischen Sprachen</a:t>
            </a:r>
            <a:r>
              <a:rPr lang="it-IT" sz="2000">
                <a:latin typeface="Times New Roman"/>
                <a:ea typeface="Calibri"/>
              </a:rPr>
              <a:t>, Bonn, Weber, 1836-1843: prima grammatica comparata delle lingue romanze; </a:t>
            </a:r>
          </a:p>
          <a:p>
            <a:pPr lvl="1" algn="just">
              <a:buFont typeface="Arial" pitchFamily="34" charset="0"/>
              <a:buChar char="•"/>
            </a:pPr>
            <a:r>
              <a:rPr lang="it-IT" sz="2000">
                <a:latin typeface="Times New Roman"/>
                <a:ea typeface="Calibri"/>
              </a:rPr>
              <a:t> </a:t>
            </a:r>
            <a:r>
              <a:rPr lang="it-IT" sz="2000" i="1">
                <a:latin typeface="Times New Roman"/>
                <a:ea typeface="Calibri"/>
              </a:rPr>
              <a:t>Etymologisches Wörterbuch der romanischen Sprachen</a:t>
            </a:r>
            <a:r>
              <a:rPr lang="it-IT" sz="2000">
                <a:latin typeface="Times New Roman"/>
                <a:ea typeface="Calibri"/>
              </a:rPr>
              <a:t>, Bonn, Weber, 1857: </a:t>
            </a:r>
          </a:p>
          <a:p>
            <a:pPr lvl="1" algn="just"/>
            <a:r>
              <a:rPr lang="it-IT" sz="2000">
                <a:latin typeface="Times New Roman"/>
                <a:ea typeface="Calibri"/>
              </a:rPr>
              <a:t>primo dizionario etimologico delle lingue romanze;</a:t>
            </a:r>
          </a:p>
          <a:p>
            <a:pPr lvl="1" algn="just">
              <a:buFont typeface="Arial" pitchFamily="34" charset="0"/>
              <a:buChar char="•"/>
            </a:pPr>
            <a:r>
              <a:rPr lang="it-IT" sz="2000">
                <a:latin typeface="Times New Roman"/>
                <a:ea typeface="Calibri"/>
              </a:rPr>
              <a:t> il sardo è considerato una sottospecie delle varietà diatopiche dell’italiano.</a:t>
            </a:r>
          </a:p>
          <a:p>
            <a:pPr lvl="1" algn="just"/>
            <a:endParaRPr lang="it-IT" sz="2000">
              <a:latin typeface="Times New Roman"/>
              <a:ea typeface="Calibri"/>
            </a:endParaRPr>
          </a:p>
          <a:p>
            <a:pPr algn="just"/>
            <a:r>
              <a:rPr lang="it-IT" sz="2000" b="1">
                <a:latin typeface="Times New Roman" pitchFamily="18" charset="0"/>
                <a:cs typeface="Times New Roman" pitchFamily="18" charset="0"/>
              </a:rPr>
              <a:t>Wilhelm Meyer-Lübke</a:t>
            </a:r>
            <a:endParaRPr lang="it-IT" sz="2000">
              <a:latin typeface="Times New Roman"/>
              <a:ea typeface="Calibri"/>
            </a:endParaRPr>
          </a:p>
          <a:p>
            <a:pPr lvl="1" algn="just">
              <a:buFont typeface="Arial" pitchFamily="34" charset="0"/>
              <a:buChar char="•"/>
            </a:pPr>
            <a:r>
              <a:rPr lang="it-IT" sz="2000">
                <a:latin typeface="Times New Roman"/>
                <a:ea typeface="Calibri"/>
              </a:rPr>
              <a:t> </a:t>
            </a:r>
            <a:r>
              <a:rPr lang="de-DE" sz="2000" i="1">
                <a:latin typeface="Times New Roman"/>
                <a:ea typeface="Calibri"/>
              </a:rPr>
              <a:t>Zur Kenntnis des Altlogudoresischen</a:t>
            </a:r>
            <a:r>
              <a:rPr lang="de-DE" sz="2000">
                <a:latin typeface="Times New Roman"/>
                <a:ea typeface="Calibri"/>
              </a:rPr>
              <a:t>, Wien, Gerold’s Sohn, 1902</a:t>
            </a:r>
            <a:r>
              <a:rPr lang="it-IT" sz="2000">
                <a:latin typeface="Times New Roman"/>
                <a:ea typeface="Calibri"/>
              </a:rPr>
              <a:t>: disamina storica sul logudorese antico</a:t>
            </a:r>
          </a:p>
          <a:p>
            <a:pPr lvl="1" algn="just">
              <a:buFont typeface="Arial" pitchFamily="34" charset="0"/>
              <a:buChar char="•"/>
            </a:pPr>
            <a:r>
              <a:rPr lang="it-IT" sz="2000">
                <a:latin typeface="Times New Roman"/>
                <a:ea typeface="Calibri"/>
              </a:rPr>
              <a:t> </a:t>
            </a:r>
            <a:r>
              <a:rPr lang="it-IT" sz="2000" i="1">
                <a:latin typeface="Times New Roman"/>
                <a:ea typeface="Calibri"/>
              </a:rPr>
              <a:t>Romanisches Etymologisches Wörterbuch</a:t>
            </a:r>
            <a:r>
              <a:rPr lang="it-IT" sz="2000">
                <a:latin typeface="Times New Roman"/>
                <a:ea typeface="Calibri"/>
              </a:rPr>
              <a:t>, Heidelberg, Winter, 1911: dizionario etimologico delle lingue romanze (ancora oggi fondamentale) in cui il sardo occupa una posizione alla pari con le altre lingue romanze (</a:t>
            </a:r>
            <a:r>
              <a:rPr lang="it-IT" sz="2000">
                <a:latin typeface="Times New Roman"/>
                <a:ea typeface="Calibri"/>
                <a:hlinkClick r:id="rId3"/>
              </a:rPr>
              <a:t>https://archive.org/details/romanischesetymo00meyeuoft/page/202/mode/2up</a:t>
            </a:r>
            <a:r>
              <a:rPr lang="it-IT" sz="2000">
                <a:latin typeface="Times New Roman"/>
                <a:ea typeface="Calibri"/>
              </a:rPr>
              <a:t> )</a:t>
            </a:r>
            <a:endParaRPr lang="it-IT" sz="200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3000"/>
              <a:t>Dizionari etimologici romanzi:</a:t>
            </a:r>
            <a:br>
              <a:rPr lang="it-IT" sz="3000"/>
            </a:br>
            <a:r>
              <a:rPr lang="it-IT" sz="3000"/>
              <a:t>il REW e il DÉRom</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38</a:t>
            </a:fld>
            <a:endParaRPr lang="it-IT"/>
          </a:p>
        </p:txBody>
      </p:sp>
      <p:pic>
        <p:nvPicPr>
          <p:cNvPr id="19458" name="Picture 2"/>
          <p:cNvPicPr>
            <a:picLocks noChangeAspect="1" noChangeArrowheads="1"/>
          </p:cNvPicPr>
          <p:nvPr/>
        </p:nvPicPr>
        <p:blipFill>
          <a:blip r:embed="rId3" cstate="print"/>
          <a:srcRect/>
          <a:stretch>
            <a:fillRect/>
          </a:stretch>
        </p:blipFill>
        <p:spPr bwMode="auto">
          <a:xfrm>
            <a:off x="2843808" y="909352"/>
            <a:ext cx="6262019" cy="5688000"/>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a:stretch>
            <a:fillRect/>
          </a:stretch>
        </p:blipFill>
        <p:spPr bwMode="auto">
          <a:xfrm>
            <a:off x="-4167" y="1340768"/>
            <a:ext cx="2847975" cy="405765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3000"/>
              <a:t>Dizionari etimologici romanzi:</a:t>
            </a:r>
            <a:br>
              <a:rPr lang="it-IT" sz="3000"/>
            </a:br>
            <a:r>
              <a:rPr lang="it-IT" sz="3000"/>
              <a:t>DÉRom, s.v. </a:t>
            </a:r>
            <a:r>
              <a:rPr lang="it-IT" sz="3000" i="1"/>
              <a:t>caballus</a:t>
            </a:r>
            <a:endParaRPr lang="it-IT" sz="3000"/>
          </a:p>
        </p:txBody>
      </p:sp>
      <p:sp>
        <p:nvSpPr>
          <p:cNvPr id="6" name="Segnaposto numero diapositiva 5"/>
          <p:cNvSpPr>
            <a:spLocks noGrp="1"/>
          </p:cNvSpPr>
          <p:nvPr>
            <p:ph type="sldNum" sz="quarter" idx="12"/>
          </p:nvPr>
        </p:nvSpPr>
        <p:spPr/>
        <p:txBody>
          <a:bodyPr/>
          <a:lstStyle/>
          <a:p>
            <a:fld id="{62FF071E-99F8-4908-B1B0-1EAEC700D179}" type="slidenum">
              <a:rPr lang="it-IT" smtClean="0"/>
              <a:pPr/>
              <a:t>39</a:t>
            </a:fld>
            <a:endParaRPr lang="it-IT"/>
          </a:p>
        </p:txBody>
      </p:sp>
      <p:pic>
        <p:nvPicPr>
          <p:cNvPr id="20482" name="Picture 2"/>
          <p:cNvPicPr>
            <a:picLocks noChangeAspect="1" noChangeArrowheads="1"/>
          </p:cNvPicPr>
          <p:nvPr/>
        </p:nvPicPr>
        <p:blipFill>
          <a:blip r:embed="rId3" cstate="print"/>
          <a:srcRect/>
          <a:stretch>
            <a:fillRect/>
          </a:stretch>
        </p:blipFill>
        <p:spPr bwMode="auto">
          <a:xfrm>
            <a:off x="347788" y="1268760"/>
            <a:ext cx="8448425" cy="4212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086CB-FD3C-41D1-9CA1-29465E49B52F}"/>
              </a:ext>
            </a:extLst>
          </p:cNvPr>
          <p:cNvSpPr>
            <a:spLocks noGrp="1"/>
          </p:cNvSpPr>
          <p:nvPr>
            <p:ph type="title"/>
          </p:nvPr>
        </p:nvSpPr>
        <p:spPr/>
        <p:txBody>
          <a:bodyPr/>
          <a:lstStyle/>
          <a:p>
            <a:r>
              <a:rPr lang="it-IT" sz="4000"/>
              <a:t>Orario lezioni </a:t>
            </a:r>
            <a:r>
              <a:rPr lang="it-IT" sz="4000" u="sng"/>
              <a:t>Filologia sarda</a:t>
            </a:r>
            <a:r>
              <a:rPr lang="it-IT" sz="4000"/>
              <a:t> (30 h - 6 CFU)</a:t>
            </a:r>
          </a:p>
        </p:txBody>
      </p:sp>
      <p:sp>
        <p:nvSpPr>
          <p:cNvPr id="4" name="Segnaposto numero diapositiva 3">
            <a:extLst>
              <a:ext uri="{FF2B5EF4-FFF2-40B4-BE49-F238E27FC236}">
                <a16:creationId xmlns:a16="http://schemas.microsoft.com/office/drawing/2014/main" id="{2AEF2D68-57FC-4A24-9095-AC731CB6DE2A}"/>
              </a:ext>
            </a:extLst>
          </p:cNvPr>
          <p:cNvSpPr>
            <a:spLocks noGrp="1"/>
          </p:cNvSpPr>
          <p:nvPr>
            <p:ph type="sldNum" sz="quarter" idx="12"/>
          </p:nvPr>
        </p:nvSpPr>
        <p:spPr/>
        <p:txBody>
          <a:bodyPr/>
          <a:lstStyle/>
          <a:p>
            <a:fld id="{62FF071E-99F8-4908-B1B0-1EAEC700D179}" type="slidenum">
              <a:rPr lang="it-IT" smtClean="0"/>
              <a:pPr/>
              <a:t>4</a:t>
            </a:fld>
            <a:endParaRPr lang="it-IT"/>
          </a:p>
        </p:txBody>
      </p:sp>
      <p:sp>
        <p:nvSpPr>
          <p:cNvPr id="7" name="Segnaposto contenuto 2">
            <a:extLst>
              <a:ext uri="{FF2B5EF4-FFF2-40B4-BE49-F238E27FC236}">
                <a16:creationId xmlns:a16="http://schemas.microsoft.com/office/drawing/2014/main" id="{8E757677-9A32-67FE-DF5A-71D029796788}"/>
              </a:ext>
            </a:extLst>
          </p:cNvPr>
          <p:cNvSpPr>
            <a:spLocks noGrp="1"/>
          </p:cNvSpPr>
          <p:nvPr>
            <p:ph idx="1"/>
          </p:nvPr>
        </p:nvSpPr>
        <p:spPr>
          <a:xfrm>
            <a:off x="457200" y="933698"/>
            <a:ext cx="8229600" cy="5519638"/>
          </a:xfrm>
          <a:solidFill>
            <a:schemeClr val="bg1"/>
          </a:solidFill>
        </p:spPr>
        <p:txBody>
          <a:bodyPr>
            <a:normAutofit/>
          </a:bodyPr>
          <a:lstStyle/>
          <a:p>
            <a:pPr marL="342900" indent="-342900">
              <a:buFont typeface="Wingdings" panose="05000000000000000000" pitchFamily="2" charset="2"/>
              <a:buChar char="§"/>
              <a:defRPr/>
            </a:pPr>
            <a:r>
              <a:rPr lang="it-IT" sz="2000" b="1"/>
              <a:t>mercoledì</a:t>
            </a:r>
            <a:r>
              <a:rPr lang="it-IT" sz="2000"/>
              <a:t> </a:t>
            </a:r>
            <a:r>
              <a:rPr lang="it-IT" sz="2000" b="1"/>
              <a:t>e venerdì</a:t>
            </a:r>
            <a:r>
              <a:rPr lang="it-IT" sz="2000"/>
              <a:t>	10:05-11:35 - aula 9 (corpo centrale; in presenza)</a:t>
            </a:r>
          </a:p>
          <a:p>
            <a:pPr>
              <a:defRPr/>
            </a:pPr>
            <a:endParaRPr lang="it-IT" sz="1200"/>
          </a:p>
          <a:p>
            <a:pPr marL="342900" indent="-342900">
              <a:buFont typeface="Wingdings" panose="05000000000000000000" pitchFamily="2" charset="2"/>
              <a:buChar char="§"/>
              <a:defRPr/>
            </a:pPr>
            <a:r>
              <a:rPr lang="it-IT" sz="2000" b="1"/>
              <a:t>indirizzo mail</a:t>
            </a:r>
            <a:r>
              <a:rPr lang="it-IT" sz="2000"/>
              <a:t>: </a:t>
            </a:r>
            <a:r>
              <a:rPr lang="it-IT" sz="2000">
                <a:hlinkClick r:id="rId3"/>
              </a:rPr>
              <a:t>giulia.murgia@unica.it</a:t>
            </a:r>
            <a:endParaRPr lang="it-IT" sz="2000"/>
          </a:p>
          <a:p>
            <a:pPr>
              <a:defRPr/>
            </a:pPr>
            <a:endParaRPr lang="it-IT" sz="1200"/>
          </a:p>
          <a:p>
            <a:pPr marL="342900" indent="-342900">
              <a:buFont typeface="Wingdings" panose="05000000000000000000" pitchFamily="2" charset="2"/>
              <a:buChar char="§"/>
              <a:defRPr/>
            </a:pPr>
            <a:r>
              <a:rPr lang="it-IT" sz="2000" b="1"/>
              <a:t>Ricevimento</a:t>
            </a:r>
            <a:r>
              <a:rPr lang="it-IT" sz="2000"/>
              <a:t>:</a:t>
            </a:r>
          </a:p>
          <a:p>
            <a:pPr marL="1085850" lvl="1" indent="-342900">
              <a:buFont typeface="Courier New" panose="02070309020205020404" pitchFamily="49" charset="0"/>
              <a:buChar char="o"/>
              <a:defRPr/>
            </a:pPr>
            <a:r>
              <a:rPr lang="it-IT" sz="1800"/>
              <a:t>per fissare un appuntamento per un ricevimento in </a:t>
            </a:r>
            <a:r>
              <a:rPr lang="it-IT" sz="1800" b="1"/>
              <a:t>presenza</a:t>
            </a:r>
            <a:r>
              <a:rPr lang="it-IT" sz="1800"/>
              <a:t> o su </a:t>
            </a:r>
            <a:r>
              <a:rPr lang="it-IT" sz="1800" b="1"/>
              <a:t>MS Teams</a:t>
            </a:r>
            <a:r>
              <a:rPr lang="it-IT" sz="1800"/>
              <a:t>, contattare la docente all’indirizzo </a:t>
            </a:r>
            <a:r>
              <a:rPr lang="it-IT" sz="1800">
                <a:hlinkClick r:id="rId3"/>
              </a:rPr>
              <a:t>giulia.murgia@unica.it</a:t>
            </a:r>
            <a:r>
              <a:rPr lang="it-IT" sz="1800"/>
              <a:t> ;</a:t>
            </a:r>
          </a:p>
          <a:p>
            <a:pPr marL="1085850" lvl="1" indent="-342900">
              <a:buFont typeface="Courier New" panose="02070309020205020404" pitchFamily="49" charset="0"/>
              <a:buChar char="o"/>
              <a:defRPr/>
            </a:pPr>
            <a:r>
              <a:rPr lang="it-IT" sz="1800"/>
              <a:t>Per i ricevimenti su </a:t>
            </a:r>
            <a:r>
              <a:rPr lang="it-IT" sz="1800" b="1"/>
              <a:t>MS Teams</a:t>
            </a:r>
            <a:r>
              <a:rPr lang="it-IT" sz="1800"/>
              <a:t>, una volta fissato l'appuntamento via mail, sarà sufficiente: </a:t>
            </a:r>
          </a:p>
          <a:p>
            <a:pPr lvl="2" indent="0">
              <a:buNone/>
              <a:defRPr/>
            </a:pPr>
            <a:r>
              <a:rPr lang="it-IT" sz="1800"/>
              <a:t>- accedere a Teams; - entrare nella sezione "chiamate"; - nella sezione "digita nome", inserire "giulia.murgia"; - cliccare su "chiama", nel giorno e nell'orario concordati via mail con la docente.</a:t>
            </a:r>
          </a:p>
          <a:p>
            <a:pPr>
              <a:defRPr/>
            </a:pPr>
            <a:endParaRPr lang="it-IT" sz="1200"/>
          </a:p>
          <a:p>
            <a:pPr marL="342900" indent="-342900">
              <a:buFont typeface="Wingdings" panose="05000000000000000000" pitchFamily="2" charset="2"/>
              <a:buChar char="§"/>
              <a:defRPr/>
            </a:pPr>
            <a:r>
              <a:rPr lang="it-IT" sz="2000"/>
              <a:t>Gli </a:t>
            </a:r>
            <a:r>
              <a:rPr lang="it-IT" sz="2000" b="1"/>
              <a:t>esami</a:t>
            </a:r>
            <a:r>
              <a:rPr lang="it-IT" sz="2000"/>
              <a:t> si svolgono nello studio della docente</a:t>
            </a:r>
          </a:p>
          <a:p>
            <a:pPr>
              <a:defRPr/>
            </a:pPr>
            <a:endParaRPr lang="it-IT" sz="1200"/>
          </a:p>
          <a:p>
            <a:pPr marL="342900" indent="-342900">
              <a:buFont typeface="Wingdings" panose="05000000000000000000" pitchFamily="2" charset="2"/>
              <a:buChar char="§"/>
              <a:defRPr/>
            </a:pPr>
            <a:r>
              <a:rPr lang="it-IT" sz="2000" b="1"/>
              <a:t>Studio</a:t>
            </a:r>
            <a:r>
              <a:rPr lang="it-IT" sz="2000"/>
              <a:t>: studio 97, III piano (edificio centrale)</a:t>
            </a:r>
          </a:p>
          <a:p>
            <a:pPr>
              <a:defRPr/>
            </a:pPr>
            <a:endParaRPr lang="it-IT" sz="2000"/>
          </a:p>
          <a:p>
            <a:pPr marL="342900" indent="-342900">
              <a:buFont typeface="Wingdings" panose="05000000000000000000" pitchFamily="2" charset="2"/>
              <a:buChar char="§"/>
              <a:defRPr/>
            </a:pPr>
            <a:r>
              <a:rPr lang="it-IT" sz="2000" u="sng">
                <a:latin typeface="Times New Roman" pitchFamily="18" charset="0"/>
                <a:cs typeface="Times New Roman" pitchFamily="18" charset="0"/>
              </a:rPr>
              <a:t>Insegnamenti</a:t>
            </a:r>
            <a:r>
              <a:rPr lang="it-IT" sz="2000">
                <a:latin typeface="Times New Roman" pitchFamily="18" charset="0"/>
                <a:cs typeface="Times New Roman" pitchFamily="18" charset="0"/>
              </a:rPr>
              <a:t>: </a:t>
            </a:r>
          </a:p>
          <a:p>
            <a:pPr marL="82800" lvl="3" algn="just">
              <a:defRPr/>
            </a:pPr>
            <a:r>
              <a:rPr lang="it-IT" sz="2000" b="1">
                <a:latin typeface="Times New Roman" pitchFamily="18" charset="0"/>
                <a:cs typeface="Times New Roman" pitchFamily="18" charset="0"/>
              </a:rPr>
              <a:t>Filologia sarda </a:t>
            </a:r>
            <a:r>
              <a:rPr lang="it-IT" sz="2000">
                <a:latin typeface="Times New Roman" pitchFamily="18" charset="0"/>
                <a:cs typeface="Times New Roman" pitchFamily="18" charset="0"/>
              </a:rPr>
              <a:t>e </a:t>
            </a:r>
            <a:r>
              <a:rPr lang="it-IT" sz="2000" b="1">
                <a:latin typeface="Times New Roman" pitchFamily="18" charset="0"/>
                <a:cs typeface="Times New Roman" pitchFamily="18" charset="0"/>
              </a:rPr>
              <a:t>Linguistica sarda 2 </a:t>
            </a:r>
            <a:r>
              <a:rPr lang="it-IT" sz="2000">
                <a:latin typeface="Times New Roman" pitchFamily="18" charset="0"/>
                <a:cs typeface="Times New Roman" pitchFamily="18" charset="0"/>
              </a:rPr>
              <a:t>(magistrale, I semestre </a:t>
            </a:r>
          </a:p>
          <a:p>
            <a:pPr marL="82800" lvl="3" algn="just">
              <a:defRPr/>
            </a:pPr>
            <a:r>
              <a:rPr lang="it-IT" sz="2000" b="1">
                <a:latin typeface="Times New Roman" pitchFamily="18" charset="0"/>
                <a:cs typeface="Times New Roman" pitchFamily="18" charset="0"/>
              </a:rPr>
              <a:t>Origini delle letterature europee </a:t>
            </a:r>
            <a:r>
              <a:rPr lang="it-IT" sz="2000">
                <a:latin typeface="Times New Roman" pitchFamily="18" charset="0"/>
                <a:cs typeface="Times New Roman" pitchFamily="18" charset="0"/>
              </a:rPr>
              <a:t>+ </a:t>
            </a:r>
            <a:r>
              <a:rPr lang="it-IT" sz="2000" b="1">
                <a:latin typeface="Times New Roman" pitchFamily="18" charset="0"/>
                <a:cs typeface="Times New Roman" pitchFamily="18" charset="0"/>
              </a:rPr>
              <a:t>Lingua sarda 1 </a:t>
            </a:r>
            <a:r>
              <a:rPr lang="it-IT" sz="2000">
                <a:latin typeface="Times New Roman" pitchFamily="18" charset="0"/>
                <a:cs typeface="Times New Roman" pitchFamily="18" charset="0"/>
              </a:rPr>
              <a:t>(triennale, II semestre)</a:t>
            </a:r>
            <a:r>
              <a:rPr lang="it-IT" sz="2000" b="1">
                <a:latin typeface="Times New Roman" pitchFamily="18" charset="0"/>
                <a:cs typeface="Times New Roman" pitchFamily="18" charset="0"/>
              </a:rPr>
              <a:t> </a:t>
            </a:r>
          </a:p>
          <a:p>
            <a:pPr marL="342900" indent="-342900">
              <a:buFont typeface="Wingdings" panose="05000000000000000000" pitchFamily="2" charset="2"/>
              <a:buChar char="§"/>
              <a:defRPr/>
            </a:pPr>
            <a:endParaRPr lang="it-IT"/>
          </a:p>
        </p:txBody>
      </p:sp>
    </p:spTree>
    <p:extLst>
      <p:ext uri="{BB962C8B-B14F-4D97-AF65-F5344CB8AC3E}">
        <p14:creationId xmlns:p14="http://schemas.microsoft.com/office/powerpoint/2010/main" val="32739416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rmAutofit/>
          </a:bodyPr>
          <a:lstStyle/>
          <a:p>
            <a:r>
              <a:rPr lang="it-IT" sz="3600"/>
              <a:t>Max Leopold Wagner (1880-1962)</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40</a:t>
            </a:fld>
            <a:endParaRPr lang="it-IT"/>
          </a:p>
        </p:txBody>
      </p:sp>
      <p:pic>
        <p:nvPicPr>
          <p:cNvPr id="1026" name="Picture 2" descr="http://www.lanuovasardegna.it/polopoly_fs/1.14101558.1473924579!/httpImage/image.jpg_gen/derivatives/detail_558/image.jpg"/>
          <p:cNvPicPr>
            <a:picLocks noChangeAspect="1" noChangeArrowheads="1"/>
          </p:cNvPicPr>
          <p:nvPr/>
        </p:nvPicPr>
        <p:blipFill>
          <a:blip r:embed="rId3" cstate="print"/>
          <a:srcRect/>
          <a:stretch>
            <a:fillRect/>
          </a:stretch>
        </p:blipFill>
        <p:spPr bwMode="auto">
          <a:xfrm>
            <a:off x="107504" y="1064119"/>
            <a:ext cx="3136042" cy="3996681"/>
          </a:xfrm>
          <a:prstGeom prst="rect">
            <a:avLst/>
          </a:prstGeom>
          <a:ln>
            <a:noFill/>
          </a:ln>
          <a:effectLst>
            <a:outerShdw blurRad="292100" dist="139700" dir="2700000" algn="tl" rotWithShape="0">
              <a:srgbClr val="333333">
                <a:alpha val="65000"/>
              </a:srgbClr>
            </a:outerShdw>
          </a:effectLst>
        </p:spPr>
      </p:pic>
      <p:sp>
        <p:nvSpPr>
          <p:cNvPr id="5" name="CasellaDiTesto 4"/>
          <p:cNvSpPr txBox="1"/>
          <p:nvPr/>
        </p:nvSpPr>
        <p:spPr>
          <a:xfrm>
            <a:off x="3347864" y="1244371"/>
            <a:ext cx="5688632" cy="3816429"/>
          </a:xfrm>
          <a:prstGeom prst="rect">
            <a:avLst/>
          </a:prstGeom>
          <a:noFill/>
        </p:spPr>
        <p:txBody>
          <a:bodyPr wrap="square" rtlCol="0">
            <a:spAutoFit/>
          </a:bodyPr>
          <a:lstStyle/>
          <a:p>
            <a:pPr>
              <a:buFont typeface="Arial" pitchFamily="34" charset="0"/>
              <a:buChar char="•"/>
            </a:pPr>
            <a:r>
              <a:rPr lang="de-DE" sz="2200">
                <a:latin typeface="Times New Roman" pitchFamily="18" charset="0"/>
                <a:cs typeface="Times New Roman" pitchFamily="18" charset="0"/>
              </a:rPr>
              <a:t> </a:t>
            </a:r>
            <a:r>
              <a:rPr lang="de-DE" sz="2200" b="1" i="1">
                <a:latin typeface="Times New Roman" pitchFamily="18" charset="0"/>
                <a:cs typeface="Times New Roman" pitchFamily="18" charset="0"/>
              </a:rPr>
              <a:t>Das ländliche Leben Sardiniens im Spiegel der Sprache. Kulturhistorisch-sprachliche Untersuchungen</a:t>
            </a:r>
            <a:r>
              <a:rPr lang="de-DE" sz="2200">
                <a:latin typeface="Times New Roman" pitchFamily="18" charset="0"/>
                <a:cs typeface="Times New Roman" pitchFamily="18" charset="0"/>
              </a:rPr>
              <a:t>, Carl Winter’s Universitätsbuchhandlung, Heidelberg, 1921; </a:t>
            </a:r>
          </a:p>
          <a:p>
            <a:r>
              <a:rPr lang="it-IT" sz="2200" b="1" i="1">
                <a:latin typeface="Times New Roman" pitchFamily="18" charset="0"/>
                <a:cs typeface="Times New Roman" pitchFamily="18" charset="0"/>
              </a:rPr>
              <a:t>La vita rustica della Sardegna riflessa nella lingua</a:t>
            </a:r>
            <a:r>
              <a:rPr lang="it-IT" sz="2200">
                <a:latin typeface="Times New Roman" pitchFamily="18" charset="0"/>
                <a:cs typeface="Times New Roman" pitchFamily="18" charset="0"/>
              </a:rPr>
              <a:t>, saggio introduttivo, traduzione e cura di Giulio Paulis, Nuoro, Ilisso, 1996.</a:t>
            </a:r>
          </a:p>
          <a:p>
            <a:endParaRPr lang="it-IT" sz="2200">
              <a:latin typeface="Times New Roman" pitchFamily="18" charset="0"/>
              <a:cs typeface="Times New Roman" pitchFamily="18" charset="0"/>
            </a:endParaRPr>
          </a:p>
          <a:p>
            <a:pPr>
              <a:buFont typeface="Arial" pitchFamily="34" charset="0"/>
              <a:buChar char="•"/>
            </a:pPr>
            <a:r>
              <a:rPr lang="it-IT" sz="2200">
                <a:latin typeface="Times New Roman" pitchFamily="18" charset="0"/>
                <a:ea typeface="Calibri"/>
                <a:cs typeface="Times New Roman" pitchFamily="18" charset="0"/>
              </a:rPr>
              <a:t> </a:t>
            </a:r>
            <a:r>
              <a:rPr lang="it-IT" sz="2200" b="1" i="1">
                <a:latin typeface="Times New Roman" pitchFamily="18" charset="0"/>
                <a:ea typeface="Calibri"/>
                <a:cs typeface="Times New Roman" pitchFamily="18" charset="0"/>
              </a:rPr>
              <a:t>La lingua sarda. Storia spirito e forma</a:t>
            </a:r>
            <a:r>
              <a:rPr lang="it-IT" sz="2200">
                <a:latin typeface="Times New Roman" pitchFamily="18" charset="0"/>
                <a:ea typeface="Calibri"/>
                <a:cs typeface="Times New Roman" pitchFamily="18" charset="0"/>
              </a:rPr>
              <a:t>, Bern, Francke, 1950; nuova edizione a cura di Giulio Paulis, Nuoro, Ilisso, 1997. </a:t>
            </a:r>
            <a:endParaRPr lang="it-IT" sz="2200">
              <a:latin typeface="Times New Roman"/>
              <a:ea typeface="Calibri"/>
            </a:endParaRPr>
          </a:p>
        </p:txBody>
      </p:sp>
      <p:sp>
        <p:nvSpPr>
          <p:cNvPr id="8" name="CasellaDiTesto 7"/>
          <p:cNvSpPr txBox="1"/>
          <p:nvPr/>
        </p:nvSpPr>
        <p:spPr>
          <a:xfrm>
            <a:off x="755576" y="5323855"/>
            <a:ext cx="8712968" cy="769441"/>
          </a:xfrm>
          <a:prstGeom prst="rect">
            <a:avLst/>
          </a:prstGeom>
          <a:noFill/>
        </p:spPr>
        <p:txBody>
          <a:bodyPr wrap="square" rtlCol="0">
            <a:spAutoFit/>
          </a:bodyPr>
          <a:lstStyle/>
          <a:p>
            <a:pPr>
              <a:buFont typeface="Arial" pitchFamily="34" charset="0"/>
              <a:buChar char="•"/>
            </a:pPr>
            <a:r>
              <a:rPr lang="de-DE" sz="2200">
                <a:latin typeface="Times New Roman" pitchFamily="18" charset="0"/>
                <a:cs typeface="Times New Roman" pitchFamily="18" charset="0"/>
              </a:rPr>
              <a:t> </a:t>
            </a:r>
            <a:r>
              <a:rPr lang="de-DE" sz="2200" b="1">
                <a:latin typeface="Times New Roman" pitchFamily="18" charset="0"/>
                <a:cs typeface="Times New Roman" pitchFamily="18" charset="0"/>
              </a:rPr>
              <a:t>DES</a:t>
            </a:r>
            <a:r>
              <a:rPr lang="de-DE" sz="2200">
                <a:latin typeface="Times New Roman" pitchFamily="18" charset="0"/>
                <a:cs typeface="Times New Roman" pitchFamily="18" charset="0"/>
              </a:rPr>
              <a:t> = </a:t>
            </a:r>
            <a:r>
              <a:rPr lang="it-IT" sz="2200" b="1" i="1">
                <a:latin typeface="Times New Roman" pitchFamily="18" charset="0"/>
                <a:cs typeface="Times New Roman" pitchFamily="18" charset="0"/>
              </a:rPr>
              <a:t>Dizionario Etimologico Sardo</a:t>
            </a:r>
            <a:r>
              <a:rPr lang="it-IT" sz="2200">
                <a:latin typeface="Times New Roman" pitchFamily="18" charset="0"/>
                <a:cs typeface="Times New Roman" pitchFamily="18" charset="0"/>
              </a:rPr>
              <a:t>, Winter, Heidelberg, 1960-1964; nuova edizione a cura di Giulio Paulis, 2 voll., Nuoro, Ilisso, 2008.</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3"/>
          <p:cNvPicPr>
            <a:picLocks noChangeAspect="1" noChangeArrowheads="1"/>
          </p:cNvPicPr>
          <p:nvPr/>
        </p:nvPicPr>
        <p:blipFill>
          <a:blip r:embed="rId3" cstate="print"/>
          <a:srcRect/>
          <a:stretch>
            <a:fillRect/>
          </a:stretch>
        </p:blipFill>
        <p:spPr bwMode="auto">
          <a:xfrm>
            <a:off x="1152360" y="1772816"/>
            <a:ext cx="6660000" cy="4111739"/>
          </a:xfrm>
          <a:prstGeom prst="rect">
            <a:avLst/>
          </a:prstGeom>
          <a:noFill/>
          <a:ln w="9525">
            <a:noFill/>
            <a:miter lim="800000"/>
            <a:headEnd/>
            <a:tailEnd/>
          </a:ln>
        </p:spPr>
      </p:pic>
      <p:sp>
        <p:nvSpPr>
          <p:cNvPr id="2" name="Titolo 1"/>
          <p:cNvSpPr>
            <a:spLocks noGrp="1"/>
          </p:cNvSpPr>
          <p:nvPr>
            <p:ph type="title"/>
          </p:nvPr>
        </p:nvSpPr>
        <p:spPr>
          <a:xfrm>
            <a:off x="0" y="-27384"/>
            <a:ext cx="9144000" cy="868958"/>
          </a:xfrm>
        </p:spPr>
        <p:txBody>
          <a:bodyPr>
            <a:noAutofit/>
          </a:bodyPr>
          <a:lstStyle/>
          <a:p>
            <a:r>
              <a:rPr lang="it-IT" sz="3000" b="1"/>
              <a:t>Max Leopold Wagner</a:t>
            </a:r>
            <a:r>
              <a:rPr lang="it-IT" sz="3000"/>
              <a:t>. Il metodo </a:t>
            </a:r>
            <a:r>
              <a:rPr lang="it-IT" sz="3000" i="1"/>
              <a:t>Parole e Cose</a:t>
            </a:r>
            <a:br>
              <a:rPr lang="it-IT" sz="3000"/>
            </a:br>
            <a:r>
              <a:rPr lang="it-IT" sz="3000"/>
              <a:t>(</a:t>
            </a:r>
            <a:r>
              <a:rPr lang="it-IT" sz="3000" i="1"/>
              <a:t>La vita rustica</a:t>
            </a:r>
            <a:r>
              <a:rPr lang="it-IT" sz="3000"/>
              <a:t>, ed. Paulis 1996, pp. 102-103)</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41</a:t>
            </a:fld>
            <a:endParaRPr lang="it-IT"/>
          </a:p>
        </p:txBody>
      </p:sp>
      <p:pic>
        <p:nvPicPr>
          <p:cNvPr id="21506" name="Picture 2"/>
          <p:cNvPicPr>
            <a:picLocks noChangeAspect="1" noChangeArrowheads="1"/>
          </p:cNvPicPr>
          <p:nvPr/>
        </p:nvPicPr>
        <p:blipFill>
          <a:blip r:embed="rId4" cstate="print"/>
          <a:srcRect/>
          <a:stretch>
            <a:fillRect/>
          </a:stretch>
        </p:blipFill>
        <p:spPr bwMode="auto">
          <a:xfrm>
            <a:off x="1230904" y="1052735"/>
            <a:ext cx="6682193" cy="9000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2800" b="1"/>
              <a:t>Max Leopold Wagner per l’</a:t>
            </a:r>
            <a:r>
              <a:rPr lang="it-IT" sz="2800" b="1" i="1"/>
              <a:t>Atlante Italo-Svizzero</a:t>
            </a:r>
            <a:br>
              <a:rPr lang="it-IT" sz="2800"/>
            </a:br>
            <a:r>
              <a:rPr lang="it-IT" sz="2800"/>
              <a:t>(s.v. “un cavallo, una cavalla”)</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42</a:t>
            </a:fld>
            <a:endParaRPr lang="it-IT"/>
          </a:p>
        </p:txBody>
      </p:sp>
      <p:pic>
        <p:nvPicPr>
          <p:cNvPr id="22531" name="Picture 3"/>
          <p:cNvPicPr>
            <a:picLocks noChangeAspect="1" noChangeArrowheads="1"/>
          </p:cNvPicPr>
          <p:nvPr/>
        </p:nvPicPr>
        <p:blipFill>
          <a:blip r:embed="rId3" cstate="print"/>
          <a:srcRect/>
          <a:stretch>
            <a:fillRect/>
          </a:stretch>
        </p:blipFill>
        <p:spPr bwMode="auto">
          <a:xfrm>
            <a:off x="3420424" y="908720"/>
            <a:ext cx="4968000" cy="5483557"/>
          </a:xfrm>
          <a:prstGeom prst="rect">
            <a:avLst/>
          </a:prstGeom>
          <a:ln>
            <a:noFill/>
          </a:ln>
          <a:effectLst>
            <a:outerShdw blurRad="292100" dist="139700" dir="2700000" algn="tl" rotWithShape="0">
              <a:srgbClr val="333333">
                <a:alpha val="65000"/>
              </a:srgbClr>
            </a:outerShdw>
          </a:effectLst>
        </p:spPr>
      </p:pic>
      <p:sp>
        <p:nvSpPr>
          <p:cNvPr id="8" name="Rettangolo 7"/>
          <p:cNvSpPr/>
          <p:nvPr/>
        </p:nvSpPr>
        <p:spPr>
          <a:xfrm>
            <a:off x="7452320" y="5373216"/>
            <a:ext cx="936104"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7164288" y="908720"/>
            <a:ext cx="1872208"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2532" name="Picture 4"/>
          <p:cNvPicPr>
            <a:picLocks noChangeAspect="1" noChangeArrowheads="1"/>
          </p:cNvPicPr>
          <p:nvPr/>
        </p:nvPicPr>
        <p:blipFill>
          <a:blip r:embed="rId4" cstate="print"/>
          <a:srcRect/>
          <a:stretch>
            <a:fillRect/>
          </a:stretch>
        </p:blipFill>
        <p:spPr bwMode="auto">
          <a:xfrm>
            <a:off x="162856" y="1124744"/>
            <a:ext cx="3113000" cy="3960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2400"/>
              <a:t>La ricerca sul campo all'inizio del Novecento in Sardegna. </a:t>
            </a:r>
            <a:br>
              <a:rPr lang="it-IT" sz="2400"/>
            </a:br>
            <a:r>
              <a:rPr lang="it-IT" sz="2400"/>
              <a:t>Max Leopold Wagner a Urzulei nel </a:t>
            </a:r>
            <a:r>
              <a:rPr lang="it-IT" sz="2400" b="1"/>
              <a:t>1905</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43</a:t>
            </a:fld>
            <a:endParaRPr lang="it-IT"/>
          </a:p>
        </p:txBody>
      </p:sp>
      <p:pic>
        <p:nvPicPr>
          <p:cNvPr id="23554" name="Picture 2"/>
          <p:cNvPicPr>
            <a:picLocks noChangeAspect="1" noChangeArrowheads="1"/>
          </p:cNvPicPr>
          <p:nvPr/>
        </p:nvPicPr>
        <p:blipFill>
          <a:blip r:embed="rId3" cstate="print"/>
          <a:srcRect/>
          <a:stretch>
            <a:fillRect/>
          </a:stretch>
        </p:blipFill>
        <p:spPr bwMode="auto">
          <a:xfrm>
            <a:off x="1304520" y="1089296"/>
            <a:ext cx="6534961" cy="5004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62FF071E-99F8-4908-B1B0-1EAEC700D179}" type="slidenum">
              <a:rPr lang="it-IT" smtClean="0"/>
              <a:pPr/>
              <a:t>44</a:t>
            </a:fld>
            <a:endParaRPr lang="it-IT"/>
          </a:p>
        </p:txBody>
      </p:sp>
      <p:pic>
        <p:nvPicPr>
          <p:cNvPr id="24578" name="Picture 2"/>
          <p:cNvPicPr>
            <a:picLocks noChangeAspect="1" noChangeArrowheads="1"/>
          </p:cNvPicPr>
          <p:nvPr/>
        </p:nvPicPr>
        <p:blipFill>
          <a:blip r:embed="rId2" cstate="print"/>
          <a:srcRect/>
          <a:stretch>
            <a:fillRect/>
          </a:stretch>
        </p:blipFill>
        <p:spPr bwMode="auto">
          <a:xfrm>
            <a:off x="1692000" y="1056948"/>
            <a:ext cx="5760000" cy="2228036"/>
          </a:xfrm>
          <a:prstGeom prst="rect">
            <a:avLst/>
          </a:prstGeom>
          <a:ln>
            <a:noFill/>
          </a:ln>
          <a:effectLst>
            <a:outerShdw blurRad="292100" dist="139700" dir="2700000" algn="tl" rotWithShape="0">
              <a:srgbClr val="333333">
                <a:alpha val="65000"/>
              </a:srgbClr>
            </a:outerShdw>
          </a:effectLst>
        </p:spPr>
      </p:pic>
      <p:pic>
        <p:nvPicPr>
          <p:cNvPr id="1026" name="Picture 2"/>
          <p:cNvPicPr>
            <a:picLocks noChangeAspect="1" noChangeArrowheads="1"/>
          </p:cNvPicPr>
          <p:nvPr/>
        </p:nvPicPr>
        <p:blipFill>
          <a:blip r:embed="rId3" cstate="print"/>
          <a:srcRect/>
          <a:stretch>
            <a:fillRect/>
          </a:stretch>
        </p:blipFill>
        <p:spPr bwMode="auto">
          <a:xfrm>
            <a:off x="1696720" y="3284983"/>
            <a:ext cx="5755280" cy="2207121"/>
          </a:xfrm>
          <a:prstGeom prst="rect">
            <a:avLst/>
          </a:prstGeom>
          <a:ln>
            <a:noFill/>
          </a:ln>
          <a:effectLst>
            <a:outerShdw blurRad="292100" dist="139700" dir="2700000" algn="tl" rotWithShape="0">
              <a:srgbClr val="333333">
                <a:alpha val="65000"/>
              </a:srgbClr>
            </a:outerShdw>
          </a:effectLst>
        </p:spPr>
      </p:pic>
      <p:sp>
        <p:nvSpPr>
          <p:cNvPr id="5" name="Titolo 1">
            <a:extLst>
              <a:ext uri="{FF2B5EF4-FFF2-40B4-BE49-F238E27FC236}">
                <a16:creationId xmlns:a16="http://schemas.microsoft.com/office/drawing/2014/main" id="{ECBD5556-674C-4D06-A2FC-79E2B53C0A9D}"/>
              </a:ext>
            </a:extLst>
          </p:cNvPr>
          <p:cNvSpPr>
            <a:spLocks noGrp="1"/>
          </p:cNvSpPr>
          <p:nvPr>
            <p:ph type="title"/>
          </p:nvPr>
        </p:nvSpPr>
        <p:spPr>
          <a:xfrm>
            <a:off x="0" y="-27384"/>
            <a:ext cx="9144000" cy="868958"/>
          </a:xfrm>
        </p:spPr>
        <p:txBody>
          <a:bodyPr>
            <a:noAutofit/>
          </a:bodyPr>
          <a:lstStyle/>
          <a:p>
            <a:r>
              <a:rPr lang="it-IT" sz="2400"/>
              <a:t>La ricerca sul campo all'inizio del Novecento in Sardegna. </a:t>
            </a:r>
            <a:br>
              <a:rPr lang="it-IT" sz="2400"/>
            </a:br>
            <a:r>
              <a:rPr lang="it-IT" sz="2400"/>
              <a:t>Max Leopold Wagner a Urzulei nel </a:t>
            </a:r>
            <a:r>
              <a:rPr lang="it-IT" sz="2400" b="1"/>
              <a:t>1905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62FF071E-99F8-4908-B1B0-1EAEC700D179}" type="slidenum">
              <a:rPr lang="it-IT" smtClean="0"/>
              <a:pPr/>
              <a:t>45</a:t>
            </a:fld>
            <a:endParaRPr lang="it-IT"/>
          </a:p>
        </p:txBody>
      </p:sp>
      <p:pic>
        <p:nvPicPr>
          <p:cNvPr id="25602" name="Picture 2"/>
          <p:cNvPicPr>
            <a:picLocks noChangeAspect="1" noChangeArrowheads="1"/>
          </p:cNvPicPr>
          <p:nvPr/>
        </p:nvPicPr>
        <p:blipFill>
          <a:blip r:embed="rId3" cstate="print"/>
          <a:srcRect/>
          <a:stretch>
            <a:fillRect/>
          </a:stretch>
        </p:blipFill>
        <p:spPr bwMode="auto">
          <a:xfrm>
            <a:off x="1259632" y="1052736"/>
            <a:ext cx="6624736" cy="5459137"/>
          </a:xfrm>
          <a:prstGeom prst="rect">
            <a:avLst/>
          </a:prstGeom>
          <a:ln>
            <a:noFill/>
          </a:ln>
          <a:effectLst>
            <a:outerShdw blurRad="292100" dist="139700" dir="2700000" algn="tl" rotWithShape="0">
              <a:srgbClr val="333333">
                <a:alpha val="65000"/>
              </a:srgbClr>
            </a:outerShdw>
          </a:effectLst>
        </p:spPr>
      </p:pic>
      <p:sp>
        <p:nvSpPr>
          <p:cNvPr id="5" name="Titolo 1">
            <a:extLst>
              <a:ext uri="{FF2B5EF4-FFF2-40B4-BE49-F238E27FC236}">
                <a16:creationId xmlns:a16="http://schemas.microsoft.com/office/drawing/2014/main" id="{319B086D-53C5-24C3-FAE7-3FA22F41E6E9}"/>
              </a:ext>
            </a:extLst>
          </p:cNvPr>
          <p:cNvSpPr>
            <a:spLocks noGrp="1"/>
          </p:cNvSpPr>
          <p:nvPr>
            <p:ph type="title"/>
          </p:nvPr>
        </p:nvSpPr>
        <p:spPr>
          <a:xfrm>
            <a:off x="0" y="-27384"/>
            <a:ext cx="9144000" cy="868958"/>
          </a:xfrm>
        </p:spPr>
        <p:txBody>
          <a:bodyPr>
            <a:noAutofit/>
          </a:bodyPr>
          <a:lstStyle/>
          <a:p>
            <a:r>
              <a:rPr lang="it-IT" sz="2400"/>
              <a:t>La ricerca sul campo all'inizio del Novecento in Sardegna. </a:t>
            </a:r>
            <a:br>
              <a:rPr lang="it-IT" sz="2400"/>
            </a:br>
            <a:r>
              <a:rPr lang="it-IT" sz="2400"/>
              <a:t>Max Leopold Wagner a Urzulei nel </a:t>
            </a:r>
            <a:r>
              <a:rPr lang="it-IT" sz="2400" b="1"/>
              <a:t>1905</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rmAutofit/>
          </a:bodyPr>
          <a:lstStyle/>
          <a:p>
            <a:r>
              <a:rPr lang="it-IT" sz="3600"/>
              <a:t>Max Leopold Wagner (1880-1962)</a:t>
            </a:r>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46</a:t>
            </a:fld>
            <a:endParaRPr lang="it-IT"/>
          </a:p>
        </p:txBody>
      </p:sp>
      <p:pic>
        <p:nvPicPr>
          <p:cNvPr id="1026" name="Picture 2" descr="http://www.lanuovasardegna.it/polopoly_fs/1.14101558.1473924579!/httpImage/image.jpg_gen/derivatives/detail_558/image.jpg"/>
          <p:cNvPicPr>
            <a:picLocks noChangeAspect="1" noChangeArrowheads="1"/>
          </p:cNvPicPr>
          <p:nvPr/>
        </p:nvPicPr>
        <p:blipFill>
          <a:blip r:embed="rId3" cstate="print"/>
          <a:srcRect/>
          <a:stretch>
            <a:fillRect/>
          </a:stretch>
        </p:blipFill>
        <p:spPr bwMode="auto">
          <a:xfrm>
            <a:off x="107504" y="1064119"/>
            <a:ext cx="3136042" cy="3996681"/>
          </a:xfrm>
          <a:prstGeom prst="rect">
            <a:avLst/>
          </a:prstGeom>
          <a:ln>
            <a:noFill/>
          </a:ln>
          <a:effectLst>
            <a:outerShdw blurRad="292100" dist="139700" dir="2700000" algn="tl" rotWithShape="0">
              <a:srgbClr val="333333">
                <a:alpha val="65000"/>
              </a:srgbClr>
            </a:outerShdw>
          </a:effectLst>
        </p:spPr>
      </p:pic>
      <p:sp>
        <p:nvSpPr>
          <p:cNvPr id="5" name="CasellaDiTesto 4"/>
          <p:cNvSpPr txBox="1"/>
          <p:nvPr/>
        </p:nvSpPr>
        <p:spPr>
          <a:xfrm>
            <a:off x="3347864" y="1244371"/>
            <a:ext cx="5688632" cy="3816429"/>
          </a:xfrm>
          <a:prstGeom prst="rect">
            <a:avLst/>
          </a:prstGeom>
          <a:noFill/>
        </p:spPr>
        <p:txBody>
          <a:bodyPr wrap="square" rtlCol="0">
            <a:spAutoFit/>
          </a:bodyPr>
          <a:lstStyle/>
          <a:p>
            <a:pPr>
              <a:buFont typeface="Arial" pitchFamily="34" charset="0"/>
              <a:buChar char="•"/>
            </a:pPr>
            <a:r>
              <a:rPr lang="de-DE" sz="2200">
                <a:latin typeface="Times New Roman" pitchFamily="18" charset="0"/>
                <a:cs typeface="Times New Roman" pitchFamily="18" charset="0"/>
              </a:rPr>
              <a:t> </a:t>
            </a:r>
            <a:r>
              <a:rPr lang="de-DE" sz="2200" b="1" i="1">
                <a:latin typeface="Times New Roman" pitchFamily="18" charset="0"/>
                <a:cs typeface="Times New Roman" pitchFamily="18" charset="0"/>
              </a:rPr>
              <a:t>Das ländliche Leben Sardiniens im Spiegel der Sprache. Kulturhistorisch-sprachliche Untersuchungen</a:t>
            </a:r>
            <a:r>
              <a:rPr lang="de-DE" sz="2200">
                <a:latin typeface="Times New Roman" pitchFamily="18" charset="0"/>
                <a:cs typeface="Times New Roman" pitchFamily="18" charset="0"/>
              </a:rPr>
              <a:t>, Carl Winter’s Universitätsbuchhandlung, Heidelberg, 1921; </a:t>
            </a:r>
          </a:p>
          <a:p>
            <a:r>
              <a:rPr lang="it-IT" sz="2200" b="1" i="1">
                <a:latin typeface="Times New Roman" pitchFamily="18" charset="0"/>
                <a:cs typeface="Times New Roman" pitchFamily="18" charset="0"/>
              </a:rPr>
              <a:t>La vita rustica della Sardegna riflessa nella lingua</a:t>
            </a:r>
            <a:r>
              <a:rPr lang="it-IT" sz="2200">
                <a:latin typeface="Times New Roman" pitchFamily="18" charset="0"/>
                <a:cs typeface="Times New Roman" pitchFamily="18" charset="0"/>
              </a:rPr>
              <a:t>, saggio introduttivo, traduzione e cura di Giulio Paulis, Nuoro, Ilisso, 1996.</a:t>
            </a:r>
          </a:p>
          <a:p>
            <a:endParaRPr lang="it-IT" sz="2200">
              <a:latin typeface="Times New Roman" pitchFamily="18" charset="0"/>
              <a:cs typeface="Times New Roman" pitchFamily="18" charset="0"/>
            </a:endParaRPr>
          </a:p>
          <a:p>
            <a:pPr>
              <a:buFont typeface="Arial" pitchFamily="34" charset="0"/>
              <a:buChar char="•"/>
            </a:pPr>
            <a:r>
              <a:rPr lang="it-IT" sz="2200">
                <a:latin typeface="Times New Roman" pitchFamily="18" charset="0"/>
                <a:ea typeface="Calibri"/>
                <a:cs typeface="Times New Roman" pitchFamily="18" charset="0"/>
              </a:rPr>
              <a:t> </a:t>
            </a:r>
            <a:r>
              <a:rPr lang="it-IT" sz="2200" b="1" i="1">
                <a:latin typeface="Times New Roman" pitchFamily="18" charset="0"/>
                <a:ea typeface="Calibri"/>
                <a:cs typeface="Times New Roman" pitchFamily="18" charset="0"/>
              </a:rPr>
              <a:t>La lingua sarda. Storia spirito e forma</a:t>
            </a:r>
            <a:r>
              <a:rPr lang="it-IT" sz="2200">
                <a:latin typeface="Times New Roman" pitchFamily="18" charset="0"/>
                <a:ea typeface="Calibri"/>
                <a:cs typeface="Times New Roman" pitchFamily="18" charset="0"/>
              </a:rPr>
              <a:t>, Bern, Francke, 1950; nuova edizione a cura di Giulio Paulis, Nuoro, Ilisso, 1997. </a:t>
            </a:r>
            <a:endParaRPr lang="it-IT" sz="2200">
              <a:latin typeface="Times New Roman"/>
              <a:ea typeface="Calibri"/>
            </a:endParaRPr>
          </a:p>
        </p:txBody>
      </p:sp>
      <p:sp>
        <p:nvSpPr>
          <p:cNvPr id="8" name="CasellaDiTesto 7"/>
          <p:cNvSpPr txBox="1"/>
          <p:nvPr/>
        </p:nvSpPr>
        <p:spPr>
          <a:xfrm>
            <a:off x="755576" y="5323855"/>
            <a:ext cx="8712968" cy="769441"/>
          </a:xfrm>
          <a:prstGeom prst="rect">
            <a:avLst/>
          </a:prstGeom>
          <a:noFill/>
        </p:spPr>
        <p:txBody>
          <a:bodyPr wrap="square" rtlCol="0">
            <a:spAutoFit/>
          </a:bodyPr>
          <a:lstStyle/>
          <a:p>
            <a:pPr>
              <a:buFont typeface="Arial" pitchFamily="34" charset="0"/>
              <a:buChar char="•"/>
            </a:pPr>
            <a:r>
              <a:rPr lang="de-DE" sz="2200">
                <a:latin typeface="Times New Roman" pitchFamily="18" charset="0"/>
                <a:cs typeface="Times New Roman" pitchFamily="18" charset="0"/>
              </a:rPr>
              <a:t> </a:t>
            </a:r>
            <a:r>
              <a:rPr lang="de-DE" sz="2200" b="1">
                <a:latin typeface="Times New Roman" pitchFamily="18" charset="0"/>
                <a:cs typeface="Times New Roman" pitchFamily="18" charset="0"/>
              </a:rPr>
              <a:t>DES</a:t>
            </a:r>
            <a:r>
              <a:rPr lang="de-DE" sz="2200">
                <a:latin typeface="Times New Roman" pitchFamily="18" charset="0"/>
                <a:cs typeface="Times New Roman" pitchFamily="18" charset="0"/>
              </a:rPr>
              <a:t> = </a:t>
            </a:r>
            <a:r>
              <a:rPr lang="it-IT" sz="2200" b="1" i="1">
                <a:latin typeface="Times New Roman" pitchFamily="18" charset="0"/>
                <a:cs typeface="Times New Roman" pitchFamily="18" charset="0"/>
              </a:rPr>
              <a:t>Dizionario Etimologico Sardo</a:t>
            </a:r>
            <a:r>
              <a:rPr lang="it-IT" sz="2200">
                <a:latin typeface="Times New Roman" pitchFamily="18" charset="0"/>
                <a:cs typeface="Times New Roman" pitchFamily="18" charset="0"/>
              </a:rPr>
              <a:t>, Winter, Heidelberg, 1960-1964; nuova edizione a cura di Giulio Paulis, 2 voll., Nuoro, Ilisso, 2008.</a:t>
            </a:r>
          </a:p>
        </p:txBody>
      </p:sp>
    </p:spTree>
    <p:extLst>
      <p:ext uri="{BB962C8B-B14F-4D97-AF65-F5344CB8AC3E}">
        <p14:creationId xmlns:p14="http://schemas.microsoft.com/office/powerpoint/2010/main" val="30557173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868958"/>
          </a:xfrm>
        </p:spPr>
        <p:txBody>
          <a:bodyPr>
            <a:noAutofit/>
          </a:bodyPr>
          <a:lstStyle/>
          <a:p>
            <a:r>
              <a:rPr lang="it-IT" sz="3000"/>
              <a:t>Una voce dal DES (</a:t>
            </a:r>
            <a:r>
              <a:rPr lang="it-IT" sz="3000" i="1"/>
              <a:t>Dizionario Etimologico Sardo</a:t>
            </a:r>
            <a:r>
              <a:rPr lang="it-IT" sz="3000"/>
              <a:t>)</a:t>
            </a:r>
            <a:br>
              <a:rPr lang="it-IT" sz="3000"/>
            </a:br>
            <a:r>
              <a:rPr lang="it-IT" sz="3000" i="1"/>
              <a:t>kamè</a:t>
            </a:r>
            <a:r>
              <a:rPr lang="it-IT" sz="2800" i="1"/>
              <a:t>ḍ</a:t>
            </a:r>
            <a:r>
              <a:rPr lang="it-IT" sz="2800" i="1">
                <a:ea typeface="Calibri"/>
              </a:rPr>
              <a:t>ḍ</a:t>
            </a:r>
            <a:r>
              <a:rPr lang="it-IT" sz="3000" i="1">
                <a:ea typeface="Calibri"/>
              </a:rPr>
              <a:t>a</a:t>
            </a:r>
            <a:r>
              <a:rPr lang="it-IT" sz="3000">
                <a:ea typeface="Calibri"/>
              </a:rPr>
              <a:t> e derivati</a:t>
            </a:r>
            <a:endParaRPr lang="it-IT" sz="3000" i="1"/>
          </a:p>
        </p:txBody>
      </p:sp>
      <p:sp>
        <p:nvSpPr>
          <p:cNvPr id="6" name="Segnaposto numero diapositiva 5"/>
          <p:cNvSpPr>
            <a:spLocks noGrp="1"/>
          </p:cNvSpPr>
          <p:nvPr>
            <p:ph type="sldNum" sz="quarter" idx="12"/>
          </p:nvPr>
        </p:nvSpPr>
        <p:spPr/>
        <p:txBody>
          <a:bodyPr/>
          <a:lstStyle/>
          <a:p>
            <a:fld id="{62FF071E-99F8-4908-B1B0-1EAEC700D179}" type="slidenum">
              <a:rPr lang="it-IT" smtClean="0"/>
              <a:pPr/>
              <a:t>47</a:t>
            </a:fld>
            <a:endParaRPr lang="it-IT"/>
          </a:p>
        </p:txBody>
      </p:sp>
      <p:pic>
        <p:nvPicPr>
          <p:cNvPr id="5" name="Immagine 4"/>
          <p:cNvPicPr>
            <a:picLocks noChangeAspect="1"/>
          </p:cNvPicPr>
          <p:nvPr/>
        </p:nvPicPr>
        <p:blipFill>
          <a:blip r:embed="rId3" cstate="print"/>
          <a:srcRect/>
          <a:stretch>
            <a:fillRect/>
          </a:stretch>
        </p:blipFill>
        <p:spPr bwMode="auto">
          <a:xfrm>
            <a:off x="107504" y="1014443"/>
            <a:ext cx="4320000" cy="2198533"/>
          </a:xfrm>
          <a:prstGeom prst="rect">
            <a:avLst/>
          </a:prstGeom>
          <a:ln>
            <a:noFill/>
          </a:ln>
          <a:effectLst>
            <a:outerShdw blurRad="292100" dist="139700" dir="2700000" algn="tl" rotWithShape="0">
              <a:srgbClr val="333333">
                <a:alpha val="65000"/>
              </a:srgbClr>
            </a:outerShdw>
          </a:effectLst>
        </p:spPr>
      </p:pic>
      <p:pic>
        <p:nvPicPr>
          <p:cNvPr id="7" name="Immagine 6"/>
          <p:cNvPicPr>
            <a:picLocks noChangeAspect="1"/>
          </p:cNvPicPr>
          <p:nvPr/>
        </p:nvPicPr>
        <p:blipFill>
          <a:blip r:embed="rId4" cstate="print"/>
          <a:srcRect/>
          <a:stretch>
            <a:fillRect/>
          </a:stretch>
        </p:blipFill>
        <p:spPr bwMode="auto">
          <a:xfrm>
            <a:off x="4572000" y="919801"/>
            <a:ext cx="4212000" cy="5605543"/>
          </a:xfrm>
          <a:prstGeom prst="rect">
            <a:avLst/>
          </a:prstGeom>
          <a:ln>
            <a:noFill/>
          </a:ln>
          <a:effectLst>
            <a:outerShdw blurRad="292100" dist="139700" dir="2700000" algn="tl" rotWithShape="0">
              <a:srgbClr val="333333">
                <a:alpha val="65000"/>
              </a:srgbClr>
            </a:outerShdw>
          </a:effectLst>
        </p:spPr>
      </p:pic>
      <p:pic>
        <p:nvPicPr>
          <p:cNvPr id="3" name="Immagine 2">
            <a:extLst>
              <a:ext uri="{FF2B5EF4-FFF2-40B4-BE49-F238E27FC236}">
                <a16:creationId xmlns:a16="http://schemas.microsoft.com/office/drawing/2014/main" id="{5FCD3B3B-B0F6-49AD-88E9-8C3134328405}"/>
              </a:ext>
            </a:extLst>
          </p:cNvPr>
          <p:cNvPicPr>
            <a:picLocks noChangeAspect="1"/>
          </p:cNvPicPr>
          <p:nvPr/>
        </p:nvPicPr>
        <p:blipFill>
          <a:blip r:embed="rId5"/>
          <a:stretch>
            <a:fillRect/>
          </a:stretch>
        </p:blipFill>
        <p:spPr>
          <a:xfrm>
            <a:off x="107504" y="3457853"/>
            <a:ext cx="4377160" cy="285146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2716A-C443-4B6C-BC1E-069FB3A60EEE}"/>
              </a:ext>
            </a:extLst>
          </p:cNvPr>
          <p:cNvSpPr>
            <a:spLocks noGrp="1"/>
          </p:cNvSpPr>
          <p:nvPr>
            <p:ph type="title"/>
          </p:nvPr>
        </p:nvSpPr>
        <p:spPr/>
        <p:txBody>
          <a:bodyPr/>
          <a:lstStyle/>
          <a:p>
            <a:r>
              <a:rPr lang="it-IT" sz="2800"/>
              <a:t>Altri insegnamenti legati alla lingua sarda: </a:t>
            </a:r>
            <a:br>
              <a:rPr lang="it-IT" sz="2800"/>
            </a:br>
            <a:r>
              <a:rPr lang="it-IT" sz="2800"/>
              <a:t>i Laboratori di lingua sarda 1 (I sem.-A2) e 2 (II sem.-B1) </a:t>
            </a:r>
          </a:p>
        </p:txBody>
      </p:sp>
      <p:sp>
        <p:nvSpPr>
          <p:cNvPr id="4" name="Segnaposto numero diapositiva 3">
            <a:extLst>
              <a:ext uri="{FF2B5EF4-FFF2-40B4-BE49-F238E27FC236}">
                <a16:creationId xmlns:a16="http://schemas.microsoft.com/office/drawing/2014/main" id="{BB53355D-3419-400F-9354-2D604A21DF7B}"/>
              </a:ext>
            </a:extLst>
          </p:cNvPr>
          <p:cNvSpPr>
            <a:spLocks noGrp="1"/>
          </p:cNvSpPr>
          <p:nvPr>
            <p:ph type="sldNum" sz="quarter" idx="12"/>
          </p:nvPr>
        </p:nvSpPr>
        <p:spPr/>
        <p:txBody>
          <a:bodyPr/>
          <a:lstStyle/>
          <a:p>
            <a:fld id="{62FF071E-99F8-4908-B1B0-1EAEC700D179}" type="slidenum">
              <a:rPr lang="it-IT" smtClean="0"/>
              <a:pPr/>
              <a:t>5</a:t>
            </a:fld>
            <a:endParaRPr lang="it-IT"/>
          </a:p>
        </p:txBody>
      </p:sp>
      <p:sp>
        <p:nvSpPr>
          <p:cNvPr id="3" name="Segnaposto contenuto 2">
            <a:extLst>
              <a:ext uri="{FF2B5EF4-FFF2-40B4-BE49-F238E27FC236}">
                <a16:creationId xmlns:a16="http://schemas.microsoft.com/office/drawing/2014/main" id="{1A657662-AC97-EA57-C3CE-364761860C4F}"/>
              </a:ext>
            </a:extLst>
          </p:cNvPr>
          <p:cNvSpPr>
            <a:spLocks noGrp="1"/>
          </p:cNvSpPr>
          <p:nvPr>
            <p:ph idx="1"/>
          </p:nvPr>
        </p:nvSpPr>
        <p:spPr>
          <a:xfrm>
            <a:off x="457200" y="1124744"/>
            <a:ext cx="8229600" cy="868958"/>
          </a:xfrm>
          <a:solidFill>
            <a:schemeClr val="bg1"/>
          </a:solidFill>
        </p:spPr>
        <p:txBody>
          <a:bodyPr>
            <a:normAutofit/>
          </a:bodyPr>
          <a:lstStyle/>
          <a:p>
            <a:pPr marL="342900" indent="-342900">
              <a:buFont typeface="Wingdings" panose="05000000000000000000" pitchFamily="2" charset="2"/>
              <a:buChar char="§"/>
              <a:defRPr/>
            </a:pPr>
            <a:r>
              <a:rPr lang="it-IT" sz="2000"/>
              <a:t>Pagina docente &gt; Insegnamenti &gt; </a:t>
            </a:r>
            <a:r>
              <a:rPr lang="it-IT" sz="2000" b="1"/>
              <a:t>Laboratorio di lingua sarda 1 / Laboratorio di lingua sarda 2 &gt; </a:t>
            </a:r>
            <a:r>
              <a:rPr lang="it-IT" sz="2000">
                <a:hlinkClick r:id="rId3"/>
              </a:rPr>
              <a:t>unica.it - Insegnamenti</a:t>
            </a:r>
            <a:endParaRPr lang="it-IT" sz="2000"/>
          </a:p>
        </p:txBody>
      </p:sp>
      <p:sp>
        <p:nvSpPr>
          <p:cNvPr id="5" name="Segnaposto contenuto 2">
            <a:extLst>
              <a:ext uri="{FF2B5EF4-FFF2-40B4-BE49-F238E27FC236}">
                <a16:creationId xmlns:a16="http://schemas.microsoft.com/office/drawing/2014/main" id="{4096329C-F538-9C82-6ED1-2C60B5B196F0}"/>
              </a:ext>
            </a:extLst>
          </p:cNvPr>
          <p:cNvSpPr txBox="1">
            <a:spLocks/>
          </p:cNvSpPr>
          <p:nvPr/>
        </p:nvSpPr>
        <p:spPr>
          <a:xfrm>
            <a:off x="446856" y="2416026"/>
            <a:ext cx="8229600" cy="3893294"/>
          </a:xfrm>
          <a:prstGeom prst="rect">
            <a:avLst/>
          </a:prstGeom>
          <a:solidFill>
            <a:schemeClr val="bg1"/>
          </a:solidFill>
          <a:ln>
            <a:solidFill>
              <a:schemeClr val="tx1"/>
            </a:solidFill>
          </a:ln>
        </p:spPr>
        <p:txBody>
          <a:bodyPr vert="horz" lIns="91440" tIns="45720" rIns="91440" bIns="45720" rtlCol="0">
            <a:normAutofit fontScale="92500" lnSpcReduction="10000"/>
          </a:bodyPr>
          <a:lstStyle>
            <a:lvl1pPr marL="0" indent="0" algn="just" defTabSz="914400" rtl="0" eaLnBrk="1" latinLnBrk="0" hangingPunct="1">
              <a:spcBef>
                <a:spcPts val="0"/>
              </a:spcBef>
              <a:buFont typeface="Arial" pitchFamily="34" charset="0"/>
              <a:buNone/>
              <a:defRPr sz="2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just" defTabSz="914400" rtl="0" eaLnBrk="1" latinLnBrk="0" hangingPunct="1">
              <a:spcBef>
                <a:spcPts val="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just" defTabSz="914400" rtl="0" eaLnBrk="1" latinLnBrk="0" hangingPunct="1">
              <a:spcBef>
                <a:spcPts val="0"/>
              </a:spcBef>
              <a:buFont typeface="Arial"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just" defTabSz="914400" rtl="0" eaLnBrk="1" latinLnBrk="0" hangingPunct="1">
              <a:spcBef>
                <a:spcPts val="0"/>
              </a:spcBef>
              <a:buFont typeface="Arial"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just" defTabSz="914400" rtl="0" eaLnBrk="1" latinLnBrk="0" hangingPunct="1">
              <a:spcBef>
                <a:spcPts val="0"/>
              </a:spcBef>
              <a:buFont typeface="Arial"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it-IT" sz="2000"/>
              <a:t>Le lezioni del laboratorio di Lingua sarda 1 inizieranno </a:t>
            </a:r>
            <a:r>
              <a:rPr lang="it-IT" sz="2000" b="1"/>
              <a:t>martedì 3 ottobre 2023 </a:t>
            </a:r>
            <a:r>
              <a:rPr lang="it-IT" sz="2000"/>
              <a:t>in </a:t>
            </a:r>
            <a:r>
              <a:rPr lang="it-IT" sz="2000" b="1"/>
              <a:t>aula 13 </a:t>
            </a:r>
            <a:r>
              <a:rPr lang="it-IT" sz="2000"/>
              <a:t>(Sa Duchessa - Corpo Centrale).</a:t>
            </a:r>
          </a:p>
          <a:p>
            <a:pPr>
              <a:defRPr/>
            </a:pPr>
            <a:endParaRPr lang="it-IT" sz="2000"/>
          </a:p>
          <a:p>
            <a:pPr>
              <a:defRPr/>
            </a:pPr>
            <a:r>
              <a:rPr lang="it-IT" sz="2000"/>
              <a:t>Il laboratorio sarà tenuto dal dott. </a:t>
            </a:r>
            <a:r>
              <a:rPr lang="it-IT" sz="2000" b="1"/>
              <a:t>Carminu Pintore </a:t>
            </a:r>
            <a:r>
              <a:rPr lang="it-IT" sz="2000"/>
              <a:t>e dalla dott.ssa </a:t>
            </a:r>
            <a:r>
              <a:rPr lang="it-IT" sz="2000" b="1"/>
              <a:t>Bruna Siriu </a:t>
            </a:r>
            <a:r>
              <a:rPr lang="it-IT" sz="2000"/>
              <a:t>(indirizzo mail: </a:t>
            </a:r>
            <a:r>
              <a:rPr lang="it-IT" sz="2000" b="1"/>
              <a:t>letoradu21@libero.it</a:t>
            </a:r>
            <a:r>
              <a:rPr lang="it-IT" sz="2000"/>
              <a:t>), ogni </a:t>
            </a:r>
            <a:r>
              <a:rPr lang="it-IT" sz="2000" b="1"/>
              <a:t>martedì</a:t>
            </a:r>
            <a:r>
              <a:rPr lang="it-IT" sz="2000"/>
              <a:t> e </a:t>
            </a:r>
            <a:r>
              <a:rPr lang="it-IT" sz="2000" b="1"/>
              <a:t>giovedì</a:t>
            </a:r>
            <a:r>
              <a:rPr lang="it-IT" sz="2000"/>
              <a:t> alle ore </a:t>
            </a:r>
            <a:r>
              <a:rPr lang="it-IT" sz="2000" b="1"/>
              <a:t>17:10-18:40</a:t>
            </a:r>
            <a:r>
              <a:rPr lang="it-IT" sz="2000"/>
              <a:t> in aula 13.</a:t>
            </a:r>
          </a:p>
          <a:p>
            <a:pPr>
              <a:defRPr/>
            </a:pPr>
            <a:endParaRPr lang="it-IT" sz="2000"/>
          </a:p>
          <a:p>
            <a:pPr>
              <a:defRPr/>
            </a:pPr>
            <a:r>
              <a:rPr lang="it-IT" sz="2000"/>
              <a:t>I laboratori di lingua sarda 1 (I semestre, 3 CFU) e di lingua sarda 2 (II semestre, 3 CFU) sono previsti nei percorsi formativi del corso di laurea in </a:t>
            </a:r>
            <a:r>
              <a:rPr lang="it-IT" sz="2000" b="1"/>
              <a:t>Lettere</a:t>
            </a:r>
            <a:r>
              <a:rPr lang="it-IT" sz="2000"/>
              <a:t> e del corso di laurea magistrale in </a:t>
            </a:r>
            <a:r>
              <a:rPr lang="it-IT" sz="2000" b="1"/>
              <a:t>Filologie</a:t>
            </a:r>
            <a:r>
              <a:rPr lang="it-IT" sz="2000"/>
              <a:t> e possono essere inseriti sia in ambito F che D.</a:t>
            </a:r>
          </a:p>
          <a:p>
            <a:pPr>
              <a:defRPr/>
            </a:pPr>
            <a:endParaRPr lang="it-IT" sz="2000"/>
          </a:p>
          <a:p>
            <a:pPr>
              <a:defRPr/>
            </a:pPr>
            <a:r>
              <a:rPr lang="it-IT" sz="2000"/>
              <a:t>Sono </a:t>
            </a:r>
            <a:r>
              <a:rPr lang="it-IT" sz="2000" b="1"/>
              <a:t>aperti agli studenti di tutti i corsi di laurea dell’Ateneo </a:t>
            </a:r>
            <a:r>
              <a:rPr lang="it-IT" sz="2000"/>
              <a:t>(preferibilmente, ma non esclusivamente, della Facoltà di Studi umanistici) che potranno inserire i crediti in ambito D.</a:t>
            </a:r>
          </a:p>
        </p:txBody>
      </p:sp>
    </p:spTree>
    <p:extLst>
      <p:ext uri="{BB962C8B-B14F-4D97-AF65-F5344CB8AC3E}">
        <p14:creationId xmlns:p14="http://schemas.microsoft.com/office/powerpoint/2010/main" val="54718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2716A-C443-4B6C-BC1E-069FB3A60EEE}"/>
              </a:ext>
            </a:extLst>
          </p:cNvPr>
          <p:cNvSpPr>
            <a:spLocks noGrp="1"/>
          </p:cNvSpPr>
          <p:nvPr>
            <p:ph type="title"/>
          </p:nvPr>
        </p:nvSpPr>
        <p:spPr/>
        <p:txBody>
          <a:bodyPr/>
          <a:lstStyle/>
          <a:p>
            <a:r>
              <a:rPr lang="it-IT" sz="2800"/>
              <a:t>Altri insegnamenti legati alla lingua sarda: </a:t>
            </a:r>
            <a:br>
              <a:rPr lang="it-IT" sz="2800"/>
            </a:br>
            <a:r>
              <a:rPr lang="it-IT" sz="2800"/>
              <a:t>il corso di Linguistica sarda 2</a:t>
            </a:r>
          </a:p>
        </p:txBody>
      </p:sp>
      <p:sp>
        <p:nvSpPr>
          <p:cNvPr id="4" name="Segnaposto numero diapositiva 3">
            <a:extLst>
              <a:ext uri="{FF2B5EF4-FFF2-40B4-BE49-F238E27FC236}">
                <a16:creationId xmlns:a16="http://schemas.microsoft.com/office/drawing/2014/main" id="{BB53355D-3419-400F-9354-2D604A21DF7B}"/>
              </a:ext>
            </a:extLst>
          </p:cNvPr>
          <p:cNvSpPr>
            <a:spLocks noGrp="1"/>
          </p:cNvSpPr>
          <p:nvPr>
            <p:ph type="sldNum" sz="quarter" idx="12"/>
          </p:nvPr>
        </p:nvSpPr>
        <p:spPr>
          <a:xfrm>
            <a:off x="7046912" y="6309320"/>
            <a:ext cx="2133600" cy="365125"/>
          </a:xfrm>
        </p:spPr>
        <p:txBody>
          <a:bodyPr/>
          <a:lstStyle/>
          <a:p>
            <a:fld id="{62FF071E-99F8-4908-B1B0-1EAEC700D179}" type="slidenum">
              <a:rPr lang="it-IT" smtClean="0"/>
              <a:pPr/>
              <a:t>6</a:t>
            </a:fld>
            <a:endParaRPr lang="it-IT"/>
          </a:p>
        </p:txBody>
      </p:sp>
      <p:sp>
        <p:nvSpPr>
          <p:cNvPr id="7" name="Segnaposto contenuto 2">
            <a:extLst>
              <a:ext uri="{FF2B5EF4-FFF2-40B4-BE49-F238E27FC236}">
                <a16:creationId xmlns:a16="http://schemas.microsoft.com/office/drawing/2014/main" id="{EA2B05CC-E088-4D53-4C53-393ECC226284}"/>
              </a:ext>
            </a:extLst>
          </p:cNvPr>
          <p:cNvSpPr>
            <a:spLocks noGrp="1"/>
          </p:cNvSpPr>
          <p:nvPr>
            <p:ph idx="1"/>
          </p:nvPr>
        </p:nvSpPr>
        <p:spPr>
          <a:xfrm>
            <a:off x="457200" y="1052736"/>
            <a:ext cx="8229600" cy="504056"/>
          </a:xfrm>
          <a:solidFill>
            <a:schemeClr val="bg1"/>
          </a:solidFill>
        </p:spPr>
        <p:txBody>
          <a:bodyPr>
            <a:normAutofit/>
          </a:bodyPr>
          <a:lstStyle/>
          <a:p>
            <a:pPr algn="ctr">
              <a:defRPr/>
            </a:pPr>
            <a:r>
              <a:rPr lang="it-IT" sz="1900"/>
              <a:t>Pagina docente &gt; Insegnamenti &gt; </a:t>
            </a:r>
            <a:r>
              <a:rPr lang="it-IT" sz="1900" b="1"/>
              <a:t>Linguistica sarda 2 &gt; </a:t>
            </a:r>
            <a:r>
              <a:rPr lang="it-IT" sz="1900">
                <a:hlinkClick r:id="rId3"/>
              </a:rPr>
              <a:t>unica.it - Insegnamenti</a:t>
            </a:r>
            <a:endParaRPr lang="it-IT" sz="1900"/>
          </a:p>
        </p:txBody>
      </p:sp>
      <p:pic>
        <p:nvPicPr>
          <p:cNvPr id="6" name="Immagine 5">
            <a:extLst>
              <a:ext uri="{FF2B5EF4-FFF2-40B4-BE49-F238E27FC236}">
                <a16:creationId xmlns:a16="http://schemas.microsoft.com/office/drawing/2014/main" id="{4B9FCE61-8BAF-F037-9A29-07920D51131E}"/>
              </a:ext>
            </a:extLst>
          </p:cNvPr>
          <p:cNvPicPr>
            <a:picLocks noChangeAspect="1"/>
          </p:cNvPicPr>
          <p:nvPr/>
        </p:nvPicPr>
        <p:blipFill>
          <a:blip r:embed="rId4"/>
          <a:stretch>
            <a:fillRect/>
          </a:stretch>
        </p:blipFill>
        <p:spPr>
          <a:xfrm>
            <a:off x="750404" y="1700808"/>
            <a:ext cx="7643192" cy="2023832"/>
          </a:xfrm>
          <a:prstGeom prst="rect">
            <a:avLst/>
          </a:prstGeom>
        </p:spPr>
      </p:pic>
      <p:pic>
        <p:nvPicPr>
          <p:cNvPr id="10" name="Immagine 9">
            <a:extLst>
              <a:ext uri="{FF2B5EF4-FFF2-40B4-BE49-F238E27FC236}">
                <a16:creationId xmlns:a16="http://schemas.microsoft.com/office/drawing/2014/main" id="{FF0AA234-5C67-2D77-3F4E-A0CB0D332CC4}"/>
              </a:ext>
            </a:extLst>
          </p:cNvPr>
          <p:cNvPicPr>
            <a:picLocks noChangeAspect="1"/>
          </p:cNvPicPr>
          <p:nvPr/>
        </p:nvPicPr>
        <p:blipFill>
          <a:blip r:embed="rId5"/>
          <a:stretch>
            <a:fillRect/>
          </a:stretch>
        </p:blipFill>
        <p:spPr>
          <a:xfrm>
            <a:off x="843086" y="3573016"/>
            <a:ext cx="7643192" cy="2852483"/>
          </a:xfrm>
          <a:prstGeom prst="rect">
            <a:avLst/>
          </a:prstGeom>
        </p:spPr>
      </p:pic>
    </p:spTree>
    <p:extLst>
      <p:ext uri="{BB962C8B-B14F-4D97-AF65-F5344CB8AC3E}">
        <p14:creationId xmlns:p14="http://schemas.microsoft.com/office/powerpoint/2010/main" val="289914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2716A-C443-4B6C-BC1E-069FB3A60EEE}"/>
              </a:ext>
            </a:extLst>
          </p:cNvPr>
          <p:cNvSpPr>
            <a:spLocks noGrp="1"/>
          </p:cNvSpPr>
          <p:nvPr>
            <p:ph type="title"/>
          </p:nvPr>
        </p:nvSpPr>
        <p:spPr/>
        <p:txBody>
          <a:bodyPr/>
          <a:lstStyle/>
          <a:p>
            <a:r>
              <a:rPr lang="it-IT" sz="4000"/>
              <a:t>Filologia sarda. </a:t>
            </a:r>
            <a:r>
              <a:rPr lang="it-IT" sz="4000" b="1"/>
              <a:t>Prerequisiti</a:t>
            </a:r>
            <a:endParaRPr lang="it-IT" sz="4000"/>
          </a:p>
        </p:txBody>
      </p:sp>
      <p:sp>
        <p:nvSpPr>
          <p:cNvPr id="4" name="Segnaposto numero diapositiva 3">
            <a:extLst>
              <a:ext uri="{FF2B5EF4-FFF2-40B4-BE49-F238E27FC236}">
                <a16:creationId xmlns:a16="http://schemas.microsoft.com/office/drawing/2014/main" id="{BB53355D-3419-400F-9354-2D604A21DF7B}"/>
              </a:ext>
            </a:extLst>
          </p:cNvPr>
          <p:cNvSpPr>
            <a:spLocks noGrp="1"/>
          </p:cNvSpPr>
          <p:nvPr>
            <p:ph type="sldNum" sz="quarter" idx="12"/>
          </p:nvPr>
        </p:nvSpPr>
        <p:spPr/>
        <p:txBody>
          <a:bodyPr/>
          <a:lstStyle/>
          <a:p>
            <a:fld id="{62FF071E-99F8-4908-B1B0-1EAEC700D179}" type="slidenum">
              <a:rPr lang="it-IT" smtClean="0"/>
              <a:pPr/>
              <a:t>7</a:t>
            </a:fld>
            <a:endParaRPr lang="it-IT"/>
          </a:p>
        </p:txBody>
      </p:sp>
      <p:sp>
        <p:nvSpPr>
          <p:cNvPr id="3" name="Segnaposto contenuto 2">
            <a:extLst>
              <a:ext uri="{FF2B5EF4-FFF2-40B4-BE49-F238E27FC236}">
                <a16:creationId xmlns:a16="http://schemas.microsoft.com/office/drawing/2014/main" id="{221C470D-8DBC-BEBB-AEFA-2C9F1C422E85}"/>
              </a:ext>
            </a:extLst>
          </p:cNvPr>
          <p:cNvSpPr>
            <a:spLocks noGrp="1"/>
          </p:cNvSpPr>
          <p:nvPr>
            <p:ph idx="1"/>
          </p:nvPr>
        </p:nvSpPr>
        <p:spPr>
          <a:xfrm>
            <a:off x="457200" y="1124744"/>
            <a:ext cx="8229600" cy="504056"/>
          </a:xfrm>
          <a:solidFill>
            <a:schemeClr val="bg1"/>
          </a:solidFill>
        </p:spPr>
        <p:txBody>
          <a:bodyPr>
            <a:normAutofit/>
          </a:bodyPr>
          <a:lstStyle/>
          <a:p>
            <a:pPr marL="342900" indent="-342900">
              <a:buFont typeface="Wingdings" panose="05000000000000000000" pitchFamily="2" charset="2"/>
              <a:buChar char="§"/>
              <a:defRPr/>
            </a:pPr>
            <a:r>
              <a:rPr lang="it-IT" sz="2000"/>
              <a:t>Pagina docente &gt; Insegnamenti &gt; </a:t>
            </a:r>
            <a:r>
              <a:rPr lang="it-IT" sz="2000" b="1"/>
              <a:t>Filologia sarda &gt; </a:t>
            </a:r>
            <a:r>
              <a:rPr lang="it-IT" sz="2000">
                <a:hlinkClick r:id="rId3"/>
              </a:rPr>
              <a:t>unica.it - Insegnamenti</a:t>
            </a:r>
            <a:endParaRPr lang="it-IT" sz="2000"/>
          </a:p>
        </p:txBody>
      </p:sp>
      <p:pic>
        <p:nvPicPr>
          <p:cNvPr id="6" name="Immagine 5">
            <a:extLst>
              <a:ext uri="{FF2B5EF4-FFF2-40B4-BE49-F238E27FC236}">
                <a16:creationId xmlns:a16="http://schemas.microsoft.com/office/drawing/2014/main" id="{65966000-BDC4-3A8F-AC16-26DAEED6C898}"/>
              </a:ext>
            </a:extLst>
          </p:cNvPr>
          <p:cNvPicPr>
            <a:picLocks noChangeAspect="1"/>
          </p:cNvPicPr>
          <p:nvPr/>
        </p:nvPicPr>
        <p:blipFill>
          <a:blip r:embed="rId4"/>
          <a:stretch>
            <a:fillRect/>
          </a:stretch>
        </p:blipFill>
        <p:spPr>
          <a:xfrm>
            <a:off x="449560" y="1951914"/>
            <a:ext cx="8237240" cy="22159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27676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2716A-C443-4B6C-BC1E-069FB3A60EEE}"/>
              </a:ext>
            </a:extLst>
          </p:cNvPr>
          <p:cNvSpPr>
            <a:spLocks noGrp="1"/>
          </p:cNvSpPr>
          <p:nvPr>
            <p:ph type="title"/>
          </p:nvPr>
        </p:nvSpPr>
        <p:spPr/>
        <p:txBody>
          <a:bodyPr/>
          <a:lstStyle/>
          <a:p>
            <a:r>
              <a:rPr lang="it-IT" sz="4000"/>
              <a:t>Filologia sarda. </a:t>
            </a:r>
            <a:r>
              <a:rPr lang="it-IT" sz="4000" b="1"/>
              <a:t>Obiettivi</a:t>
            </a:r>
            <a:endParaRPr lang="it-IT" sz="4000"/>
          </a:p>
        </p:txBody>
      </p:sp>
      <p:sp>
        <p:nvSpPr>
          <p:cNvPr id="4" name="Segnaposto numero diapositiva 3">
            <a:extLst>
              <a:ext uri="{FF2B5EF4-FFF2-40B4-BE49-F238E27FC236}">
                <a16:creationId xmlns:a16="http://schemas.microsoft.com/office/drawing/2014/main" id="{BB53355D-3419-400F-9354-2D604A21DF7B}"/>
              </a:ext>
            </a:extLst>
          </p:cNvPr>
          <p:cNvSpPr>
            <a:spLocks noGrp="1"/>
          </p:cNvSpPr>
          <p:nvPr>
            <p:ph type="sldNum" sz="quarter" idx="12"/>
          </p:nvPr>
        </p:nvSpPr>
        <p:spPr/>
        <p:txBody>
          <a:bodyPr/>
          <a:lstStyle/>
          <a:p>
            <a:fld id="{62FF071E-99F8-4908-B1B0-1EAEC700D179}" type="slidenum">
              <a:rPr lang="it-IT" smtClean="0"/>
              <a:pPr/>
              <a:t>8</a:t>
            </a:fld>
            <a:endParaRPr lang="it-IT"/>
          </a:p>
        </p:txBody>
      </p:sp>
      <p:sp>
        <p:nvSpPr>
          <p:cNvPr id="3" name="Segnaposto contenuto 2">
            <a:extLst>
              <a:ext uri="{FF2B5EF4-FFF2-40B4-BE49-F238E27FC236}">
                <a16:creationId xmlns:a16="http://schemas.microsoft.com/office/drawing/2014/main" id="{221C470D-8DBC-BEBB-AEFA-2C9F1C422E85}"/>
              </a:ext>
            </a:extLst>
          </p:cNvPr>
          <p:cNvSpPr>
            <a:spLocks noGrp="1"/>
          </p:cNvSpPr>
          <p:nvPr>
            <p:ph idx="1"/>
          </p:nvPr>
        </p:nvSpPr>
        <p:spPr>
          <a:xfrm>
            <a:off x="457200" y="1124744"/>
            <a:ext cx="8229600" cy="504056"/>
          </a:xfrm>
          <a:solidFill>
            <a:schemeClr val="bg1"/>
          </a:solidFill>
        </p:spPr>
        <p:txBody>
          <a:bodyPr>
            <a:normAutofit/>
          </a:bodyPr>
          <a:lstStyle/>
          <a:p>
            <a:pPr marL="342900" indent="-342900">
              <a:buFont typeface="Wingdings" panose="05000000000000000000" pitchFamily="2" charset="2"/>
              <a:buChar char="§"/>
              <a:defRPr/>
            </a:pPr>
            <a:r>
              <a:rPr lang="it-IT" sz="2000"/>
              <a:t>Pagina docente &gt; Insegnamenti &gt; </a:t>
            </a:r>
            <a:r>
              <a:rPr lang="it-IT" sz="2000" b="1"/>
              <a:t>Filologia sarda &gt; </a:t>
            </a:r>
            <a:r>
              <a:rPr lang="it-IT" sz="2000">
                <a:hlinkClick r:id="rId3"/>
              </a:rPr>
              <a:t>unica.it - Insegnamenti</a:t>
            </a:r>
            <a:endParaRPr lang="it-IT" sz="2000"/>
          </a:p>
        </p:txBody>
      </p:sp>
      <p:pic>
        <p:nvPicPr>
          <p:cNvPr id="6" name="Immagine 5">
            <a:extLst>
              <a:ext uri="{FF2B5EF4-FFF2-40B4-BE49-F238E27FC236}">
                <a16:creationId xmlns:a16="http://schemas.microsoft.com/office/drawing/2014/main" id="{2AAEC812-2053-9BEB-0ACA-1C940482B0D2}"/>
              </a:ext>
            </a:extLst>
          </p:cNvPr>
          <p:cNvPicPr>
            <a:picLocks noChangeAspect="1"/>
          </p:cNvPicPr>
          <p:nvPr/>
        </p:nvPicPr>
        <p:blipFill>
          <a:blip r:embed="rId4"/>
          <a:stretch>
            <a:fillRect/>
          </a:stretch>
        </p:blipFill>
        <p:spPr>
          <a:xfrm>
            <a:off x="488666" y="2132856"/>
            <a:ext cx="8229600" cy="28584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5108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2716A-C443-4B6C-BC1E-069FB3A60EEE}"/>
              </a:ext>
            </a:extLst>
          </p:cNvPr>
          <p:cNvSpPr>
            <a:spLocks noGrp="1"/>
          </p:cNvSpPr>
          <p:nvPr>
            <p:ph type="title"/>
          </p:nvPr>
        </p:nvSpPr>
        <p:spPr/>
        <p:txBody>
          <a:bodyPr/>
          <a:lstStyle/>
          <a:p>
            <a:r>
              <a:rPr lang="it-IT" sz="4000"/>
              <a:t>Filologia sarda. </a:t>
            </a:r>
            <a:r>
              <a:rPr lang="it-IT" sz="4000" b="1"/>
              <a:t>Contenuti</a:t>
            </a:r>
            <a:endParaRPr lang="it-IT" sz="4000"/>
          </a:p>
        </p:txBody>
      </p:sp>
      <p:sp>
        <p:nvSpPr>
          <p:cNvPr id="4" name="Segnaposto numero diapositiva 3">
            <a:extLst>
              <a:ext uri="{FF2B5EF4-FFF2-40B4-BE49-F238E27FC236}">
                <a16:creationId xmlns:a16="http://schemas.microsoft.com/office/drawing/2014/main" id="{BB53355D-3419-400F-9354-2D604A21DF7B}"/>
              </a:ext>
            </a:extLst>
          </p:cNvPr>
          <p:cNvSpPr>
            <a:spLocks noGrp="1"/>
          </p:cNvSpPr>
          <p:nvPr>
            <p:ph type="sldNum" sz="quarter" idx="12"/>
          </p:nvPr>
        </p:nvSpPr>
        <p:spPr/>
        <p:txBody>
          <a:bodyPr/>
          <a:lstStyle/>
          <a:p>
            <a:fld id="{62FF071E-99F8-4908-B1B0-1EAEC700D179}" type="slidenum">
              <a:rPr lang="it-IT" smtClean="0"/>
              <a:pPr/>
              <a:t>9</a:t>
            </a:fld>
            <a:endParaRPr lang="it-IT"/>
          </a:p>
        </p:txBody>
      </p:sp>
      <p:sp>
        <p:nvSpPr>
          <p:cNvPr id="3" name="Segnaposto contenuto 2">
            <a:extLst>
              <a:ext uri="{FF2B5EF4-FFF2-40B4-BE49-F238E27FC236}">
                <a16:creationId xmlns:a16="http://schemas.microsoft.com/office/drawing/2014/main" id="{221C470D-8DBC-BEBB-AEFA-2C9F1C422E85}"/>
              </a:ext>
            </a:extLst>
          </p:cNvPr>
          <p:cNvSpPr>
            <a:spLocks noGrp="1"/>
          </p:cNvSpPr>
          <p:nvPr>
            <p:ph idx="1"/>
          </p:nvPr>
        </p:nvSpPr>
        <p:spPr>
          <a:xfrm>
            <a:off x="457200" y="1124744"/>
            <a:ext cx="8229600" cy="504056"/>
          </a:xfrm>
          <a:solidFill>
            <a:schemeClr val="bg1"/>
          </a:solidFill>
        </p:spPr>
        <p:txBody>
          <a:bodyPr>
            <a:normAutofit/>
          </a:bodyPr>
          <a:lstStyle/>
          <a:p>
            <a:pPr marL="342900" indent="-342900">
              <a:buFont typeface="Wingdings" panose="05000000000000000000" pitchFamily="2" charset="2"/>
              <a:buChar char="§"/>
              <a:defRPr/>
            </a:pPr>
            <a:r>
              <a:rPr lang="it-IT" sz="2000"/>
              <a:t>Pagina docente &gt; Insegnamenti &gt; </a:t>
            </a:r>
            <a:r>
              <a:rPr lang="it-IT" sz="2000" b="1"/>
              <a:t>Filologia sarda &gt; </a:t>
            </a:r>
            <a:r>
              <a:rPr lang="it-IT" sz="2000">
                <a:hlinkClick r:id="rId3"/>
              </a:rPr>
              <a:t>unica.it - Insegnamenti</a:t>
            </a:r>
            <a:endParaRPr lang="it-IT" sz="2000"/>
          </a:p>
        </p:txBody>
      </p:sp>
      <p:pic>
        <p:nvPicPr>
          <p:cNvPr id="5" name="Immagine 4">
            <a:extLst>
              <a:ext uri="{FF2B5EF4-FFF2-40B4-BE49-F238E27FC236}">
                <a16:creationId xmlns:a16="http://schemas.microsoft.com/office/drawing/2014/main" id="{D64B0BE1-D220-7EF3-0AD3-CA8E9A4214F8}"/>
              </a:ext>
            </a:extLst>
          </p:cNvPr>
          <p:cNvPicPr>
            <a:picLocks noChangeAspect="1"/>
          </p:cNvPicPr>
          <p:nvPr/>
        </p:nvPicPr>
        <p:blipFill>
          <a:blip r:embed="rId4"/>
          <a:stretch>
            <a:fillRect/>
          </a:stretch>
        </p:blipFill>
        <p:spPr>
          <a:xfrm>
            <a:off x="457200" y="1916832"/>
            <a:ext cx="8318140" cy="2024810"/>
          </a:xfrm>
          <a:prstGeom prst="rect">
            <a:avLst/>
          </a:prstGeom>
        </p:spPr>
      </p:pic>
    </p:spTree>
    <p:extLst>
      <p:ext uri="{BB962C8B-B14F-4D97-AF65-F5344CB8AC3E}">
        <p14:creationId xmlns:p14="http://schemas.microsoft.com/office/powerpoint/2010/main" val="395296143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6581</TotalTime>
  <Words>14618</Words>
  <Application>Microsoft Office PowerPoint</Application>
  <PresentationFormat>Presentazione su schermo (4:3)</PresentationFormat>
  <Paragraphs>591</Paragraphs>
  <Slides>47</Slides>
  <Notes>45</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47</vt:i4>
      </vt:variant>
    </vt:vector>
  </HeadingPairs>
  <TitlesOfParts>
    <vt:vector size="58" baseType="lpstr">
      <vt:lpstr>arial</vt:lpstr>
      <vt:lpstr>arial</vt:lpstr>
      <vt:lpstr>Calibri</vt:lpstr>
      <vt:lpstr>Calibri Light</vt:lpstr>
      <vt:lpstr>Courier New</vt:lpstr>
      <vt:lpstr>Garamond</vt:lpstr>
      <vt:lpstr>Times</vt:lpstr>
      <vt:lpstr>Times New Roman</vt:lpstr>
      <vt:lpstr>Wingdings</vt:lpstr>
      <vt:lpstr>Tema di Office</vt:lpstr>
      <vt:lpstr>Personalizza struttura</vt:lpstr>
      <vt:lpstr>Filologia sarda</vt:lpstr>
      <vt:lpstr>Presentazione bio-bibliografica</vt:lpstr>
      <vt:lpstr>Presentazione bio-bibliografica</vt:lpstr>
      <vt:lpstr>Orario lezioni Filologia sarda (30 h - 6 CFU)</vt:lpstr>
      <vt:lpstr>Altri insegnamenti legati alla lingua sarda:  i Laboratori di lingua sarda 1 (I sem.-A2) e 2 (II sem.-B1) </vt:lpstr>
      <vt:lpstr>Altri insegnamenti legati alla lingua sarda:  il corso di Linguistica sarda 2</vt:lpstr>
      <vt:lpstr>Filologia sarda. Prerequisiti</vt:lpstr>
      <vt:lpstr>Filologia sarda. Obiettivi</vt:lpstr>
      <vt:lpstr>Filologia sarda. Contenuti</vt:lpstr>
      <vt:lpstr>Calendario accademico 2023-2024</vt:lpstr>
      <vt:lpstr>Calendario accademico 2023-2024</vt:lpstr>
      <vt:lpstr>Lezioni: ipotesi calendario e contenuti</vt:lpstr>
      <vt:lpstr>Cos’è la filologia?</vt:lpstr>
      <vt:lpstr>Carta di Nicita.  Donazione di Barisone I (1064-1065) </vt:lpstr>
      <vt:lpstr> Donazione di Pietro de Athen  (1113)</vt:lpstr>
      <vt:lpstr>Carta sardo-greca di Pisa (XII secolo)</vt:lpstr>
      <vt:lpstr>Il Condaghe di Santa Maria di Bonarcado</vt:lpstr>
      <vt:lpstr>Il Libellus Judicum Turritanorum</vt:lpstr>
      <vt:lpstr>Il Breve di Villa di Chiesa (prima del 1327)</vt:lpstr>
      <vt:lpstr>Breve Portus Kallaretani (1318-1321)</vt:lpstr>
      <vt:lpstr>Carta de Logu d’Arborea (ms. BUC 211)</vt:lpstr>
      <vt:lpstr>Carta de Logu d’Arborea (BUC Inc. 230)</vt:lpstr>
      <vt:lpstr>Statuti sassaresi (1316)</vt:lpstr>
      <vt:lpstr>Presentazione standard di PowerPoint</vt:lpstr>
      <vt:lpstr>Presentazione standard di PowerPoint</vt:lpstr>
      <vt:lpstr>Il programma di Filologia sarda</vt:lpstr>
      <vt:lpstr>Il programma di Filologia sarda</vt:lpstr>
      <vt:lpstr>Caricamenti materiale didattico</vt:lpstr>
      <vt:lpstr>Caricamenti materiale didattico e password</vt:lpstr>
      <vt:lpstr>In vista dell’esame. Il colloquio “Simulazione” del colloquio d’esame</vt:lpstr>
      <vt:lpstr>Prima di iniziare…</vt:lpstr>
      <vt:lpstr>Gli inizi della disciplina</vt:lpstr>
      <vt:lpstr>Le principali opere di Matteo Madau (1733-1800)</vt:lpstr>
      <vt:lpstr>Le principali opere di Madau (1733-1800)</vt:lpstr>
      <vt:lpstr>Vincenzo Raimondo Porru (1773-1836)</vt:lpstr>
      <vt:lpstr>Giovanni Spano (1803-1878)</vt:lpstr>
      <vt:lpstr>Il sardo negli studi dei Neogrammatici</vt:lpstr>
      <vt:lpstr>Dizionari etimologici romanzi: il REW e il DÉRom</vt:lpstr>
      <vt:lpstr>Dizionari etimologici romanzi: DÉRom, s.v. caballus</vt:lpstr>
      <vt:lpstr>Max Leopold Wagner (1880-1962)</vt:lpstr>
      <vt:lpstr>Max Leopold Wagner. Il metodo Parole e Cose (La vita rustica, ed. Paulis 1996, pp. 102-103)</vt:lpstr>
      <vt:lpstr>Max Leopold Wagner per l’Atlante Italo-Svizzero (s.v. “un cavallo, una cavalla”)</vt:lpstr>
      <vt:lpstr>La ricerca sul campo all'inizio del Novecento in Sardegna.  Max Leopold Wagner a Urzulei nel 1905</vt:lpstr>
      <vt:lpstr>La ricerca sul campo all'inizio del Novecento in Sardegna.  Max Leopold Wagner a Urzulei nel 1905</vt:lpstr>
      <vt:lpstr>La ricerca sul campo all'inizio del Novecento in Sardegna.  Max Leopold Wagner a Urzulei nel 1905</vt:lpstr>
      <vt:lpstr>Max Leopold Wagner (1880-1962)</vt:lpstr>
      <vt:lpstr>Una voce dal DES (Dizionario Etimologico Sardo) kamèḍḍa e derivati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Filologia sarda</dc:title>
  <dc:creator>giulia.murgia1984@gmail.com</dc:creator>
  <cp:lastModifiedBy>giulia.murgia1984@gmail.com</cp:lastModifiedBy>
  <cp:revision>98</cp:revision>
  <dcterms:created xsi:type="dcterms:W3CDTF">2020-10-11T14:33:39Z</dcterms:created>
  <dcterms:modified xsi:type="dcterms:W3CDTF">2023-10-12T08:13:44Z</dcterms:modified>
</cp:coreProperties>
</file>