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6"/>
  </p:notesMasterIdLst>
  <p:sldIdLst>
    <p:sldId id="256" r:id="rId2"/>
    <p:sldId id="257" r:id="rId3"/>
    <p:sldId id="290" r:id="rId4"/>
    <p:sldId id="291" r:id="rId5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9D4C1085-AD72-4D50-94E3-CB8E8A81158A}" type="datetimeFigureOut">
              <a:rPr lang="it-IT" smtClean="0"/>
              <a:t>17/10/2018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8055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8055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61D4E95F-F2B8-450A-BBDB-7F7942F9556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510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4E95F-F2B8-450A-BBDB-7F7942F95569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6908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0CF8-6108-4EB4-8D03-C945BD3217F4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692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482947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10742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647632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3247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001260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993904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0088-D820-4677-8226-CDE8BAD9398F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9962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223032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30CB-BB99-46AB-A186-2BFC1EF72E1E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3041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B9A24-DCB2-42C6-A147-4B870DAE28BF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431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A7C0A-4F28-407E-8EAB-B5688060EBA9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823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0E9-20D2-4D94-A79F-F334B928A736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7238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C588-807A-4727-A8F7-3F492A70D048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463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FED9-0918-407D-BF04-B326F717DF83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806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8B07-3C0B-42E7-977A-2ADC77F2A6AE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7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C4DE-CA9F-4C8A-820B-DC312077C25C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922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D6B479E-2C10-49DC-9573-47A6D3074E61}" type="datetime1">
              <a:rPr lang="it-IT" smtClean="0"/>
              <a:t>17/10/2018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5C0F6FD-0BFA-4D35-9DEE-9B3EBDB8534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50200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47801" y="1022216"/>
            <a:ext cx="8915399" cy="2896447"/>
          </a:xfrm>
        </p:spPr>
        <p:txBody>
          <a:bodyPr>
            <a:normAutofit fontScale="90000"/>
          </a:bodyPr>
          <a:lstStyle/>
          <a:p>
            <a:r>
              <a:rPr lang="it-IT" sz="2400" dirty="0" smtClean="0">
                <a:latin typeface="+mn-lt"/>
              </a:rPr>
              <a:t/>
            </a:r>
            <a:br>
              <a:rPr lang="it-IT" sz="2400" dirty="0" smtClean="0">
                <a:latin typeface="+mn-lt"/>
              </a:rPr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5100" b="1" dirty="0" smtClean="0">
                <a:solidFill>
                  <a:schemeClr val="bg1"/>
                </a:solidFill>
              </a:rPr>
              <a:t>Gli imprenditori collettivi</a:t>
            </a:r>
            <a:r>
              <a:rPr lang="it-IT" sz="4500" b="1" dirty="0" smtClean="0"/>
              <a:t/>
            </a:r>
            <a:br>
              <a:rPr lang="it-IT" sz="4500" b="1" dirty="0" smtClean="0"/>
            </a:br>
            <a:endParaRPr lang="it-IT" sz="1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15072" y="4471934"/>
            <a:ext cx="8915399" cy="1126283"/>
          </a:xfrm>
        </p:spPr>
        <p:txBody>
          <a:bodyPr>
            <a:noAutofit/>
          </a:bodyPr>
          <a:lstStyle/>
          <a:p>
            <a:endParaRPr lang="it-IT" sz="1400" dirty="0" smtClean="0"/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622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76639" y="634999"/>
            <a:ext cx="8534400" cy="1507067"/>
          </a:xfrm>
        </p:spPr>
        <p:txBody>
          <a:bodyPr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L’IMPRENDITORE COLLETTIVO IN GENERALE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8145" y="2633133"/>
            <a:ext cx="9831388" cy="3615267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Le società costituiscono solo un modello possibile di esercizio collettivo dell’impresa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L’associazione in partecipazione (2549) non configura impresa collettiva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Per le associazioni e le fondazioni vi può essere esercizio di impresa ma solo strumentalmente al perseguimento dei propri fini istituzionali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r>
              <a:rPr lang="it-IT" sz="2200" dirty="0">
                <a:solidFill>
                  <a:schemeClr val="bg1"/>
                </a:solidFill>
              </a:rPr>
              <a:t>L</a:t>
            </a:r>
            <a:r>
              <a:rPr lang="it-IT" sz="2200" dirty="0" smtClean="0">
                <a:solidFill>
                  <a:schemeClr val="bg1"/>
                </a:solidFill>
              </a:rPr>
              <a:t>’impresa familiare (230-bis) non costituisce impresa collettiva ma solo individuale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L’impresa dei coniugi in comunione legale (177 </a:t>
            </a:r>
            <a:r>
              <a:rPr lang="it-IT" sz="2200" dirty="0" err="1" smtClean="0">
                <a:solidFill>
                  <a:schemeClr val="bg1"/>
                </a:solidFill>
              </a:rPr>
              <a:t>lett</a:t>
            </a:r>
            <a:r>
              <a:rPr lang="it-IT" sz="2200" dirty="0" smtClean="0">
                <a:solidFill>
                  <a:schemeClr val="bg1"/>
                </a:solidFill>
              </a:rPr>
              <a:t>. d) configura una «comunione di impresa»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Alla comunione ereditaria di un’azienda familiare può conseguire il sorgere di una società tra i coeredi se continuano ad esercitare in comune l’attività di impresa del de </a:t>
            </a:r>
            <a:r>
              <a:rPr lang="it-IT" sz="2200" dirty="0" err="1" smtClean="0">
                <a:solidFill>
                  <a:schemeClr val="bg1"/>
                </a:solidFill>
              </a:rPr>
              <a:t>cuius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487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76639" y="634999"/>
            <a:ext cx="8534400" cy="1507067"/>
          </a:xfrm>
        </p:spPr>
        <p:txBody>
          <a:bodyPr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L’IMPRENDITORE </a:t>
            </a:r>
            <a:r>
              <a:rPr lang="it-IT" b="1" dirty="0" err="1" smtClean="0">
                <a:solidFill>
                  <a:schemeClr val="bg1"/>
                </a:solidFill>
              </a:rPr>
              <a:t>societa’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8145" y="2142066"/>
            <a:ext cx="9831388" cy="4106334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Il </a:t>
            </a:r>
            <a:r>
              <a:rPr lang="it-IT" sz="2200" dirty="0" err="1" smtClean="0">
                <a:solidFill>
                  <a:schemeClr val="bg1"/>
                </a:solidFill>
              </a:rPr>
              <a:t>dna</a:t>
            </a:r>
            <a:r>
              <a:rPr lang="it-IT" sz="2200" dirty="0" smtClean="0">
                <a:solidFill>
                  <a:schemeClr val="bg1"/>
                </a:solidFill>
              </a:rPr>
              <a:t> di una società è costituito dall’esercizio in comune di un’attività economica, attraverso rispettivo conferimento di beni o servizi da parte dei soci, con la finalità di perseguire uno scopo unitario sia esso lucrativo, mutualistico o consortile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La legge stabilisce il principio di </a:t>
            </a:r>
            <a:r>
              <a:rPr lang="it-IT" sz="2200" b="1" dirty="0" smtClean="0">
                <a:solidFill>
                  <a:schemeClr val="bg1"/>
                </a:solidFill>
              </a:rPr>
              <a:t>tipicità</a:t>
            </a:r>
            <a:r>
              <a:rPr lang="it-IT" sz="2200" dirty="0" smtClean="0">
                <a:solidFill>
                  <a:schemeClr val="bg1"/>
                </a:solidFill>
              </a:rPr>
              <a:t> dei modelli societari (2249)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Anche le società acquistano la qualità di imprenditore attraverso l’esercizio effettivo di un’attività economica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I vari tipi sociali predisposti dal legislatore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I caratteri comuni ed i tratti distintivi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Società unipersonali, legali, </a:t>
            </a:r>
            <a:r>
              <a:rPr lang="it-IT" sz="2200" dirty="0" err="1" smtClean="0">
                <a:solidFill>
                  <a:schemeClr val="bg1"/>
                </a:solidFill>
              </a:rPr>
              <a:t>legificate</a:t>
            </a:r>
            <a:r>
              <a:rPr lang="it-IT" sz="2200" dirty="0" smtClean="0">
                <a:solidFill>
                  <a:schemeClr val="bg1"/>
                </a:solidFill>
              </a:rPr>
              <a:t> e di diritto speciale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912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76639" y="634999"/>
            <a:ext cx="8534400" cy="1507067"/>
          </a:xfrm>
        </p:spPr>
        <p:txBody>
          <a:bodyPr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I TRATTI DISTINTIVI COMUNI DELLE SOCIETA’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8145" y="2633133"/>
            <a:ext cx="9831388" cy="408093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Soggetti e partecipazione di società in altre società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Conferimenti, patrimonio e capitale sociale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L’oggetto sociale: l’attività economica esercitata congiuntamente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Lo scopo sociale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La forma del contratto di società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Le </a:t>
            </a:r>
            <a:r>
              <a:rPr lang="it-IT" sz="2200" dirty="0">
                <a:solidFill>
                  <a:schemeClr val="bg1"/>
                </a:solidFill>
              </a:rPr>
              <a:t>società di </a:t>
            </a:r>
            <a:r>
              <a:rPr lang="it-IT" sz="2200" dirty="0" smtClean="0">
                <a:solidFill>
                  <a:schemeClr val="bg1"/>
                </a:solidFill>
              </a:rPr>
              <a:t>fatto – irregolari, occulte e apparenti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Il regime di responsabilità nei vari tipi sociali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Il regime della pubblicità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Autonomia patrimoniale e personalità giuridica</a:t>
            </a:r>
          </a:p>
          <a:p>
            <a:pPr algn="just"/>
            <a:r>
              <a:rPr lang="it-IT" sz="2200" dirty="0" smtClean="0">
                <a:solidFill>
                  <a:schemeClr val="bg1"/>
                </a:solidFill>
              </a:rPr>
              <a:t>Contratto di società e patti parasociali</a:t>
            </a:r>
            <a:endParaRPr lang="it-IT" sz="2200" dirty="0">
              <a:solidFill>
                <a:schemeClr val="bg1"/>
              </a:solidFill>
            </a:endParaRPr>
          </a:p>
          <a:p>
            <a:pPr algn="just"/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endParaRPr lang="it-IT" sz="2200" dirty="0" smtClean="0">
              <a:solidFill>
                <a:schemeClr val="bg1"/>
              </a:solidFill>
            </a:endParaRPr>
          </a:p>
          <a:p>
            <a:pPr algn="just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F6FD-0BFA-4D35-9DEE-9B3EBDB8534D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573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1761</TotalTime>
  <Words>275</Words>
  <Application>Microsoft Office PowerPoint</Application>
  <PresentationFormat>Widescreen</PresentationFormat>
  <Paragraphs>34</Paragraphs>
  <Slides>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Sezione</vt:lpstr>
      <vt:lpstr>    Gli imprenditori collettivi </vt:lpstr>
      <vt:lpstr>L’IMPRENDITORE COLLETTIVO IN GENERALE</vt:lpstr>
      <vt:lpstr>L’IMPRENDITORE societa’</vt:lpstr>
      <vt:lpstr>I TRATTI DISTINTIVI COMUNI DELLE SOCIETA’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Avv. prof. Dionigi Scano     Il progetto di riforma delle procedura concorsuali</dc:title>
  <dc:creator>Alessia</dc:creator>
  <cp:lastModifiedBy>Alessia</cp:lastModifiedBy>
  <cp:revision>72</cp:revision>
  <cp:lastPrinted>2017-02-17T11:51:47Z</cp:lastPrinted>
  <dcterms:created xsi:type="dcterms:W3CDTF">2016-02-12T08:47:51Z</dcterms:created>
  <dcterms:modified xsi:type="dcterms:W3CDTF">2018-10-17T07:03:21Z</dcterms:modified>
</cp:coreProperties>
</file>