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25" r:id="rId2"/>
    <p:sldId id="770" r:id="rId3"/>
    <p:sldId id="772" r:id="rId4"/>
    <p:sldId id="868" r:id="rId5"/>
    <p:sldId id="328" r:id="rId6"/>
    <p:sldId id="329" r:id="rId7"/>
    <p:sldId id="842" r:id="rId8"/>
    <p:sldId id="843" r:id="rId9"/>
    <p:sldId id="844" r:id="rId10"/>
    <p:sldId id="848" r:id="rId11"/>
    <p:sldId id="866" r:id="rId12"/>
    <p:sldId id="330" r:id="rId13"/>
    <p:sldId id="332" r:id="rId14"/>
    <p:sldId id="830" r:id="rId15"/>
    <p:sldId id="334" r:id="rId16"/>
    <p:sldId id="831" r:id="rId17"/>
    <p:sldId id="335" r:id="rId18"/>
    <p:sldId id="834" r:id="rId19"/>
    <p:sldId id="337" r:id="rId20"/>
    <p:sldId id="840" r:id="rId21"/>
    <p:sldId id="835" r:id="rId22"/>
    <p:sldId id="338" r:id="rId23"/>
    <p:sldId id="841" r:id="rId24"/>
    <p:sldId id="339" r:id="rId25"/>
    <p:sldId id="897" r:id="rId26"/>
    <p:sldId id="340" r:id="rId27"/>
    <p:sldId id="896" r:id="rId28"/>
    <p:sldId id="859" r:id="rId29"/>
    <p:sldId id="892" r:id="rId30"/>
    <p:sldId id="836" r:id="rId31"/>
    <p:sldId id="858" r:id="rId32"/>
    <p:sldId id="837" r:id="rId33"/>
    <p:sldId id="860" r:id="rId34"/>
    <p:sldId id="876" r:id="rId35"/>
    <p:sldId id="893" r:id="rId36"/>
    <p:sldId id="838" r:id="rId37"/>
    <p:sldId id="863" r:id="rId38"/>
    <p:sldId id="861" r:id="rId39"/>
    <p:sldId id="898" r:id="rId40"/>
    <p:sldId id="839" r:id="rId41"/>
    <p:sldId id="862" r:id="rId42"/>
    <p:sldId id="891" r:id="rId43"/>
    <p:sldId id="884" r:id="rId44"/>
    <p:sldId id="887" r:id="rId45"/>
    <p:sldId id="885" r:id="rId46"/>
    <p:sldId id="886" r:id="rId47"/>
    <p:sldId id="894" r:id="rId48"/>
    <p:sldId id="852" r:id="rId49"/>
    <p:sldId id="888" r:id="rId50"/>
    <p:sldId id="853" r:id="rId51"/>
    <p:sldId id="890" r:id="rId52"/>
    <p:sldId id="864" r:id="rId53"/>
    <p:sldId id="855" r:id="rId54"/>
    <p:sldId id="895" r:id="rId5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50" autoAdjust="0"/>
    <p:restoredTop sz="94666"/>
  </p:normalViewPr>
  <p:slideViewPr>
    <p:cSldViewPr snapToGrid="0" snapToObjects="1">
      <p:cViewPr varScale="1">
        <p:scale>
          <a:sx n="99" d="100"/>
          <a:sy n="99" d="100"/>
        </p:scale>
        <p:origin x="192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91FFA5-704C-5E4C-ABB2-5E3EDC4D52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4DFE084-B27E-584B-8EEC-0D0EF1EE61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4721B19-908E-8241-B75F-117914608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FAA9802-B3D4-8446-8B93-F0717D761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CB0C5D-62F4-2D4E-B20D-692D196CE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159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488F63-C97D-D245-9163-73123D37E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01E60E5-0A20-FA46-9136-DC876A5FBB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ED5C055-BF20-144E-A0A7-2B02863E9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D88E17-14E3-0E48-9313-86A1879C6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34F3925-DE37-2948-9275-B29E95F24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0897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8C5A6B7-7EFE-BC42-ACF7-5861CC27C4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412A506-AAF8-3A47-A32A-50033793C5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A83440-2E42-E443-B439-7BC5C71F3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FFF47E3-7F13-3F49-8DAB-2DB5A8630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DB7AE9E-D04F-CB4F-8433-66C32FD45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2159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4CC5D2-CC52-8349-95BC-84FD6BFEE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170409-98D7-114A-9EC6-500C346B12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53C267F-284D-784A-85C9-8BB71DE9A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9BD95B-D8EF-BD4A-AF1D-FCC420806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EDFC01-219F-E645-B07A-4764C0CC4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0299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5CEEBB-257B-3949-8F86-6E67C203D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00A88FC-96BD-F648-A5FB-458A26073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A2779A-0C68-164E-AEC9-F637E77DB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D0B266-1C7C-C14A-A37B-3FE3D4BAC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6E080B-F80E-5645-A7D3-4D2A35EF6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313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AF3196-17B5-BA4F-B4D1-E0B060367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763DDFE-6F6E-B64E-B802-6D0142E4B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4379D83-A365-7745-A9DD-DC2ADF192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B173383-1B24-CC4C-A4B7-9788434C1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7DF53EA-CD30-3C4B-B162-DDA8B1B38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B94E4F-4DC2-7B48-96D9-B6B78CC1D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980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589194-300F-A941-9841-09EF3639F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02B2492-3E4F-E54D-AAAB-923479C136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E5DDF99-6C02-EF4C-9FB6-7B6A8CEE0C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95E607A-FBCE-3D4A-8115-DDE038050C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C421D1F-5763-7D47-975D-F568327067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EBF26BD-7963-CB4D-96B7-142C8D172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D5E1522-9DFA-BD46-A96A-75EDB0C1A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2BC43B9-98B3-C84E-ACBE-FC2A2B294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376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130E94-E4B9-E84F-A847-CEF263610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7D6CA2B-B463-714D-AB40-0E64DE969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3456DC6-2F25-D745-B5BE-4FF66579C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51B2A62-ED71-4044-B790-67FE55D66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5346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B6A92DA-2D99-EF46-843D-B519B718B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B78FB07-2FAD-374B-B271-DB7F899B1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A4712B-2243-1B40-AB22-7DB30F6DE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3634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00F2F8-54BA-D740-880F-B36091AF4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1DBBA6-A831-B647-82E3-1ADEEFD17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34CB226-2019-A046-8D0F-3EE5B880E2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3743211-3FE7-1B4F-9241-974E91E5B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C9C975-04EE-354D-BC64-36D1EF308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56793FE-E0C6-054C-A287-086373FF9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10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157013-CC45-6D43-BD62-C04E66A8F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295B038-58CF-B14D-9565-AEEEE77E1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8B02762-58A4-AA4D-A517-E9894256A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3EB494A-E5DF-804D-B3F5-D31D5900C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E2157D3-1160-DE47-856B-D834BB85C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D00C4DD-1B07-0547-B6A1-EB365ABBD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0662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27AC0F3-C685-8B41-9660-39016608C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48A13AB-0955-FA41-9095-2F2168A6F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832981-8ED9-3E49-A057-457CE3A861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975C6-B733-1144-81A4-900F9723034D}" type="datetimeFigureOut">
              <a:rPr lang="it-IT" smtClean="0"/>
              <a:t>05/05/23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C80C99F-AA1F-8041-A706-C4EA671D9A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2F28C5-5857-AD4A-8CF2-5E05E303D9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5BC05-FDAD-DA4D-8FA9-1214B6B96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454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0.png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21.png"/><Relationship Id="rId7" Type="http://schemas.openxmlformats.org/officeDocument/2006/relationships/image" Target="../media/image121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png"/><Relationship Id="rId5" Type="http://schemas.openxmlformats.org/officeDocument/2006/relationships/image" Target="../media/image1190.png"/><Relationship Id="rId10" Type="http://schemas.openxmlformats.org/officeDocument/2006/relationships/image" Target="../media/image25.jpg"/><Relationship Id="rId4" Type="http://schemas.openxmlformats.org/officeDocument/2006/relationships/image" Target="../media/image23.pn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0.png"/><Relationship Id="rId5" Type="http://schemas.openxmlformats.org/officeDocument/2006/relationships/image" Target="../media/image1170.png"/><Relationship Id="rId4" Type="http://schemas.openxmlformats.org/officeDocument/2006/relationships/image" Target="../media/image116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0.png"/><Relationship Id="rId3" Type="http://schemas.openxmlformats.org/officeDocument/2006/relationships/image" Target="../media/image32.png"/><Relationship Id="rId7" Type="http://schemas.openxmlformats.org/officeDocument/2006/relationships/image" Target="../media/image12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20.png"/><Relationship Id="rId5" Type="http://schemas.openxmlformats.org/officeDocument/2006/relationships/image" Target="../media/image1210.png"/><Relationship Id="rId4" Type="http://schemas.openxmlformats.org/officeDocument/2006/relationships/image" Target="../media/image29.png"/><Relationship Id="rId9" Type="http://schemas.openxmlformats.org/officeDocument/2006/relationships/image" Target="../media/image12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0.png"/><Relationship Id="rId5" Type="http://schemas.openxmlformats.org/officeDocument/2006/relationships/image" Target="../media/image1300.png"/><Relationship Id="rId4" Type="http://schemas.openxmlformats.org/officeDocument/2006/relationships/image" Target="../media/image1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1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9.png"/><Relationship Id="rId5" Type="http://schemas.openxmlformats.org/officeDocument/2006/relationships/image" Target="../media/image148.png"/><Relationship Id="rId4" Type="http://schemas.openxmlformats.org/officeDocument/2006/relationships/image" Target="../media/image3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15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6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30.png"/><Relationship Id="rId4" Type="http://schemas.openxmlformats.org/officeDocument/2006/relationships/image" Target="../media/image5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00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2.png"/><Relationship Id="rId4" Type="http://schemas.openxmlformats.org/officeDocument/2006/relationships/image" Target="../media/image10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00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0.png"/><Relationship Id="rId4" Type="http://schemas.openxmlformats.org/officeDocument/2006/relationships/image" Target="../media/image22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7918540-4CAD-D044-AA45-F9BAD024CA4D}"/>
              </a:ext>
            </a:extLst>
          </p:cNvPr>
          <p:cNvSpPr txBox="1"/>
          <p:nvPr/>
        </p:nvSpPr>
        <p:spPr>
          <a:xfrm>
            <a:off x="135467" y="20246"/>
            <a:ext cx="7328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E4B08AC-F9D0-AC47-B465-871860888BEF}"/>
              </a:ext>
            </a:extLst>
          </p:cNvPr>
          <p:cNvSpPr/>
          <p:nvPr/>
        </p:nvSpPr>
        <p:spPr>
          <a:xfrm>
            <a:off x="1042316" y="1908500"/>
            <a:ext cx="10440438" cy="3031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600" dirty="0"/>
              <a:t>Considerazioni generali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600" dirty="0"/>
              <a:t>Ruolo della geometria del sensore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600" dirty="0"/>
              <a:t>Limiti intrinseci dovuti alla diffusione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600" dirty="0"/>
              <a:t>Limiti legati alla geometria della superficie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600" dirty="0"/>
              <a:t>Conclusioni</a:t>
            </a:r>
          </a:p>
        </p:txBody>
      </p:sp>
    </p:spTree>
    <p:extLst>
      <p:ext uri="{BB962C8B-B14F-4D97-AF65-F5344CB8AC3E}">
        <p14:creationId xmlns:p14="http://schemas.microsoft.com/office/powerpoint/2010/main" val="3193774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ACFC3623-6DE4-F14F-890A-D89818C769E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magine 12">
            <a:extLst>
              <a:ext uri="{FF2B5EF4-FFF2-40B4-BE49-F238E27FC236}">
                <a16:creationId xmlns:a16="http://schemas.microsoft.com/office/drawing/2014/main" id="{A66ADA03-2C65-F642-AE7C-9693572B46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35" t="19487" r="13215" b="71987"/>
          <a:stretch/>
        </p:blipFill>
        <p:spPr>
          <a:xfrm>
            <a:off x="886049" y="3524166"/>
            <a:ext cx="5043713" cy="421028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9642D9C1-2430-3044-A613-F172A1036F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64" t="15791" r="15485" b="71443"/>
          <a:stretch/>
        </p:blipFill>
        <p:spPr>
          <a:xfrm>
            <a:off x="813527" y="1841404"/>
            <a:ext cx="4977890" cy="622159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F509DB0-462C-634B-9B69-7B95516043F3}"/>
              </a:ext>
            </a:extLst>
          </p:cNvPr>
          <p:cNvSpPr txBox="1"/>
          <p:nvPr/>
        </p:nvSpPr>
        <p:spPr>
          <a:xfrm>
            <a:off x="135467" y="20246"/>
            <a:ext cx="7070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Digressione – dimensione frattale</a:t>
            </a: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4018AA57-BF53-9F4A-A557-393C3AE9ED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501" t="65221" r="2462" b="1857"/>
          <a:stretch/>
        </p:blipFill>
        <p:spPr>
          <a:xfrm>
            <a:off x="813527" y="5128110"/>
            <a:ext cx="5360453" cy="150516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44073EF5-AC33-DA43-9114-8A1F18C17904}"/>
                  </a:ext>
                </a:extLst>
              </p:cNvPr>
              <p:cNvSpPr txBox="1"/>
              <p:nvPr/>
            </p:nvSpPr>
            <p:spPr>
              <a:xfrm>
                <a:off x="6701223" y="2340520"/>
                <a:ext cx="5013757" cy="3517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200" b="1" dirty="0"/>
                  <a:t>Continuando per </a:t>
                </a:r>
                <a:r>
                  <a:rPr lang="it-IT" sz="2200" b="1" dirty="0" err="1"/>
                  <a:t>n</a:t>
                </a:r>
                <a:r>
                  <a:rPr lang="it-IT" sz="2200" b="1" dirty="0"/>
                  <a:t> iterazioni </a:t>
                </a:r>
                <a:r>
                  <a:rPr lang="it-IT" sz="2200" dirty="0"/>
                  <a:t>possiamo definire la dimensione frattale di questo sistema:</a:t>
                </a:r>
              </a:p>
              <a:p>
                <a:endParaRPr lang="it-IT" sz="2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𝑙𝑜𝑔</m:t>
                          </m:r>
                          <m:d>
                            <m:d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d>
                        </m:num>
                        <m:den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𝑙𝑜𝑔</m:t>
                          </m:r>
                          <m:d>
                            <m:d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</m:den>
                      </m:f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𝑙𝑜𝑔</m:t>
                          </m:r>
                          <m:d>
                            <m:dPr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𝑙𝑜𝑔</m:t>
                          </m:r>
                          <m:d>
                            <m:dPr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  <m:sup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=0.63</m:t>
                      </m:r>
                    </m:oMath>
                  </m:oMathPara>
                </a14:m>
                <a:endParaRPr lang="it-IT" sz="2200" b="0" dirty="0"/>
              </a:p>
              <a:p>
                <a:endParaRPr lang="it-IT" sz="2200" dirty="0"/>
              </a:p>
              <a:p>
                <a:r>
                  <a:rPr lang="it-IT" sz="2200" dirty="0"/>
                  <a:t>L’oggetto avrà una </a:t>
                </a:r>
                <a:r>
                  <a:rPr lang="it-IT" sz="2200" dirty="0" err="1"/>
                  <a:t>dimensionalità</a:t>
                </a:r>
                <a:r>
                  <a:rPr lang="it-IT" sz="2200" dirty="0"/>
                  <a:t> tra quella di una linea (D</a:t>
                </a:r>
                <a:r>
                  <a:rPr lang="it-IT" sz="2200" baseline="-25000" dirty="0"/>
                  <a:t>F</a:t>
                </a:r>
                <a:r>
                  <a:rPr lang="it-IT" sz="2200" dirty="0"/>
                  <a:t>=1) e quella di un punto (D</a:t>
                </a:r>
                <a:r>
                  <a:rPr lang="it-IT" sz="2200" baseline="-25000" dirty="0"/>
                  <a:t>F</a:t>
                </a:r>
                <a:r>
                  <a:rPr lang="it-IT" sz="2200" dirty="0"/>
                  <a:t>=0). </a:t>
                </a:r>
              </a:p>
            </p:txBody>
          </p:sp>
        </mc:Choice>
        <mc:Fallback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44073EF5-AC33-DA43-9114-8A1F18C17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223" y="2340520"/>
                <a:ext cx="5013757" cy="3517245"/>
              </a:xfrm>
              <a:prstGeom prst="rect">
                <a:avLst/>
              </a:prstGeom>
              <a:blipFill>
                <a:blip r:embed="rId5"/>
                <a:stretch>
                  <a:fillRect l="-1515" t="-1439" b="-25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0BAFAF0-4476-48EA-9716-24452F6B9350}"/>
              </a:ext>
            </a:extLst>
          </p:cNvPr>
          <p:cNvSpPr txBox="1"/>
          <p:nvPr/>
        </p:nvSpPr>
        <p:spPr>
          <a:xfrm>
            <a:off x="3093803" y="2501397"/>
            <a:ext cx="7998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 = 9</a:t>
            </a:r>
          </a:p>
          <a:p>
            <a:pPr algn="ctr"/>
            <a:r>
              <a:rPr lang="it-IT" dirty="0"/>
              <a:t>N = 4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1D13A2B-933E-4B94-90E4-D9749D185F3B}"/>
              </a:ext>
            </a:extLst>
          </p:cNvPr>
          <p:cNvSpPr txBox="1"/>
          <p:nvPr/>
        </p:nvSpPr>
        <p:spPr>
          <a:xfrm>
            <a:off x="2208056" y="4208331"/>
            <a:ext cx="7998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 = 27</a:t>
            </a:r>
          </a:p>
          <a:p>
            <a:pPr algn="ctr"/>
            <a:r>
              <a:rPr lang="it-IT" dirty="0"/>
              <a:t>N = 8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F56474C-EA5A-4F8A-BA63-F06DFC76AF78}"/>
              </a:ext>
            </a:extLst>
          </p:cNvPr>
          <p:cNvSpPr txBox="1"/>
          <p:nvPr/>
        </p:nvSpPr>
        <p:spPr>
          <a:xfrm>
            <a:off x="3917761" y="4208331"/>
            <a:ext cx="7998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 = 3</a:t>
            </a:r>
            <a:r>
              <a:rPr lang="it-IT" baseline="30000" dirty="0"/>
              <a:t>n</a:t>
            </a:r>
          </a:p>
          <a:p>
            <a:pPr algn="ctr"/>
            <a:r>
              <a:rPr lang="it-IT" dirty="0"/>
              <a:t>N = 2</a:t>
            </a:r>
            <a:r>
              <a:rPr lang="it-IT" baseline="30000" dirty="0"/>
              <a:t>n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79D4675-A2B7-424C-8BDE-25227B009722}"/>
              </a:ext>
            </a:extLst>
          </p:cNvPr>
          <p:cNvSpPr txBox="1"/>
          <p:nvPr/>
        </p:nvSpPr>
        <p:spPr>
          <a:xfrm>
            <a:off x="457200" y="1004980"/>
            <a:ext cx="11500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Per il piano, la linea e il punto la questione è facilmente intuibile. Vediamo ora un oggetto particolare chiamato </a:t>
            </a:r>
            <a:r>
              <a:rPr lang="it-IT" sz="2200" dirty="0">
                <a:solidFill>
                  <a:srgbClr val="FF0000"/>
                </a:solidFill>
              </a:rPr>
              <a:t>‘’frattale regolare’’</a:t>
            </a:r>
            <a:r>
              <a:rPr lang="it-IT" sz="2200" dirty="0"/>
              <a:t>: il set di </a:t>
            </a:r>
            <a:r>
              <a:rPr lang="it-IT" sz="2200" b="1" dirty="0"/>
              <a:t>Cantor</a:t>
            </a:r>
            <a:r>
              <a:rPr lang="it-IT" sz="22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FB1BFF7B-2099-4D33-ACB1-B37124DA099F}"/>
                  </a:ext>
                </a:extLst>
              </p:cNvPr>
              <p:cNvSpPr/>
              <p:nvPr/>
            </p:nvSpPr>
            <p:spPr>
              <a:xfrm>
                <a:off x="1549294" y="6374870"/>
                <a:ext cx="90197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𝑙𝑜𝑔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FB1BFF7B-2099-4D33-ACB1-B37124DA09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9294" y="6374870"/>
                <a:ext cx="901977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41C7EFA1-EE8B-4F7E-98FB-02FC862032A3}"/>
              </a:ext>
            </a:extLst>
          </p:cNvPr>
          <p:cNvSpPr/>
          <p:nvPr/>
        </p:nvSpPr>
        <p:spPr>
          <a:xfrm>
            <a:off x="3277860" y="4479876"/>
            <a:ext cx="420498" cy="113524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940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ACFC3623-6DE4-F14F-890A-D89818C769E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F509DB0-462C-634B-9B69-7B95516043F3}"/>
              </a:ext>
            </a:extLst>
          </p:cNvPr>
          <p:cNvSpPr txBox="1"/>
          <p:nvPr/>
        </p:nvSpPr>
        <p:spPr>
          <a:xfrm>
            <a:off x="135467" y="20246"/>
            <a:ext cx="7055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Slide bonus – il set di </a:t>
            </a:r>
            <a:r>
              <a:rPr lang="it-IT" sz="4000" b="1" dirty="0" err="1">
                <a:latin typeface="+mj-lt"/>
              </a:rPr>
              <a:t>Mandelbrot</a:t>
            </a:r>
            <a:endParaRPr lang="it-IT" sz="4000" b="1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AC9BD9EB-4965-E345-8991-A20B1E9E9BB9}"/>
                  </a:ext>
                </a:extLst>
              </p:cNvPr>
              <p:cNvSpPr txBox="1"/>
              <p:nvPr/>
            </p:nvSpPr>
            <p:spPr>
              <a:xfrm>
                <a:off x="345831" y="1048324"/>
                <a:ext cx="11500338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Il più famoso frattale è quello determinato dalla </a:t>
                </a:r>
                <a:r>
                  <a:rPr lang="it-IT" sz="2200" b="1" dirty="0"/>
                  <a:t>serie di </a:t>
                </a:r>
                <a:r>
                  <a:rPr lang="it-IT" sz="2200" b="1" dirty="0" err="1"/>
                  <a:t>Mandelbrot</a:t>
                </a:r>
                <a:r>
                  <a:rPr lang="it-IT" sz="2200" dirty="0"/>
                  <a:t>. Questo oggetto ha dimensione frattale 2. </a:t>
                </a:r>
                <a:r>
                  <a:rPr lang="it-IT" sz="2200" b="1" dirty="0">
                    <a:solidFill>
                      <a:srgbClr val="FF0000"/>
                    </a:solidFill>
                  </a:rPr>
                  <a:t>È un frattale non lineare </a:t>
                </a:r>
                <a:r>
                  <a:rPr lang="it-IT" sz="2200" dirty="0"/>
                  <a:t>ed è descritto dalla seguente equazione: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2200" b="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con </a:t>
                </a:r>
                <a14:m>
                  <m:oMath xmlns:m="http://schemas.openxmlformats.org/officeDocument/2006/math">
                    <m:r>
                      <a:rPr lang="it-IT" sz="22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it-IT" sz="2200" dirty="0"/>
                  <a:t> 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200" dirty="0"/>
                  <a:t> numeri complessi. Rappresentazione grafica dell’iterazione: </a:t>
                </a:r>
              </a:p>
            </p:txBody>
          </p:sp>
        </mc:Choice>
        <mc:Fallback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AC9BD9EB-4965-E345-8991-A20B1E9E9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831" y="1048324"/>
                <a:ext cx="11500338" cy="2123658"/>
              </a:xfrm>
              <a:prstGeom prst="rect">
                <a:avLst/>
              </a:prstGeom>
              <a:blipFill>
                <a:blip r:embed="rId2"/>
                <a:stretch>
                  <a:fillRect l="-662" t="-1786" r="-662" b="-53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9653E307-95FD-7744-A743-6A55CC5BC4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7911" y="3294000"/>
            <a:ext cx="4500356" cy="3375267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F94153A8-0827-4D0C-B6A6-97AED16D1F3D}"/>
              </a:ext>
            </a:extLst>
          </p:cNvPr>
          <p:cNvSpPr/>
          <p:nvPr/>
        </p:nvSpPr>
        <p:spPr>
          <a:xfrm>
            <a:off x="1024487" y="4691748"/>
            <a:ext cx="34527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https://www.youtube.com/watch?v=NGMRB4O922I&amp;ab_channel=Numberphile</a:t>
            </a:r>
          </a:p>
        </p:txBody>
      </p:sp>
    </p:spTree>
    <p:extLst>
      <p:ext uri="{BB962C8B-B14F-4D97-AF65-F5344CB8AC3E}">
        <p14:creationId xmlns:p14="http://schemas.microsoft.com/office/powerpoint/2010/main" val="1344284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magine 4">
            <a:extLst>
              <a:ext uri="{FF2B5EF4-FFF2-40B4-BE49-F238E27FC236}">
                <a16:creationId xmlns:a16="http://schemas.microsoft.com/office/drawing/2014/main" id="{7F46A90E-5A06-2346-88BE-888F004924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458" t="37222" r="22681" b="46415"/>
          <a:stretch/>
        </p:blipFill>
        <p:spPr>
          <a:xfrm>
            <a:off x="9298983" y="4718419"/>
            <a:ext cx="1770946" cy="1085697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6031CD2-6455-6746-9B17-1BBED295E1F4}"/>
              </a:ext>
            </a:extLst>
          </p:cNvPr>
          <p:cNvSpPr txBox="1"/>
          <p:nvPr/>
        </p:nvSpPr>
        <p:spPr>
          <a:xfrm>
            <a:off x="135467" y="20246"/>
            <a:ext cx="7328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4D147E9-F448-7C45-BAB4-A640180C0CEC}"/>
                  </a:ext>
                </a:extLst>
              </p:cNvPr>
              <p:cNvSpPr txBox="1"/>
              <p:nvPr/>
            </p:nvSpPr>
            <p:spPr>
              <a:xfrm>
                <a:off x="372795" y="1058383"/>
                <a:ext cx="11529322" cy="3217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200" dirty="0"/>
                  <a:t>Alla luce delle considerazioni appena fatte, quale sarà il </a:t>
                </a:r>
                <a:r>
                  <a:rPr lang="it-IT" sz="2200" dirty="0">
                    <a:solidFill>
                      <a:srgbClr val="FF0000"/>
                    </a:solidFill>
                  </a:rPr>
                  <a:t>limite di rilevazione di un sensore</a:t>
                </a:r>
                <a:r>
                  <a:rPr lang="it-IT" sz="2200" dirty="0"/>
                  <a:t>? </a:t>
                </a:r>
                <a:r>
                  <a:rPr lang="it-IT" sz="2200" b="1" dirty="0"/>
                  <a:t>Partiamo dall’equazione finale e deriviamola</a:t>
                </a:r>
                <a:r>
                  <a:rPr lang="it-IT" sz="2200" dirty="0"/>
                  <a:t> passo per passo.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it-IT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200" dirty="0"/>
                  <a:t> è la minima quantità di analita rilevabile:</a:t>
                </a:r>
              </a:p>
              <a:p>
                <a:endParaRPr lang="it-IT" sz="2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rad>
                        </m:den>
                      </m:f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Sup>
                        <m:sSubSup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3− </m:t>
                                  </m:r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it-IT" sz="2200" dirty="0"/>
              </a:p>
              <a:p>
                <a:endParaRPr lang="it-IT" sz="2200" dirty="0"/>
              </a:p>
              <a:p>
                <a:r>
                  <a:rPr lang="it-IT" sz="2200" dirty="0"/>
                  <a:t>dove D è il coefficiente di diffusione,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it-IT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it-IT" sz="2200" dirty="0">
                    <a:solidFill>
                      <a:srgbClr val="FF0000"/>
                    </a:solidFill>
                  </a:rPr>
                  <a:t> è il minimo numero di molecole rilevabili </a:t>
                </a:r>
                <a:r>
                  <a:rPr lang="it-IT" sz="2200" dirty="0"/>
                  <a:t>(dipende dal tipo di trasduzione e dalla sensibilità del sensore),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it-IT" sz="2200" dirty="0">
                    <a:solidFill>
                      <a:srgbClr val="FF0000"/>
                    </a:solidFill>
                  </a:rPr>
                  <a:t> è il tempo di risposta</a:t>
                </a:r>
                <a:r>
                  <a:rPr lang="it-IT" sz="2200" dirty="0"/>
                  <a:t> 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it-IT" sz="2200" dirty="0">
                    <a:solidFill>
                      <a:srgbClr val="FF0000"/>
                    </a:solidFill>
                  </a:rPr>
                  <a:t> è la già vista dimensione frattale</a:t>
                </a:r>
                <a:r>
                  <a:rPr lang="it-IT" sz="2200" dirty="0"/>
                  <a:t>.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4D147E9-F448-7C45-BAB4-A640180C0C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795" y="1058383"/>
                <a:ext cx="11529322" cy="3217997"/>
              </a:xfrm>
              <a:prstGeom prst="rect">
                <a:avLst/>
              </a:prstGeom>
              <a:blipFill>
                <a:blip r:embed="rId3"/>
                <a:stretch>
                  <a:fillRect l="-687" t="-1326" r="-1269" b="-284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>
            <a:extLst>
              <a:ext uri="{FF2B5EF4-FFF2-40B4-BE49-F238E27FC236}">
                <a16:creationId xmlns:a16="http://schemas.microsoft.com/office/drawing/2014/main" id="{3F575469-D371-2F4A-9546-CFE4BFF3A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25" y="4718419"/>
            <a:ext cx="2988112" cy="13327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60807FAE-1A1D-B84F-BE67-F16B0459A60E}"/>
                  </a:ext>
                </a:extLst>
              </p:cNvPr>
              <p:cNvSpPr txBox="1"/>
              <p:nvPr/>
            </p:nvSpPr>
            <p:spPr>
              <a:xfrm>
                <a:off x="1636021" y="6189329"/>
                <a:ext cx="9350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60807FAE-1A1D-B84F-BE67-F16B0459A6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6021" y="6189329"/>
                <a:ext cx="93506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D8E13960-3B58-0844-BF56-76E8AF20998E}"/>
                  </a:ext>
                </a:extLst>
              </p:cNvPr>
              <p:cNvSpPr txBox="1"/>
              <p:nvPr/>
            </p:nvSpPr>
            <p:spPr>
              <a:xfrm>
                <a:off x="4980728" y="6145294"/>
                <a:ext cx="9350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D8E13960-3B58-0844-BF56-76E8AF209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0728" y="6145294"/>
                <a:ext cx="93506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C457D87D-21B3-3242-A6F3-A64AE70C099B}"/>
                  </a:ext>
                </a:extLst>
              </p:cNvPr>
              <p:cNvSpPr txBox="1"/>
              <p:nvPr/>
            </p:nvSpPr>
            <p:spPr>
              <a:xfrm>
                <a:off x="7382005" y="6189329"/>
                <a:ext cx="1300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&lt;2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C457D87D-21B3-3242-A6F3-A64AE70C09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2005" y="6189329"/>
                <a:ext cx="130054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4BE3DD3E-CFA4-564A-ABBB-652E4EE3043B}"/>
                  </a:ext>
                </a:extLst>
              </p:cNvPr>
              <p:cNvSpPr txBox="1"/>
              <p:nvPr/>
            </p:nvSpPr>
            <p:spPr>
              <a:xfrm>
                <a:off x="9639205" y="6189329"/>
                <a:ext cx="9350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4BE3DD3E-CFA4-564A-ABBB-652E4EE304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9205" y="6189329"/>
                <a:ext cx="93506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magine 17">
            <a:extLst>
              <a:ext uri="{FF2B5EF4-FFF2-40B4-BE49-F238E27FC236}">
                <a16:creationId xmlns:a16="http://schemas.microsoft.com/office/drawing/2014/main" id="{D84DF5D1-356C-A44E-82C4-CADAAFF741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58966" y="4742083"/>
            <a:ext cx="2178588" cy="1285470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9A3C52CF-5805-6F49-8F9D-5F24B6A43C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17784" y="4546102"/>
            <a:ext cx="15494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945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333989F-B87E-8F40-BC4A-830E2B77BBA1}"/>
              </a:ext>
            </a:extLst>
          </p:cNvPr>
          <p:cNvSpPr txBox="1"/>
          <p:nvPr/>
        </p:nvSpPr>
        <p:spPr>
          <a:xfrm>
            <a:off x="135467" y="20246"/>
            <a:ext cx="8998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 planare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607A5EB4-D4FF-894C-ABB5-F821FF837B0A}"/>
                  </a:ext>
                </a:extLst>
              </p:cNvPr>
              <p:cNvSpPr txBox="1"/>
              <p:nvPr/>
            </p:nvSpPr>
            <p:spPr>
              <a:xfrm>
                <a:off x="319337" y="996988"/>
                <a:ext cx="11553325" cy="4677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000" dirty="0"/>
                  <a:t>Per arrivare alla soluzione partiamo d un modello semplificato. La concentrazione nel tempo della molecola target dipende come già accennato in precedenza dal </a:t>
                </a:r>
                <a:r>
                  <a:rPr lang="it-IT" sz="2000" dirty="0">
                    <a:solidFill>
                      <a:srgbClr val="FF0000"/>
                    </a:solidFill>
                  </a:rPr>
                  <a:t>processo di diffusione </a:t>
                </a:r>
                <a:r>
                  <a:rPr lang="it-IT" sz="2000" dirty="0"/>
                  <a:t>e </a:t>
                </a:r>
                <a:r>
                  <a:rPr lang="it-IT" sz="2000" dirty="0">
                    <a:solidFill>
                      <a:srgbClr val="FF0000"/>
                    </a:solidFill>
                  </a:rPr>
                  <a:t>da quello di cattura</a:t>
                </a:r>
                <a:r>
                  <a:rPr lang="it-IT" sz="2000" dirty="0"/>
                  <a:t>:</a:t>
                </a:r>
              </a:p>
              <a:p>
                <a:pPr algn="just"/>
                <a:endParaRPr lang="it-IT" sz="20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𝐷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  <a:p>
                <a:pPr algn="just"/>
                <a:endParaRPr lang="it-IT" sz="20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  <a:p>
                <a:pPr algn="just"/>
                <a:endParaRPr lang="it-IT" sz="20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→∞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   </m:t>
                          </m:r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→0</m:t>
                      </m:r>
                    </m:oMath>
                  </m:oMathPara>
                </a14:m>
                <a:endParaRPr lang="it-IT" sz="2000" dirty="0"/>
              </a:p>
              <a:p>
                <a:pPr algn="just"/>
                <a:endParaRPr lang="it-IT" sz="2000" dirty="0"/>
              </a:p>
              <a:p>
                <a:pPr algn="just"/>
                <a:r>
                  <a:rPr lang="it-IT" sz="2000" dirty="0"/>
                  <a:t>Vogliamo ricavare analiticamente la </a:t>
                </a:r>
                <a:r>
                  <a:rPr lang="it-IT" sz="2000" b="1" dirty="0"/>
                  <a:t>quantità di analita che nel tempo interagisce con le molecole in superficie</a:t>
                </a:r>
                <a:r>
                  <a:rPr lang="it-IT" sz="2000" dirty="0"/>
                  <a:t> in funzione della </a:t>
                </a:r>
                <a:r>
                  <a:rPr lang="it-IT" sz="2000" dirty="0">
                    <a:solidFill>
                      <a:srgbClr val="FF0000"/>
                    </a:solidFill>
                  </a:rPr>
                  <a:t>distanza</a:t>
                </a:r>
                <a:r>
                  <a:rPr lang="it-IT" sz="2000" dirty="0"/>
                  <a:t> dalla superficie stessa, della </a:t>
                </a:r>
                <a:r>
                  <a:rPr lang="it-IT" sz="2000" dirty="0">
                    <a:solidFill>
                      <a:srgbClr val="FF0000"/>
                    </a:solidFill>
                  </a:rPr>
                  <a:t>concentrazione iniziale </a:t>
                </a:r>
                <a:r>
                  <a:rPr lang="it-IT" sz="2000" dirty="0"/>
                  <a:t>di analita e del </a:t>
                </a:r>
                <a:r>
                  <a:rPr lang="it-IT" sz="2000" dirty="0">
                    <a:solidFill>
                      <a:srgbClr val="FF0000"/>
                    </a:solidFill>
                  </a:rPr>
                  <a:t>tempo</a:t>
                </a:r>
                <a:r>
                  <a:rPr lang="it-IT" sz="2000" dirty="0"/>
                  <a:t>.</a:t>
                </a:r>
              </a:p>
              <a:p>
                <a:endParaRPr lang="it-IT" sz="2200" dirty="0"/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607A5EB4-D4FF-894C-ABB5-F821FF837B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37" y="996988"/>
                <a:ext cx="11553325" cy="4677306"/>
              </a:xfrm>
              <a:prstGeom prst="rect">
                <a:avLst/>
              </a:prstGeom>
              <a:blipFill>
                <a:blip r:embed="rId2"/>
                <a:stretch>
                  <a:fillRect l="-527" t="-782" r="-52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>
            <a:extLst>
              <a:ext uri="{FF2B5EF4-FFF2-40B4-BE49-F238E27FC236}">
                <a16:creationId xmlns:a16="http://schemas.microsoft.com/office/drawing/2014/main" id="{DB4A120F-3CAE-1641-A7B2-0A22717013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325" t="14951" r="30469" b="72702"/>
          <a:stretch/>
        </p:blipFill>
        <p:spPr>
          <a:xfrm>
            <a:off x="6804485" y="5462452"/>
            <a:ext cx="2893361" cy="1314413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1BD727DC-81A6-F34A-AFAA-5103B06B3ABF}"/>
              </a:ext>
            </a:extLst>
          </p:cNvPr>
          <p:cNvSpPr txBox="1"/>
          <p:nvPr/>
        </p:nvSpPr>
        <p:spPr>
          <a:xfrm>
            <a:off x="2483238" y="5253231"/>
            <a:ext cx="775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Sensore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0D6E63D-FBA8-DC47-815F-ECBFF870361A}"/>
              </a:ext>
            </a:extLst>
          </p:cNvPr>
          <p:cNvSpPr txBox="1"/>
          <p:nvPr/>
        </p:nvSpPr>
        <p:spPr>
          <a:xfrm>
            <a:off x="7784530" y="4991621"/>
            <a:ext cx="933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 err="1"/>
              <a:t>Layer</a:t>
            </a:r>
            <a:r>
              <a:rPr lang="it-IT" sz="1400" b="1" dirty="0"/>
              <a:t> di </a:t>
            </a:r>
          </a:p>
          <a:p>
            <a:pPr algn="ctr"/>
            <a:r>
              <a:rPr lang="it-IT" sz="1400" b="1" dirty="0"/>
              <a:t>diffusione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99B3CF23-6BD9-2545-9D65-8CEB38A401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2485" y="5481465"/>
            <a:ext cx="2870200" cy="129540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C010E42-3D8A-B04A-8385-365EEF427BAB}"/>
              </a:ext>
            </a:extLst>
          </p:cNvPr>
          <p:cNvSpPr txBox="1"/>
          <p:nvPr/>
        </p:nvSpPr>
        <p:spPr>
          <a:xfrm>
            <a:off x="3799805" y="5145509"/>
            <a:ext cx="1472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Analita</a:t>
            </a:r>
            <a:r>
              <a:rPr lang="it-IT" sz="1400" b="1" dirty="0"/>
              <a:t> nel bulk della soluzione</a:t>
            </a:r>
          </a:p>
        </p:txBody>
      </p:sp>
      <p:sp>
        <p:nvSpPr>
          <p:cNvPr id="19" name="Parentesi graffa aperta 18">
            <a:extLst>
              <a:ext uri="{FF2B5EF4-FFF2-40B4-BE49-F238E27FC236}">
                <a16:creationId xmlns:a16="http://schemas.microsoft.com/office/drawing/2014/main" id="{2E9F16B6-25B9-034C-AF43-D8CA29923C9A}"/>
              </a:ext>
            </a:extLst>
          </p:cNvPr>
          <p:cNvSpPr/>
          <p:nvPr/>
        </p:nvSpPr>
        <p:spPr>
          <a:xfrm rot="5400000">
            <a:off x="8200504" y="4988615"/>
            <a:ext cx="133229" cy="1098155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3162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333989F-B87E-8F40-BC4A-830E2B77BBA1}"/>
              </a:ext>
            </a:extLst>
          </p:cNvPr>
          <p:cNvSpPr txBox="1"/>
          <p:nvPr/>
        </p:nvSpPr>
        <p:spPr>
          <a:xfrm>
            <a:off x="135467" y="20246"/>
            <a:ext cx="8998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 planare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607A5EB4-D4FF-894C-ABB5-F821FF837B0A}"/>
                  </a:ext>
                </a:extLst>
              </p:cNvPr>
              <p:cNvSpPr txBox="1"/>
              <p:nvPr/>
            </p:nvSpPr>
            <p:spPr>
              <a:xfrm>
                <a:off x="449404" y="1320189"/>
                <a:ext cx="5891841" cy="5158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La </a:t>
                </a:r>
                <a:r>
                  <a:rPr lang="it-IT" sz="2200" b="1" dirty="0"/>
                  <a:t>soluzione esatta </a:t>
                </a:r>
                <a:r>
                  <a:rPr lang="it-IT" sz="2200" dirty="0"/>
                  <a:t>del sistema sarà una certa </a:t>
                </a:r>
                <a:r>
                  <a:rPr lang="it-IT" sz="2200" dirty="0">
                    <a:solidFill>
                      <a:srgbClr val="FF0000"/>
                    </a:solidFill>
                  </a:rPr>
                  <a:t>funzione degli errori </a:t>
                </a:r>
                <a:r>
                  <a:rPr lang="it-IT" sz="2200" dirty="0"/>
                  <a:t>(</a:t>
                </a:r>
                <a:r>
                  <a:rPr lang="it-IT" sz="2200" dirty="0" err="1"/>
                  <a:t>erf</a:t>
                </a:r>
                <a:r>
                  <a:rPr lang="it-IT" sz="2200" dirty="0"/>
                  <a:t>) dipendente dal coefficiente di diffusione e dal tempo: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𝑒𝑟𝑓</m:t>
                      </m:r>
                      <m:d>
                        <m:d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  <m:rad>
                            <m:radPr>
                              <m:degHide m:val="on"/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𝐷𝑡</m:t>
                              </m:r>
                            </m:e>
                          </m:rad>
                        </m:e>
                      </m:d>
                    </m:oMath>
                  </m:oMathPara>
                </a14:m>
                <a:endParaRPr lang="it-IT" sz="220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Risolvendo l’equazione è possibile ricavare il </a:t>
                </a:r>
                <a:r>
                  <a:rPr lang="it-IT" sz="2200" b="1" dirty="0"/>
                  <a:t>numero di molecole target catturate</a:t>
                </a:r>
                <a:r>
                  <a:rPr lang="it-IT" sz="2200" dirty="0"/>
                  <a:t> in funzione del tempo e delle caratteristiche geometriche del sensore: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d>
                                <m:d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nary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𝑑𝑥</m:t>
                      </m:r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it-IT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rad>
                        <m:radPr>
                          <m:degHide m:val="on"/>
                          <m:ctrlPr>
                            <a:rPr lang="it-IT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𝐷𝑡</m:t>
                          </m:r>
                        </m:e>
                      </m:rad>
                    </m:oMath>
                  </m:oMathPara>
                </a14:m>
                <a:endParaRPr lang="it-IT" sz="2200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607A5EB4-D4FF-894C-ABB5-F821FF837B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404" y="1320189"/>
                <a:ext cx="5891841" cy="5158656"/>
              </a:xfrm>
              <a:prstGeom prst="rect">
                <a:avLst/>
              </a:prstGeom>
              <a:blipFill>
                <a:blip r:embed="rId2"/>
                <a:stretch>
                  <a:fillRect l="-1346" t="-827" r="-134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>
            <a:extLst>
              <a:ext uri="{FF2B5EF4-FFF2-40B4-BE49-F238E27FC236}">
                <a16:creationId xmlns:a16="http://schemas.microsoft.com/office/drawing/2014/main" id="{10785E00-A6D5-6147-9E37-DBCD6F3BF8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325" t="14951" r="30469" b="72702"/>
          <a:stretch/>
        </p:blipFill>
        <p:spPr>
          <a:xfrm>
            <a:off x="7873664" y="4355236"/>
            <a:ext cx="3343652" cy="1518974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28F2A58C-2243-7246-ACAB-88CF20DFAB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024" t="28116" r="21428" b="38415"/>
          <a:stretch/>
        </p:blipFill>
        <p:spPr>
          <a:xfrm>
            <a:off x="8459218" y="1898170"/>
            <a:ext cx="2758098" cy="245706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AE4C101-75A4-644C-9F58-7ED2B44692E0}"/>
              </a:ext>
            </a:extLst>
          </p:cNvPr>
          <p:cNvSpPr txBox="1"/>
          <p:nvPr/>
        </p:nvSpPr>
        <p:spPr>
          <a:xfrm>
            <a:off x="6797847" y="3239435"/>
            <a:ext cx="1725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Concentrazione nulla sulla superficie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D1F94DD0-A100-3346-A959-B1C24C8C3572}"/>
                  </a:ext>
                </a:extLst>
              </p:cNvPr>
              <p:cNvSpPr txBox="1"/>
              <p:nvPr/>
            </p:nvSpPr>
            <p:spPr>
              <a:xfrm>
                <a:off x="11087924" y="3808895"/>
                <a:ext cx="2493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D1F94DD0-A100-3346-A959-B1C24C8C3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7924" y="3808895"/>
                <a:ext cx="249361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79B3AD35-6642-D444-ACA4-BC466FFD1311}"/>
                  </a:ext>
                </a:extLst>
              </p:cNvPr>
              <p:cNvSpPr txBox="1"/>
              <p:nvPr/>
            </p:nvSpPr>
            <p:spPr>
              <a:xfrm>
                <a:off x="8523130" y="1744281"/>
                <a:ext cx="7246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𝝆</m:t>
                      </m:r>
                      <m:r>
                        <a:rPr lang="it-IT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it-IT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it-IT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79B3AD35-6642-D444-ACA4-BC466FFD13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3130" y="1744281"/>
                <a:ext cx="724620" cy="307777"/>
              </a:xfrm>
              <a:prstGeom prst="rect">
                <a:avLst/>
              </a:prstGeom>
              <a:blipFill>
                <a:blip r:embed="rId5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5F394387-72AD-D24F-8BE7-25EC25E9B3BB}"/>
              </a:ext>
            </a:extLst>
          </p:cNvPr>
          <p:cNvCxnSpPr>
            <a:cxnSpLocks/>
          </p:cNvCxnSpPr>
          <p:nvPr/>
        </p:nvCxnSpPr>
        <p:spPr>
          <a:xfrm>
            <a:off x="8060029" y="3792785"/>
            <a:ext cx="620969" cy="10826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7C9D7C58-3555-CE40-BB78-4F9D9D2CD9C5}"/>
              </a:ext>
            </a:extLst>
          </p:cNvPr>
          <p:cNvCxnSpPr>
            <a:cxnSpLocks/>
          </p:cNvCxnSpPr>
          <p:nvPr/>
        </p:nvCxnSpPr>
        <p:spPr>
          <a:xfrm>
            <a:off x="9309596" y="2283549"/>
            <a:ext cx="741872" cy="66861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11956FA-47D5-5E43-B9E5-75DBDF05938C}"/>
                  </a:ext>
                </a:extLst>
              </p:cNvPr>
              <p:cNvSpPr txBox="1"/>
              <p:nvPr/>
            </p:nvSpPr>
            <p:spPr>
              <a:xfrm>
                <a:off x="10080277" y="2682359"/>
                <a:ext cx="2493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11956FA-47D5-5E43-B9E5-75DBDF0593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0277" y="2682359"/>
                <a:ext cx="249361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>
            <a:extLst>
              <a:ext uri="{FF2B5EF4-FFF2-40B4-BE49-F238E27FC236}">
                <a16:creationId xmlns:a16="http://schemas.microsoft.com/office/drawing/2014/main" id="{E83C230E-0E90-5748-AB9C-D325A09BA593}"/>
              </a:ext>
            </a:extLst>
          </p:cNvPr>
          <p:cNvSpPr txBox="1"/>
          <p:nvPr/>
        </p:nvSpPr>
        <p:spPr>
          <a:xfrm>
            <a:off x="1328491" y="6460314"/>
            <a:ext cx="1398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Molecole iniziali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1169DE3-465A-2643-808A-F5CCD4C87E86}"/>
              </a:ext>
            </a:extLst>
          </p:cNvPr>
          <p:cNvSpPr txBox="1"/>
          <p:nvPr/>
        </p:nvSpPr>
        <p:spPr>
          <a:xfrm>
            <a:off x="3499071" y="6198704"/>
            <a:ext cx="1334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/>
              <a:t>Molecole ad un</a:t>
            </a:r>
          </a:p>
          <a:p>
            <a:pPr algn="ctr"/>
            <a:r>
              <a:rPr lang="it-IT" sz="1400" b="1" dirty="0"/>
              <a:t>certo tempo t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C3E3749D-CFC5-5244-8801-83F37590ED3A}"/>
              </a:ext>
            </a:extLst>
          </p:cNvPr>
          <p:cNvSpPr/>
          <p:nvPr/>
        </p:nvSpPr>
        <p:spPr>
          <a:xfrm>
            <a:off x="2385396" y="5529891"/>
            <a:ext cx="341939" cy="35626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B544726E-9586-9440-9899-48B21252439C}"/>
              </a:ext>
            </a:extLst>
          </p:cNvPr>
          <p:cNvSpPr/>
          <p:nvPr/>
        </p:nvSpPr>
        <p:spPr>
          <a:xfrm>
            <a:off x="2976623" y="5529891"/>
            <a:ext cx="798186" cy="356260"/>
          </a:xfrm>
          <a:prstGeom prst="rect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E2208498-DAAA-DC48-AB8E-407DAACDB5B9}"/>
              </a:ext>
            </a:extLst>
          </p:cNvPr>
          <p:cNvCxnSpPr>
            <a:cxnSpLocks/>
            <a:stCxn id="14" idx="0"/>
            <a:endCxn id="17" idx="2"/>
          </p:cNvCxnSpPr>
          <p:nvPr/>
        </p:nvCxnSpPr>
        <p:spPr>
          <a:xfrm flipH="1" flipV="1">
            <a:off x="3375716" y="5886151"/>
            <a:ext cx="790717" cy="312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44608178-0234-9C46-B5B4-A0D7106D24C5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2027913" y="5915180"/>
            <a:ext cx="500574" cy="5451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8CE9004-ACE5-F943-8377-827560CD53EE}"/>
              </a:ext>
            </a:extLst>
          </p:cNvPr>
          <p:cNvSpPr txBox="1"/>
          <p:nvPr/>
        </p:nvSpPr>
        <p:spPr>
          <a:xfrm>
            <a:off x="9133636" y="5889453"/>
            <a:ext cx="933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 err="1"/>
              <a:t>Layer</a:t>
            </a:r>
            <a:r>
              <a:rPr lang="it-IT" sz="1400" b="1" dirty="0"/>
              <a:t> di </a:t>
            </a:r>
          </a:p>
          <a:p>
            <a:pPr algn="ctr"/>
            <a:r>
              <a:rPr lang="it-IT" sz="1400" b="1" dirty="0"/>
              <a:t>diffusione</a:t>
            </a:r>
          </a:p>
        </p:txBody>
      </p:sp>
      <p:sp>
        <p:nvSpPr>
          <p:cNvPr id="22" name="Parentesi graffa aperta 21">
            <a:extLst>
              <a:ext uri="{FF2B5EF4-FFF2-40B4-BE49-F238E27FC236}">
                <a16:creationId xmlns:a16="http://schemas.microsoft.com/office/drawing/2014/main" id="{F9A9406B-2EB1-2E45-B021-E207903DD0FD}"/>
              </a:ext>
            </a:extLst>
          </p:cNvPr>
          <p:cNvSpPr/>
          <p:nvPr/>
        </p:nvSpPr>
        <p:spPr>
          <a:xfrm rot="16200000">
            <a:off x="9497199" y="5184628"/>
            <a:ext cx="155161" cy="12240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3E27FDA-0436-CE4C-A293-C513D268CAF3}"/>
              </a:ext>
            </a:extLst>
          </p:cNvPr>
          <p:cNvSpPr txBox="1"/>
          <p:nvPr/>
        </p:nvSpPr>
        <p:spPr>
          <a:xfrm>
            <a:off x="8122552" y="5997174"/>
            <a:ext cx="776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/>
              <a:t>Sensore</a:t>
            </a:r>
          </a:p>
        </p:txBody>
      </p:sp>
      <p:sp>
        <p:nvSpPr>
          <p:cNvPr id="24" name="Parentesi graffa aperta 23">
            <a:extLst>
              <a:ext uri="{FF2B5EF4-FFF2-40B4-BE49-F238E27FC236}">
                <a16:creationId xmlns:a16="http://schemas.microsoft.com/office/drawing/2014/main" id="{9238834A-E0F8-4246-9CED-C1BB9A72EA20}"/>
              </a:ext>
            </a:extLst>
          </p:cNvPr>
          <p:cNvSpPr/>
          <p:nvPr/>
        </p:nvSpPr>
        <p:spPr>
          <a:xfrm rot="16200000">
            <a:off x="8433060" y="5518669"/>
            <a:ext cx="155161" cy="5400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092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01592B6-3FCD-7B4B-8C6D-71FEAE1696D1}"/>
              </a:ext>
            </a:extLst>
          </p:cNvPr>
          <p:cNvSpPr txBox="1"/>
          <p:nvPr/>
        </p:nvSpPr>
        <p:spPr>
          <a:xfrm>
            <a:off x="135467" y="20246"/>
            <a:ext cx="9001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 planare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E6B28A79-6028-0349-B472-6E9CFE0C48E9}"/>
                  </a:ext>
                </a:extLst>
              </p:cNvPr>
              <p:cNvSpPr txBox="1"/>
              <p:nvPr/>
            </p:nvSpPr>
            <p:spPr>
              <a:xfrm>
                <a:off x="370445" y="1070879"/>
                <a:ext cx="11451110" cy="2499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Un altro modo di vedere il problema è ragionare in termini di distribuzioni di probabilità. Torniamo all’esempio fatto in precedenza per spiegare i fenomeni diffusivi. In quel caso abbiamo detto che in seguito all’inserimento di una molecola/particella in un liquido, </a:t>
                </a:r>
                <a:r>
                  <a:rPr lang="it-IT" sz="2200" dirty="0">
                    <a:solidFill>
                      <a:srgbClr val="FF0000"/>
                    </a:solidFill>
                  </a:rPr>
                  <a:t>all’istante t=0 la probabilità di trovarla nel punto iniziale è massima</a:t>
                </a:r>
                <a:r>
                  <a:rPr lang="it-IT" sz="2200" dirty="0"/>
                  <a:t> (delta di </a:t>
                </a:r>
                <a:r>
                  <a:rPr lang="it-IT" sz="2200" dirty="0" err="1"/>
                  <a:t>Dirac</a:t>
                </a:r>
                <a:r>
                  <a:rPr lang="it-IT" sz="2200" dirty="0"/>
                  <a:t>). Man mano che il tempo passa, la gaussiana che descrive la probabilità di trovarla in quel punto si spancia, e </a:t>
                </a:r>
                <a:r>
                  <a:rPr lang="it-IT" sz="2200" dirty="0">
                    <a:solidFill>
                      <a:srgbClr val="FF0000"/>
                    </a:solidFill>
                  </a:rPr>
                  <a:t>al tempo t la distanza percorsa dalla particella sarà</a:t>
                </a:r>
                <a:r>
                  <a:rPr lang="it-IT" sz="2200" dirty="0"/>
                  <a:t>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𝐷𝑡</m:t>
                          </m:r>
                        </m:e>
                      </m:rad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E6B28A79-6028-0349-B472-6E9CFE0C48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45" y="1070879"/>
                <a:ext cx="11451110" cy="2499980"/>
              </a:xfrm>
              <a:prstGeom prst="rect">
                <a:avLst/>
              </a:prstGeom>
              <a:blipFill>
                <a:blip r:embed="rId2"/>
                <a:stretch>
                  <a:fillRect l="-692" t="-1707" r="-12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DDD5D0A-D88B-1F4E-9157-BD3F93289057}"/>
                  </a:ext>
                </a:extLst>
              </p:cNvPr>
              <p:cNvSpPr txBox="1"/>
              <p:nvPr/>
            </p:nvSpPr>
            <p:spPr>
              <a:xfrm>
                <a:off x="7363686" y="5036726"/>
                <a:ext cx="14209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DDD5D0A-D88B-1F4E-9157-BD3F932890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3686" y="5036726"/>
                <a:ext cx="1420902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uppo 15">
            <a:extLst>
              <a:ext uri="{FF2B5EF4-FFF2-40B4-BE49-F238E27FC236}">
                <a16:creationId xmlns:a16="http://schemas.microsoft.com/office/drawing/2014/main" id="{A5539664-AFD5-FA4A-98B7-16B853BB49C4}"/>
              </a:ext>
            </a:extLst>
          </p:cNvPr>
          <p:cNvGrpSpPr/>
          <p:nvPr/>
        </p:nvGrpSpPr>
        <p:grpSpPr>
          <a:xfrm>
            <a:off x="4343131" y="3775199"/>
            <a:ext cx="3343233" cy="3026197"/>
            <a:chOff x="4316351" y="3509697"/>
            <a:chExt cx="3343233" cy="3026197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CDECFD2E-9F07-1B43-9A85-42C78AF5CB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4218" r="13979" b="6155"/>
            <a:stretch/>
          </p:blipFill>
          <p:spPr>
            <a:xfrm>
              <a:off x="4316351" y="3785847"/>
              <a:ext cx="3102607" cy="275004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C6DE612E-3B17-6D42-858E-27D8BBA90B2B}"/>
                    </a:ext>
                  </a:extLst>
                </p:cNvPr>
                <p:cNvSpPr txBox="1"/>
                <p:nvPr/>
              </p:nvSpPr>
              <p:spPr>
                <a:xfrm>
                  <a:off x="7291598" y="6101536"/>
                  <a:ext cx="3679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b="1" i="1"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it-IT" b="1" dirty="0"/>
                </a:p>
              </p:txBody>
            </p:sp>
          </mc:Choice>
          <mc:Fallback xmlns="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C6DE612E-3B17-6D42-858E-27D8BBA90B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1598" y="6101536"/>
                  <a:ext cx="367986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B3107927-AE41-1441-ABBC-2FFDC5C2DD65}"/>
                    </a:ext>
                  </a:extLst>
                </p:cNvPr>
                <p:cNvSpPr txBox="1"/>
                <p:nvPr/>
              </p:nvSpPr>
              <p:spPr>
                <a:xfrm>
                  <a:off x="6263887" y="5735720"/>
                  <a:ext cx="43287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B3107927-AE41-1441-ABBC-2FFDC5C2DD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63887" y="5735720"/>
                  <a:ext cx="432875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25D34D19-532C-014A-A3B5-B377D6ABAE4F}"/>
                    </a:ext>
                  </a:extLst>
                </p:cNvPr>
                <p:cNvSpPr txBox="1"/>
                <p:nvPr/>
              </p:nvSpPr>
              <p:spPr>
                <a:xfrm>
                  <a:off x="6669524" y="6011870"/>
                  <a:ext cx="43287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25D34D19-532C-014A-A3B5-B377D6ABAE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9524" y="6011870"/>
                  <a:ext cx="432875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59F4140A-C0CA-0F4D-A4D4-C6FCC4E21D83}"/>
                    </a:ext>
                  </a:extLst>
                </p:cNvPr>
                <p:cNvSpPr txBox="1"/>
                <p:nvPr/>
              </p:nvSpPr>
              <p:spPr>
                <a:xfrm>
                  <a:off x="6052771" y="4391452"/>
                  <a:ext cx="4275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59F4140A-C0CA-0F4D-A4D4-C6FCC4E21D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2771" y="4391452"/>
                  <a:ext cx="427553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2D4719E2-628D-464E-AD2C-A1DA042C148C}"/>
                </a:ext>
              </a:extLst>
            </p:cNvPr>
            <p:cNvCxnSpPr/>
            <p:nvPr/>
          </p:nvCxnSpPr>
          <p:spPr>
            <a:xfrm flipV="1">
              <a:off x="5928592" y="3509697"/>
              <a:ext cx="0" cy="296117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30D3AC1E-4817-0A45-915A-C0D4121CC528}"/>
                    </a:ext>
                  </a:extLst>
                </p:cNvPr>
                <p:cNvSpPr txBox="1"/>
                <p:nvPr/>
              </p:nvSpPr>
              <p:spPr>
                <a:xfrm>
                  <a:off x="5895721" y="3532832"/>
                  <a:ext cx="43287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30D3AC1E-4817-0A45-915A-C0D4121CC5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5721" y="3532832"/>
                  <a:ext cx="432875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1838852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01592B6-3FCD-7B4B-8C6D-71FEAE1696D1}"/>
              </a:ext>
            </a:extLst>
          </p:cNvPr>
          <p:cNvSpPr txBox="1"/>
          <p:nvPr/>
        </p:nvSpPr>
        <p:spPr>
          <a:xfrm>
            <a:off x="135467" y="20246"/>
            <a:ext cx="9001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 planare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6B28A79-6028-0349-B472-6E9CFE0C48E9}"/>
              </a:ext>
            </a:extLst>
          </p:cNvPr>
          <p:cNvSpPr txBox="1"/>
          <p:nvPr/>
        </p:nvSpPr>
        <p:spPr>
          <a:xfrm>
            <a:off x="386562" y="978673"/>
            <a:ext cx="1125747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b="1" dirty="0"/>
              <a:t>Ribaltiamo ora il problema</a:t>
            </a:r>
            <a:r>
              <a:rPr lang="it-IT" sz="2200" dirty="0"/>
              <a:t>. Invece di inserire una particella in un volume di liquido, supponiamo al tempo t</a:t>
            </a:r>
            <a:r>
              <a:rPr lang="it-IT" sz="2200" baseline="-25000" dirty="0"/>
              <a:t>0</a:t>
            </a:r>
            <a:r>
              <a:rPr lang="it-IT" sz="2200" dirty="0"/>
              <a:t> di </a:t>
            </a:r>
            <a:r>
              <a:rPr lang="it-IT" sz="2200" dirty="0">
                <a:solidFill>
                  <a:srgbClr val="FF0000"/>
                </a:solidFill>
              </a:rPr>
              <a:t>inserire in un volume (saturo di quella molecola) una sorta di ‘’spugna’’, la quale comincerà ad assorbire la molecola</a:t>
            </a:r>
            <a:r>
              <a:rPr lang="it-IT" sz="2200" dirty="0"/>
              <a:t>, lentamente svuotando la regione attorno al punto di inserimento x</a:t>
            </a:r>
            <a:r>
              <a:rPr lang="it-IT" sz="2200" baseline="-25000" dirty="0"/>
              <a:t>0</a:t>
            </a:r>
            <a:r>
              <a:rPr lang="it-IT" sz="2200" dirty="0"/>
              <a:t>. Anche in questo caso, dopo il tempo t, la distanza che delimita la regione ‘’svuotata’’ sarà descritta dalla medesima relazione.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997F4B5-2109-DB49-99AF-FB8FBA076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260" y="3541222"/>
            <a:ext cx="4267038" cy="3154218"/>
          </a:xfrm>
          <a:prstGeom prst="rect">
            <a:avLst/>
          </a:prstGeom>
        </p:spPr>
      </p:pic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0F6C2DFC-9A45-B349-B691-FE6B5B44BCCC}"/>
              </a:ext>
            </a:extLst>
          </p:cNvPr>
          <p:cNvCxnSpPr>
            <a:cxnSpLocks/>
          </p:cNvCxnSpPr>
          <p:nvPr/>
        </p:nvCxnSpPr>
        <p:spPr>
          <a:xfrm flipV="1">
            <a:off x="3950163" y="3208712"/>
            <a:ext cx="0" cy="337680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magine 13">
            <a:extLst>
              <a:ext uri="{FF2B5EF4-FFF2-40B4-BE49-F238E27FC236}">
                <a16:creationId xmlns:a16="http://schemas.microsoft.com/office/drawing/2014/main" id="{1584B705-3222-194D-B63B-CA2A3A7A9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3047" y="3323581"/>
            <a:ext cx="3908878" cy="3261938"/>
          </a:xfrm>
          <a:prstGeom prst="rect">
            <a:avLst/>
          </a:prstGeom>
        </p:spPr>
      </p:pic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6DA6BB7F-26A2-7A45-87A6-C5776B232794}"/>
              </a:ext>
            </a:extLst>
          </p:cNvPr>
          <p:cNvCxnSpPr>
            <a:cxnSpLocks/>
          </p:cNvCxnSpPr>
          <p:nvPr/>
        </p:nvCxnSpPr>
        <p:spPr>
          <a:xfrm flipV="1">
            <a:off x="8750736" y="3142211"/>
            <a:ext cx="0" cy="337680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64AE38C-2721-6D4A-995F-35F71DFFFDDE}"/>
                  </a:ext>
                </a:extLst>
              </p:cNvPr>
              <p:cNvSpPr txBox="1"/>
              <p:nvPr/>
            </p:nvSpPr>
            <p:spPr>
              <a:xfrm>
                <a:off x="3576182" y="2772879"/>
                <a:ext cx="7479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64AE38C-2721-6D4A-995F-35F71DFFF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182" y="2772879"/>
                <a:ext cx="747962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7292C257-4245-4C41-9022-FD390F5594ED}"/>
                  </a:ext>
                </a:extLst>
              </p:cNvPr>
              <p:cNvSpPr txBox="1"/>
              <p:nvPr/>
            </p:nvSpPr>
            <p:spPr>
              <a:xfrm>
                <a:off x="8101425" y="3146019"/>
                <a:ext cx="4275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7292C257-4245-4C41-9022-FD390F559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1425" y="3146019"/>
                <a:ext cx="42755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35259C70-DCE7-2048-9160-E2F131BB9E23}"/>
                  </a:ext>
                </a:extLst>
              </p:cNvPr>
              <p:cNvSpPr txBox="1"/>
              <p:nvPr/>
            </p:nvSpPr>
            <p:spPr>
              <a:xfrm>
                <a:off x="8747319" y="3966956"/>
                <a:ext cx="94198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𝐷𝑡</m:t>
                          </m:r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35259C70-DCE7-2048-9160-E2F131BB9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7319" y="3966956"/>
                <a:ext cx="941989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4A91AE84-FF53-1B43-AA3B-AB3191193E3B}"/>
              </a:ext>
            </a:extLst>
          </p:cNvPr>
          <p:cNvCxnSpPr>
            <a:cxnSpLocks/>
          </p:cNvCxnSpPr>
          <p:nvPr/>
        </p:nvCxnSpPr>
        <p:spPr>
          <a:xfrm flipV="1">
            <a:off x="8750736" y="5163397"/>
            <a:ext cx="659270" cy="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376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9980FD1-18DB-4B41-81E0-434FD7F5E397}"/>
              </a:ext>
            </a:extLst>
          </p:cNvPr>
          <p:cNvSpPr txBox="1"/>
          <p:nvPr/>
        </p:nvSpPr>
        <p:spPr>
          <a:xfrm>
            <a:off x="135467" y="20246"/>
            <a:ext cx="8998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 planare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29544BE7-40AC-8941-BC5A-8A79BD376BCF}"/>
                  </a:ext>
                </a:extLst>
              </p:cNvPr>
              <p:cNvSpPr txBox="1"/>
              <p:nvPr/>
            </p:nvSpPr>
            <p:spPr>
              <a:xfrm>
                <a:off x="4634551" y="4429934"/>
                <a:ext cx="7276400" cy="2018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Semplice problema geometrico: l’area del triangolo superiore indica la quantità di </a:t>
                </a:r>
                <a:r>
                  <a:rPr lang="it-IT" sz="2200" dirty="0" err="1"/>
                  <a:t>analita</a:t>
                </a:r>
                <a:r>
                  <a:rPr lang="it-IT" sz="2200" dirty="0"/>
                  <a:t> consumato (ad un dato tempo t):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𝐷𝑡</m:t>
                          </m:r>
                        </m:e>
                      </m:rad>
                    </m:oMath>
                  </m:oMathPara>
                </a14:m>
                <a:endParaRPr lang="it-IT" sz="2200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29544BE7-40AC-8941-BC5A-8A79BD376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4551" y="4429934"/>
                <a:ext cx="7276400" cy="2018822"/>
              </a:xfrm>
              <a:prstGeom prst="rect">
                <a:avLst/>
              </a:prstGeom>
              <a:blipFill>
                <a:blip r:embed="rId2"/>
                <a:stretch>
                  <a:fillRect l="-1089" t="-2115" r="-10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70A846B9-CC78-AF4A-8895-490A9ED8C4FD}"/>
                  </a:ext>
                </a:extLst>
              </p:cNvPr>
              <p:cNvSpPr txBox="1"/>
              <p:nvPr/>
            </p:nvSpPr>
            <p:spPr>
              <a:xfrm>
                <a:off x="258133" y="1042720"/>
                <a:ext cx="11586508" cy="2785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Abbiamo dunque visto che la </a:t>
                </a:r>
                <a:r>
                  <a:rPr lang="it-IT" sz="2200" dirty="0">
                    <a:solidFill>
                      <a:srgbClr val="FF0000"/>
                    </a:solidFill>
                  </a:rPr>
                  <a:t>soluzione esatta </a:t>
                </a:r>
                <a:r>
                  <a:rPr lang="it-IT" sz="2200" dirty="0"/>
                  <a:t>è legata ad una funzione errore (dipendente dalla concentrazione iniziale di </a:t>
                </a:r>
                <a:r>
                  <a:rPr lang="it-IT" sz="2200" dirty="0" err="1"/>
                  <a:t>analita</a:t>
                </a:r>
                <a:r>
                  <a:rPr lang="it-IT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200" dirty="0"/>
                  <a:t>) e che il suo sviluppo porta alla soluzione: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rad>
                        <m:radPr>
                          <m:degHide m:val="on"/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𝐷𝑡</m:t>
                          </m:r>
                        </m:e>
                      </m:rad>
                    </m:oMath>
                  </m:oMathPara>
                </a14:m>
                <a:endParaRPr lang="it-IT" sz="220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È possibile semplificare il problema considerando una distribuzione approssimata: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70A846B9-CC78-AF4A-8895-490A9ED8C4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133" y="1042720"/>
                <a:ext cx="11586508" cy="2785443"/>
              </a:xfrm>
              <a:prstGeom prst="rect">
                <a:avLst/>
              </a:prstGeom>
              <a:blipFill>
                <a:blip r:embed="rId3"/>
                <a:stretch>
                  <a:fillRect l="-684" t="-1532" r="-684" b="-350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>
            <a:extLst>
              <a:ext uri="{FF2B5EF4-FFF2-40B4-BE49-F238E27FC236}">
                <a16:creationId xmlns:a16="http://schemas.microsoft.com/office/drawing/2014/main" id="{0F42691E-139F-DB44-998F-0A0BA502D1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50" r="3666" b="9408"/>
          <a:stretch/>
        </p:blipFill>
        <p:spPr>
          <a:xfrm>
            <a:off x="703384" y="3939870"/>
            <a:ext cx="3745523" cy="268953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F1222F7E-2C38-DE41-806B-C610C9F492D8}"/>
              </a:ext>
            </a:extLst>
          </p:cNvPr>
          <p:cNvSpPr/>
          <p:nvPr/>
        </p:nvSpPr>
        <p:spPr>
          <a:xfrm>
            <a:off x="4910667" y="2022231"/>
            <a:ext cx="2281441" cy="1195754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6FF4E0B-9F58-6041-99EF-A4A7BA0F23DA}"/>
              </a:ext>
            </a:extLst>
          </p:cNvPr>
          <p:cNvSpPr txBox="1"/>
          <p:nvPr/>
        </p:nvSpPr>
        <p:spPr>
          <a:xfrm>
            <a:off x="7561385" y="2435442"/>
            <a:ext cx="1729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soluzione esatta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EC0F8C2F-6AE8-5203-02FF-F5A9A44A244C}"/>
              </a:ext>
            </a:extLst>
          </p:cNvPr>
          <p:cNvSpPr/>
          <p:nvPr/>
        </p:nvSpPr>
        <p:spPr>
          <a:xfrm>
            <a:off x="4634551" y="4324083"/>
            <a:ext cx="7276400" cy="1883533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440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9980FD1-18DB-4B41-81E0-434FD7F5E397}"/>
              </a:ext>
            </a:extLst>
          </p:cNvPr>
          <p:cNvSpPr txBox="1"/>
          <p:nvPr/>
        </p:nvSpPr>
        <p:spPr>
          <a:xfrm>
            <a:off x="135467" y="20246"/>
            <a:ext cx="8998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 planare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29544BE7-40AC-8941-BC5A-8A79BD376BCF}"/>
                  </a:ext>
                </a:extLst>
              </p:cNvPr>
              <p:cNvSpPr txBox="1"/>
              <p:nvPr/>
            </p:nvSpPr>
            <p:spPr>
              <a:xfrm>
                <a:off x="6153106" y="1798008"/>
                <a:ext cx="5607573" cy="3885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Abbiamo perso un fattore 2:</a:t>
                </a:r>
              </a:p>
              <a:p>
                <a:pPr algn="just"/>
                <a:endParaRPr lang="it-IT" sz="2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𝐷𝑡</m:t>
                          </m:r>
                        </m:e>
                      </m:rad>
                    </m:oMath>
                  </m:oMathPara>
                </a14:m>
                <a:endParaRPr lang="it-IT" sz="220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La dipendenza del numero di molecole dalla radice del tempo prende il nome di </a:t>
                </a:r>
                <a:r>
                  <a:rPr lang="it-IT" sz="2200" b="1" dirty="0"/>
                  <a:t>‘’</a:t>
                </a:r>
                <a:r>
                  <a:rPr lang="it-IT" sz="2200" b="1" dirty="0" err="1"/>
                  <a:t>diffusion</a:t>
                </a:r>
                <a:r>
                  <a:rPr lang="it-IT" sz="2200" b="1" dirty="0"/>
                  <a:t> </a:t>
                </a:r>
                <a:r>
                  <a:rPr lang="it-IT" sz="2200" b="1" dirty="0" err="1"/>
                  <a:t>slowdown</a:t>
                </a:r>
                <a:r>
                  <a:rPr lang="it-IT" sz="2200" b="1" dirty="0"/>
                  <a:t>’’</a:t>
                </a:r>
                <a:r>
                  <a:rPr lang="it-IT" sz="2200" dirty="0"/>
                  <a:t>, dunque un rallentamento dovuto agli effetti diffusivi: man mano che passa il tempo, </a:t>
                </a:r>
                <a:r>
                  <a:rPr lang="it-IT" sz="2200" dirty="0">
                    <a:solidFill>
                      <a:srgbClr val="FF0000"/>
                    </a:solidFill>
                  </a:rPr>
                  <a:t>più estesa sarà la zona di diffusione</a:t>
                </a:r>
                <a:r>
                  <a:rPr lang="it-IT" sz="2200" dirty="0"/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𝐷𝑡</m:t>
                        </m:r>
                      </m:e>
                    </m:rad>
                  </m:oMath>
                </a14:m>
                <a:r>
                  <a:rPr lang="it-IT" sz="2200" dirty="0"/>
                  <a:t>) e </a:t>
                </a:r>
                <a:r>
                  <a:rPr lang="it-IT" sz="2200" dirty="0">
                    <a:solidFill>
                      <a:srgbClr val="FF0000"/>
                    </a:solidFill>
                  </a:rPr>
                  <a:t>dunque più difficile sarà per le molecole arrivare alla superficie</a:t>
                </a:r>
                <a:r>
                  <a:rPr lang="it-IT" sz="2200" dirty="0"/>
                  <a:t>.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29544BE7-40AC-8941-BC5A-8A79BD376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106" y="1798008"/>
                <a:ext cx="5607573" cy="3885103"/>
              </a:xfrm>
              <a:prstGeom prst="rect">
                <a:avLst/>
              </a:prstGeom>
              <a:blipFill>
                <a:blip r:embed="rId2"/>
                <a:stretch>
                  <a:fillRect l="-1413" t="-1099" r="-1413" b="-219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>
            <a:extLst>
              <a:ext uri="{FF2B5EF4-FFF2-40B4-BE49-F238E27FC236}">
                <a16:creationId xmlns:a16="http://schemas.microsoft.com/office/drawing/2014/main" id="{70A846B9-CC78-AF4A-8895-490A9ED8C4FD}"/>
              </a:ext>
            </a:extLst>
          </p:cNvPr>
          <p:cNvSpPr txBox="1"/>
          <p:nvPr/>
        </p:nvSpPr>
        <p:spPr>
          <a:xfrm>
            <a:off x="431321" y="1207698"/>
            <a:ext cx="112574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/>
              <a:t>È possibile attuare un’ulteriore semplificazione considerando brusca la separazione tra bulk e regione di diffusione.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72C622FB-9B09-AB49-8B3F-E318DA5340EA}"/>
                  </a:ext>
                </a:extLst>
              </p:cNvPr>
              <p:cNvSpPr txBox="1"/>
              <p:nvPr/>
            </p:nvSpPr>
            <p:spPr>
              <a:xfrm>
                <a:off x="7907405" y="5840765"/>
                <a:ext cx="2098973" cy="93365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dirty="0"/>
                  <a:t>Diffusion </a:t>
                </a:r>
                <a:r>
                  <a:rPr lang="it-IT" dirty="0" err="1"/>
                  <a:t>slowdown</a:t>
                </a:r>
                <a:r>
                  <a:rPr lang="it-IT" dirty="0"/>
                  <a:t>:</a:t>
                </a:r>
              </a:p>
              <a:p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)∝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72C622FB-9B09-AB49-8B3F-E318DA5340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7405" y="5840765"/>
                <a:ext cx="2098973" cy="933654"/>
              </a:xfrm>
              <a:prstGeom prst="rect">
                <a:avLst/>
              </a:prstGeom>
              <a:blipFill>
                <a:blip r:embed="rId3"/>
                <a:stretch>
                  <a:fillRect l="-2023" t="-2581" r="-2312" b="-4516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uppo 14">
            <a:extLst>
              <a:ext uri="{FF2B5EF4-FFF2-40B4-BE49-F238E27FC236}">
                <a16:creationId xmlns:a16="http://schemas.microsoft.com/office/drawing/2014/main" id="{3779238C-81D8-0B47-90C5-6EC5B3E43F05}"/>
              </a:ext>
            </a:extLst>
          </p:cNvPr>
          <p:cNvGrpSpPr/>
          <p:nvPr/>
        </p:nvGrpSpPr>
        <p:grpSpPr>
          <a:xfrm>
            <a:off x="649555" y="2375492"/>
            <a:ext cx="4851400" cy="3238500"/>
            <a:chOff x="959274" y="2428167"/>
            <a:chExt cx="4851400" cy="3238500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714305C4-AFF6-2849-B7F6-3396D3B5CA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9274" y="2428167"/>
              <a:ext cx="4851400" cy="3238500"/>
            </a:xfrm>
            <a:prstGeom prst="rect">
              <a:avLst/>
            </a:prstGeom>
          </p:spPr>
        </p:pic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1DEC4793-8926-4C41-9F29-271CF4B41956}"/>
                </a:ext>
              </a:extLst>
            </p:cNvPr>
            <p:cNvSpPr/>
            <p:nvPr/>
          </p:nvSpPr>
          <p:spPr>
            <a:xfrm>
              <a:off x="2148861" y="2876204"/>
              <a:ext cx="893597" cy="7647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C95D73D7-6F64-C043-82C1-79283348A43D}"/>
                    </a:ext>
                  </a:extLst>
                </p:cNvPr>
                <p:cNvSpPr txBox="1"/>
                <p:nvPr/>
              </p:nvSpPr>
              <p:spPr>
                <a:xfrm>
                  <a:off x="1994532" y="2953912"/>
                  <a:ext cx="1274067" cy="4617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2200" b="1" dirty="0"/>
                    <a:t>(</a:t>
                  </a:r>
                  <a14:m>
                    <m:oMath xmlns:m="http://schemas.openxmlformats.org/officeDocument/2006/math">
                      <m:r>
                        <a:rPr lang="it-IT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𝑹</m:t>
                      </m:r>
                      <m:r>
                        <a:rPr lang="it-IT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it-IT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𝑫𝒕</m:t>
                          </m:r>
                        </m:e>
                      </m:rad>
                    </m:oMath>
                  </a14:m>
                  <a:r>
                    <a:rPr lang="it-IT" sz="2200" b="1" dirty="0"/>
                    <a:t>)</a:t>
                  </a:r>
                </a:p>
              </p:txBody>
            </p:sp>
          </mc:Choice>
          <mc:Fallback xmlns="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C95D73D7-6F64-C043-82C1-79283348A4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4532" y="2953912"/>
                  <a:ext cx="1274067" cy="461729"/>
                </a:xfrm>
                <a:prstGeom prst="rect">
                  <a:avLst/>
                </a:prstGeom>
                <a:blipFill>
                  <a:blip r:embed="rId5"/>
                  <a:stretch>
                    <a:fillRect l="-5941" t="-2703" r="-4950" b="-24324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7773304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7918540-4CAD-D044-AA45-F9BAD024CA4D}"/>
              </a:ext>
            </a:extLst>
          </p:cNvPr>
          <p:cNvSpPr txBox="1"/>
          <p:nvPr/>
        </p:nvSpPr>
        <p:spPr>
          <a:xfrm>
            <a:off x="135467" y="20246"/>
            <a:ext cx="8998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 planare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9FD30C34-A32C-7648-B14F-0BE823AD9C94}"/>
                  </a:ext>
                </a:extLst>
              </p:cNvPr>
              <p:cNvSpPr txBox="1"/>
              <p:nvPr/>
            </p:nvSpPr>
            <p:spPr>
              <a:xfrm>
                <a:off x="343122" y="1232500"/>
                <a:ext cx="11505755" cy="499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Il </a:t>
                </a:r>
                <a:r>
                  <a:rPr lang="it-IT" sz="2200" b="1" dirty="0"/>
                  <a:t>numero minimo N</a:t>
                </a:r>
                <a:r>
                  <a:rPr lang="it-IT" sz="2200" b="1" baseline="-25000" dirty="0"/>
                  <a:t>S  </a:t>
                </a:r>
                <a:r>
                  <a:rPr lang="it-IT" sz="2200" b="1" dirty="0"/>
                  <a:t>di molecole target catturate sulla superficie necessario per indurre una risposta del sensore al tempo </a:t>
                </a:r>
                <a:r>
                  <a:rPr lang="it-IT" sz="2200" b="1" dirty="0" err="1"/>
                  <a:t>t</a:t>
                </a:r>
                <a:r>
                  <a:rPr lang="it-IT" sz="2200" b="1" baseline="-25000" dirty="0" err="1"/>
                  <a:t>R</a:t>
                </a:r>
                <a:r>
                  <a:rPr lang="it-IT" sz="2200" dirty="0"/>
                  <a:t> sarà: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it-IT" sz="220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Il tempo di risposta del sensore potrà essere dunque scritto nel seguente modo: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rad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</m:rad>
                        </m:den>
                      </m:f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  <m:sup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220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N</a:t>
                </a:r>
                <a:r>
                  <a:rPr lang="it-IT" sz="2200" baseline="-25000" dirty="0"/>
                  <a:t>S</a:t>
                </a:r>
                <a:r>
                  <a:rPr lang="it-IT" sz="2200" dirty="0"/>
                  <a:t>, come già accennato, dipende dal tipo di sensore (può essere 1, 34, 1001…).</a:t>
                </a:r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Dunque </a:t>
                </a:r>
                <a:r>
                  <a:rPr lang="it-IT" sz="2200" dirty="0">
                    <a:solidFill>
                      <a:srgbClr val="FF0000"/>
                    </a:solidFill>
                  </a:rPr>
                  <a:t>al diminuire della densità di analita il tempo di risposta aumenta esponenzialmente</a:t>
                </a:r>
                <a:r>
                  <a:rPr lang="it-IT" sz="2200" dirty="0"/>
                  <a:t>. Il </a:t>
                </a:r>
                <a:r>
                  <a:rPr lang="it-IT" sz="2200" b="1" dirty="0"/>
                  <a:t>tempo di risposta è anche inversamente proporzionale al coefficiente di diffusione</a:t>
                </a:r>
                <a:r>
                  <a:rPr lang="it-IT" sz="2200" dirty="0"/>
                  <a:t>.</a:t>
                </a:r>
              </a:p>
            </p:txBody>
          </p:sp>
        </mc:Choice>
        <mc:Fallback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9FD30C34-A32C-7648-B14F-0BE823AD9C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22" y="1232500"/>
                <a:ext cx="11505755" cy="4995663"/>
              </a:xfrm>
              <a:prstGeom prst="rect">
                <a:avLst/>
              </a:prstGeom>
              <a:blipFill>
                <a:blip r:embed="rId2"/>
                <a:stretch>
                  <a:fillRect l="-551" t="-506" r="-551" b="-151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magine 13">
            <a:extLst>
              <a:ext uri="{FF2B5EF4-FFF2-40B4-BE49-F238E27FC236}">
                <a16:creationId xmlns:a16="http://schemas.microsoft.com/office/drawing/2014/main" id="{15F5C14D-0E8A-1A4F-8D01-051BE40799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018" t="27401" r="16689" b="45522"/>
          <a:stretch/>
        </p:blipFill>
        <p:spPr>
          <a:xfrm>
            <a:off x="9728000" y="2668201"/>
            <a:ext cx="2349118" cy="2329866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003E6718-5E29-4478-8B7C-2BBE4D6F0ECD}"/>
              </a:ext>
            </a:extLst>
          </p:cNvPr>
          <p:cNvSpPr/>
          <p:nvPr/>
        </p:nvSpPr>
        <p:spPr>
          <a:xfrm>
            <a:off x="7271657" y="4127863"/>
            <a:ext cx="400594" cy="4267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A701A53-D3B9-4AB3-95C8-1F93F7FDC8C1}"/>
              </a:ext>
            </a:extLst>
          </p:cNvPr>
          <p:cNvSpPr/>
          <p:nvPr/>
        </p:nvSpPr>
        <p:spPr>
          <a:xfrm>
            <a:off x="6339839" y="3908854"/>
            <a:ext cx="400594" cy="4267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65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7918540-4CAD-D044-AA45-F9BAD024CA4D}"/>
              </a:ext>
            </a:extLst>
          </p:cNvPr>
          <p:cNvSpPr txBox="1"/>
          <p:nvPr/>
        </p:nvSpPr>
        <p:spPr>
          <a:xfrm>
            <a:off x="135467" y="20246"/>
            <a:ext cx="7328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C90D53C-1A82-7246-A561-DE206EB8F928}"/>
              </a:ext>
            </a:extLst>
          </p:cNvPr>
          <p:cNvSpPr txBox="1"/>
          <p:nvPr/>
        </p:nvSpPr>
        <p:spPr>
          <a:xfrm>
            <a:off x="300816" y="1088968"/>
            <a:ext cx="115903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/>
              <a:t>La </a:t>
            </a:r>
            <a:r>
              <a:rPr lang="it-IT" sz="2200" b="1" dirty="0"/>
              <a:t>geometria</a:t>
            </a:r>
            <a:r>
              <a:rPr lang="it-IT" sz="2200" dirty="0"/>
              <a:t> ha un </a:t>
            </a:r>
            <a:r>
              <a:rPr lang="it-IT" sz="2200" dirty="0">
                <a:solidFill>
                  <a:srgbClr val="FF0000"/>
                </a:solidFill>
              </a:rPr>
              <a:t>ruolo molto importante nella sensitività di un sensore, indipendentemente dal principio di trasduzione</a:t>
            </a:r>
            <a:r>
              <a:rPr lang="it-IT" sz="2200" dirty="0"/>
              <a:t>. È infatti noto sperimentalmente che per raggiungere sensibilità oltre il </a:t>
            </a:r>
            <a:r>
              <a:rPr lang="it-IT" sz="2200" dirty="0" err="1"/>
              <a:t>nM</a:t>
            </a:r>
            <a:r>
              <a:rPr lang="it-IT" sz="2200" dirty="0"/>
              <a:t> è essenziale passare a </a:t>
            </a:r>
            <a:r>
              <a:rPr lang="it-IT" sz="2200" b="1" dirty="0"/>
              <a:t>strutture nanometriche </a:t>
            </a:r>
            <a:r>
              <a:rPr lang="it-IT" sz="2200" dirty="0"/>
              <a:t>come nanotubi, nanofili e nanoparticelle, i quali hanno sperimentalmente mostrato </a:t>
            </a:r>
            <a:r>
              <a:rPr lang="it-IT" sz="2200" dirty="0">
                <a:solidFill>
                  <a:schemeClr val="accent1"/>
                </a:solidFill>
              </a:rPr>
              <a:t>sensibilità maggiori rispetto ai classici sensori con superfici di trasduzione planari</a:t>
            </a:r>
            <a:r>
              <a:rPr lang="it-IT" sz="2200" dirty="0"/>
              <a:t>. </a:t>
            </a:r>
          </a:p>
          <a:p>
            <a:pPr algn="just"/>
            <a:endParaRPr lang="it-IT" sz="2200" dirty="0"/>
          </a:p>
          <a:p>
            <a:pPr algn="just"/>
            <a:r>
              <a:rPr lang="it-IT" sz="2200" dirty="0"/>
              <a:t>Da cosa dipende questa proprietà dei </a:t>
            </a:r>
            <a:r>
              <a:rPr lang="it-IT" sz="2200" dirty="0" err="1"/>
              <a:t>nanosensori</a:t>
            </a:r>
            <a:r>
              <a:rPr lang="it-IT" sz="2200" dirty="0"/>
              <a:t>? In parte è dovuta allo </a:t>
            </a:r>
            <a:r>
              <a:rPr lang="it-IT" sz="2200" b="1" dirty="0"/>
              <a:t>stretto legame tra minima quantità di analita rilevabile e tempo di risposta</a:t>
            </a:r>
            <a:r>
              <a:rPr lang="it-IT" sz="2200" dirty="0"/>
              <a:t>.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F4441DC-8568-6D4A-8D6F-3ABAD01B09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01" b="39389"/>
          <a:stretch/>
        </p:blipFill>
        <p:spPr>
          <a:xfrm>
            <a:off x="2573680" y="3923602"/>
            <a:ext cx="7264587" cy="291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756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7918540-4CAD-D044-AA45-F9BAD024CA4D}"/>
              </a:ext>
            </a:extLst>
          </p:cNvPr>
          <p:cNvSpPr txBox="1"/>
          <p:nvPr/>
        </p:nvSpPr>
        <p:spPr>
          <a:xfrm>
            <a:off x="135467" y="20246"/>
            <a:ext cx="8998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 planare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7EC7B8E-E129-2A47-98D7-1F8232FDCC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02" t="28969" r="57794" b="43507"/>
          <a:stretch/>
        </p:blipFill>
        <p:spPr>
          <a:xfrm>
            <a:off x="9187454" y="1187502"/>
            <a:ext cx="2940963" cy="23536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9FD30C34-A32C-7648-B14F-0BE823AD9C94}"/>
                  </a:ext>
                </a:extLst>
              </p:cNvPr>
              <p:cNvSpPr txBox="1"/>
              <p:nvPr/>
            </p:nvSpPr>
            <p:spPr>
              <a:xfrm>
                <a:off x="527120" y="1170799"/>
                <a:ext cx="11257471" cy="5404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Riprendiamo l’espressione iniziale per la densità dell’</a:t>
                </a:r>
                <a:r>
                  <a:rPr lang="it-IT" sz="2200" dirty="0" err="1"/>
                  <a:t>analita</a:t>
                </a:r>
                <a:r>
                  <a:rPr lang="it-IT" sz="2200" dirty="0"/>
                  <a:t> nel tempo: 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rad>
                        </m:den>
                      </m:f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Sup>
                        <m:sSubSup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(</m:t>
                          </m:r>
                          <m:f>
                            <m:f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3− </m:t>
                                  </m:r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it-IT" sz="220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Per un sensore planare (dimensione frattale D</a:t>
                </a:r>
                <a:r>
                  <a:rPr lang="it-IT" sz="2200" baseline="-25000" dirty="0"/>
                  <a:t>F</a:t>
                </a:r>
                <a:r>
                  <a:rPr lang="it-IT" sz="2200" dirty="0"/>
                  <a:t>=2) l’equazione si riduce a: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rad>
                        </m:den>
                      </m:f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Sup>
                        <m:sSubSup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(</m:t>
                          </m:r>
                          <m:f>
                            <m:f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it-IT" sz="220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che è ha la forma della relazione a cui si arriva partendo dall’espressione del numero di siti occupati (o molecole catturate) appena ricavata: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rad>
                      <m:r>
                        <a:rPr lang="it-IT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22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rad>
                        </m:den>
                      </m:f>
                      <m:sSubSup>
                        <m:sSubSup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(</m:t>
                          </m:r>
                          <m:f>
                            <m:f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it-IT" sz="22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9FD30C34-A32C-7648-B14F-0BE823AD9C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120" y="1170799"/>
                <a:ext cx="11257471" cy="5404493"/>
              </a:xfrm>
              <a:prstGeom prst="rect">
                <a:avLst/>
              </a:prstGeom>
              <a:blipFill>
                <a:blip r:embed="rId3"/>
                <a:stretch>
                  <a:fillRect l="-704" t="-789" r="-7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18B2200-2FDC-4ADE-A954-98B0FFE42BD4}"/>
                  </a:ext>
                </a:extLst>
              </p:cNvPr>
              <p:cNvSpPr txBox="1"/>
              <p:nvPr/>
            </p:nvSpPr>
            <p:spPr>
              <a:xfrm>
                <a:off x="1982873" y="1798364"/>
                <a:ext cx="1916276" cy="968598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/>
                  <a:t>Ricordiamo che sussiste la seguente relazione:</a:t>
                </a:r>
              </a:p>
              <a:p>
                <a:endParaRPr lang="it-IT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d>
                            <m:dPr>
                              <m:ctrlP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3−</m:t>
                              </m:r>
                              <m:sSub>
                                <m:sSub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e>
                          </m:d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sup>
                      </m:sSup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𝑐𝑜𝑠𝑡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18B2200-2FDC-4ADE-A954-98B0FFE42B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2873" y="1798364"/>
                <a:ext cx="1916276" cy="968598"/>
              </a:xfrm>
              <a:prstGeom prst="rect">
                <a:avLst/>
              </a:prstGeom>
              <a:blipFill>
                <a:blip r:embed="rId4"/>
                <a:stretch>
                  <a:fillRect l="-629" t="-617" r="-1258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3630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5FEA902-8EFD-A149-98CF-769DA2125C7D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6A0B289-5917-2B44-A7BD-CE4146C88F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11" t="75263" r="33033" b="1321"/>
          <a:stretch/>
        </p:blipFill>
        <p:spPr>
          <a:xfrm>
            <a:off x="401794" y="1544592"/>
            <a:ext cx="6875563" cy="292736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4D33BF4C-8777-7E4E-8063-36E93C440F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39" t="1309" r="4856" b="68494"/>
          <a:stretch/>
        </p:blipFill>
        <p:spPr>
          <a:xfrm>
            <a:off x="7475838" y="1521419"/>
            <a:ext cx="4400093" cy="326059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F0FF1E3-75CB-4F4F-9B41-90CBC44FA84D}"/>
              </a:ext>
            </a:extLst>
          </p:cNvPr>
          <p:cNvSpPr txBox="1"/>
          <p:nvPr/>
        </p:nvSpPr>
        <p:spPr>
          <a:xfrm>
            <a:off x="512379" y="5511196"/>
            <a:ext cx="110043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Sezione di un transistor a singolo </a:t>
            </a:r>
            <a:r>
              <a:rPr lang="it-IT" sz="2200" b="1" dirty="0">
                <a:solidFill>
                  <a:srgbClr val="FF0000"/>
                </a:solidFill>
              </a:rPr>
              <a:t>nanofilo di silicio (</a:t>
            </a:r>
            <a:r>
              <a:rPr lang="it-IT" sz="2200" b="1" dirty="0" err="1">
                <a:solidFill>
                  <a:srgbClr val="FF0000"/>
                </a:solidFill>
              </a:rPr>
              <a:t>SiNW</a:t>
            </a:r>
            <a:r>
              <a:rPr lang="it-IT" sz="2200" b="1" dirty="0">
                <a:solidFill>
                  <a:srgbClr val="FF0000"/>
                </a:solidFill>
              </a:rPr>
              <a:t>)</a:t>
            </a:r>
            <a:r>
              <a:rPr lang="it-IT" sz="2200" dirty="0"/>
              <a:t>, immagine al microscopio elettronico e caratteristiche elettriche del transistor.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86A71AC-8D29-4369-A941-E36258B9BCE0}"/>
              </a:ext>
            </a:extLst>
          </p:cNvPr>
          <p:cNvSpPr txBox="1"/>
          <p:nvPr/>
        </p:nvSpPr>
        <p:spPr>
          <a:xfrm>
            <a:off x="135467" y="20246"/>
            <a:ext cx="1144294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800" b="1" dirty="0">
                <a:latin typeface="+mj-lt"/>
              </a:rPr>
              <a:t>Tempo di risposta di un </a:t>
            </a:r>
            <a:r>
              <a:rPr lang="it-IT" sz="3800" b="1" dirty="0" err="1">
                <a:latin typeface="+mj-lt"/>
              </a:rPr>
              <a:t>nanosensore</a:t>
            </a:r>
            <a:r>
              <a:rPr lang="it-IT" sz="3800" b="1" dirty="0">
                <a:latin typeface="+mj-lt"/>
              </a:rPr>
              <a:t> a geometria cilindrica</a:t>
            </a:r>
          </a:p>
        </p:txBody>
      </p:sp>
    </p:spTree>
    <p:extLst>
      <p:ext uri="{BB962C8B-B14F-4D97-AF65-F5344CB8AC3E}">
        <p14:creationId xmlns:p14="http://schemas.microsoft.com/office/powerpoint/2010/main" val="575708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7918540-4CAD-D044-AA45-F9BAD024CA4D}"/>
              </a:ext>
            </a:extLst>
          </p:cNvPr>
          <p:cNvSpPr txBox="1"/>
          <p:nvPr/>
        </p:nvSpPr>
        <p:spPr>
          <a:xfrm>
            <a:off x="135467" y="20246"/>
            <a:ext cx="1144294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800" b="1" dirty="0">
                <a:latin typeface="+mj-lt"/>
              </a:rPr>
              <a:t>Tempo di risposta di un </a:t>
            </a:r>
            <a:r>
              <a:rPr lang="it-IT" sz="3800" b="1" dirty="0" err="1">
                <a:latin typeface="+mj-lt"/>
              </a:rPr>
              <a:t>nanosensore</a:t>
            </a:r>
            <a:r>
              <a:rPr lang="it-IT" sz="3800" b="1" dirty="0">
                <a:latin typeface="+mj-lt"/>
              </a:rPr>
              <a:t> a geometria cilindrica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5B4F79D-24C0-2F45-83E2-ACE3134B21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018" t="27401" r="16689" b="45522"/>
          <a:stretch/>
        </p:blipFill>
        <p:spPr>
          <a:xfrm>
            <a:off x="561324" y="4274863"/>
            <a:ext cx="2028305" cy="20116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57CFAD4D-735A-654F-822F-D2C48E1C5AE6}"/>
                  </a:ext>
                </a:extLst>
              </p:cNvPr>
              <p:cNvSpPr txBox="1"/>
              <p:nvPr/>
            </p:nvSpPr>
            <p:spPr>
              <a:xfrm>
                <a:off x="211819" y="1068821"/>
                <a:ext cx="11768361" cy="3731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000" dirty="0"/>
                  <a:t>Con questo ragionamento possiamo indagare l’influenza della geometria sul tempo di risposta di un sensore. Prendiamo per esempio un </a:t>
                </a:r>
                <a:r>
                  <a:rPr lang="it-IT" sz="2000" b="1" dirty="0"/>
                  <a:t>biosensore basato su </a:t>
                </a:r>
                <a:r>
                  <a:rPr lang="it-IT" sz="2000" b="1" dirty="0" err="1"/>
                  <a:t>nanotubi</a:t>
                </a:r>
                <a:r>
                  <a:rPr lang="it-IT" sz="2000" b="1" dirty="0"/>
                  <a:t> di silicio</a:t>
                </a:r>
                <a:r>
                  <a:rPr lang="it-IT" sz="2000" dirty="0"/>
                  <a:t>. </a:t>
                </a:r>
              </a:p>
              <a:p>
                <a:pPr algn="just"/>
                <a:endParaRPr lang="it-IT" sz="2000" dirty="0"/>
              </a:p>
              <a:p>
                <a:pPr algn="just"/>
                <a:r>
                  <a:rPr lang="it-IT" sz="2000" dirty="0"/>
                  <a:t>In questo caso il numero di molecole che vengono legate ha la seguente espressione:</a:t>
                </a:r>
              </a:p>
              <a:p>
                <a:pPr algn="just"/>
                <a:endParaRPr lang="it-IT" sz="20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×2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it-IT" sz="2000" dirty="0"/>
              </a:p>
              <a:p>
                <a:pPr algn="just"/>
                <a:endParaRPr lang="it-IT" sz="2000" dirty="0"/>
              </a:p>
              <a:p>
                <a:pPr algn="just"/>
                <a:r>
                  <a:rPr lang="it-IT" sz="2000" dirty="0"/>
                  <a:t>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000" dirty="0"/>
                  <a:t> raggio del </a:t>
                </a:r>
                <a:r>
                  <a:rPr lang="it-IT" sz="2000" dirty="0" err="1"/>
                  <a:t>nanotubo</a:t>
                </a:r>
                <a:r>
                  <a:rPr lang="it-IT" sz="2000" dirty="0"/>
                  <a:t> e 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000" dirty="0"/>
                  <a:t> circonferenza del </a:t>
                </a:r>
                <a:r>
                  <a:rPr lang="it-IT" sz="2000" dirty="0" err="1"/>
                  <a:t>nanotubo</a:t>
                </a:r>
                <a:r>
                  <a:rPr lang="it-IT" sz="2000" dirty="0"/>
                  <a:t> (consideriamo solo la sezione e non la lunghezza). Dato che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000" dirty="0"/>
                  <a:t> è molto piccolo possiamo trascurarlo e arrivare alla seguente espressione:</a:t>
                </a:r>
              </a:p>
              <a:p>
                <a:pPr algn="just"/>
                <a:endParaRPr lang="it-IT" sz="20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×2</m:t>
                      </m:r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  <m:sSub>
                                    <m:sSubPr>
                                      <m:ctrlPr>
                                        <a:rPr lang="it-IT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e>
                              </m:rad>
                            </m:e>
                          </m:d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57CFAD4D-735A-654F-822F-D2C48E1C5A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819" y="1068821"/>
                <a:ext cx="11768361" cy="3731150"/>
              </a:xfrm>
              <a:prstGeom prst="rect">
                <a:avLst/>
              </a:prstGeom>
              <a:blipFill>
                <a:blip r:embed="rId3"/>
                <a:stretch>
                  <a:fillRect l="-570" t="-817" r="-5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>
            <a:extLst>
              <a:ext uri="{FF2B5EF4-FFF2-40B4-BE49-F238E27FC236}">
                <a16:creationId xmlns:a16="http://schemas.microsoft.com/office/drawing/2014/main" id="{80ECC52C-F2AB-2142-9C90-2929553641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231" t="20167" r="14715" b="50617"/>
          <a:stretch/>
        </p:blipFill>
        <p:spPr>
          <a:xfrm>
            <a:off x="9142448" y="4103210"/>
            <a:ext cx="2837732" cy="2435627"/>
          </a:xfrm>
          <a:prstGeom prst="rect">
            <a:avLst/>
          </a:prstGeom>
        </p:spPr>
      </p:pic>
      <p:sp>
        <p:nvSpPr>
          <p:cNvPr id="5" name="Anello 4">
            <a:extLst>
              <a:ext uri="{FF2B5EF4-FFF2-40B4-BE49-F238E27FC236}">
                <a16:creationId xmlns:a16="http://schemas.microsoft.com/office/drawing/2014/main" id="{CA6202CE-507A-034D-B702-2C19E5B76D76}"/>
              </a:ext>
            </a:extLst>
          </p:cNvPr>
          <p:cNvSpPr>
            <a:spLocks noChangeAspect="1"/>
          </p:cNvSpPr>
          <p:nvPr/>
        </p:nvSpPr>
        <p:spPr>
          <a:xfrm>
            <a:off x="10055055" y="4808066"/>
            <a:ext cx="936000" cy="936000"/>
          </a:xfrm>
          <a:prstGeom prst="donut">
            <a:avLst>
              <a:gd name="adj" fmla="val 185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0" name="Anello 9">
            <a:extLst>
              <a:ext uri="{FF2B5EF4-FFF2-40B4-BE49-F238E27FC236}">
                <a16:creationId xmlns:a16="http://schemas.microsoft.com/office/drawing/2014/main" id="{09F01F22-AF38-274B-A203-6C8805F92CCC}"/>
              </a:ext>
            </a:extLst>
          </p:cNvPr>
          <p:cNvSpPr>
            <a:spLocks noChangeAspect="1"/>
          </p:cNvSpPr>
          <p:nvPr/>
        </p:nvSpPr>
        <p:spPr>
          <a:xfrm>
            <a:off x="10219439" y="4980494"/>
            <a:ext cx="594000" cy="594000"/>
          </a:xfrm>
          <a:prstGeom prst="donut">
            <a:avLst>
              <a:gd name="adj" fmla="val 235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460A32C4-8681-B44C-B99D-CC321A762BB5}"/>
                  </a:ext>
                </a:extLst>
              </p:cNvPr>
              <p:cNvSpPr txBox="1"/>
              <p:nvPr/>
            </p:nvSpPr>
            <p:spPr>
              <a:xfrm>
                <a:off x="8409080" y="5053664"/>
                <a:ext cx="9657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460A32C4-8681-B44C-B99D-CC321A762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9080" y="5053664"/>
                <a:ext cx="965777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AD4DA6CC-6499-A54E-8B5F-69A7FD813063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9374857" y="5253719"/>
            <a:ext cx="792000" cy="2234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0F5039C-CE71-6C4E-A846-F6F54C903DCE}"/>
                  </a:ext>
                </a:extLst>
              </p:cNvPr>
              <p:cNvSpPr txBox="1"/>
              <p:nvPr/>
            </p:nvSpPr>
            <p:spPr>
              <a:xfrm>
                <a:off x="3818170" y="5061509"/>
                <a:ext cx="4239706" cy="147732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b="1" dirty="0"/>
                  <a:t>Non è presente il </a:t>
                </a:r>
                <a:r>
                  <a:rPr lang="it-IT" b="1" dirty="0" err="1"/>
                  <a:t>diffusion</a:t>
                </a:r>
                <a:r>
                  <a:rPr lang="it-IT" b="1" dirty="0"/>
                  <a:t> </a:t>
                </a:r>
                <a:r>
                  <a:rPr lang="it-IT" b="1" dirty="0" err="1"/>
                  <a:t>slowdown</a:t>
                </a:r>
                <a:r>
                  <a:rPr lang="it-IT" b="1" dirty="0"/>
                  <a:t>?</a:t>
                </a:r>
              </a:p>
              <a:p>
                <a:r>
                  <a:rPr lang="it-IT" dirty="0">
                    <a:solidFill>
                      <a:srgbClr val="FF0000"/>
                    </a:solidFill>
                  </a:rPr>
                  <a:t>In realtà è ancora presente </a:t>
                </a:r>
                <a:r>
                  <a:rPr lang="it-IT" dirty="0"/>
                  <a:t>ma l’aumento della superficie compensa in parte il rallentamento dovuto al processo diffusivo. </a:t>
                </a: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0F5039C-CE71-6C4E-A846-F6F54C903D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8170" y="5061509"/>
                <a:ext cx="4239706" cy="1477328"/>
              </a:xfrm>
              <a:prstGeom prst="rect">
                <a:avLst/>
              </a:prstGeom>
              <a:blipFill>
                <a:blip r:embed="rId6"/>
                <a:stretch>
                  <a:fillRect l="-1194" r="-1194" b="-4237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1AFCE0C-BBFD-4B43-8E01-AB367BA14877}"/>
              </a:ext>
            </a:extLst>
          </p:cNvPr>
          <p:cNvSpPr txBox="1"/>
          <p:nvPr/>
        </p:nvSpPr>
        <p:spPr>
          <a:xfrm>
            <a:off x="1111999" y="6268959"/>
            <a:ext cx="909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Planare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B6806EA3-ED6C-4BED-B04D-7AF0129B2F15}"/>
              </a:ext>
            </a:extLst>
          </p:cNvPr>
          <p:cNvCxnSpPr/>
          <p:nvPr/>
        </p:nvCxnSpPr>
        <p:spPr>
          <a:xfrm flipV="1">
            <a:off x="435769" y="4872038"/>
            <a:ext cx="0" cy="702456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285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>
            <a:extLst>
              <a:ext uri="{FF2B5EF4-FFF2-40B4-BE49-F238E27FC236}">
                <a16:creationId xmlns:a16="http://schemas.microsoft.com/office/drawing/2014/main" id="{3E27CAFE-42B7-D140-9E7C-B8AE4291DD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19" t="27106" r="60994" b="49114"/>
          <a:stretch/>
        </p:blipFill>
        <p:spPr>
          <a:xfrm>
            <a:off x="711198" y="4281053"/>
            <a:ext cx="3563381" cy="23868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57CFAD4D-735A-654F-822F-D2C48E1C5AE6}"/>
                  </a:ext>
                </a:extLst>
              </p:cNvPr>
              <p:cNvSpPr txBox="1"/>
              <p:nvPr/>
            </p:nvSpPr>
            <p:spPr>
              <a:xfrm>
                <a:off x="431321" y="1015907"/>
                <a:ext cx="11257471" cy="4063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200" dirty="0"/>
                  <a:t>Introducendo nuovamente N</a:t>
                </a:r>
                <a:r>
                  <a:rPr lang="it-IT" sz="2200" baseline="-25000" dirty="0"/>
                  <a:t>S</a:t>
                </a:r>
                <a:r>
                  <a:rPr lang="it-IT" sz="2200" dirty="0"/>
                  <a:t> e </a:t>
                </a:r>
                <a:r>
                  <a:rPr lang="it-IT" sz="2200" dirty="0" err="1"/>
                  <a:t>t</a:t>
                </a:r>
                <a:r>
                  <a:rPr lang="it-IT" sz="2200" baseline="-25000" dirty="0" err="1"/>
                  <a:t>R</a:t>
                </a:r>
                <a:r>
                  <a:rPr lang="it-IT" sz="2200" dirty="0"/>
                  <a:t> avremo:</a:t>
                </a:r>
              </a:p>
              <a:p>
                <a:endParaRPr lang="it-IT" sz="2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200" dirty="0"/>
              </a:p>
              <a:p>
                <a:endParaRPr lang="it-IT" sz="2200" dirty="0"/>
              </a:p>
              <a:p>
                <a:r>
                  <a:rPr lang="it-IT" sz="2200" dirty="0"/>
                  <a:t>Questa relazione è confermata anche dall’espressione della densità in funzione delle proprietà geometriche del sensore. Se ricordiamo che la linea (</a:t>
                </a:r>
                <a:r>
                  <a:rPr lang="it-IT" sz="2200" dirty="0" err="1"/>
                  <a:t>nanotubo</a:t>
                </a:r>
                <a:r>
                  <a:rPr lang="it-IT" sz="2200" dirty="0"/>
                  <a:t>) ha dimensione frattale D</a:t>
                </a:r>
                <a:r>
                  <a:rPr lang="it-IT" sz="2200" baseline="-25000" dirty="0"/>
                  <a:t>F</a:t>
                </a:r>
                <a:r>
                  <a:rPr lang="it-IT" sz="2200" dirty="0"/>
                  <a:t>=1, l’equazione diventa: </a:t>
                </a:r>
              </a:p>
              <a:p>
                <a:endParaRPr lang="it-IT" sz="2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Sup>
                        <m:sSubSup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(</m:t>
                          </m:r>
                          <m:f>
                            <m:f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3− </m:t>
                                  </m:r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Sup>
                        <m:sSubSup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it-IT" sz="2200" dirty="0"/>
              </a:p>
              <a:p>
                <a:endParaRPr lang="it-IT" sz="20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57CFAD4D-735A-654F-822F-D2C48E1C5A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21" y="1015907"/>
                <a:ext cx="11257471" cy="4063228"/>
              </a:xfrm>
              <a:prstGeom prst="rect">
                <a:avLst/>
              </a:prstGeom>
              <a:blipFill>
                <a:blip r:embed="rId3"/>
                <a:stretch>
                  <a:fillRect l="-676" t="-9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>
            <a:extLst>
              <a:ext uri="{FF2B5EF4-FFF2-40B4-BE49-F238E27FC236}">
                <a16:creationId xmlns:a16="http://schemas.microsoft.com/office/drawing/2014/main" id="{F0B5640B-4C40-AC46-B8BC-395F16BEFD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231" t="20167" r="14715" b="50617"/>
          <a:stretch/>
        </p:blipFill>
        <p:spPr>
          <a:xfrm>
            <a:off x="8600581" y="4281054"/>
            <a:ext cx="2837732" cy="2435627"/>
          </a:xfrm>
          <a:prstGeom prst="rect">
            <a:avLst/>
          </a:prstGeom>
        </p:spPr>
      </p:pic>
      <p:sp>
        <p:nvSpPr>
          <p:cNvPr id="11" name="Anello 10">
            <a:extLst>
              <a:ext uri="{FF2B5EF4-FFF2-40B4-BE49-F238E27FC236}">
                <a16:creationId xmlns:a16="http://schemas.microsoft.com/office/drawing/2014/main" id="{7340753D-20CA-9C4E-A0F0-394E03325271}"/>
              </a:ext>
            </a:extLst>
          </p:cNvPr>
          <p:cNvSpPr>
            <a:spLocks noChangeAspect="1"/>
          </p:cNvSpPr>
          <p:nvPr/>
        </p:nvSpPr>
        <p:spPr>
          <a:xfrm>
            <a:off x="9513188" y="4985910"/>
            <a:ext cx="936000" cy="936000"/>
          </a:xfrm>
          <a:prstGeom prst="donut">
            <a:avLst>
              <a:gd name="adj" fmla="val 185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Anello 11">
            <a:extLst>
              <a:ext uri="{FF2B5EF4-FFF2-40B4-BE49-F238E27FC236}">
                <a16:creationId xmlns:a16="http://schemas.microsoft.com/office/drawing/2014/main" id="{A6B2F548-C509-3343-95C6-83C19C315C8A}"/>
              </a:ext>
            </a:extLst>
          </p:cNvPr>
          <p:cNvSpPr>
            <a:spLocks noChangeAspect="1"/>
          </p:cNvSpPr>
          <p:nvPr/>
        </p:nvSpPr>
        <p:spPr>
          <a:xfrm>
            <a:off x="9677572" y="5158338"/>
            <a:ext cx="594000" cy="594000"/>
          </a:xfrm>
          <a:prstGeom prst="donut">
            <a:avLst>
              <a:gd name="adj" fmla="val 235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10475E9B-04D0-5B48-8FDF-F24554EED0F5}"/>
                  </a:ext>
                </a:extLst>
              </p:cNvPr>
              <p:cNvSpPr txBox="1"/>
              <p:nvPr/>
            </p:nvSpPr>
            <p:spPr>
              <a:xfrm>
                <a:off x="7867213" y="5231508"/>
                <a:ext cx="9657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10475E9B-04D0-5B48-8FDF-F24554EED0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7213" y="5231508"/>
                <a:ext cx="965777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F213442A-5841-9B40-9D47-ED07B40ABD1A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8832990" y="5431563"/>
            <a:ext cx="714064" cy="2234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6C956E3-8F4E-439B-91B7-CC14EB4AB42C}"/>
              </a:ext>
            </a:extLst>
          </p:cNvPr>
          <p:cNvSpPr txBox="1"/>
          <p:nvPr/>
        </p:nvSpPr>
        <p:spPr>
          <a:xfrm>
            <a:off x="135467" y="20246"/>
            <a:ext cx="1144294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800" b="1" dirty="0">
                <a:latin typeface="+mj-lt"/>
              </a:rPr>
              <a:t>Tempo di risposta di un </a:t>
            </a:r>
            <a:r>
              <a:rPr lang="it-IT" sz="3800" b="1" dirty="0" err="1">
                <a:latin typeface="+mj-lt"/>
              </a:rPr>
              <a:t>nanosensore</a:t>
            </a:r>
            <a:r>
              <a:rPr lang="it-IT" sz="3800" b="1" dirty="0">
                <a:latin typeface="+mj-lt"/>
              </a:rPr>
              <a:t> a geometria cilindrica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769F3780-417D-8F4F-6730-B2CDD82E312B}"/>
                  </a:ext>
                </a:extLst>
              </p:cNvPr>
              <p:cNvSpPr txBox="1"/>
              <p:nvPr/>
            </p:nvSpPr>
            <p:spPr>
              <a:xfrm>
                <a:off x="1534750" y="1527908"/>
                <a:ext cx="1916276" cy="968598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/>
                  <a:t>Ricordiamo che sussiste la seguente relazione:</a:t>
                </a:r>
              </a:p>
              <a:p>
                <a:endParaRPr lang="it-IT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d>
                            <m:dPr>
                              <m:ctrlP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3−</m:t>
                              </m:r>
                              <m:sSub>
                                <m:sSub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e>
                          </m:d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sup>
                      </m:sSup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𝑐𝑜𝑠𝑡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769F3780-417D-8F4F-6730-B2CDD82E3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750" y="1527908"/>
                <a:ext cx="1916276" cy="968598"/>
              </a:xfrm>
              <a:prstGeom prst="rect">
                <a:avLst/>
              </a:prstGeom>
              <a:blipFill>
                <a:blip r:embed="rId5"/>
                <a:stretch>
                  <a:fillRect l="-654" t="-1282" r="-1961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8574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7918540-4CAD-D044-AA45-F9BAD024CA4D}"/>
              </a:ext>
            </a:extLst>
          </p:cNvPr>
          <p:cNvSpPr txBox="1"/>
          <p:nvPr/>
        </p:nvSpPr>
        <p:spPr>
          <a:xfrm>
            <a:off x="135467" y="20246"/>
            <a:ext cx="55451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– Limiti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924D618-9471-244D-9521-76BBC7497FBE}"/>
              </a:ext>
            </a:extLst>
          </p:cNvPr>
          <p:cNvSpPr txBox="1"/>
          <p:nvPr/>
        </p:nvSpPr>
        <p:spPr>
          <a:xfrm>
            <a:off x="2315081" y="5661102"/>
            <a:ext cx="1372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Scala log-log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41DB22B-BC10-7544-ABAF-7F2AF14153D3}"/>
              </a:ext>
            </a:extLst>
          </p:cNvPr>
          <p:cNvSpPr txBox="1"/>
          <p:nvPr/>
        </p:nvSpPr>
        <p:spPr>
          <a:xfrm>
            <a:off x="5731342" y="979752"/>
            <a:ext cx="6162534" cy="5626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200" b="1" dirty="0"/>
              <a:t>A parità di tempo di risposta</a:t>
            </a:r>
            <a:r>
              <a:rPr lang="it-IT" sz="2200" dirty="0"/>
              <a:t>, la </a:t>
            </a:r>
            <a:r>
              <a:rPr lang="it-IT" sz="2200" dirty="0">
                <a:solidFill>
                  <a:srgbClr val="FF0000"/>
                </a:solidFill>
              </a:rPr>
              <a:t>sensibilità </a:t>
            </a:r>
            <a:r>
              <a:rPr lang="it-IT" sz="2200" dirty="0"/>
              <a:t>di un </a:t>
            </a:r>
            <a:r>
              <a:rPr lang="it-IT" sz="2200" dirty="0" err="1"/>
              <a:t>nanosensore</a:t>
            </a:r>
            <a:r>
              <a:rPr lang="it-IT" sz="2200" dirty="0"/>
              <a:t> basato su strutture monodimensionali (</a:t>
            </a:r>
            <a:r>
              <a:rPr lang="it-IT" sz="2200" dirty="0" err="1"/>
              <a:t>nanotubi</a:t>
            </a:r>
            <a:r>
              <a:rPr lang="it-IT" sz="2200" dirty="0"/>
              <a:t> o </a:t>
            </a:r>
            <a:r>
              <a:rPr lang="it-IT" sz="2200" dirty="0" err="1"/>
              <a:t>nanofili</a:t>
            </a:r>
            <a:r>
              <a:rPr lang="it-IT" sz="2200" dirty="0"/>
              <a:t>) arriva ad essere </a:t>
            </a:r>
            <a:r>
              <a:rPr lang="it-IT" sz="2200" dirty="0">
                <a:solidFill>
                  <a:srgbClr val="FF0000"/>
                </a:solidFill>
              </a:rPr>
              <a:t>5-6 ordini di grandezza maggiore di quella di un sensore planare</a:t>
            </a:r>
            <a:r>
              <a:rPr lang="it-IT" sz="2200" dirty="0"/>
              <a:t>.</a:t>
            </a:r>
          </a:p>
          <a:p>
            <a:pPr algn="just">
              <a:lnSpc>
                <a:spcPct val="150000"/>
              </a:lnSpc>
            </a:pPr>
            <a:endParaRPr lang="it-IT" sz="2200" dirty="0"/>
          </a:p>
          <a:p>
            <a:pPr algn="just">
              <a:lnSpc>
                <a:spcPct val="150000"/>
              </a:lnSpc>
            </a:pPr>
            <a:endParaRPr lang="it-IT" sz="2200" dirty="0"/>
          </a:p>
          <a:p>
            <a:pPr algn="just">
              <a:lnSpc>
                <a:spcPct val="150000"/>
              </a:lnSpc>
            </a:pPr>
            <a:endParaRPr lang="it-IT" sz="2200" dirty="0"/>
          </a:p>
          <a:p>
            <a:pPr algn="just">
              <a:lnSpc>
                <a:spcPct val="150000"/>
              </a:lnSpc>
            </a:pPr>
            <a:endParaRPr lang="it-IT" sz="2200" dirty="0"/>
          </a:p>
          <a:p>
            <a:pPr algn="just">
              <a:lnSpc>
                <a:spcPct val="150000"/>
              </a:lnSpc>
            </a:pPr>
            <a:r>
              <a:rPr lang="it-IT" sz="2200" dirty="0"/>
              <a:t>E diminuendo ulteriormente la </a:t>
            </a:r>
            <a:r>
              <a:rPr lang="it-IT" sz="2200" dirty="0" err="1"/>
              <a:t>dimensionalità</a:t>
            </a:r>
            <a:r>
              <a:rPr lang="it-IT" sz="2200" dirty="0"/>
              <a:t> (utilizzando per esempio </a:t>
            </a:r>
            <a:r>
              <a:rPr lang="it-IT" sz="2200" dirty="0" err="1"/>
              <a:t>nanosensori</a:t>
            </a:r>
            <a:r>
              <a:rPr lang="it-IT" sz="2200" dirty="0"/>
              <a:t> basati su </a:t>
            </a:r>
            <a:r>
              <a:rPr lang="it-IT" sz="2200" dirty="0" err="1"/>
              <a:t>nanoparticelle</a:t>
            </a:r>
            <a:r>
              <a:rPr lang="it-IT" sz="2200" dirty="0"/>
              <a:t>)?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A59EFE6A-E02B-5D41-B1BC-4E646C810C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02" t="24730" r="17659" b="1713"/>
          <a:stretch/>
        </p:blipFill>
        <p:spPr>
          <a:xfrm>
            <a:off x="544509" y="1924430"/>
            <a:ext cx="4835770" cy="3736672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96C7422-76BB-6043-B966-A6A74C7345AA}"/>
              </a:ext>
            </a:extLst>
          </p:cNvPr>
          <p:cNvSpPr txBox="1"/>
          <p:nvPr/>
        </p:nvSpPr>
        <p:spPr>
          <a:xfrm>
            <a:off x="3773749" y="1689294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Sensori planari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4200B44-E514-8C42-95D3-ECEE2950ABF0}"/>
              </a:ext>
            </a:extLst>
          </p:cNvPr>
          <p:cNvSpPr txBox="1"/>
          <p:nvPr/>
        </p:nvSpPr>
        <p:spPr>
          <a:xfrm>
            <a:off x="544509" y="1174131"/>
            <a:ext cx="2143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/>
              <a:t>Sensori basati </a:t>
            </a:r>
          </a:p>
          <a:p>
            <a:pPr algn="ctr"/>
            <a:r>
              <a:rPr lang="it-IT" b="1" dirty="0"/>
              <a:t>su </a:t>
            </a:r>
            <a:r>
              <a:rPr lang="it-IT" b="1" dirty="0" err="1"/>
              <a:t>nanotubi</a:t>
            </a:r>
            <a:r>
              <a:rPr lang="it-IT" b="1" dirty="0"/>
              <a:t>/</a:t>
            </a:r>
            <a:r>
              <a:rPr lang="it-IT" b="1" dirty="0" err="1"/>
              <a:t>nanofili</a:t>
            </a:r>
            <a:endParaRPr lang="it-IT" b="1" dirty="0"/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A0DF5ED3-A7EE-2245-892D-87A9553C4ACA}"/>
              </a:ext>
            </a:extLst>
          </p:cNvPr>
          <p:cNvCxnSpPr/>
          <p:nvPr/>
        </p:nvCxnSpPr>
        <p:spPr>
          <a:xfrm flipH="1">
            <a:off x="4150518" y="2083230"/>
            <a:ext cx="426496" cy="562707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255C255F-1729-9442-8A5A-EFE6F20B8D8E}"/>
              </a:ext>
            </a:extLst>
          </p:cNvPr>
          <p:cNvCxnSpPr>
            <a:cxnSpLocks/>
          </p:cNvCxnSpPr>
          <p:nvPr/>
        </p:nvCxnSpPr>
        <p:spPr>
          <a:xfrm>
            <a:off x="1616277" y="1838046"/>
            <a:ext cx="329604" cy="803476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2B89C677-CE6B-40F5-98D6-8B296D5615F8}"/>
              </a:ext>
            </a:extLst>
          </p:cNvPr>
          <p:cNvCxnSpPr/>
          <p:nvPr/>
        </p:nvCxnSpPr>
        <p:spPr>
          <a:xfrm flipV="1">
            <a:off x="2290901" y="2167633"/>
            <a:ext cx="0" cy="2971882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tangolo 5">
            <a:extLst>
              <a:ext uri="{FF2B5EF4-FFF2-40B4-BE49-F238E27FC236}">
                <a16:creationId xmlns:a16="http://schemas.microsoft.com/office/drawing/2014/main" id="{BF73DF8C-9A9E-4BB2-B666-7FCC7CE86CD8}"/>
              </a:ext>
            </a:extLst>
          </p:cNvPr>
          <p:cNvSpPr/>
          <p:nvPr/>
        </p:nvSpPr>
        <p:spPr>
          <a:xfrm>
            <a:off x="6139542" y="3691168"/>
            <a:ext cx="5433219" cy="70788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it-IT" sz="2000" dirty="0"/>
              <a:t>1 </a:t>
            </a:r>
            <a:r>
              <a:rPr lang="it-IT" sz="2000" dirty="0" err="1"/>
              <a:t>pM</a:t>
            </a:r>
            <a:r>
              <a:rPr lang="it-IT" sz="2000" dirty="0"/>
              <a:t> caso planare: circa 10</a:t>
            </a:r>
            <a:r>
              <a:rPr lang="it-IT" sz="2000" baseline="30000" dirty="0"/>
              <a:t>9</a:t>
            </a:r>
            <a:r>
              <a:rPr lang="it-IT" sz="2000" dirty="0"/>
              <a:t> s pari a circa 11 giorni</a:t>
            </a:r>
          </a:p>
          <a:p>
            <a:r>
              <a:rPr lang="it-IT" sz="2000" dirty="0"/>
              <a:t>1 </a:t>
            </a:r>
            <a:r>
              <a:rPr lang="it-IT" sz="2000" dirty="0" err="1"/>
              <a:t>pM</a:t>
            </a:r>
            <a:r>
              <a:rPr lang="it-IT" sz="2000" dirty="0"/>
              <a:t> caso nanotubo: circa 10</a:t>
            </a:r>
            <a:r>
              <a:rPr lang="it-IT" sz="2000" baseline="30000" dirty="0"/>
              <a:t>3</a:t>
            </a:r>
            <a:r>
              <a:rPr lang="it-IT" sz="2000" dirty="0"/>
              <a:t> s pari a circa 16 </a:t>
            </a:r>
            <a:r>
              <a:rPr lang="it-IT" sz="2000" dirty="0" err="1"/>
              <a:t>min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8605300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9020F2A9-0DDD-294C-82FB-B7D7D81DAAA7}"/>
              </a:ext>
            </a:extLst>
          </p:cNvPr>
          <p:cNvSpPr/>
          <p:nvPr/>
        </p:nvSpPr>
        <p:spPr>
          <a:xfrm>
            <a:off x="135467" y="978677"/>
            <a:ext cx="1173837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b="1" dirty="0"/>
              <a:t> </a:t>
            </a:r>
            <a:endParaRPr lang="it-IT" sz="2000" dirty="0"/>
          </a:p>
          <a:p>
            <a:pPr algn="just">
              <a:lnSpc>
                <a:spcPct val="150000"/>
              </a:lnSpc>
            </a:pPr>
            <a:r>
              <a:rPr lang="it-IT" sz="2400" dirty="0"/>
              <a:t>Uno dei parametri di interesse per un biosensore è il </a:t>
            </a:r>
            <a:r>
              <a:rPr lang="it-IT" sz="2400" b="1" dirty="0"/>
              <a:t>tempo di risposta</a:t>
            </a:r>
            <a:r>
              <a:rPr lang="it-IT" sz="2400" dirty="0"/>
              <a:t>. Nel caso di sensori o biosensori atti a misurare la concentrazione di un certo analita in soluzione, il tempo di risposta è determinato da due meccanismi principali: </a:t>
            </a:r>
          </a:p>
          <a:p>
            <a:pPr algn="just">
              <a:lnSpc>
                <a:spcPct val="150000"/>
              </a:lnSpc>
            </a:pPr>
            <a:endParaRPr lang="it-IT" sz="2400" dirty="0"/>
          </a:p>
          <a:p>
            <a:pPr marL="742950" lvl="1" indent="-285750" algn="just">
              <a:lnSpc>
                <a:spcPct val="150000"/>
              </a:lnSpc>
              <a:buFontTx/>
              <a:buChar char="-"/>
            </a:pPr>
            <a:r>
              <a:rPr lang="it-IT" sz="2400" dirty="0">
                <a:solidFill>
                  <a:srgbClr val="FF0000"/>
                </a:solidFill>
              </a:rPr>
              <a:t>l’intrappolamento dell’analita </a:t>
            </a:r>
            <a:r>
              <a:rPr lang="it-IT" sz="2400" dirty="0"/>
              <a:t>sulla superficie (il quale a sua volta dipende da pH, forza ionica, tipo di funzionalizzazione…)</a:t>
            </a:r>
          </a:p>
          <a:p>
            <a:pPr marL="742950" lvl="1" indent="-285750" algn="just">
              <a:lnSpc>
                <a:spcPct val="150000"/>
              </a:lnSpc>
              <a:buFontTx/>
              <a:buChar char="-"/>
            </a:pPr>
            <a:r>
              <a:rPr lang="it-IT" sz="2400" dirty="0"/>
              <a:t>La </a:t>
            </a:r>
            <a:r>
              <a:rPr lang="it-IT" sz="2400" dirty="0">
                <a:solidFill>
                  <a:srgbClr val="FF0000"/>
                </a:solidFill>
              </a:rPr>
              <a:t>diffusione</a:t>
            </a:r>
            <a:r>
              <a:rPr lang="it-IT" sz="2400" dirty="0"/>
              <a:t> dell’analita dalla soluzione alla superficie (il quale a sua volta dipende, per esempio, dalla temperatura, dalla dimensione dell’analita, dalla presenza di specie interferenti…)</a:t>
            </a:r>
          </a:p>
          <a:p>
            <a:pPr lvl="1" algn="just"/>
            <a:endParaRPr lang="it-IT" sz="2000" dirty="0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9BBA079-CD4E-8B48-A8CC-EA9AA1543402}"/>
              </a:ext>
            </a:extLst>
          </p:cNvPr>
          <p:cNvSpPr txBox="1"/>
          <p:nvPr/>
        </p:nvSpPr>
        <p:spPr>
          <a:xfrm>
            <a:off x="135467" y="20246"/>
            <a:ext cx="94997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– considerazioni conclusive</a:t>
            </a:r>
          </a:p>
        </p:txBody>
      </p:sp>
    </p:spTree>
    <p:extLst>
      <p:ext uri="{BB962C8B-B14F-4D97-AF65-F5344CB8AC3E}">
        <p14:creationId xmlns:p14="http://schemas.microsoft.com/office/powerpoint/2010/main" val="7632182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9BBA079-CD4E-8B48-A8CC-EA9AA1543402}"/>
              </a:ext>
            </a:extLst>
          </p:cNvPr>
          <p:cNvSpPr txBox="1"/>
          <p:nvPr/>
        </p:nvSpPr>
        <p:spPr>
          <a:xfrm>
            <a:off x="135467" y="20246"/>
            <a:ext cx="94997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– considerazioni conclusive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EAD66B0-F87B-06E5-5FBD-2652761414EE}"/>
                  </a:ext>
                </a:extLst>
              </p:cNvPr>
              <p:cNvSpPr txBox="1"/>
              <p:nvPr/>
            </p:nvSpPr>
            <p:spPr>
              <a:xfrm>
                <a:off x="216794" y="1506833"/>
                <a:ext cx="11758411" cy="3420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it-IT" sz="2000" dirty="0"/>
              </a:p>
              <a:p>
                <a:pPr lvl="1"/>
                <a:endParaRPr lang="it-IT" sz="2000" dirty="0"/>
              </a:p>
              <a:p>
                <a:pPr algn="just">
                  <a:lnSpc>
                    <a:spcPct val="150000"/>
                  </a:lnSpc>
                </a:pPr>
                <a:r>
                  <a:rPr lang="it-IT" sz="2400" dirty="0"/>
                  <a:t>Quale che sia il meccanismo di trasduzione, il </a:t>
                </a:r>
                <a:r>
                  <a:rPr lang="it-IT" sz="2400" b="1" dirty="0"/>
                  <a:t>secondo meccanismo è sempre presente</a:t>
                </a:r>
                <a:r>
                  <a:rPr lang="it-IT" sz="2400" dirty="0"/>
                  <a:t>.</a:t>
                </a:r>
                <a:br>
                  <a:rPr lang="it-IT" sz="2400" dirty="0"/>
                </a:br>
                <a:r>
                  <a:rPr lang="it-IT" sz="2400" dirty="0"/>
                  <a:t>Esiste una legge generale che regola la dipendenza di N</a:t>
                </a:r>
                <a:r>
                  <a:rPr lang="it-IT" sz="2400" baseline="-25000" dirty="0"/>
                  <a:t>S</a:t>
                </a:r>
                <a:r>
                  <a:rPr lang="it-IT" sz="2400" dirty="0"/>
                  <a:t> (numero minimo di molecole necessario per indurre una risposta) da </a:t>
                </a:r>
                <a:r>
                  <a:rPr lang="it-IT" sz="2400" dirty="0" err="1"/>
                  <a:t>t</a:t>
                </a:r>
                <a:r>
                  <a:rPr lang="it-IT" sz="2400" baseline="-25000" dirty="0" err="1"/>
                  <a:t>R</a:t>
                </a:r>
                <a:r>
                  <a:rPr lang="it-IT" sz="2400" dirty="0"/>
                  <a:t> (tempo di rilevazione) 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400" dirty="0"/>
                  <a:t> (minima concentrazione di analita rilevabile): </a:t>
                </a:r>
                <a:r>
                  <a:rPr lang="it-IT" sz="2400" dirty="0">
                    <a:solidFill>
                      <a:srgbClr val="FF0000"/>
                    </a:solidFill>
                  </a:rPr>
                  <a:t>minore è la concentrazione di analita che vogliamo rilevare, maggiore sarà il tempo di risposta.</a:t>
                </a:r>
                <a:endParaRPr lang="it-IT" dirty="0"/>
              </a:p>
            </p:txBody>
          </p:sp>
        </mc:Choice>
        <mc:Fallback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EAD66B0-F87B-06E5-5FBD-2652761414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794" y="1506833"/>
                <a:ext cx="11758411" cy="3420616"/>
              </a:xfrm>
              <a:prstGeom prst="rect">
                <a:avLst/>
              </a:prstGeom>
              <a:blipFill>
                <a:blip r:embed="rId2"/>
                <a:stretch>
                  <a:fillRect l="-864" r="-1404" b="-29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5205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9020F2A9-0DDD-294C-82FB-B7D7D81DAAA7}"/>
              </a:ext>
            </a:extLst>
          </p:cNvPr>
          <p:cNvSpPr/>
          <p:nvPr/>
        </p:nvSpPr>
        <p:spPr>
          <a:xfrm>
            <a:off x="342722" y="2303467"/>
            <a:ext cx="11738376" cy="225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400" dirty="0"/>
              <a:t>Questa legge ha la stessa forma qualunque sia il meccanismo di trasduzione, cambia solo la funzione g che dipende </a:t>
            </a:r>
            <a:r>
              <a:rPr lang="it-IT" sz="2400" b="1" dirty="0"/>
              <a:t>dalle caratteristiche geometriche del sensore</a:t>
            </a:r>
            <a:r>
              <a:rPr lang="it-IT" sz="2400" dirty="0"/>
              <a:t>. A parità di </a:t>
            </a:r>
            <a:r>
              <a:rPr lang="it-IT" sz="2400" dirty="0" err="1"/>
              <a:t>concentrazone</a:t>
            </a:r>
            <a:r>
              <a:rPr lang="it-IT" sz="2400" dirty="0"/>
              <a:t>, </a:t>
            </a:r>
            <a:r>
              <a:rPr lang="it-IT" sz="2400" dirty="0">
                <a:solidFill>
                  <a:srgbClr val="FF0000"/>
                </a:solidFill>
              </a:rPr>
              <a:t>sensori con dimensione frattale 1 hanno tempi di risposta più bassi di quelli a geometria planare (D</a:t>
            </a:r>
            <a:r>
              <a:rPr lang="it-IT" sz="2400" baseline="-25000" dirty="0">
                <a:solidFill>
                  <a:srgbClr val="FF0000"/>
                </a:solidFill>
              </a:rPr>
              <a:t>F</a:t>
            </a:r>
            <a:r>
              <a:rPr lang="it-IT" sz="2400" dirty="0">
                <a:solidFill>
                  <a:srgbClr val="FF0000"/>
                </a:solidFill>
              </a:rPr>
              <a:t>=2)</a:t>
            </a:r>
            <a:r>
              <a:rPr lang="it-IT" sz="2400" dirty="0"/>
              <a:t>. </a:t>
            </a:r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9BBA079-CD4E-8B48-A8CC-EA9AA1543402}"/>
              </a:ext>
            </a:extLst>
          </p:cNvPr>
          <p:cNvSpPr txBox="1"/>
          <p:nvPr/>
        </p:nvSpPr>
        <p:spPr>
          <a:xfrm>
            <a:off x="135467" y="20246"/>
            <a:ext cx="94997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– considerazioni conclusive</a:t>
            </a:r>
          </a:p>
        </p:txBody>
      </p:sp>
    </p:spTree>
    <p:extLst>
      <p:ext uri="{BB962C8B-B14F-4D97-AF65-F5344CB8AC3E}">
        <p14:creationId xmlns:p14="http://schemas.microsoft.com/office/powerpoint/2010/main" val="8948189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5503122" y="1086008"/>
            <a:ext cx="6376933" cy="4940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t-IT" sz="2200" dirty="0"/>
              <a:t>Uno dei primi test che effettua quando si vuole valutare la risposta di un biosensore basato su FET è la sua </a:t>
            </a:r>
            <a:r>
              <a:rPr lang="it-IT" sz="2200" b="1" dirty="0"/>
              <a:t>risposta al </a:t>
            </a:r>
            <a:r>
              <a:rPr lang="it-IT" sz="2200" b="1" dirty="0" err="1"/>
              <a:t>pH</a:t>
            </a:r>
            <a:r>
              <a:rPr lang="it-IT" sz="2200" dirty="0"/>
              <a:t>. In questo caso, la risposta del sensore (in questo specifico caso la sua variazione di conduttanza) è dovuta alla </a:t>
            </a:r>
            <a:r>
              <a:rPr lang="it-IT" sz="2200" dirty="0" err="1">
                <a:solidFill>
                  <a:srgbClr val="FF0000"/>
                </a:solidFill>
              </a:rPr>
              <a:t>protonazione</a:t>
            </a:r>
            <a:r>
              <a:rPr lang="it-IT" sz="2200" dirty="0">
                <a:solidFill>
                  <a:srgbClr val="FF0000"/>
                </a:solidFill>
              </a:rPr>
              <a:t>/</a:t>
            </a:r>
            <a:r>
              <a:rPr lang="it-IT" sz="2200" dirty="0" err="1">
                <a:solidFill>
                  <a:srgbClr val="FF0000"/>
                </a:solidFill>
              </a:rPr>
              <a:t>deprotonazione</a:t>
            </a:r>
            <a:r>
              <a:rPr lang="it-IT" sz="2200" dirty="0">
                <a:solidFill>
                  <a:srgbClr val="FF0000"/>
                </a:solidFill>
              </a:rPr>
              <a:t> dei gruppi </a:t>
            </a:r>
            <a:r>
              <a:rPr lang="it-IT" sz="2200" dirty="0" err="1">
                <a:solidFill>
                  <a:srgbClr val="FF0000"/>
                </a:solidFill>
              </a:rPr>
              <a:t>SiOH</a:t>
            </a:r>
            <a:r>
              <a:rPr lang="it-IT" sz="2200" dirty="0">
                <a:solidFill>
                  <a:srgbClr val="FF0000"/>
                </a:solidFill>
              </a:rPr>
              <a:t> presenti naturalmente sulla superficie del nanofilo</a:t>
            </a:r>
            <a:r>
              <a:rPr lang="it-IT" sz="2200" dirty="0"/>
              <a:t>. Il numero di siti </a:t>
            </a:r>
            <a:r>
              <a:rPr lang="it-IT" sz="2200" dirty="0" err="1"/>
              <a:t>protonati</a:t>
            </a:r>
            <a:r>
              <a:rPr lang="it-IT" sz="2200" dirty="0"/>
              <a:t>/</a:t>
            </a:r>
            <a:r>
              <a:rPr lang="it-IT" sz="2200" dirty="0" err="1"/>
              <a:t>deprotonati</a:t>
            </a:r>
            <a:r>
              <a:rPr lang="it-IT" sz="2200" dirty="0"/>
              <a:t> varia in funzione del </a:t>
            </a:r>
            <a:r>
              <a:rPr lang="it-IT" sz="2200" dirty="0" err="1"/>
              <a:t>pH</a:t>
            </a:r>
            <a:r>
              <a:rPr lang="it-IT" sz="2200" dirty="0"/>
              <a:t>, facendo variare la carica superficiale del </a:t>
            </a:r>
            <a:r>
              <a:rPr lang="it-IT" sz="2200" dirty="0" err="1"/>
              <a:t>nanofilo</a:t>
            </a:r>
            <a:r>
              <a:rPr lang="it-IT" sz="2200" dirty="0"/>
              <a:t>. Questo provoca una modulazione dei portatori nel canale e dunque una variazione della conduttanza del transistor.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1144D4C-FE1D-264F-8D9C-09711FC52E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486" t="3507" r="1582" b="50000"/>
          <a:stretch/>
        </p:blipFill>
        <p:spPr>
          <a:xfrm>
            <a:off x="140632" y="1224499"/>
            <a:ext cx="5189444" cy="455418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81E8706-0587-C948-97ED-71A972F354F1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A3B2BD5-A23E-6545-8926-AC84AAA5491C}"/>
              </a:ext>
            </a:extLst>
          </p:cNvPr>
          <p:cNvSpPr txBox="1"/>
          <p:nvPr/>
        </p:nvSpPr>
        <p:spPr>
          <a:xfrm>
            <a:off x="135467" y="20246"/>
            <a:ext cx="72811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</a:t>
            </a:r>
            <a:r>
              <a:rPr lang="it-IT" sz="4000" b="1" dirty="0" err="1">
                <a:latin typeface="+mj-lt"/>
              </a:rPr>
              <a:t>Sensing</a:t>
            </a:r>
            <a:r>
              <a:rPr lang="it-IT" sz="4000" b="1" dirty="0">
                <a:latin typeface="+mj-lt"/>
              </a:rPr>
              <a:t> di </a:t>
            </a:r>
            <a:r>
              <a:rPr lang="it-IT" sz="4000" b="1" dirty="0" err="1">
                <a:latin typeface="+mj-lt"/>
              </a:rPr>
              <a:t>pH</a:t>
            </a:r>
            <a:r>
              <a:rPr lang="it-IT" sz="4000" b="1" dirty="0">
                <a:latin typeface="+mj-lt"/>
              </a:rPr>
              <a:t>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0945ED8E-82B0-5243-B877-B3DB5A9B23A4}"/>
              </a:ext>
            </a:extLst>
          </p:cNvPr>
          <p:cNvSpPr/>
          <p:nvPr/>
        </p:nvSpPr>
        <p:spPr>
          <a:xfrm>
            <a:off x="1425039" y="1151906"/>
            <a:ext cx="225631" cy="2731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1634594-929A-4D4E-A633-8E6CB20BEFF2}"/>
              </a:ext>
            </a:extLst>
          </p:cNvPr>
          <p:cNvSpPr/>
          <p:nvPr/>
        </p:nvSpPr>
        <p:spPr>
          <a:xfrm>
            <a:off x="1276597" y="3734009"/>
            <a:ext cx="225631" cy="2731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21582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496388" y="1237339"/>
            <a:ext cx="110739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Il meccanismo appena descritto è confermato dalle misure sperimentali: in </a:t>
            </a:r>
            <a:r>
              <a:rPr lang="it-IT" sz="2200" dirty="0">
                <a:solidFill>
                  <a:srgbClr val="FF0000"/>
                </a:solidFill>
              </a:rPr>
              <a:t>rosso la conduttanza per vari valori di pH</a:t>
            </a:r>
            <a:r>
              <a:rPr lang="it-IT" sz="2200" dirty="0"/>
              <a:t> mentre in </a:t>
            </a:r>
            <a:r>
              <a:rPr lang="it-IT" sz="2200" dirty="0">
                <a:solidFill>
                  <a:srgbClr val="00B050"/>
                </a:solidFill>
              </a:rPr>
              <a:t>verde la rispettiva densità di carica superficiale</a:t>
            </a:r>
            <a:r>
              <a:rPr lang="it-IT" sz="2200" dirty="0">
                <a:solidFill>
                  <a:schemeClr val="accent1"/>
                </a:solidFill>
              </a:rPr>
              <a:t>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1144D4C-FE1D-264F-8D9C-09711FC52E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939" t="54047" r="2129" b="5855"/>
          <a:stretch/>
        </p:blipFill>
        <p:spPr>
          <a:xfrm>
            <a:off x="3419801" y="2586446"/>
            <a:ext cx="4914302" cy="371946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81E8706-0587-C948-97ED-71A972F354F1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A3B2BD5-A23E-6545-8926-AC84AAA5491C}"/>
              </a:ext>
            </a:extLst>
          </p:cNvPr>
          <p:cNvSpPr txBox="1"/>
          <p:nvPr/>
        </p:nvSpPr>
        <p:spPr>
          <a:xfrm>
            <a:off x="135467" y="20246"/>
            <a:ext cx="72811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</a:t>
            </a:r>
            <a:r>
              <a:rPr lang="it-IT" sz="4000" b="1" dirty="0" err="1">
                <a:latin typeface="+mj-lt"/>
              </a:rPr>
              <a:t>Sensing</a:t>
            </a:r>
            <a:r>
              <a:rPr lang="it-IT" sz="4000" b="1" dirty="0">
                <a:latin typeface="+mj-lt"/>
              </a:rPr>
              <a:t> di </a:t>
            </a:r>
            <a:r>
              <a:rPr lang="it-IT" sz="4000" b="1" dirty="0" err="1">
                <a:latin typeface="+mj-lt"/>
              </a:rPr>
              <a:t>pH</a:t>
            </a:r>
            <a:r>
              <a:rPr lang="it-IT" sz="4000" b="1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4100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7918540-4CAD-D044-AA45-F9BAD024CA4D}"/>
              </a:ext>
            </a:extLst>
          </p:cNvPr>
          <p:cNvSpPr txBox="1"/>
          <p:nvPr/>
        </p:nvSpPr>
        <p:spPr>
          <a:xfrm>
            <a:off x="135467" y="20246"/>
            <a:ext cx="7328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72D44629-BB95-8546-8171-532BAB4AE11D}"/>
                  </a:ext>
                </a:extLst>
              </p:cNvPr>
              <p:cNvSpPr txBox="1"/>
              <p:nvPr/>
            </p:nvSpPr>
            <p:spPr>
              <a:xfrm>
                <a:off x="337868" y="1114829"/>
                <a:ext cx="11516264" cy="2485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La densità di molecola target e la geometria hanno un peso importante nella determinazione del tempo di risposta di un sensore. In particolare è possibile dimostrare che sussiste una relazione del tipo: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d>
                            <m:d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3−</m:t>
                              </m:r>
                              <m:sSub>
                                <m:sSubPr>
                                  <m:ctrlP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e>
                          </m:d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sup>
                      </m:sSup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𝑐𝑜𝑠𝑡</m:t>
                      </m:r>
                    </m:oMath>
                  </m:oMathPara>
                </a14:m>
                <a:endParaRPr lang="it-IT" sz="220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dove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it-IT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200" dirty="0">
                    <a:solidFill>
                      <a:srgbClr val="FF0000"/>
                    </a:solidFill>
                  </a:rPr>
                  <a:t> è la concentrazione/densità iniziale della molecola target</a:t>
                </a:r>
                <a:r>
                  <a:rPr lang="it-IT" sz="2200" dirty="0"/>
                  <a:t>, t è il tempo di risposta del sensore e D</a:t>
                </a:r>
                <a:r>
                  <a:rPr lang="it-IT" sz="2200" baseline="-25000" dirty="0"/>
                  <a:t>F</a:t>
                </a:r>
                <a:r>
                  <a:rPr lang="it-IT" sz="2200" dirty="0"/>
                  <a:t> è la cosiddetta dimensione frattale.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72D44629-BB95-8546-8171-532BAB4AE1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868" y="1114829"/>
                <a:ext cx="11516264" cy="2485168"/>
              </a:xfrm>
              <a:prstGeom prst="rect">
                <a:avLst/>
              </a:prstGeom>
              <a:blipFill>
                <a:blip r:embed="rId2"/>
                <a:stretch>
                  <a:fillRect l="-688" t="-1716" r="-1217" b="-39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>
            <a:extLst>
              <a:ext uri="{FF2B5EF4-FFF2-40B4-BE49-F238E27FC236}">
                <a16:creationId xmlns:a16="http://schemas.microsoft.com/office/drawing/2014/main" id="{2DBFC8D9-A9D5-4D33-9B72-EB467DDDD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645" r="49078" b="15959"/>
          <a:stretch/>
        </p:blipFill>
        <p:spPr>
          <a:xfrm>
            <a:off x="4404646" y="3703339"/>
            <a:ext cx="3483350" cy="290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903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4910667" y="1183760"/>
            <a:ext cx="699395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Uno degli aspetti fondamentali che rendono questo approccio così conveniente in ambito </a:t>
            </a:r>
            <a:r>
              <a:rPr lang="it-IT" sz="2200" dirty="0" err="1"/>
              <a:t>biosensoristico</a:t>
            </a:r>
            <a:r>
              <a:rPr lang="it-IT" sz="2200" dirty="0"/>
              <a:t> è la </a:t>
            </a:r>
            <a:r>
              <a:rPr lang="it-IT" sz="2200" dirty="0">
                <a:solidFill>
                  <a:srgbClr val="FF0000"/>
                </a:solidFill>
              </a:rPr>
              <a:t>possibilità di poter facilmente funzionalizzare la superficie dei </a:t>
            </a:r>
            <a:r>
              <a:rPr lang="it-IT" sz="2200" dirty="0" err="1">
                <a:solidFill>
                  <a:srgbClr val="FF0000"/>
                </a:solidFill>
              </a:rPr>
              <a:t>nanofili</a:t>
            </a:r>
            <a:r>
              <a:rPr lang="it-IT" sz="2200" dirty="0"/>
              <a:t>.</a:t>
            </a:r>
          </a:p>
          <a:p>
            <a:endParaRPr lang="it-IT" sz="2200" dirty="0"/>
          </a:p>
          <a:p>
            <a:r>
              <a:rPr lang="it-IT" sz="2200" dirty="0"/>
              <a:t>Rimanendo in ambito di </a:t>
            </a:r>
            <a:r>
              <a:rPr lang="it-IT" sz="2200" dirty="0" err="1"/>
              <a:t>sensing</a:t>
            </a:r>
            <a:r>
              <a:rPr lang="it-IT" sz="2200" dirty="0"/>
              <a:t> di </a:t>
            </a:r>
            <a:r>
              <a:rPr lang="it-IT" sz="2200" dirty="0" err="1"/>
              <a:t>pH</a:t>
            </a:r>
            <a:r>
              <a:rPr lang="it-IT" sz="2200" dirty="0"/>
              <a:t>, un possibile esempio è costituito dalla </a:t>
            </a:r>
            <a:r>
              <a:rPr lang="it-IT" sz="2200" dirty="0">
                <a:solidFill>
                  <a:srgbClr val="FF0000"/>
                </a:solidFill>
              </a:rPr>
              <a:t>funzionalizzazione superficiale con molecole amino-terminali</a:t>
            </a:r>
            <a:r>
              <a:rPr lang="it-IT" sz="2200" dirty="0"/>
              <a:t>, le quali hanno anch’esse, così come i gruppi </a:t>
            </a:r>
            <a:r>
              <a:rPr lang="it-IT" sz="2200" dirty="0" err="1"/>
              <a:t>silanolo</a:t>
            </a:r>
            <a:r>
              <a:rPr lang="it-IT" sz="2200" dirty="0"/>
              <a:t>, la capacità di </a:t>
            </a:r>
            <a:r>
              <a:rPr lang="it-IT" sz="2200" dirty="0" err="1"/>
              <a:t>protonarsi</a:t>
            </a:r>
            <a:r>
              <a:rPr lang="it-IT" sz="2200" dirty="0"/>
              <a:t>/</a:t>
            </a:r>
            <a:r>
              <a:rPr lang="it-IT" sz="2200" dirty="0" err="1"/>
              <a:t>deprotonarsi</a:t>
            </a:r>
            <a:r>
              <a:rPr lang="it-IT" sz="2200" dirty="0"/>
              <a:t> in funzione del </a:t>
            </a:r>
            <a:r>
              <a:rPr lang="it-IT" sz="2200" dirty="0" err="1"/>
              <a:t>pH</a:t>
            </a:r>
            <a:r>
              <a:rPr lang="it-IT" sz="2200" dirty="0"/>
              <a:t> della soluzione. Il vantaggio di questo approccio è </a:t>
            </a:r>
            <a:r>
              <a:rPr lang="it-IT" sz="2200" dirty="0">
                <a:solidFill>
                  <a:srgbClr val="FF0000"/>
                </a:solidFill>
              </a:rPr>
              <a:t>l’estensione della regione lineare di funzionamento del sensore</a:t>
            </a:r>
            <a:r>
              <a:rPr lang="it-IT" sz="2200" dirty="0"/>
              <a:t>, in virtù del differente </a:t>
            </a:r>
            <a:r>
              <a:rPr lang="it-IT" sz="2200" dirty="0" err="1"/>
              <a:t>pK</a:t>
            </a:r>
            <a:r>
              <a:rPr lang="it-IT" sz="2200" dirty="0"/>
              <a:t> dei due gruppi (la superficie in questo modo presenterà sia </a:t>
            </a:r>
            <a:r>
              <a:rPr lang="it-IT" sz="2200" dirty="0" err="1"/>
              <a:t>SiOH</a:t>
            </a:r>
            <a:r>
              <a:rPr lang="it-IT" sz="2200" dirty="0"/>
              <a:t> che NH</a:t>
            </a:r>
            <a:r>
              <a:rPr lang="it-IT" sz="2200" baseline="-25000" dirty="0"/>
              <a:t>2</a:t>
            </a:r>
            <a:r>
              <a:rPr lang="it-IT" sz="2200" dirty="0"/>
              <a:t>).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1144D4C-FE1D-264F-8D9C-09711FC52E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14" t="49804" r="52865" b="2438"/>
          <a:stretch/>
        </p:blipFill>
        <p:spPr>
          <a:xfrm>
            <a:off x="396350" y="1486577"/>
            <a:ext cx="4128836" cy="409987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81E8706-0587-C948-97ED-71A972F354F1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1AE9CED-3239-384B-84B6-ECFC3910EECB}"/>
              </a:ext>
            </a:extLst>
          </p:cNvPr>
          <p:cNvSpPr txBox="1"/>
          <p:nvPr/>
        </p:nvSpPr>
        <p:spPr>
          <a:xfrm>
            <a:off x="135467" y="20246"/>
            <a:ext cx="73162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</a:t>
            </a:r>
            <a:r>
              <a:rPr lang="it-IT" sz="4000" b="1" dirty="0" err="1">
                <a:latin typeface="+mj-lt"/>
              </a:rPr>
              <a:t>Sensing</a:t>
            </a:r>
            <a:r>
              <a:rPr lang="it-IT" sz="4000" b="1" dirty="0">
                <a:latin typeface="+mj-lt"/>
              </a:rPr>
              <a:t> di </a:t>
            </a:r>
            <a:r>
              <a:rPr lang="it-IT" sz="4000" b="1" dirty="0" err="1">
                <a:latin typeface="+mj-lt"/>
              </a:rPr>
              <a:t>pH</a:t>
            </a:r>
            <a:endParaRPr lang="it-IT" sz="4000" b="1" dirty="0">
              <a:latin typeface="+mj-lt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A341217C-ECE8-2049-8C2C-5A9A121BF675}"/>
              </a:ext>
            </a:extLst>
          </p:cNvPr>
          <p:cNvSpPr/>
          <p:nvPr/>
        </p:nvSpPr>
        <p:spPr>
          <a:xfrm>
            <a:off x="443850" y="1486577"/>
            <a:ext cx="312476" cy="4001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C8892CF-860D-0A45-8AC3-79C05377B6DB}"/>
              </a:ext>
            </a:extLst>
          </p:cNvPr>
          <p:cNvSpPr/>
          <p:nvPr/>
        </p:nvSpPr>
        <p:spPr>
          <a:xfrm>
            <a:off x="1210091" y="1047194"/>
            <a:ext cx="225631" cy="2731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50532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>
            <a:extLst>
              <a:ext uri="{FF2B5EF4-FFF2-40B4-BE49-F238E27FC236}">
                <a16:creationId xmlns:a16="http://schemas.microsoft.com/office/drawing/2014/main" id="{7CB03F6F-6C37-3D4A-85D8-4B53034650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10" t="33443" r="3745" b="26934"/>
          <a:stretch/>
        </p:blipFill>
        <p:spPr>
          <a:xfrm>
            <a:off x="2524359" y="1390659"/>
            <a:ext cx="6795836" cy="335006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5FEA902-8EFD-A149-98CF-769DA2125C7D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EE5ADA9-B44F-9841-B87F-14C72DD964D6}"/>
              </a:ext>
            </a:extLst>
          </p:cNvPr>
          <p:cNvSpPr txBox="1"/>
          <p:nvPr/>
        </p:nvSpPr>
        <p:spPr>
          <a:xfrm>
            <a:off x="135467" y="20246"/>
            <a:ext cx="7819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</a:t>
            </a:r>
            <a:r>
              <a:rPr lang="it-IT" sz="4000" b="1" dirty="0" err="1">
                <a:latin typeface="+mj-lt"/>
              </a:rPr>
              <a:t>Immuno</a:t>
            </a:r>
            <a:r>
              <a:rPr lang="it-IT" sz="4000" b="1" dirty="0">
                <a:latin typeface="+mj-lt"/>
              </a:rPr>
              <a:t> </a:t>
            </a:r>
            <a:r>
              <a:rPr lang="it-IT" sz="4000" b="1" dirty="0" err="1">
                <a:latin typeface="+mj-lt"/>
              </a:rPr>
              <a:t>Sensing</a:t>
            </a:r>
            <a:endParaRPr lang="it-IT" sz="4000" b="1" dirty="0">
              <a:latin typeface="+mj-lt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A43D4D1-66E1-CB40-85F5-1A2CFD815556}"/>
              </a:ext>
            </a:extLst>
          </p:cNvPr>
          <p:cNvSpPr txBox="1"/>
          <p:nvPr/>
        </p:nvSpPr>
        <p:spPr>
          <a:xfrm>
            <a:off x="633584" y="5403632"/>
            <a:ext cx="105773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Schematizzazione di un biosensore basato su un Nano-</a:t>
            </a:r>
            <a:r>
              <a:rPr lang="it-IT" sz="2200" dirty="0" err="1"/>
              <a:t>wire</a:t>
            </a:r>
            <a:r>
              <a:rPr lang="it-IT" sz="2200" dirty="0"/>
              <a:t> FET di silicio (</a:t>
            </a:r>
            <a:r>
              <a:rPr lang="it-IT" sz="2200" dirty="0" err="1"/>
              <a:t>SiNWFET</a:t>
            </a:r>
            <a:r>
              <a:rPr lang="it-IT" sz="2200" dirty="0"/>
              <a:t>). La conduttanza del canale varia in funzione del legame tra recettori superficiali e </a:t>
            </a:r>
            <a:r>
              <a:rPr lang="it-IT" sz="2200" dirty="0" err="1"/>
              <a:t>analita</a:t>
            </a:r>
            <a:r>
              <a:rPr lang="it-IT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06843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5974080" y="1135820"/>
            <a:ext cx="605245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La relativa facilità con cui è possibile funzionalizzare il silicio, rende dunque questi sensori perfetti candidati per la realizzazione di biosensori. In questo esempio, il nanofilo è  stato </a:t>
            </a:r>
            <a:r>
              <a:rPr lang="it-IT" sz="2200" dirty="0">
                <a:solidFill>
                  <a:srgbClr val="FF0000"/>
                </a:solidFill>
              </a:rPr>
              <a:t>funzionalizzato con delle molecole di biotina</a:t>
            </a:r>
            <a:r>
              <a:rPr lang="it-IT" sz="2200" dirty="0"/>
              <a:t>. </a:t>
            </a:r>
          </a:p>
          <a:p>
            <a:endParaRPr lang="it-IT" sz="2200" dirty="0"/>
          </a:p>
          <a:p>
            <a:r>
              <a:rPr lang="it-IT" sz="2200" dirty="0"/>
              <a:t>Nel grafico è possibile vedere come la conducibilità del </a:t>
            </a:r>
            <a:r>
              <a:rPr lang="it-IT" sz="2200" dirty="0" err="1"/>
              <a:t>SiNWFET</a:t>
            </a:r>
            <a:r>
              <a:rPr lang="it-IT" sz="2200" dirty="0"/>
              <a:t> cambi in funzione dell’avvenuto legame della biotina con la </a:t>
            </a:r>
            <a:r>
              <a:rPr lang="it-IT" sz="2200" dirty="0" err="1"/>
              <a:t>streptavidina</a:t>
            </a:r>
            <a:r>
              <a:rPr lang="it-IT" sz="2200" dirty="0"/>
              <a:t> (250 </a:t>
            </a:r>
            <a:r>
              <a:rPr lang="it-IT" sz="2200" dirty="0" err="1"/>
              <a:t>nM</a:t>
            </a:r>
            <a:r>
              <a:rPr lang="it-IT" sz="2200" dirty="0"/>
              <a:t>, fase 2). Il legame è così forte che neanche dopo il risciacquo con una soluzione buffer (fase 3) è possibile separare le due molecole. Il grafico a destra mostra lo stesso protocollo ma con un </a:t>
            </a:r>
            <a:r>
              <a:rPr lang="it-IT" sz="2200" dirty="0" err="1"/>
              <a:t>SiNWFET</a:t>
            </a:r>
            <a:r>
              <a:rPr lang="it-IT" sz="2200" dirty="0"/>
              <a:t> non funzionalizzato. </a:t>
            </a:r>
            <a:r>
              <a:rPr lang="it-IT" sz="2200" dirty="0">
                <a:solidFill>
                  <a:srgbClr val="FF0000"/>
                </a:solidFill>
              </a:rPr>
              <a:t>Tipico esempio di esperimento di controllo</a:t>
            </a:r>
            <a:r>
              <a:rPr lang="it-IT" sz="2200" dirty="0"/>
              <a:t>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C852733-2175-CF47-9E97-DEE5F7DAEF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7" t="1451" r="2629" b="55548"/>
          <a:stretch/>
        </p:blipFill>
        <p:spPr>
          <a:xfrm>
            <a:off x="323399" y="1223744"/>
            <a:ext cx="5180418" cy="3435243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0162089-9B0E-E449-806E-9A055BB4608E}"/>
              </a:ext>
            </a:extLst>
          </p:cNvPr>
          <p:cNvSpPr txBox="1"/>
          <p:nvPr/>
        </p:nvSpPr>
        <p:spPr>
          <a:xfrm>
            <a:off x="135467" y="20246"/>
            <a:ext cx="84449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</a:t>
            </a:r>
            <a:r>
              <a:rPr lang="it-IT" sz="4000" b="1" dirty="0" err="1">
                <a:latin typeface="+mj-lt"/>
              </a:rPr>
              <a:t>Sensing</a:t>
            </a:r>
            <a:r>
              <a:rPr lang="it-IT" sz="4000" b="1" dirty="0">
                <a:latin typeface="+mj-lt"/>
              </a:rPr>
              <a:t> di proteine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BF0DFEA-D5E8-4044-83ED-5ED16AF6ABF1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F38ADA78-6008-E54D-AA71-C6EEB5A4FD20}"/>
              </a:ext>
            </a:extLst>
          </p:cNvPr>
          <p:cNvSpPr/>
          <p:nvPr/>
        </p:nvSpPr>
        <p:spPr>
          <a:xfrm>
            <a:off x="1340721" y="2642573"/>
            <a:ext cx="238697" cy="385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7316B339-70D7-5D4D-9A14-B29DA6233853}"/>
              </a:ext>
            </a:extLst>
          </p:cNvPr>
          <p:cNvSpPr/>
          <p:nvPr/>
        </p:nvSpPr>
        <p:spPr>
          <a:xfrm>
            <a:off x="4202367" y="2642573"/>
            <a:ext cx="298381" cy="385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8429406E-8BFB-DB46-858E-ED30087195A8}"/>
              </a:ext>
            </a:extLst>
          </p:cNvPr>
          <p:cNvSpPr/>
          <p:nvPr/>
        </p:nvSpPr>
        <p:spPr>
          <a:xfrm>
            <a:off x="638097" y="1223744"/>
            <a:ext cx="383181" cy="385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795BC83-A3C6-3D42-93C7-09B9EB478A6D}"/>
              </a:ext>
            </a:extLst>
          </p:cNvPr>
          <p:cNvSpPr txBox="1"/>
          <p:nvPr/>
        </p:nvSpPr>
        <p:spPr>
          <a:xfrm>
            <a:off x="1765254" y="5142529"/>
            <a:ext cx="3145413" cy="12003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/>
              <a:t>Aspetti importanti: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alta selettività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alta sensibilità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alta versatilità dell’approccio</a:t>
            </a:r>
          </a:p>
        </p:txBody>
      </p:sp>
    </p:spTree>
    <p:extLst>
      <p:ext uri="{BB962C8B-B14F-4D97-AF65-F5344CB8AC3E}">
        <p14:creationId xmlns:p14="http://schemas.microsoft.com/office/powerpoint/2010/main" val="14026925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542855" y="4390501"/>
            <a:ext cx="111315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Un’applicazione che ha suscitato un grande interesse in ambito </a:t>
            </a:r>
            <a:r>
              <a:rPr lang="it-IT" sz="2200" dirty="0" err="1"/>
              <a:t>biosensoristico</a:t>
            </a:r>
            <a:r>
              <a:rPr lang="it-IT" sz="2200" dirty="0"/>
              <a:t> è la </a:t>
            </a:r>
            <a:r>
              <a:rPr lang="it-IT" sz="2200" dirty="0">
                <a:solidFill>
                  <a:srgbClr val="FF0000"/>
                </a:solidFill>
              </a:rPr>
              <a:t>rilevazione di single </a:t>
            </a:r>
            <a:r>
              <a:rPr lang="it-IT" sz="2200" dirty="0" err="1">
                <a:solidFill>
                  <a:srgbClr val="FF0000"/>
                </a:solidFill>
              </a:rPr>
              <a:t>strand</a:t>
            </a:r>
            <a:r>
              <a:rPr lang="it-IT" sz="2200" dirty="0">
                <a:solidFill>
                  <a:srgbClr val="FF0000"/>
                </a:solidFill>
              </a:rPr>
              <a:t> di DNA</a:t>
            </a:r>
            <a:r>
              <a:rPr lang="it-IT" sz="2200" dirty="0"/>
              <a:t>. Questa macromolecola, come abbiamo visto, è infatti dotata di carica netta negativa ed è dunque un ottimo candidato per essere rilevata attraverso un un </a:t>
            </a:r>
            <a:r>
              <a:rPr lang="it-IT" sz="2200" dirty="0" err="1"/>
              <a:t>SiNWFET</a:t>
            </a:r>
            <a:r>
              <a:rPr lang="it-IT" sz="2200" dirty="0"/>
              <a:t>. Nell’esempio mostrato, si parte dall’immobilizzazione sul </a:t>
            </a:r>
            <a:r>
              <a:rPr lang="it-IT" sz="2200" dirty="0" err="1"/>
              <a:t>nanofilo</a:t>
            </a:r>
            <a:r>
              <a:rPr lang="it-IT" sz="2200" dirty="0"/>
              <a:t> di singole molecole di PNA (peptide </a:t>
            </a:r>
            <a:r>
              <a:rPr lang="it-IT" sz="2200" dirty="0" err="1"/>
              <a:t>nucleic</a:t>
            </a:r>
            <a:r>
              <a:rPr lang="it-IT" sz="2200" dirty="0"/>
              <a:t> acid) complementare alla specifica sequenza di DNA d’interesse. </a:t>
            </a:r>
            <a:endParaRPr lang="it-IT" sz="2200" dirty="0">
              <a:solidFill>
                <a:srgbClr val="FF000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C852733-2175-CF47-9E97-DEE5F7DAEF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35" t="46865" r="5877" b="30433"/>
          <a:stretch/>
        </p:blipFill>
        <p:spPr>
          <a:xfrm>
            <a:off x="2845675" y="1292772"/>
            <a:ext cx="6290442" cy="2538445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0162089-9B0E-E449-806E-9A055BB4608E}"/>
              </a:ext>
            </a:extLst>
          </p:cNvPr>
          <p:cNvSpPr txBox="1"/>
          <p:nvPr/>
        </p:nvSpPr>
        <p:spPr>
          <a:xfrm>
            <a:off x="135467" y="20246"/>
            <a:ext cx="76209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</a:t>
            </a:r>
            <a:r>
              <a:rPr lang="it-IT" sz="4000" b="1" dirty="0" err="1">
                <a:latin typeface="+mj-lt"/>
              </a:rPr>
              <a:t>Sensing</a:t>
            </a:r>
            <a:r>
              <a:rPr lang="it-IT" sz="4000" b="1" dirty="0">
                <a:latin typeface="+mj-lt"/>
              </a:rPr>
              <a:t> di DNA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BF0DFEA-D5E8-4044-83ED-5ED16AF6ABF1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</p:spTree>
    <p:extLst>
      <p:ext uri="{BB962C8B-B14F-4D97-AF65-F5344CB8AC3E}">
        <p14:creationId xmlns:p14="http://schemas.microsoft.com/office/powerpoint/2010/main" val="7747545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5850731" y="1109100"/>
            <a:ext cx="5958841" cy="5118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200" dirty="0"/>
              <a:t>Quando è presentato il campione di test contenente la sequenza cercata, la formazione del duplex determina un aumento della conducibilità del canale. </a:t>
            </a:r>
          </a:p>
          <a:p>
            <a:pPr algn="just">
              <a:lnSpc>
                <a:spcPct val="150000"/>
              </a:lnSpc>
            </a:pPr>
            <a:endParaRPr lang="it-IT" sz="2200" dirty="0"/>
          </a:p>
          <a:p>
            <a:pPr algn="just">
              <a:lnSpc>
                <a:spcPct val="150000"/>
              </a:lnSpc>
            </a:pPr>
            <a:r>
              <a:rPr lang="it-IT" sz="2200" dirty="0"/>
              <a:t>Il sistema è </a:t>
            </a:r>
            <a:r>
              <a:rPr lang="it-IT" sz="2200" dirty="0">
                <a:solidFill>
                  <a:srgbClr val="FF0000"/>
                </a:solidFill>
              </a:rPr>
              <a:t>altamente specifico </a:t>
            </a:r>
            <a:r>
              <a:rPr lang="it-IT" sz="2200" dirty="0"/>
              <a:t>(nell’</a:t>
            </a:r>
            <a:r>
              <a:rPr lang="it-IT" sz="2200" dirty="0" err="1"/>
              <a:t>inset</a:t>
            </a:r>
            <a:r>
              <a:rPr lang="it-IT" sz="2200" dirty="0"/>
              <a:t> è possibile notare come la risposta del sensore non sia apprezzabile con una sequenza di DNA o PNA che presenta mutazioni: </a:t>
            </a:r>
            <a:r>
              <a:rPr lang="it-IT" sz="2200" b="1" dirty="0"/>
              <a:t>altissima selettività</a:t>
            </a:r>
            <a:r>
              <a:rPr lang="it-IT" sz="2200" dirty="0"/>
              <a:t>). </a:t>
            </a:r>
            <a:r>
              <a:rPr lang="it-IT" sz="2200" dirty="0">
                <a:solidFill>
                  <a:srgbClr val="FF0000"/>
                </a:solidFill>
              </a:rPr>
              <a:t>Concentrazioni in gioco: </a:t>
            </a:r>
            <a:r>
              <a:rPr lang="it-IT" sz="2200" dirty="0" err="1">
                <a:solidFill>
                  <a:srgbClr val="FF0000"/>
                </a:solidFill>
              </a:rPr>
              <a:t>fM</a:t>
            </a:r>
            <a:r>
              <a:rPr lang="it-IT" sz="2200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C852733-2175-CF47-9E97-DEE5F7DAEF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42" t="68969" r="50050" b="1159"/>
          <a:stretch/>
        </p:blipFill>
        <p:spPr>
          <a:xfrm>
            <a:off x="382428" y="1381411"/>
            <a:ext cx="5040011" cy="4714591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0162089-9B0E-E449-806E-9A055BB4608E}"/>
              </a:ext>
            </a:extLst>
          </p:cNvPr>
          <p:cNvSpPr txBox="1"/>
          <p:nvPr/>
        </p:nvSpPr>
        <p:spPr>
          <a:xfrm>
            <a:off x="135467" y="20246"/>
            <a:ext cx="76209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</a:t>
            </a:r>
            <a:r>
              <a:rPr lang="it-IT" sz="4000" b="1" dirty="0" err="1">
                <a:latin typeface="+mj-lt"/>
              </a:rPr>
              <a:t>Sensing</a:t>
            </a:r>
            <a:r>
              <a:rPr lang="it-IT" sz="4000" b="1" dirty="0">
                <a:latin typeface="+mj-lt"/>
              </a:rPr>
              <a:t> di DNA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BF0DFEA-D5E8-4044-83ED-5ED16AF6ABF1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60ACDDA-D3B9-A64B-ACBE-7A05023A8A35}"/>
              </a:ext>
            </a:extLst>
          </p:cNvPr>
          <p:cNvSpPr/>
          <p:nvPr/>
        </p:nvSpPr>
        <p:spPr>
          <a:xfrm>
            <a:off x="2032458" y="1710817"/>
            <a:ext cx="406615" cy="646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27911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325967" y="1094586"/>
            <a:ext cx="118660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/>
              <a:t>Risposta di due sensori identici ma indipendenti misurati nelle stesse condizioni: </a:t>
            </a:r>
            <a:r>
              <a:rPr lang="it-IT" sz="2200" b="1" dirty="0"/>
              <a:t>test di riproducibilità</a:t>
            </a:r>
            <a:r>
              <a:rPr lang="it-IT" sz="2200" dirty="0"/>
              <a:t>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C852733-2175-CF47-9E97-DEE5F7DAEF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950" t="68969" r="1508" b="1159"/>
          <a:stretch/>
        </p:blipFill>
        <p:spPr>
          <a:xfrm>
            <a:off x="3490441" y="1972863"/>
            <a:ext cx="4580708" cy="412313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0162089-9B0E-E449-806E-9A055BB4608E}"/>
              </a:ext>
            </a:extLst>
          </p:cNvPr>
          <p:cNvSpPr txBox="1"/>
          <p:nvPr/>
        </p:nvSpPr>
        <p:spPr>
          <a:xfrm>
            <a:off x="135467" y="20246"/>
            <a:ext cx="76209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</a:t>
            </a:r>
            <a:r>
              <a:rPr lang="it-IT" sz="4000" b="1" dirty="0" err="1">
                <a:latin typeface="+mj-lt"/>
              </a:rPr>
              <a:t>Sensing</a:t>
            </a:r>
            <a:r>
              <a:rPr lang="it-IT" sz="4000" b="1" dirty="0">
                <a:latin typeface="+mj-lt"/>
              </a:rPr>
              <a:t> di DNA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BF0DFEA-D5E8-4044-83ED-5ED16AF6ABF1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60ACDDA-D3B9-A64B-ACBE-7A05023A8A35}"/>
              </a:ext>
            </a:extLst>
          </p:cNvPr>
          <p:cNvSpPr/>
          <p:nvPr/>
        </p:nvSpPr>
        <p:spPr>
          <a:xfrm>
            <a:off x="4107672" y="1441082"/>
            <a:ext cx="238697" cy="385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8E2BB5C8-EFE3-8D46-A933-57BA3527FF20}"/>
              </a:ext>
            </a:extLst>
          </p:cNvPr>
          <p:cNvSpPr/>
          <p:nvPr/>
        </p:nvSpPr>
        <p:spPr>
          <a:xfrm>
            <a:off x="4994251" y="2234969"/>
            <a:ext cx="355604" cy="484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77705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419785" y="3620961"/>
            <a:ext cx="1135243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/>
              <a:t>Uno dei più importanti campi applicativi di questa tecnologia è certamente quello </a:t>
            </a:r>
            <a:r>
              <a:rPr lang="it-IT" sz="2200" b="1" dirty="0"/>
              <a:t>farmacologico</a:t>
            </a:r>
            <a:r>
              <a:rPr lang="it-IT" sz="2200" dirty="0"/>
              <a:t>. Un esempio può essere quello della rilevazione di </a:t>
            </a:r>
            <a:r>
              <a:rPr lang="it-IT" sz="2200" dirty="0">
                <a:solidFill>
                  <a:srgbClr val="FF0000"/>
                </a:solidFill>
              </a:rPr>
              <a:t>inibitori della </a:t>
            </a:r>
            <a:r>
              <a:rPr lang="it-IT" sz="2200" dirty="0" err="1">
                <a:solidFill>
                  <a:srgbClr val="FF0000"/>
                </a:solidFill>
              </a:rPr>
              <a:t>tirosin</a:t>
            </a:r>
            <a:r>
              <a:rPr lang="it-IT" sz="2200" dirty="0">
                <a:solidFill>
                  <a:srgbClr val="FF0000"/>
                </a:solidFill>
              </a:rPr>
              <a:t>-chinasi</a:t>
            </a:r>
            <a:r>
              <a:rPr lang="it-IT" sz="2200" dirty="0"/>
              <a:t>, enzimi che </a:t>
            </a:r>
            <a:r>
              <a:rPr lang="it-IT" sz="2200" b="1" dirty="0"/>
              <a:t>trasferiscono un gruppo fosfato </a:t>
            </a:r>
            <a:r>
              <a:rPr lang="it-IT" sz="2200" b="1" dirty="0">
                <a:solidFill>
                  <a:srgbClr val="FF0000"/>
                </a:solidFill>
              </a:rPr>
              <a:t>dall’ATP</a:t>
            </a:r>
            <a:r>
              <a:rPr lang="it-IT" sz="2200" dirty="0"/>
              <a:t> ad una proteina target (fosforilazione). Questo processo determina cambiamenti funzionali nella proteina bersaglio e per questo motivo le chinasi sono estremamente importanti come </a:t>
            </a:r>
            <a:r>
              <a:rPr lang="it-IT" sz="2200" b="1" dirty="0"/>
              <a:t>mediatori nei fenomeni di trasduzione dei segnali nelle cellule</a:t>
            </a:r>
            <a:r>
              <a:rPr lang="it-IT" sz="2200" dirty="0"/>
              <a:t>. </a:t>
            </a:r>
            <a:r>
              <a:rPr lang="it-IT" sz="2200" dirty="0">
                <a:solidFill>
                  <a:srgbClr val="FF0000"/>
                </a:solidFill>
              </a:rPr>
              <a:t>La loro attività è associata all’evoluzione di diverse patologie, tra cui alcuni tipi di tumori. </a:t>
            </a:r>
            <a:r>
              <a:rPr lang="it-IT" sz="2200" dirty="0"/>
              <a:t>(https://www.nature.com/articles/35077225).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67A105C-4BB2-4748-9C5D-57BB61915D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00" t="5479" r="11345" b="72489"/>
          <a:stretch/>
        </p:blipFill>
        <p:spPr>
          <a:xfrm>
            <a:off x="2670362" y="924700"/>
            <a:ext cx="6721085" cy="2385834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E6730E3-934D-B840-97EC-89203BA0DBE5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C386629-C141-B94B-AF73-B3DCD8954B65}"/>
              </a:ext>
            </a:extLst>
          </p:cNvPr>
          <p:cNvSpPr txBox="1"/>
          <p:nvPr/>
        </p:nvSpPr>
        <p:spPr>
          <a:xfrm>
            <a:off x="135467" y="20246"/>
            <a:ext cx="102213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Applicazioni farmacologiche</a:t>
            </a:r>
          </a:p>
        </p:txBody>
      </p:sp>
    </p:spTree>
    <p:extLst>
      <p:ext uri="{BB962C8B-B14F-4D97-AF65-F5344CB8AC3E}">
        <p14:creationId xmlns:p14="http://schemas.microsoft.com/office/powerpoint/2010/main" val="24033124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337435" y="4635219"/>
            <a:ext cx="115911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Un </a:t>
            </a:r>
            <a:r>
              <a:rPr lang="it-IT" sz="2200" dirty="0" err="1"/>
              <a:t>SiNWFET</a:t>
            </a:r>
            <a:r>
              <a:rPr lang="it-IT" sz="2200" dirty="0"/>
              <a:t> può essere utilizzato per </a:t>
            </a:r>
            <a:r>
              <a:rPr lang="it-IT" sz="2200" b="1" dirty="0"/>
              <a:t>monitorare in tempo reale l’effetto di alcuni inibitori delle </a:t>
            </a:r>
            <a:r>
              <a:rPr lang="it-IT" sz="2200" b="1" dirty="0" err="1"/>
              <a:t>chinasi</a:t>
            </a:r>
            <a:r>
              <a:rPr lang="it-IT" sz="2200" dirty="0"/>
              <a:t>. 1) Il </a:t>
            </a:r>
            <a:r>
              <a:rPr lang="it-IT" sz="2200" dirty="0" err="1"/>
              <a:t>nanofilo</a:t>
            </a:r>
            <a:r>
              <a:rPr lang="it-IT" sz="2200" dirty="0"/>
              <a:t> viene funzionalizzato con la </a:t>
            </a:r>
            <a:r>
              <a:rPr lang="it-IT" sz="2200" dirty="0" err="1"/>
              <a:t>chinasi</a:t>
            </a:r>
            <a:r>
              <a:rPr lang="it-IT" sz="2200" dirty="0"/>
              <a:t>. 2) Successivamente viene introdotta una certa concentrazione di ATP, il quale si legherà all’enzima immobilizzato. 3) L’introduzione di un inibitore (per esempio il farmaco antitumorale </a:t>
            </a:r>
            <a:r>
              <a:rPr lang="it-IT" sz="2200" dirty="0" err="1"/>
              <a:t>Gleevec</a:t>
            </a:r>
            <a:r>
              <a:rPr lang="it-IT" sz="2200" dirty="0"/>
              <a:t>) </a:t>
            </a:r>
            <a:r>
              <a:rPr lang="it-IT" sz="2200" b="1" dirty="0"/>
              <a:t>competerà con l’ATP </a:t>
            </a:r>
            <a:r>
              <a:rPr lang="it-IT" sz="2200" dirty="0"/>
              <a:t>(di fatto inibendo l’attività dell’enzima). Questi fenomeni possono essere letti come variazioni di conducibilità del FET.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67A105C-4BB2-4748-9C5D-57BB61915D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60" t="29375" r="5597" b="41787"/>
          <a:stretch/>
        </p:blipFill>
        <p:spPr>
          <a:xfrm>
            <a:off x="2294858" y="993450"/>
            <a:ext cx="7834231" cy="3410317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E6730E3-934D-B840-97EC-89203BA0DBE5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C386629-C141-B94B-AF73-B3DCD8954B65}"/>
              </a:ext>
            </a:extLst>
          </p:cNvPr>
          <p:cNvSpPr txBox="1"/>
          <p:nvPr/>
        </p:nvSpPr>
        <p:spPr>
          <a:xfrm>
            <a:off x="135467" y="20246"/>
            <a:ext cx="102213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Applicazioni farmacologiche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A00DC2B-D44A-2DB4-C617-69A84FAA8A39}"/>
              </a:ext>
            </a:extLst>
          </p:cNvPr>
          <p:cNvSpPr txBox="1"/>
          <p:nvPr/>
        </p:nvSpPr>
        <p:spPr>
          <a:xfrm>
            <a:off x="337435" y="2385445"/>
            <a:ext cx="1650787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L’ATP è carico negativamente</a:t>
            </a:r>
          </a:p>
        </p:txBody>
      </p:sp>
    </p:spTree>
    <p:extLst>
      <p:ext uri="{BB962C8B-B14F-4D97-AF65-F5344CB8AC3E}">
        <p14:creationId xmlns:p14="http://schemas.microsoft.com/office/powerpoint/2010/main" val="39267085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265222" y="4640640"/>
            <a:ext cx="1166155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/>
              <a:t>In particolare si osserva una diminuzione della conducibilità (l’ATP presenta una carica netta negativa…) che è </a:t>
            </a:r>
            <a:r>
              <a:rPr lang="it-IT" sz="2200" dirty="0">
                <a:solidFill>
                  <a:srgbClr val="FF0000"/>
                </a:solidFill>
              </a:rPr>
              <a:t>proporzionale a quanto efficace è l’inibizione</a:t>
            </a:r>
            <a:r>
              <a:rPr lang="it-IT" sz="2200" dirty="0"/>
              <a:t>. In questo modo è possibile valutare l’effetto inibitorio di diverse molecole. Nell’esperimento mostrato è stata utilizzata una concentrazione di 100 </a:t>
            </a:r>
            <a:r>
              <a:rPr lang="it-IT" sz="2200" dirty="0" err="1"/>
              <a:t>nM</a:t>
            </a:r>
            <a:r>
              <a:rPr lang="it-IT" sz="2200" dirty="0"/>
              <a:t> di ATP e 50 </a:t>
            </a:r>
            <a:r>
              <a:rPr lang="it-IT" sz="2200" dirty="0" err="1"/>
              <a:t>nM</a:t>
            </a:r>
            <a:r>
              <a:rPr lang="it-IT" sz="2200" dirty="0"/>
              <a:t> di diverse molecole inibitorie (la biotina è stata usata come </a:t>
            </a:r>
            <a:r>
              <a:rPr lang="it-IT" sz="2200" dirty="0">
                <a:solidFill>
                  <a:srgbClr val="FF0000"/>
                </a:solidFill>
              </a:rPr>
              <a:t>controllo</a:t>
            </a:r>
            <a:r>
              <a:rPr lang="it-IT" sz="2200" dirty="0"/>
              <a:t>).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67A105C-4BB2-4748-9C5D-57BB61915D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68" t="63621" r="3644" b="1185"/>
          <a:stretch/>
        </p:blipFill>
        <p:spPr>
          <a:xfrm>
            <a:off x="2180738" y="1002778"/>
            <a:ext cx="7361695" cy="348460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E6730E3-934D-B840-97EC-89203BA0DBE5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C386629-C141-B94B-AF73-B3DCD8954B65}"/>
              </a:ext>
            </a:extLst>
          </p:cNvPr>
          <p:cNvSpPr txBox="1"/>
          <p:nvPr/>
        </p:nvSpPr>
        <p:spPr>
          <a:xfrm>
            <a:off x="135467" y="20246"/>
            <a:ext cx="102213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Applicazioni farmacologiche</a:t>
            </a:r>
          </a:p>
        </p:txBody>
      </p:sp>
    </p:spTree>
    <p:extLst>
      <p:ext uri="{BB962C8B-B14F-4D97-AF65-F5344CB8AC3E}">
        <p14:creationId xmlns:p14="http://schemas.microsoft.com/office/powerpoint/2010/main" val="15090363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265222" y="4640640"/>
            <a:ext cx="11661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/>
              <a:t>Perché una riduzione della conducibilità? Il </a:t>
            </a:r>
            <a:r>
              <a:rPr lang="it-IT" sz="2200" dirty="0" err="1"/>
              <a:t>SiNWFET</a:t>
            </a:r>
            <a:r>
              <a:rPr lang="it-IT" sz="2200" dirty="0"/>
              <a:t> utilizzato è di tipo </a:t>
            </a:r>
            <a:r>
              <a:rPr lang="it-IT" sz="2200" dirty="0" err="1"/>
              <a:t>p</a:t>
            </a:r>
            <a:r>
              <a:rPr lang="it-IT" sz="2200" dirty="0"/>
              <a:t>, dunque una rimozione di ATP, il quale è carico negativamente, determina una riduzione di cariche negative sulla superficie e dunque uno spegnimento del transistor (le cariche negative infatti determinano l’accumulo di portatori positivi nel canale del transistor).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67A105C-4BB2-4748-9C5D-57BB61915D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68" t="63621" r="3644" b="1185"/>
          <a:stretch/>
        </p:blipFill>
        <p:spPr>
          <a:xfrm>
            <a:off x="2180738" y="1002778"/>
            <a:ext cx="7361695" cy="348460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E6730E3-934D-B840-97EC-89203BA0DBE5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C386629-C141-B94B-AF73-B3DCD8954B65}"/>
              </a:ext>
            </a:extLst>
          </p:cNvPr>
          <p:cNvSpPr txBox="1"/>
          <p:nvPr/>
        </p:nvSpPr>
        <p:spPr>
          <a:xfrm>
            <a:off x="135467" y="20246"/>
            <a:ext cx="102213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Applicazioni farmacologiche</a:t>
            </a:r>
          </a:p>
        </p:txBody>
      </p:sp>
    </p:spTree>
    <p:extLst>
      <p:ext uri="{BB962C8B-B14F-4D97-AF65-F5344CB8AC3E}">
        <p14:creationId xmlns:p14="http://schemas.microsoft.com/office/powerpoint/2010/main" val="4044323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7918540-4CAD-D044-AA45-F9BAD024CA4D}"/>
              </a:ext>
            </a:extLst>
          </p:cNvPr>
          <p:cNvSpPr txBox="1"/>
          <p:nvPr/>
        </p:nvSpPr>
        <p:spPr>
          <a:xfrm>
            <a:off x="135467" y="20246"/>
            <a:ext cx="7328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2D44629-BB95-8546-8171-532BAB4AE11D}"/>
              </a:ext>
            </a:extLst>
          </p:cNvPr>
          <p:cNvSpPr txBox="1"/>
          <p:nvPr/>
        </p:nvSpPr>
        <p:spPr>
          <a:xfrm>
            <a:off x="337868" y="1050327"/>
            <a:ext cx="11516264" cy="2579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200" dirty="0"/>
              <a:t>Dunque </a:t>
            </a:r>
            <a:r>
              <a:rPr lang="it-IT" sz="2200" b="1" dirty="0"/>
              <a:t>più bassa è la concentrazione, maggiore è il tempo che il sensore impiegherà per rilevare il target</a:t>
            </a:r>
            <a:r>
              <a:rPr lang="it-IT" sz="2200" dirty="0"/>
              <a:t>. In altri termini: indipendentemente da quanto il sensore è sensibile, esisterà una concentrazione limite che è possibile rilevare in un dato lasso di tempo. </a:t>
            </a:r>
          </a:p>
          <a:p>
            <a:pPr algn="just">
              <a:lnSpc>
                <a:spcPct val="150000"/>
              </a:lnSpc>
            </a:pPr>
            <a:endParaRPr lang="it-IT" sz="2200" dirty="0"/>
          </a:p>
          <a:p>
            <a:pPr algn="just">
              <a:lnSpc>
                <a:spcPct val="150000"/>
              </a:lnSpc>
            </a:pPr>
            <a:r>
              <a:rPr lang="it-IT" sz="2200" dirty="0"/>
              <a:t>Questo </a:t>
            </a:r>
            <a:r>
              <a:rPr lang="it-IT" sz="2200" dirty="0">
                <a:solidFill>
                  <a:srgbClr val="FF0000"/>
                </a:solidFill>
              </a:rPr>
              <a:t>concetto è indipendente dalla tecnica di trasduzione</a:t>
            </a:r>
            <a:r>
              <a:rPr lang="it-IT" sz="2200" dirty="0"/>
              <a:t>, e vale in generale per tutti i biosensori.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C3AE5A4-91D0-4C9F-8E23-429BF4C6EE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645" r="49078" b="15959"/>
          <a:stretch/>
        </p:blipFill>
        <p:spPr>
          <a:xfrm>
            <a:off x="4404646" y="3703339"/>
            <a:ext cx="3483350" cy="290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480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6096000" y="1620233"/>
            <a:ext cx="5261241" cy="410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200" dirty="0"/>
              <a:t>Una delle frontiere del </a:t>
            </a:r>
            <a:r>
              <a:rPr lang="it-IT" sz="2200" dirty="0" err="1"/>
              <a:t>biosensing</a:t>
            </a:r>
            <a:r>
              <a:rPr lang="it-IT" sz="2200" dirty="0"/>
              <a:t> è la </a:t>
            </a:r>
            <a:r>
              <a:rPr lang="it-IT" sz="2200" dirty="0">
                <a:solidFill>
                  <a:srgbClr val="FF0000"/>
                </a:solidFill>
              </a:rPr>
              <a:t>rilevazione di singole molecole/particelle</a:t>
            </a:r>
            <a:r>
              <a:rPr lang="it-IT" sz="2200" dirty="0"/>
              <a:t>. Un esempio può essere quello della rilevazione di un singolo virus, grazie allo sbilanciamento di carica indotta nel canale di un </a:t>
            </a:r>
            <a:r>
              <a:rPr lang="it-IT" sz="2200" dirty="0" err="1"/>
              <a:t>SiNWFET</a:t>
            </a:r>
            <a:r>
              <a:rPr lang="it-IT" sz="2200" dirty="0"/>
              <a:t> indotto dal suo legame con specifici anticorpi immobilizzati sulla superficie del </a:t>
            </a:r>
            <a:r>
              <a:rPr lang="it-IT" sz="2200" dirty="0" err="1"/>
              <a:t>nanofilo</a:t>
            </a:r>
            <a:r>
              <a:rPr lang="it-IT" sz="2200" dirty="0"/>
              <a:t>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39A4621-8E92-A74A-9358-892FF89434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9" t="2592" r="41870"/>
          <a:stretch/>
        </p:blipFill>
        <p:spPr>
          <a:xfrm>
            <a:off x="700848" y="1217562"/>
            <a:ext cx="4811933" cy="468008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D15E607A-CBDB-DE43-989D-410A7C7F03B7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FEA3EC7-6290-454E-AE17-41BC36EC4862}"/>
              </a:ext>
            </a:extLst>
          </p:cNvPr>
          <p:cNvSpPr txBox="1"/>
          <p:nvPr/>
        </p:nvSpPr>
        <p:spPr>
          <a:xfrm>
            <a:off x="135467" y="20246"/>
            <a:ext cx="9734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Rilevazione di singoli virus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E486859-95FF-DB44-846D-9F013B700F05}"/>
              </a:ext>
            </a:extLst>
          </p:cNvPr>
          <p:cNvSpPr/>
          <p:nvPr/>
        </p:nvSpPr>
        <p:spPr>
          <a:xfrm>
            <a:off x="712723" y="1253829"/>
            <a:ext cx="285008" cy="3087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34166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026D45-8734-854F-B1C2-DE86D6E5A1CB}"/>
              </a:ext>
            </a:extLst>
          </p:cNvPr>
          <p:cNvSpPr txBox="1"/>
          <p:nvPr/>
        </p:nvSpPr>
        <p:spPr>
          <a:xfrm>
            <a:off x="357813" y="4739995"/>
            <a:ext cx="114763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/>
              <a:t>Nell’esempio, il </a:t>
            </a:r>
            <a:r>
              <a:rPr lang="it-IT" sz="2200" dirty="0">
                <a:solidFill>
                  <a:srgbClr val="FF0000"/>
                </a:solidFill>
              </a:rPr>
              <a:t>monitoraggio </a:t>
            </a:r>
            <a:r>
              <a:rPr lang="it-IT" sz="2200" dirty="0" err="1">
                <a:solidFill>
                  <a:srgbClr val="FF0000"/>
                </a:solidFill>
              </a:rPr>
              <a:t>real</a:t>
            </a:r>
            <a:r>
              <a:rPr lang="it-IT" sz="2200" dirty="0">
                <a:solidFill>
                  <a:srgbClr val="FF0000"/>
                </a:solidFill>
              </a:rPr>
              <a:t> time dell’interazione di un singolo virus di influenza </a:t>
            </a:r>
            <a:r>
              <a:rPr lang="it-IT" sz="2200" dirty="0"/>
              <a:t>con gli anticorpi immobilizzati sul </a:t>
            </a:r>
            <a:r>
              <a:rPr lang="it-IT" sz="2200" dirty="0" err="1"/>
              <a:t>nanofilo</a:t>
            </a:r>
            <a:r>
              <a:rPr lang="it-IT" sz="2200" dirty="0"/>
              <a:t>. Il virus è stato preventivamente marcato con una molecola fluorescente (rosso) in modo da avere un riscontro visivo delle variazioni di conducibilità misurate legate ai fenomeni di </a:t>
            </a:r>
            <a:r>
              <a:rPr lang="it-IT" sz="2200" dirty="0" err="1"/>
              <a:t>binding</a:t>
            </a:r>
            <a:r>
              <a:rPr lang="it-IT" sz="2200" dirty="0"/>
              <a:t> (punti 2 e 5 del tracciato) e un-</a:t>
            </a:r>
            <a:r>
              <a:rPr lang="it-IT" sz="2200" dirty="0" err="1"/>
              <a:t>binding</a:t>
            </a:r>
            <a:r>
              <a:rPr lang="it-IT" sz="2200" dirty="0"/>
              <a:t>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39A4621-8E92-A74A-9358-892FF89434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719" t="3534" b="46213"/>
          <a:stretch/>
        </p:blipFill>
        <p:spPr>
          <a:xfrm>
            <a:off x="435978" y="928882"/>
            <a:ext cx="4980753" cy="3493816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D15E607A-CBDB-DE43-989D-410A7C7F03B7}"/>
              </a:ext>
            </a:extLst>
          </p:cNvPr>
          <p:cNvSpPr txBox="1"/>
          <p:nvPr/>
        </p:nvSpPr>
        <p:spPr>
          <a:xfrm>
            <a:off x="135467" y="6581001"/>
            <a:ext cx="5645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Patolsky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., &amp; </a:t>
            </a:r>
            <a:r>
              <a:rPr lang="it-IT" sz="1200" dirty="0" err="1"/>
              <a:t>Lieber</a:t>
            </a:r>
            <a:r>
              <a:rPr lang="it-IT" sz="1200" dirty="0"/>
              <a:t>, C. M. (2005). </a:t>
            </a:r>
            <a:r>
              <a:rPr lang="it-IT" sz="1200" dirty="0" err="1"/>
              <a:t>Nanowire</a:t>
            </a:r>
            <a:r>
              <a:rPr lang="it-IT" sz="1200" dirty="0"/>
              <a:t> </a:t>
            </a:r>
            <a:r>
              <a:rPr lang="it-IT" sz="1200" dirty="0" err="1"/>
              <a:t>nanosensors</a:t>
            </a:r>
            <a:r>
              <a:rPr lang="it-IT" sz="1200" dirty="0"/>
              <a:t>. </a:t>
            </a:r>
            <a:r>
              <a:rPr lang="it-IT" sz="1200" i="1" dirty="0" err="1"/>
              <a:t>Materials</a:t>
            </a:r>
            <a:r>
              <a:rPr lang="it-IT" sz="1200" i="1" dirty="0"/>
              <a:t> </a:t>
            </a:r>
            <a:r>
              <a:rPr lang="it-IT" sz="1200" i="1" dirty="0" err="1"/>
              <a:t>today</a:t>
            </a:r>
            <a:r>
              <a:rPr lang="it-IT" sz="1200" dirty="0"/>
              <a:t>, </a:t>
            </a:r>
            <a:r>
              <a:rPr lang="it-IT" sz="1200" i="1" dirty="0"/>
              <a:t>8</a:t>
            </a:r>
            <a:r>
              <a:rPr lang="it-IT" sz="1200" dirty="0"/>
              <a:t>(4), 20-28.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4882CF7-3D29-144F-92E9-ABA98AEB4E4B}"/>
              </a:ext>
            </a:extLst>
          </p:cNvPr>
          <p:cNvSpPr txBox="1"/>
          <p:nvPr/>
        </p:nvSpPr>
        <p:spPr>
          <a:xfrm>
            <a:off x="135467" y="20246"/>
            <a:ext cx="9734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FET e </a:t>
            </a:r>
            <a:r>
              <a:rPr lang="it-IT" sz="4000" b="1" dirty="0" err="1">
                <a:latin typeface="+mj-lt"/>
              </a:rPr>
              <a:t>nanofili</a:t>
            </a:r>
            <a:r>
              <a:rPr lang="it-IT" sz="4000" b="1" dirty="0">
                <a:latin typeface="+mj-lt"/>
              </a:rPr>
              <a:t> di Si – Rilevazione di singoli virus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185AC0E-BF18-B240-9505-45658ABE86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443" t="58803" r="3154" b="3762"/>
          <a:stretch/>
        </p:blipFill>
        <p:spPr>
          <a:xfrm>
            <a:off x="6305006" y="1074686"/>
            <a:ext cx="4980753" cy="3138560"/>
          </a:xfrm>
          <a:prstGeom prst="rect">
            <a:avLst/>
          </a:prstGeom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942B3575-84EF-E64A-9CE1-3900C95EF31E}"/>
              </a:ext>
            </a:extLst>
          </p:cNvPr>
          <p:cNvSpPr>
            <a:spLocks/>
          </p:cNvSpPr>
          <p:nvPr/>
        </p:nvSpPr>
        <p:spPr>
          <a:xfrm>
            <a:off x="6886570" y="2005934"/>
            <a:ext cx="68670" cy="6797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D7E89187-BEB8-4644-AAB2-F65E330DBCD7}"/>
              </a:ext>
            </a:extLst>
          </p:cNvPr>
          <p:cNvSpPr>
            <a:spLocks/>
          </p:cNvSpPr>
          <p:nvPr/>
        </p:nvSpPr>
        <p:spPr>
          <a:xfrm>
            <a:off x="8560856" y="1874120"/>
            <a:ext cx="68670" cy="6797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1A7A086D-C958-C645-B103-C3167AB26730}"/>
              </a:ext>
            </a:extLst>
          </p:cNvPr>
          <p:cNvSpPr>
            <a:spLocks/>
          </p:cNvSpPr>
          <p:nvPr/>
        </p:nvSpPr>
        <p:spPr>
          <a:xfrm>
            <a:off x="8561664" y="3400811"/>
            <a:ext cx="68670" cy="6797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0366CC8F-5212-8040-B108-2D11D49B838A}"/>
              </a:ext>
            </a:extLst>
          </p:cNvPr>
          <p:cNvSpPr>
            <a:spLocks/>
          </p:cNvSpPr>
          <p:nvPr/>
        </p:nvSpPr>
        <p:spPr>
          <a:xfrm>
            <a:off x="6853825" y="3596629"/>
            <a:ext cx="68670" cy="6797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4892AF4F-D490-4147-84EB-0250D128DF86}"/>
              </a:ext>
            </a:extLst>
          </p:cNvPr>
          <p:cNvSpPr>
            <a:spLocks noChangeAspect="1"/>
          </p:cNvSpPr>
          <p:nvPr/>
        </p:nvSpPr>
        <p:spPr>
          <a:xfrm>
            <a:off x="10340144" y="3245649"/>
            <a:ext cx="68670" cy="6867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72A6E86F-A13F-1F4E-926B-13F1F64E6481}"/>
              </a:ext>
            </a:extLst>
          </p:cNvPr>
          <p:cNvSpPr>
            <a:spLocks noChangeAspect="1"/>
          </p:cNvSpPr>
          <p:nvPr/>
        </p:nvSpPr>
        <p:spPr>
          <a:xfrm>
            <a:off x="10256496" y="1985426"/>
            <a:ext cx="68670" cy="6867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6AEE78F-9E19-F541-A7E8-C53F221ED9EF}"/>
              </a:ext>
            </a:extLst>
          </p:cNvPr>
          <p:cNvSpPr/>
          <p:nvPr/>
        </p:nvSpPr>
        <p:spPr>
          <a:xfrm>
            <a:off x="496938" y="928882"/>
            <a:ext cx="305213" cy="491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92297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7918540-4CAD-D044-AA45-F9BAD024CA4D}"/>
              </a:ext>
            </a:extLst>
          </p:cNvPr>
          <p:cNvSpPr txBox="1"/>
          <p:nvPr/>
        </p:nvSpPr>
        <p:spPr>
          <a:xfrm>
            <a:off x="135467" y="20246"/>
            <a:ext cx="55451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– Limiti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924D618-9471-244D-9521-76BBC7497FBE}"/>
              </a:ext>
            </a:extLst>
          </p:cNvPr>
          <p:cNvSpPr txBox="1"/>
          <p:nvPr/>
        </p:nvSpPr>
        <p:spPr>
          <a:xfrm>
            <a:off x="2736563" y="5691376"/>
            <a:ext cx="1372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Scala log-log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41DB22B-BC10-7544-ABAF-7F2AF14153D3}"/>
              </a:ext>
            </a:extLst>
          </p:cNvPr>
          <p:cNvSpPr txBox="1"/>
          <p:nvPr/>
        </p:nvSpPr>
        <p:spPr>
          <a:xfrm>
            <a:off x="6627933" y="2075478"/>
            <a:ext cx="4906107" cy="3086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200" dirty="0"/>
              <a:t>Abbiamo lasciato in sospeso la seguente domanda:</a:t>
            </a:r>
          </a:p>
          <a:p>
            <a:pPr algn="just">
              <a:lnSpc>
                <a:spcPct val="150000"/>
              </a:lnSpc>
            </a:pPr>
            <a:endParaRPr lang="it-IT" sz="2200" dirty="0"/>
          </a:p>
          <a:p>
            <a:pPr algn="just">
              <a:lnSpc>
                <a:spcPct val="150000"/>
              </a:lnSpc>
            </a:pPr>
            <a:r>
              <a:rPr lang="it-IT" sz="2200" dirty="0"/>
              <a:t>‘’E diminuendo ulteriormente la D</a:t>
            </a:r>
            <a:r>
              <a:rPr lang="it-IT" sz="2200" baseline="-25000" dirty="0"/>
              <a:t>F</a:t>
            </a:r>
            <a:r>
              <a:rPr lang="it-IT" sz="2200" dirty="0"/>
              <a:t> (utilizzando per esempio </a:t>
            </a:r>
            <a:r>
              <a:rPr lang="it-IT" sz="2200" dirty="0" err="1"/>
              <a:t>nanosensori</a:t>
            </a:r>
            <a:r>
              <a:rPr lang="it-IT" sz="2200" dirty="0"/>
              <a:t> basati su nanoparticelle)?’’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A59EFE6A-E02B-5D41-B1BC-4E646C810C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02" t="24730" r="17659" b="1713"/>
          <a:stretch/>
        </p:blipFill>
        <p:spPr>
          <a:xfrm>
            <a:off x="965991" y="2004649"/>
            <a:ext cx="4835770" cy="3736672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96C7422-76BB-6043-B966-A6A74C7345AA}"/>
              </a:ext>
            </a:extLst>
          </p:cNvPr>
          <p:cNvSpPr txBox="1"/>
          <p:nvPr/>
        </p:nvSpPr>
        <p:spPr>
          <a:xfrm>
            <a:off x="4195231" y="1610713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Sensori planari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4200B44-E514-8C42-95D3-ECEE2950ABF0}"/>
              </a:ext>
            </a:extLst>
          </p:cNvPr>
          <p:cNvSpPr txBox="1"/>
          <p:nvPr/>
        </p:nvSpPr>
        <p:spPr>
          <a:xfrm>
            <a:off x="965991" y="1095550"/>
            <a:ext cx="2143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/>
              <a:t>Sensori basati </a:t>
            </a:r>
          </a:p>
          <a:p>
            <a:pPr algn="ctr"/>
            <a:r>
              <a:rPr lang="it-IT" b="1" dirty="0"/>
              <a:t>su </a:t>
            </a:r>
            <a:r>
              <a:rPr lang="it-IT" b="1" dirty="0" err="1"/>
              <a:t>nanotubi</a:t>
            </a:r>
            <a:r>
              <a:rPr lang="it-IT" b="1" dirty="0"/>
              <a:t>/</a:t>
            </a:r>
            <a:r>
              <a:rPr lang="it-IT" b="1" dirty="0" err="1"/>
              <a:t>nanofili</a:t>
            </a:r>
            <a:endParaRPr lang="it-IT" b="1" dirty="0"/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A0DF5ED3-A7EE-2245-892D-87A9553C4ACA}"/>
              </a:ext>
            </a:extLst>
          </p:cNvPr>
          <p:cNvCxnSpPr/>
          <p:nvPr/>
        </p:nvCxnSpPr>
        <p:spPr>
          <a:xfrm flipH="1">
            <a:off x="4572000" y="2004649"/>
            <a:ext cx="426496" cy="562707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255C255F-1729-9442-8A5A-EFE6F20B8D8E}"/>
              </a:ext>
            </a:extLst>
          </p:cNvPr>
          <p:cNvCxnSpPr>
            <a:cxnSpLocks/>
          </p:cNvCxnSpPr>
          <p:nvPr/>
        </p:nvCxnSpPr>
        <p:spPr>
          <a:xfrm>
            <a:off x="2037759" y="1759465"/>
            <a:ext cx="329604" cy="803476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9195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1916FE0-CB05-B94B-B3D1-81B844B083B1}"/>
              </a:ext>
            </a:extLst>
          </p:cNvPr>
          <p:cNvSpPr txBox="1"/>
          <p:nvPr/>
        </p:nvSpPr>
        <p:spPr>
          <a:xfrm>
            <a:off x="135467" y="20246"/>
            <a:ext cx="7490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r>
              <a:rPr lang="it-IT" sz="4000" b="1" dirty="0">
                <a:latin typeface="+mj-lt"/>
              </a:rPr>
              <a:t> – modello generale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57D3038-E039-6445-A138-ED7F300C79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63" t="13674" r="51413" b="54713"/>
          <a:stretch/>
        </p:blipFill>
        <p:spPr>
          <a:xfrm>
            <a:off x="4476999" y="4483688"/>
            <a:ext cx="3554984" cy="1952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AC7EB88F-461D-5D47-BCEB-9AADC03F4A77}"/>
                  </a:ext>
                </a:extLst>
              </p:cNvPr>
              <p:cNvSpPr txBox="1"/>
              <p:nvPr/>
            </p:nvSpPr>
            <p:spPr>
              <a:xfrm>
                <a:off x="362256" y="1037794"/>
                <a:ext cx="11536819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000" dirty="0"/>
                  <a:t>Abbiamo visto fino ad ora come un sensore con D</a:t>
                </a:r>
                <a:r>
                  <a:rPr lang="it-IT" sz="2000" baseline="-25000" dirty="0"/>
                  <a:t>F</a:t>
                </a:r>
                <a:r>
                  <a:rPr lang="it-IT" sz="2000" dirty="0"/>
                  <a:t>=1 (un </a:t>
                </a:r>
                <a:r>
                  <a:rPr lang="it-IT" sz="2000" dirty="0" err="1"/>
                  <a:t>nanofilo</a:t>
                </a:r>
                <a:r>
                  <a:rPr lang="it-IT" sz="2000" dirty="0"/>
                  <a:t>) offra sostanziali vantaggi in termini di sensibilità e tempo di risposta rispetto ad un sensore planare (D</a:t>
                </a:r>
                <a:r>
                  <a:rPr lang="it-IT" sz="2000" baseline="-25000" dirty="0"/>
                  <a:t>F</a:t>
                </a:r>
                <a:r>
                  <a:rPr lang="it-IT" sz="2000" dirty="0"/>
                  <a:t>=2). </a:t>
                </a:r>
                <a:r>
                  <a:rPr lang="it-IT" sz="2000" b="1" dirty="0"/>
                  <a:t>Deriviamo ora una soluzione che possa descrivere in maniera più generale la dipendenza della risposta di un sensore dalla sua geometria</a:t>
                </a:r>
                <a:r>
                  <a:rPr lang="it-IT" sz="2000" dirty="0"/>
                  <a:t>. Ridefiniamo allora il problema (stazionario) in questo modo:</a:t>
                </a:r>
              </a:p>
              <a:p>
                <a:pPr algn="just"/>
                <a:endParaRPr lang="it-IT" sz="20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sz="2000" dirty="0"/>
              </a:p>
              <a:p>
                <a:pPr algn="just"/>
                <a:endParaRPr lang="it-IT" sz="2000" dirty="0"/>
              </a:p>
              <a:p>
                <a:pPr algn="just"/>
                <a:endParaRPr lang="it-IT" sz="2000" dirty="0"/>
              </a:p>
              <a:p>
                <a:pPr algn="just"/>
                <a:r>
                  <a:rPr lang="it-IT" sz="2000" dirty="0" err="1"/>
                  <a:t>R</a:t>
                </a:r>
                <a:r>
                  <a:rPr lang="it-IT" sz="2000" dirty="0"/>
                  <a:t> è, come visto in precedenza, l’estensione della regione di diffusione, 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it-IT" sz="2000" dirty="0"/>
                  <a:t> il coefficiente di diffusione,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000" dirty="0">
                    <a:solidFill>
                      <a:srgbClr val="FF0000"/>
                    </a:solidFill>
                  </a:rPr>
                  <a:t> la densità dell’</a:t>
                </a:r>
                <a:r>
                  <a:rPr lang="it-IT" sz="2000" dirty="0" err="1">
                    <a:solidFill>
                      <a:srgbClr val="FF0000"/>
                    </a:solidFill>
                  </a:rPr>
                  <a:t>analita</a:t>
                </a:r>
                <a:r>
                  <a:rPr lang="it-IT" sz="2000" dirty="0">
                    <a:solidFill>
                      <a:srgbClr val="FF0000"/>
                    </a:solidFill>
                  </a:rPr>
                  <a:t> fuori dalla regione di diffusione </a:t>
                </a:r>
                <a:r>
                  <a:rPr lang="it-IT" sz="2000" dirty="0"/>
                  <a:t>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it-IT" sz="2000" dirty="0">
                    <a:solidFill>
                      <a:schemeClr val="accent1"/>
                    </a:solidFill>
                  </a:rPr>
                  <a:t> la densità sulla superficie del sensore</a:t>
                </a:r>
                <a:r>
                  <a:rPr lang="it-IT" sz="2000" dirty="0"/>
                  <a:t>.</a:t>
                </a: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AC7EB88F-461D-5D47-BCEB-9AADC03F4A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56" y="1037794"/>
                <a:ext cx="11536819" cy="3170099"/>
              </a:xfrm>
              <a:prstGeom prst="rect">
                <a:avLst/>
              </a:prstGeom>
              <a:blipFill>
                <a:blip r:embed="rId3"/>
                <a:stretch>
                  <a:fillRect l="-528" t="-962" r="-581" b="-25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CDEBC7FF-456F-014C-BF53-422A0A674623}"/>
              </a:ext>
            </a:extLst>
          </p:cNvPr>
          <p:cNvSpPr txBox="1"/>
          <p:nvPr/>
        </p:nvSpPr>
        <p:spPr>
          <a:xfrm>
            <a:off x="4612842" y="4483688"/>
            <a:ext cx="3097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/>
              <a:t>R</a:t>
            </a:r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82E9D475-2A80-4564-A8DE-07FC9AD905C0}"/>
              </a:ext>
            </a:extLst>
          </p:cNvPr>
          <p:cNvSpPr/>
          <p:nvPr/>
        </p:nvSpPr>
        <p:spPr>
          <a:xfrm>
            <a:off x="7302533" y="2553364"/>
            <a:ext cx="1384267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dirty="0"/>
              <a:t>Legge di Fick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1F7BAA7-CF3E-1D17-FF36-0BC9401DF898}"/>
              </a:ext>
            </a:extLst>
          </p:cNvPr>
          <p:cNvSpPr txBox="1"/>
          <p:nvPr/>
        </p:nvSpPr>
        <p:spPr>
          <a:xfrm>
            <a:off x="8341274" y="5743844"/>
            <a:ext cx="20794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1800" dirty="0"/>
              <a:t>Geometria cilindrica</a:t>
            </a:r>
            <a:endParaRPr lang="it-IT" dirty="0"/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CD82D903-CF0B-ECD4-DBDF-00AA7BE9F45D}"/>
              </a:ext>
            </a:extLst>
          </p:cNvPr>
          <p:cNvCxnSpPr>
            <a:stCxn id="10" idx="1"/>
          </p:cNvCxnSpPr>
          <p:nvPr/>
        </p:nvCxnSpPr>
        <p:spPr>
          <a:xfrm flipH="1" flipV="1">
            <a:off x="7031862" y="5897053"/>
            <a:ext cx="1309412" cy="314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4522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1499D2A-1F65-8045-B421-42D23E5B01FB}"/>
                  </a:ext>
                </a:extLst>
              </p:cNvPr>
              <p:cNvSpPr txBox="1"/>
              <p:nvPr/>
            </p:nvSpPr>
            <p:spPr>
              <a:xfrm>
                <a:off x="378620" y="1066327"/>
                <a:ext cx="11465718" cy="39549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100" dirty="0"/>
                  <a:t>Determinare la soluzione esatta in questo caso è molto complesso in quanto la risoluzione dell’equazione diffusiva </a:t>
                </a:r>
                <a14:m>
                  <m:oMath xmlns:m="http://schemas.openxmlformats.org/officeDocument/2006/math">
                    <m:r>
                      <a:rPr lang="it-IT" sz="2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</m:t>
                    </m:r>
                    <m:sSup>
                      <m:sSupPr>
                        <m:ctrlPr>
                          <a:rPr lang="it-IT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p>
                        <m:r>
                          <a:rPr lang="it-IT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it-IT" sz="2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it-IT" sz="2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it-IT" sz="2100" dirty="0"/>
                  <a:t> </a:t>
                </a:r>
                <a:r>
                  <a:rPr lang="it-IT" sz="2100" dirty="0">
                    <a:solidFill>
                      <a:srgbClr val="FF0000"/>
                    </a:solidFill>
                  </a:rPr>
                  <a:t>dipende dalla specifica configurazione del sensore e dalle condizioni imposte dalla natura della soluzione</a:t>
                </a:r>
                <a:r>
                  <a:rPr lang="it-IT" sz="2100" dirty="0"/>
                  <a:t>. </a:t>
                </a:r>
              </a:p>
              <a:p>
                <a:pPr algn="just"/>
                <a:endParaRPr lang="it-IT" sz="2100" dirty="0"/>
              </a:p>
              <a:p>
                <a:pPr algn="just"/>
                <a:r>
                  <a:rPr lang="it-IT" sz="2100" dirty="0"/>
                  <a:t>Si può però ragionare in </a:t>
                </a:r>
                <a:r>
                  <a:rPr lang="it-IT" sz="2100" b="1" dirty="0"/>
                  <a:t>analogia col caso elettrostatico</a:t>
                </a:r>
                <a:r>
                  <a:rPr lang="it-IT" sz="2100" dirty="0"/>
                  <a:t>. Sempre nel caso stazionario avremo </a:t>
                </a:r>
                <a:r>
                  <a:rPr lang="it-IT" sz="2100" dirty="0">
                    <a:solidFill>
                      <a:srgbClr val="FF0000"/>
                    </a:solidFill>
                  </a:rPr>
                  <a:t>due superfici mantenute a due potenziali separati da un materiale dielettrico con costante dielettrica </a:t>
                </a:r>
                <a14:m>
                  <m:oMath xmlns:m="http://schemas.openxmlformats.org/officeDocument/2006/math">
                    <m:r>
                      <a:rPr lang="it-IT" sz="21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it-IT" sz="2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1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it-IT" sz="2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  <m:sSub>
                      <m:sSubPr>
                        <m:ctrlPr>
                          <a:rPr lang="it-IT" sz="2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1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it-IT" sz="2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100" dirty="0"/>
                  <a:t>:</a:t>
                </a:r>
              </a:p>
              <a:p>
                <a:pPr algn="just"/>
                <a:endParaRPr lang="it-IT" sz="21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p>
                        <m:sSupPr>
                          <m:ctrlPr>
                            <a:rPr lang="it-IT" sz="2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2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it-IT" sz="2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2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it-IT" sz="2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sz="2100" dirty="0"/>
              </a:p>
              <a:p>
                <a:pPr algn="just"/>
                <a:endParaRPr lang="it-IT" sz="2100" dirty="0"/>
              </a:p>
              <a:p>
                <a:pPr algn="just"/>
                <a:r>
                  <a:rPr lang="it-IT" sz="2100" dirty="0"/>
                  <a:t>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it-IT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2100" dirty="0"/>
                  <a:t> potenziale sulla superficie esterna 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it-IT" sz="2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it-IT" sz="2100" dirty="0"/>
                  <a:t> potenziale sulla superficie interna.</a:t>
                </a:r>
              </a:p>
              <a:p>
                <a:endParaRPr lang="it-IT" sz="2000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1499D2A-1F65-8045-B421-42D23E5B01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620" y="1066327"/>
                <a:ext cx="11465718" cy="3954929"/>
              </a:xfrm>
              <a:prstGeom prst="rect">
                <a:avLst/>
              </a:prstGeom>
              <a:blipFill>
                <a:blip r:embed="rId2"/>
                <a:stretch>
                  <a:fillRect l="-638" t="-924" r="-6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>
            <a:extLst>
              <a:ext uri="{FF2B5EF4-FFF2-40B4-BE49-F238E27FC236}">
                <a16:creationId xmlns:a16="http://schemas.microsoft.com/office/drawing/2014/main" id="{D0918DB7-4782-D64E-A9CD-BE185AC03A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715" t="15465" r="6523" b="54483"/>
          <a:stretch/>
        </p:blipFill>
        <p:spPr>
          <a:xfrm>
            <a:off x="4673590" y="4765132"/>
            <a:ext cx="3810143" cy="187921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16DF689-410E-4749-A745-32FA888383D7}"/>
              </a:ext>
            </a:extLst>
          </p:cNvPr>
          <p:cNvSpPr txBox="1"/>
          <p:nvPr/>
        </p:nvSpPr>
        <p:spPr>
          <a:xfrm>
            <a:off x="135467" y="20246"/>
            <a:ext cx="7490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r>
              <a:rPr lang="it-IT" sz="4000" b="1" dirty="0">
                <a:latin typeface="+mj-lt"/>
              </a:rPr>
              <a:t> – modello generale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6104261D-7341-49A5-BC14-4F44E002134B}"/>
              </a:ext>
            </a:extLst>
          </p:cNvPr>
          <p:cNvSpPr/>
          <p:nvPr/>
        </p:nvSpPr>
        <p:spPr>
          <a:xfrm>
            <a:off x="7157390" y="3612907"/>
            <a:ext cx="2134323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dirty="0"/>
              <a:t>Equazione di Laplace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ECFE314-E416-4EC7-A039-24F722981A01}"/>
              </a:ext>
            </a:extLst>
          </p:cNvPr>
          <p:cNvSpPr txBox="1"/>
          <p:nvPr/>
        </p:nvSpPr>
        <p:spPr>
          <a:xfrm>
            <a:off x="6328015" y="6341973"/>
            <a:ext cx="3097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/>
              <a:t>R</a:t>
            </a:r>
            <a:endParaRPr lang="it-IT" dirty="0"/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897715DB-926A-4ACC-BED2-D04915243188}"/>
              </a:ext>
            </a:extLst>
          </p:cNvPr>
          <p:cNvCxnSpPr>
            <a:cxnSpLocks/>
          </p:cNvCxnSpPr>
          <p:nvPr/>
        </p:nvCxnSpPr>
        <p:spPr>
          <a:xfrm>
            <a:off x="5869578" y="5815234"/>
            <a:ext cx="388153" cy="47338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3D00CEA-0E20-183C-8247-F63E2BE7B68B}"/>
              </a:ext>
            </a:extLst>
          </p:cNvPr>
          <p:cNvSpPr txBox="1"/>
          <p:nvPr/>
        </p:nvSpPr>
        <p:spPr>
          <a:xfrm>
            <a:off x="8341274" y="5743844"/>
            <a:ext cx="20794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1800" dirty="0"/>
              <a:t>Geometria cilindrica</a:t>
            </a:r>
            <a:endParaRPr lang="it-IT" dirty="0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39116C7C-BF2A-3D16-5AC5-1B19D51CA3F6}"/>
              </a:ext>
            </a:extLst>
          </p:cNvPr>
          <p:cNvCxnSpPr>
            <a:stCxn id="4" idx="1"/>
          </p:cNvCxnSpPr>
          <p:nvPr/>
        </p:nvCxnSpPr>
        <p:spPr>
          <a:xfrm flipH="1" flipV="1">
            <a:off x="7031862" y="5897053"/>
            <a:ext cx="1309412" cy="314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32402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1499D2A-1F65-8045-B421-42D23E5B01FB}"/>
                  </a:ext>
                </a:extLst>
              </p:cNvPr>
              <p:cNvSpPr txBox="1"/>
              <p:nvPr/>
            </p:nvSpPr>
            <p:spPr>
              <a:xfrm>
                <a:off x="371476" y="1098670"/>
                <a:ext cx="11501438" cy="5152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La carica in gioco in un dato istante (ricordiamoci che stiamo considerando il caso stazionario) sarà semplicemente data dall’equazione di Gauss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Q</m:t>
                    </m:r>
                    <m:r>
                      <a:rPr lang="it-IT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it-IT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it-IT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e>
                    </m:d>
                  </m:oMath>
                </a14:m>
                <a:r>
                  <a:rPr lang="it-IT" sz="2200" dirty="0"/>
                  <a:t>. </a:t>
                </a:r>
                <a:r>
                  <a:rPr lang="it-IT" sz="2200" dirty="0">
                    <a:solidFill>
                      <a:srgbClr val="FF0000"/>
                    </a:solidFill>
                  </a:rPr>
                  <a:t>In steady state ignoriamo il tempo</a:t>
                </a:r>
                <a:r>
                  <a:rPr lang="it-IT" sz="2200" dirty="0"/>
                  <a:t>, ma se consideriamo questo steady state come </a:t>
                </a:r>
                <a:r>
                  <a:rPr lang="it-IT" sz="2200" b="1" dirty="0"/>
                  <a:t>l’istantanea di un processo tempo variante </a:t>
                </a:r>
                <a:r>
                  <a:rPr lang="it-IT" sz="2200" dirty="0"/>
                  <a:t>otterremmo la nota relazione che porta alla definizione della capacità elettrica: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it-IT" sz="22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Q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it-IT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dt</m:t>
                        </m:r>
                      </m:den>
                    </m:f>
                    <m:r>
                      <a:rPr lang="it-IT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it-IT" sz="2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it-IT" sz="2200" dirty="0"/>
                  <a:t>.</a:t>
                </a:r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La </a:t>
                </a:r>
                <a:r>
                  <a:rPr lang="it-IT" sz="2200" dirty="0">
                    <a:solidFill>
                      <a:srgbClr val="FF0000"/>
                    </a:solidFill>
                  </a:rPr>
                  <a:t>risoluzione dell’equazione di Gauss per diverse geometrie </a:t>
                </a:r>
                <a:r>
                  <a:rPr lang="it-IT" sz="2200" dirty="0"/>
                  <a:t>di elettrodi ci darà:</a:t>
                </a:r>
              </a:p>
              <a:p>
                <a:pPr algn="just"/>
                <a:endParaRPr lang="it-IT" sz="2200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num>
                      <m:den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it-IT" sz="2200" dirty="0"/>
                  <a:t> nel monodimensionale (diventa il caso planare, condensatore a facce parallele, se consideriamo l’area).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it-IT" sz="2200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𝜋𝜀</m:t>
                        </m:r>
                      </m:num>
                      <m:den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𝑙𝑛</m:t>
                        </m:r>
                        <m:d>
                          <m:d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it-IT" sz="2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2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it-IT" sz="2200" dirty="0"/>
                  <a:t> nel caso di due elettrodi cilindrici concentrici.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it-IT" sz="2200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𝜋𝜀</m:t>
                        </m:r>
                      </m:num>
                      <m:den>
                        <m:sSup>
                          <m:sSup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it-IT" sz="2200" dirty="0"/>
                  <a:t> nel caso di due sfere concentriche.</a:t>
                </a:r>
              </a:p>
            </p:txBody>
          </p:sp>
        </mc:Choice>
        <mc:Fallback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1499D2A-1F65-8045-B421-42D23E5B01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76" y="1098670"/>
                <a:ext cx="11501438" cy="5152885"/>
              </a:xfrm>
              <a:prstGeom prst="rect">
                <a:avLst/>
              </a:prstGeom>
              <a:blipFill>
                <a:blip r:embed="rId2"/>
                <a:stretch>
                  <a:fillRect l="-662" t="-737" r="-11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>
            <a:extLst>
              <a:ext uri="{FF2B5EF4-FFF2-40B4-BE49-F238E27FC236}">
                <a16:creationId xmlns:a16="http://schemas.microsoft.com/office/drawing/2014/main" id="{BD7389D3-32C6-5841-ADDB-4B460D9058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715" t="15465" r="6523" b="54483"/>
          <a:stretch/>
        </p:blipFill>
        <p:spPr>
          <a:xfrm>
            <a:off x="8310606" y="4604262"/>
            <a:ext cx="3810143" cy="187921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874A4E53-69BD-8546-9BB0-ADC126C013BF}"/>
              </a:ext>
            </a:extLst>
          </p:cNvPr>
          <p:cNvSpPr txBox="1"/>
          <p:nvPr/>
        </p:nvSpPr>
        <p:spPr>
          <a:xfrm>
            <a:off x="135467" y="20246"/>
            <a:ext cx="7490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r>
              <a:rPr lang="it-IT" sz="4000" b="1" dirty="0">
                <a:latin typeface="+mj-lt"/>
              </a:rPr>
              <a:t> – modello generale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77CD537-AFF2-ACDB-9FEA-AEFDE5A0D508}"/>
              </a:ext>
            </a:extLst>
          </p:cNvPr>
          <p:cNvSpPr txBox="1"/>
          <p:nvPr/>
        </p:nvSpPr>
        <p:spPr>
          <a:xfrm>
            <a:off x="10041334" y="6403560"/>
            <a:ext cx="20794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1800" dirty="0"/>
              <a:t>Geometria cilindrica</a:t>
            </a:r>
            <a:endParaRPr lang="it-IT" dirty="0"/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B17FA633-6E6B-196F-D1D4-E0F43B7AF116}"/>
              </a:ext>
            </a:extLst>
          </p:cNvPr>
          <p:cNvCxnSpPr>
            <a:cxnSpLocks/>
            <a:stCxn id="2" idx="0"/>
          </p:cNvCxnSpPr>
          <p:nvPr/>
        </p:nvCxnSpPr>
        <p:spPr>
          <a:xfrm flipH="1" flipV="1">
            <a:off x="10328856" y="6096002"/>
            <a:ext cx="752186" cy="30755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0396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1499D2A-1F65-8045-B421-42D23E5B01FB}"/>
                  </a:ext>
                </a:extLst>
              </p:cNvPr>
              <p:cNvSpPr txBox="1"/>
              <p:nvPr/>
            </p:nvSpPr>
            <p:spPr>
              <a:xfrm>
                <a:off x="257175" y="921948"/>
                <a:ext cx="11572875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t-IT" sz="2200" dirty="0"/>
                  <a:t>Se torniamo adesso al problema di partenza, </a:t>
                </a:r>
                <a:r>
                  <a:rPr lang="it-IT" sz="2200" dirty="0">
                    <a:solidFill>
                      <a:srgbClr val="FF0000"/>
                    </a:solidFill>
                  </a:rPr>
                  <a:t>possiamo utilizzare la forma della soluzione generale </a:t>
                </a:r>
                <a:r>
                  <a:rPr lang="it-IT" sz="2200" dirty="0"/>
                  <a:t>ottenuta per il problema elettrostatico e</a:t>
                </a:r>
                <a:r>
                  <a:rPr lang="it-IT" sz="2200" dirty="0">
                    <a:solidFill>
                      <a:srgbClr val="FF0000"/>
                    </a:solidFill>
                  </a:rPr>
                  <a:t> sostituire </a:t>
                </a:r>
                <a14:m>
                  <m:oMath xmlns:m="http://schemas.openxmlformats.org/officeDocument/2006/math">
                    <m:r>
                      <a:rPr lang="it-IT" sz="2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it-IT" sz="2200" dirty="0">
                    <a:solidFill>
                      <a:srgbClr val="FF0000"/>
                    </a:solidFill>
                  </a:rPr>
                  <a:t> </a:t>
                </a:r>
                <a:r>
                  <a:rPr lang="it-IT" sz="2200" dirty="0"/>
                  <a:t>a</a:t>
                </a:r>
                <a:r>
                  <a:rPr lang="it-IT" sz="22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22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it-IT" sz="2200" dirty="0">
                    <a:solidFill>
                      <a:srgbClr val="FF0000"/>
                    </a:solidFill>
                  </a:rPr>
                  <a:t> e </a:t>
                </a:r>
                <a14:m>
                  <m:oMath xmlns:m="http://schemas.openxmlformats.org/officeDocument/2006/math">
                    <m:r>
                      <a:rPr lang="it-IT" sz="2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it-IT" sz="2200" dirty="0">
                    <a:solidFill>
                      <a:srgbClr val="FF0000"/>
                    </a:solidFill>
                  </a:rPr>
                  <a:t> </a:t>
                </a:r>
                <a:r>
                  <a:rPr lang="it-IT" sz="2200" dirty="0"/>
                  <a:t>a</a:t>
                </a:r>
                <a:r>
                  <a:rPr lang="it-IT" sz="22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22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sz="2200" dirty="0"/>
                  <a:t>, ottenendo così la forma generale per il problema diffusivo (sempre in steady state), che ci darà una </a:t>
                </a:r>
                <a:r>
                  <a:rPr lang="it-IT" sz="2200" dirty="0">
                    <a:solidFill>
                      <a:srgbClr val="FF0000"/>
                    </a:solidFill>
                  </a:rPr>
                  <a:t>istantanea relativa alla situazione dei siti superficiali occupati N</a:t>
                </a:r>
                <a:r>
                  <a:rPr lang="it-IT" sz="2200" baseline="-25000" dirty="0">
                    <a:solidFill>
                      <a:srgbClr val="FF0000"/>
                    </a:solidFill>
                  </a:rPr>
                  <a:t>SS</a:t>
                </a:r>
                <a:r>
                  <a:rPr lang="it-IT" sz="2200" dirty="0">
                    <a:solidFill>
                      <a:srgbClr val="FF0000"/>
                    </a:solidFill>
                  </a:rPr>
                  <a:t> </a:t>
                </a:r>
                <a:r>
                  <a:rPr lang="it-IT" sz="2200" dirty="0"/>
                  <a:t>(così come prima abbiamo fatto per la carica Q):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𝑆𝑆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d>
                        <m:d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2200" dirty="0"/>
              </a:p>
              <a:p>
                <a:endParaRPr lang="it-IT" sz="2000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1499D2A-1F65-8045-B421-42D23E5B01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75" y="921948"/>
                <a:ext cx="11572875" cy="3108543"/>
              </a:xfrm>
              <a:prstGeom prst="rect">
                <a:avLst/>
              </a:prstGeom>
              <a:blipFill>
                <a:blip r:embed="rId2"/>
                <a:stretch>
                  <a:fillRect l="-685" r="-63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>
            <a:extLst>
              <a:ext uri="{FF2B5EF4-FFF2-40B4-BE49-F238E27FC236}">
                <a16:creationId xmlns:a16="http://schemas.microsoft.com/office/drawing/2014/main" id="{4C72E8BC-E574-C34F-B143-614350BA99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65" t="14363" r="52077" b="53104"/>
          <a:stretch/>
        </p:blipFill>
        <p:spPr>
          <a:xfrm>
            <a:off x="4941103" y="4638501"/>
            <a:ext cx="2778020" cy="1591293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09FFAE6-1F3A-854F-BEC1-1DED05E7DA50}"/>
              </a:ext>
            </a:extLst>
          </p:cNvPr>
          <p:cNvSpPr txBox="1"/>
          <p:nvPr/>
        </p:nvSpPr>
        <p:spPr>
          <a:xfrm>
            <a:off x="135467" y="20246"/>
            <a:ext cx="7490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r>
              <a:rPr lang="it-IT" sz="4000" b="1" dirty="0">
                <a:latin typeface="+mj-lt"/>
              </a:rPr>
              <a:t> – modello generale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7D8D8B1-62FE-4D7B-87CA-EE8CFC49B281}"/>
              </a:ext>
            </a:extLst>
          </p:cNvPr>
          <p:cNvSpPr txBox="1"/>
          <p:nvPr/>
        </p:nvSpPr>
        <p:spPr>
          <a:xfrm>
            <a:off x="5035131" y="4570398"/>
            <a:ext cx="3097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/>
              <a:t>R</a:t>
            </a:r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D24B76D-7B07-C831-01ED-F3EE8148F9D0}"/>
              </a:ext>
            </a:extLst>
          </p:cNvPr>
          <p:cNvSpPr txBox="1"/>
          <p:nvPr/>
        </p:nvSpPr>
        <p:spPr>
          <a:xfrm>
            <a:off x="8289761" y="5545257"/>
            <a:ext cx="20794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1800" dirty="0"/>
              <a:t>Geometria cilindrica</a:t>
            </a:r>
            <a:endParaRPr lang="it-IT" dirty="0"/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39C5244A-3B18-EA45-B2EA-3738EAE911C8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6980349" y="5698466"/>
            <a:ext cx="1309412" cy="314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6654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1499D2A-1F65-8045-B421-42D23E5B01FB}"/>
                  </a:ext>
                </a:extLst>
              </p:cNvPr>
              <p:cNvSpPr txBox="1"/>
              <p:nvPr/>
            </p:nvSpPr>
            <p:spPr>
              <a:xfrm>
                <a:off x="284755" y="1169167"/>
                <a:ext cx="1163807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In questo modo possiamo definire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</m:sub>
                    </m:sSub>
                  </m:oMath>
                </a14:m>
                <a:r>
                  <a:rPr lang="it-IT" sz="2200" dirty="0"/>
                  <a:t> come una sorta di </a:t>
                </a:r>
                <a:r>
                  <a:rPr lang="it-IT" sz="2200" b="1" dirty="0"/>
                  <a:t>capacità diffusiva</a:t>
                </a:r>
                <a:r>
                  <a:rPr lang="it-IT" sz="2200" dirty="0"/>
                  <a:t> (che non avrà ovviamente più le dimensioni di una capacità elettrica):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1499D2A-1F65-8045-B421-42D23E5B01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755" y="1169167"/>
                <a:ext cx="11638071" cy="769441"/>
              </a:xfrm>
              <a:prstGeom prst="rect">
                <a:avLst/>
              </a:prstGeom>
              <a:blipFill>
                <a:blip r:embed="rId2"/>
                <a:stretch>
                  <a:fillRect l="-681" t="-5556" r="-681" b="-1507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09FFAE6-1F3A-854F-BEC1-1DED05E7DA50}"/>
              </a:ext>
            </a:extLst>
          </p:cNvPr>
          <p:cNvSpPr txBox="1"/>
          <p:nvPr/>
        </p:nvSpPr>
        <p:spPr>
          <a:xfrm>
            <a:off x="135467" y="20246"/>
            <a:ext cx="7490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r>
              <a:rPr lang="it-IT" sz="4000" b="1" dirty="0">
                <a:latin typeface="+mj-lt"/>
              </a:rPr>
              <a:t> – modello generale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BDD7545-15E9-4FFC-A133-206B1D6EC3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65" t="14363" r="52077" b="53104"/>
          <a:stretch/>
        </p:blipFill>
        <p:spPr>
          <a:xfrm>
            <a:off x="5464885" y="5084233"/>
            <a:ext cx="2778020" cy="1591293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DAAFD49-E2A9-4779-85DB-5B8CD28E070B}"/>
              </a:ext>
            </a:extLst>
          </p:cNvPr>
          <p:cNvSpPr txBox="1"/>
          <p:nvPr/>
        </p:nvSpPr>
        <p:spPr>
          <a:xfrm>
            <a:off x="5558913" y="5016130"/>
            <a:ext cx="3097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/>
              <a:t>R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8FD8198F-4740-408E-8A5E-CB6BB05C9E56}"/>
                  </a:ext>
                </a:extLst>
              </p:cNvPr>
              <p:cNvSpPr/>
              <p:nvPr/>
            </p:nvSpPr>
            <p:spPr>
              <a:xfrm>
                <a:off x="1271829" y="2334203"/>
                <a:ext cx="2778020" cy="2286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num>
                      <m:den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endParaRPr lang="it-IT" sz="2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2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𝜋𝜀</m:t>
                        </m:r>
                      </m:num>
                      <m:den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𝑙𝑛</m:t>
                        </m:r>
                        <m:d>
                          <m:dPr>
                            <m:ctrlP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it-IT" sz="2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2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𝜋𝜀</m:t>
                        </m:r>
                      </m:num>
                      <m:den>
                        <m:sSup>
                          <m:sSupPr>
                            <m:ctrlP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endParaRPr lang="it-IT" sz="2200" dirty="0"/>
              </a:p>
            </p:txBody>
          </p:sp>
        </mc:Choice>
        <mc:Fallback xmlns="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8FD8198F-4740-408E-8A5E-CB6BB05C9E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829" y="2334203"/>
                <a:ext cx="2778020" cy="2286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41DD2E2D-0CC2-4325-BBFE-EC8EB9265B75}"/>
                  </a:ext>
                </a:extLst>
              </p:cNvPr>
              <p:cNvSpPr/>
              <p:nvPr/>
            </p:nvSpPr>
            <p:spPr>
              <a:xfrm>
                <a:off x="5161935" y="2041126"/>
                <a:ext cx="6894598" cy="26852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</m:sub>
                    </m:sSub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it-IT" sz="2200" dirty="0"/>
                  <a:t> nel caso monodimensionale (diventa il caso planare se consideriamo l’area).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2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</m:sub>
                    </m:sSub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𝑙𝑛</m:t>
                        </m:r>
                        <m:d>
                          <m:dPr>
                            <m:ctrlP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it-IT" sz="2200" dirty="0"/>
                  <a:t> nel caso di geometria cilindrica.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2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</m:sub>
                    </m:sSub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sSup>
                          <m:sSupPr>
                            <m:ctrlP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it-IT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it-IT" sz="2200" dirty="0"/>
                  <a:t> nel caso di geometria sferica.</a:t>
                </a:r>
              </a:p>
            </p:txBody>
          </p:sp>
        </mc:Choice>
        <mc:Fallback xmlns="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41DD2E2D-0CC2-4325-BBFE-EC8EB9265B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1935" y="2041126"/>
                <a:ext cx="6894598" cy="26852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C2F27A93-A39E-4F7E-A4F1-BBB2FCCAA6E8}"/>
                  </a:ext>
                </a:extLst>
              </p:cNvPr>
              <p:cNvSpPr/>
              <p:nvPr/>
            </p:nvSpPr>
            <p:spPr>
              <a:xfrm>
                <a:off x="4363678" y="3168293"/>
                <a:ext cx="484428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C2F27A93-A39E-4F7E-A4F1-BBB2FCCAA6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678" y="3168293"/>
                <a:ext cx="484428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>
            <a:extLst>
              <a:ext uri="{FF2B5EF4-FFF2-40B4-BE49-F238E27FC236}">
                <a16:creationId xmlns:a16="http://schemas.microsoft.com/office/drawing/2014/main" id="{A2888607-7939-5D74-E50B-8996037C3B68}"/>
              </a:ext>
            </a:extLst>
          </p:cNvPr>
          <p:cNvSpPr txBox="1"/>
          <p:nvPr/>
        </p:nvSpPr>
        <p:spPr>
          <a:xfrm>
            <a:off x="8611733" y="5743844"/>
            <a:ext cx="20794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1800" dirty="0"/>
              <a:t>Geometria cilindrica</a:t>
            </a:r>
            <a:endParaRPr lang="it-IT" dirty="0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B6C800E7-DBC2-90F9-1B7A-98BEFCBF1334}"/>
              </a:ext>
            </a:extLst>
          </p:cNvPr>
          <p:cNvCxnSpPr>
            <a:stCxn id="7" idx="1"/>
          </p:cNvCxnSpPr>
          <p:nvPr/>
        </p:nvCxnSpPr>
        <p:spPr>
          <a:xfrm flipH="1" flipV="1">
            <a:off x="7302321" y="5897053"/>
            <a:ext cx="1309412" cy="314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3333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3BEC26CA-7A14-FC4E-9DB4-64707C3DB93E}"/>
                  </a:ext>
                </a:extLst>
              </p:cNvPr>
              <p:cNvSpPr txBox="1"/>
              <p:nvPr/>
            </p:nvSpPr>
            <p:spPr>
              <a:xfrm>
                <a:off x="281517" y="1188132"/>
                <a:ext cx="11662437" cy="3816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Come già visto in precedenza, nella risoluzione di questo tipo di problema bisogna tener conto anche dei </a:t>
                </a:r>
                <a:r>
                  <a:rPr lang="it-IT" sz="2200" dirty="0">
                    <a:solidFill>
                      <a:srgbClr val="FF0000"/>
                    </a:solidFill>
                  </a:rPr>
                  <a:t>fenomeni di cattura all’interfaccia </a:t>
                </a:r>
                <a:r>
                  <a:rPr lang="it-IT" sz="2200" dirty="0"/>
                  <a:t>(che consideriamo sempre come perfettamente </a:t>
                </a:r>
                <a:r>
                  <a:rPr lang="it-IT" sz="2200" dirty="0" err="1"/>
                  <a:t>sticky</a:t>
                </a:r>
                <a:r>
                  <a:rPr lang="it-IT" sz="2200" dirty="0"/>
                  <a:t> dunque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it-IT" sz="2200" dirty="0"/>
                  <a:t> 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=∞</m:t>
                    </m:r>
                  </m:oMath>
                </a14:m>
                <a:r>
                  <a:rPr lang="it-IT" sz="2200" dirty="0"/>
                  <a:t>). In questo caso la soluzione precedente diventa: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𝑆𝑆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d>
                        <m:d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it-IT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220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La soluzione </a:t>
                </a:r>
                <a:r>
                  <a:rPr lang="it-IT" sz="2200" dirty="0" err="1"/>
                  <a:t>N</a:t>
                </a:r>
                <a:r>
                  <a:rPr lang="it-IT" sz="2200" dirty="0"/>
                  <a:t>(t) potrà essere dunque espressa (tralasciando l’area) in termini di capacità diffusiva:</a:t>
                </a:r>
              </a:p>
              <a:p>
                <a:pPr algn="just"/>
                <a:endParaRPr lang="it-IT" sz="22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sSub>
                        <m:sSub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it-IT" sz="220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/>
                  <a:t>Questo nel caso </a:t>
                </a:r>
                <a:r>
                  <a:rPr lang="it-IT" sz="2200" b="1" dirty="0"/>
                  <a:t>stazionario</a:t>
                </a:r>
                <a:r>
                  <a:rPr lang="it-IT" sz="2200" dirty="0"/>
                  <a:t>, cioè con </a:t>
                </a:r>
                <a:r>
                  <a:rPr lang="it-IT" sz="2200" b="1" dirty="0" err="1"/>
                  <a:t>R</a:t>
                </a:r>
                <a:r>
                  <a:rPr lang="it-IT" sz="2200" b="1" dirty="0"/>
                  <a:t> costante</a:t>
                </a:r>
                <a:r>
                  <a:rPr lang="it-IT" sz="2200" dirty="0"/>
                  <a:t>. </a:t>
                </a: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3BEC26CA-7A14-FC4E-9DB4-64707C3DB9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517" y="1188132"/>
                <a:ext cx="11662437" cy="3816429"/>
              </a:xfrm>
              <a:prstGeom prst="rect">
                <a:avLst/>
              </a:prstGeom>
              <a:blipFill>
                <a:blip r:embed="rId2"/>
                <a:stretch>
                  <a:fillRect l="-680" t="-1118" r="-680" b="-22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>
            <a:extLst>
              <a:ext uri="{FF2B5EF4-FFF2-40B4-BE49-F238E27FC236}">
                <a16:creationId xmlns:a16="http://schemas.microsoft.com/office/drawing/2014/main" id="{4DBAF8C9-13C6-CD48-824A-2D31BFFF83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63" t="13674" r="51413" b="54713"/>
          <a:stretch/>
        </p:blipFill>
        <p:spPr>
          <a:xfrm>
            <a:off x="7511861" y="4570398"/>
            <a:ext cx="3554984" cy="195273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8E8F334-A6E5-354C-A864-D10A9FE25E1C}"/>
              </a:ext>
            </a:extLst>
          </p:cNvPr>
          <p:cNvSpPr txBox="1"/>
          <p:nvPr/>
        </p:nvSpPr>
        <p:spPr>
          <a:xfrm>
            <a:off x="7647704" y="4570398"/>
            <a:ext cx="3097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/>
              <a:t>R</a:t>
            </a:r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D0C5AD0-059C-9541-B56B-535094CFCC26}"/>
              </a:ext>
            </a:extLst>
          </p:cNvPr>
          <p:cNvSpPr txBox="1"/>
          <p:nvPr/>
        </p:nvSpPr>
        <p:spPr>
          <a:xfrm>
            <a:off x="135467" y="20246"/>
            <a:ext cx="7490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r>
              <a:rPr lang="it-IT" sz="4000" b="1" dirty="0">
                <a:latin typeface="+mj-lt"/>
              </a:rPr>
              <a:t> – modello generale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A3F1B73-2BA9-E7C2-8B9A-258245410272}"/>
              </a:ext>
            </a:extLst>
          </p:cNvPr>
          <p:cNvSpPr txBox="1"/>
          <p:nvPr/>
        </p:nvSpPr>
        <p:spPr>
          <a:xfrm>
            <a:off x="9864539" y="6338470"/>
            <a:ext cx="20794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800" dirty="0"/>
              <a:t>Geometria cilindrica</a:t>
            </a:r>
            <a:endParaRPr lang="it-IT" dirty="0"/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45F6F846-48D1-67F1-777C-F435C196289E}"/>
              </a:ext>
            </a:extLst>
          </p:cNvPr>
          <p:cNvCxnSpPr>
            <a:cxnSpLocks/>
          </p:cNvCxnSpPr>
          <p:nvPr/>
        </p:nvCxnSpPr>
        <p:spPr>
          <a:xfrm flipH="1" flipV="1">
            <a:off x="9517487" y="6096002"/>
            <a:ext cx="1390919" cy="25328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99010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>
            <a:extLst>
              <a:ext uri="{FF2B5EF4-FFF2-40B4-BE49-F238E27FC236}">
                <a16:creationId xmlns:a16="http://schemas.microsoft.com/office/drawing/2014/main" id="{85263551-43BF-184D-98E6-6D739086BE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768" t="11955" r="1667" b="55729"/>
          <a:stretch/>
        </p:blipFill>
        <p:spPr>
          <a:xfrm>
            <a:off x="4435654" y="4557384"/>
            <a:ext cx="3807963" cy="20739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22CC12B4-0CF3-C14B-BA73-52358A0F6F06}"/>
                  </a:ext>
                </a:extLst>
              </p:cNvPr>
              <p:cNvSpPr/>
              <p:nvPr/>
            </p:nvSpPr>
            <p:spPr>
              <a:xfrm>
                <a:off x="363446" y="1059327"/>
                <a:ext cx="11465108" cy="28716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it-IT" sz="2200" dirty="0"/>
                  <a:t>Il caso di nostro interesse è però ovviamente quello tempo-variante, dato che </a:t>
                </a:r>
                <a:r>
                  <a:rPr lang="it-IT" sz="2200" dirty="0">
                    <a:solidFill>
                      <a:srgbClr val="FF0000"/>
                    </a:solidFill>
                  </a:rPr>
                  <a:t>la regione di diffusione non è fissa ma si espande nel tempo</a:t>
                </a:r>
                <a:r>
                  <a:rPr lang="it-IT" sz="2200" dirty="0"/>
                  <a:t>. In particolare ricordiamo che la nostra regione di svuotamento ha la seguente dipendenza dal tempo: </a:t>
                </a:r>
                <a14:m>
                  <m:oMath xmlns:m="http://schemas.openxmlformats.org/officeDocument/2006/math"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it-IT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𝐷𝑡</m:t>
                        </m:r>
                      </m:e>
                    </m:rad>
                  </m:oMath>
                </a14:m>
                <a:r>
                  <a:rPr lang="it-IT" sz="2200" dirty="0"/>
                  <a:t>. L’espressione non approssimata è la seguente: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𝑛𝐷𝑡</m:t>
                          </m:r>
                        </m:e>
                      </m:rad>
                    </m:oMath>
                  </m:oMathPara>
                </a14:m>
                <a:endParaRPr lang="it-IT" sz="2200" dirty="0"/>
              </a:p>
              <a:p>
                <a:pPr algn="just"/>
                <a:endParaRPr lang="it-IT" sz="2200" dirty="0"/>
              </a:p>
              <a:p>
                <a:pPr algn="just"/>
                <a:r>
                  <a:rPr lang="it-IT" sz="2200" dirty="0">
                    <a:ea typeface="Cambria Math" panose="02040503050406030204" pitchFamily="18" charset="0"/>
                  </a:rPr>
                  <a:t>con </a:t>
                </a:r>
                <a14:m>
                  <m:oMath xmlns:m="http://schemas.openxmlformats.org/officeDocument/2006/math"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it-IT" sz="2200" dirty="0"/>
                  <a:t>: </a:t>
                </a:r>
                <a:r>
                  <a:rPr lang="it-IT" sz="2200" b="1" dirty="0" err="1"/>
                  <a:t>dimensionalità</a:t>
                </a:r>
                <a:r>
                  <a:rPr lang="it-IT" sz="2200" b="1" dirty="0"/>
                  <a:t> del sistema </a:t>
                </a:r>
                <a:r>
                  <a:rPr lang="it-IT" sz="2200" dirty="0"/>
                  <a:t>(1 per il caso planare, 2 per quello cilindrico e 3 per quello sferico). Da non confondere con la dimensione frattale!</a:t>
                </a:r>
              </a:p>
            </p:txBody>
          </p:sp>
        </mc:Choice>
        <mc:Fallback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22CC12B4-0CF3-C14B-BA73-52358A0F6F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46" y="1059327"/>
                <a:ext cx="11465108" cy="2871620"/>
              </a:xfrm>
              <a:prstGeom prst="rect">
                <a:avLst/>
              </a:prstGeom>
              <a:blipFill>
                <a:blip r:embed="rId3"/>
                <a:stretch>
                  <a:fillRect l="-664" t="-1322" r="-1217" b="-35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e 5">
            <a:extLst>
              <a:ext uri="{FF2B5EF4-FFF2-40B4-BE49-F238E27FC236}">
                <a16:creationId xmlns:a16="http://schemas.microsoft.com/office/drawing/2014/main" id="{417BCC1D-D7CE-B843-917D-7E7A2AC9E3B8}"/>
              </a:ext>
            </a:extLst>
          </p:cNvPr>
          <p:cNvSpPr>
            <a:spLocks noChangeAspect="1"/>
          </p:cNvSpPr>
          <p:nvPr/>
        </p:nvSpPr>
        <p:spPr>
          <a:xfrm>
            <a:off x="4568221" y="4411989"/>
            <a:ext cx="2160000" cy="21600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14FAA3A9-E840-0E4A-942A-52F71BA61402}"/>
              </a:ext>
            </a:extLst>
          </p:cNvPr>
          <p:cNvCxnSpPr/>
          <p:nvPr/>
        </p:nvCxnSpPr>
        <p:spPr>
          <a:xfrm flipV="1">
            <a:off x="6424551" y="4792125"/>
            <a:ext cx="510639" cy="3352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117B36C4-35E8-5547-B77C-0BC271DB3D24}"/>
              </a:ext>
            </a:extLst>
          </p:cNvPr>
          <p:cNvCxnSpPr>
            <a:cxnSpLocks/>
          </p:cNvCxnSpPr>
          <p:nvPr/>
        </p:nvCxnSpPr>
        <p:spPr>
          <a:xfrm flipH="1" flipV="1">
            <a:off x="4194845" y="5376782"/>
            <a:ext cx="665959" cy="858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0115E426-F08A-FD4B-89C1-A7AC1451F6C3}"/>
              </a:ext>
            </a:extLst>
          </p:cNvPr>
          <p:cNvCxnSpPr>
            <a:cxnSpLocks/>
          </p:cNvCxnSpPr>
          <p:nvPr/>
        </p:nvCxnSpPr>
        <p:spPr>
          <a:xfrm flipH="1" flipV="1">
            <a:off x="5296395" y="4191999"/>
            <a:ext cx="145484" cy="51272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11AAE70C-4483-4044-ABFA-6EEE58D645BE}"/>
                  </a:ext>
                </a:extLst>
              </p:cNvPr>
              <p:cNvSpPr txBox="1"/>
              <p:nvPr/>
            </p:nvSpPr>
            <p:spPr>
              <a:xfrm>
                <a:off x="6351998" y="6006449"/>
                <a:ext cx="1812163" cy="43640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𝑛𝐷𝑡</m:t>
                          </m:r>
                        </m:e>
                      </m:rad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11AAE70C-4483-4044-ABFA-6EEE58D645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1998" y="6006449"/>
                <a:ext cx="1812163" cy="4364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ttangolo 17">
                <a:extLst>
                  <a:ext uri="{FF2B5EF4-FFF2-40B4-BE49-F238E27FC236}">
                    <a16:creationId xmlns:a16="http://schemas.microsoft.com/office/drawing/2014/main" id="{E32B0C8B-F4F8-2345-8E52-7AD4C70999A4}"/>
                  </a:ext>
                </a:extLst>
              </p:cNvPr>
              <p:cNvSpPr/>
              <p:nvPr/>
            </p:nvSpPr>
            <p:spPr>
              <a:xfrm>
                <a:off x="4996485" y="5167907"/>
                <a:ext cx="498149" cy="400110"/>
              </a:xfrm>
              <a:prstGeom prst="rect">
                <a:avLst/>
              </a:prstGeom>
              <a:gradFill flip="none" rotWithShape="1">
                <a:gsLst>
                  <a:gs pos="84000">
                    <a:srgbClr val="B0DDFF"/>
                  </a:gs>
                  <a:gs pos="2800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8" name="Rettangolo 17">
                <a:extLst>
                  <a:ext uri="{FF2B5EF4-FFF2-40B4-BE49-F238E27FC236}">
                    <a16:creationId xmlns:a16="http://schemas.microsoft.com/office/drawing/2014/main" id="{E32B0C8B-F4F8-2345-8E52-7AD4C70999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485" y="5167907"/>
                <a:ext cx="498149" cy="400110"/>
              </a:xfrm>
              <a:prstGeom prst="rect">
                <a:avLst/>
              </a:prstGeom>
              <a:blipFill>
                <a:blip r:embed="rId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ttangolo 18">
                <a:extLst>
                  <a:ext uri="{FF2B5EF4-FFF2-40B4-BE49-F238E27FC236}">
                    <a16:creationId xmlns:a16="http://schemas.microsoft.com/office/drawing/2014/main" id="{1AEC2BCD-49B3-4649-B12A-818F1BFE6E14}"/>
                  </a:ext>
                </a:extLst>
              </p:cNvPr>
              <p:cNvSpPr/>
              <p:nvPr/>
            </p:nvSpPr>
            <p:spPr>
              <a:xfrm>
                <a:off x="4412518" y="5910827"/>
                <a:ext cx="498149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9" name="Rettangolo 18">
                <a:extLst>
                  <a:ext uri="{FF2B5EF4-FFF2-40B4-BE49-F238E27FC236}">
                    <a16:creationId xmlns:a16="http://schemas.microsoft.com/office/drawing/2014/main" id="{1AEC2BCD-49B3-4649-B12A-818F1BFE6E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518" y="5910827"/>
                <a:ext cx="498149" cy="400110"/>
              </a:xfrm>
              <a:prstGeom prst="rect">
                <a:avLst/>
              </a:prstGeom>
              <a:blipFill>
                <a:blip r:embed="rId6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2795B20-D5EA-2049-990B-0C1BBFC9B506}"/>
              </a:ext>
            </a:extLst>
          </p:cNvPr>
          <p:cNvSpPr txBox="1"/>
          <p:nvPr/>
        </p:nvSpPr>
        <p:spPr>
          <a:xfrm>
            <a:off x="135467" y="20246"/>
            <a:ext cx="7490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r>
              <a:rPr lang="it-IT" sz="4000" b="1" dirty="0">
                <a:latin typeface="+mj-lt"/>
              </a:rPr>
              <a:t> – modello generale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9BD7D4E-FF46-26C2-DE99-D09827F9997F}"/>
              </a:ext>
            </a:extLst>
          </p:cNvPr>
          <p:cNvSpPr txBox="1"/>
          <p:nvPr/>
        </p:nvSpPr>
        <p:spPr>
          <a:xfrm>
            <a:off x="8376184" y="5332533"/>
            <a:ext cx="20794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1800" dirty="0"/>
              <a:t>Geometria cilindrica</a:t>
            </a:r>
            <a:endParaRPr lang="it-IT" dirty="0"/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2A665E6D-A3F1-A36B-874A-5070151F6FBE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7066772" y="5485742"/>
            <a:ext cx="1309412" cy="314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933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2DBA9A32-9B22-7845-99B5-23697CBF2A83}"/>
                  </a:ext>
                </a:extLst>
              </p:cNvPr>
              <p:cNvSpPr txBox="1"/>
              <p:nvPr/>
            </p:nvSpPr>
            <p:spPr>
              <a:xfrm>
                <a:off x="278543" y="1024020"/>
                <a:ext cx="11619781" cy="2799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000" dirty="0"/>
                  <a:t>È possibile ricavare una semplice relazione tra il </a:t>
                </a:r>
                <a:r>
                  <a:rPr lang="it-IT" sz="2000" b="1" dirty="0"/>
                  <a:t>numero di molecole catturate in superficie N(t)</a:t>
                </a:r>
                <a:r>
                  <a:rPr lang="it-IT" sz="2000" dirty="0"/>
                  <a:t>, la </a:t>
                </a:r>
                <a:r>
                  <a:rPr lang="it-IT" sz="2000" b="1" dirty="0"/>
                  <a:t>concentrazione dell’analita in soluzione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it-IT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it-IT" sz="2000" b="1" dirty="0"/>
                  <a:t>)</a:t>
                </a:r>
                <a:r>
                  <a:rPr lang="it-IT" sz="2000" dirty="0"/>
                  <a:t> e il </a:t>
                </a:r>
                <a:r>
                  <a:rPr lang="it-IT" sz="2000" b="1" dirty="0"/>
                  <a:t>tempo (t)</a:t>
                </a:r>
                <a:r>
                  <a:rPr lang="it-IT" sz="2000" dirty="0"/>
                  <a:t>.</a:t>
                </a:r>
              </a:p>
              <a:p>
                <a:pPr algn="just"/>
                <a:endParaRPr lang="it-IT" sz="20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𝐷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  <a:p>
                <a:pPr algn="just"/>
                <a:endParaRPr lang="it-IT" sz="20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  <a:p>
                <a:endParaRPr lang="it-IT" sz="2000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2DBA9A32-9B22-7845-99B5-23697CBF2A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543" y="1024020"/>
                <a:ext cx="11619781" cy="2799869"/>
              </a:xfrm>
              <a:prstGeom prst="rect">
                <a:avLst/>
              </a:prstGeom>
              <a:blipFill>
                <a:blip r:embed="rId2"/>
                <a:stretch>
                  <a:fillRect l="-577" t="-1307" r="-5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E763E4F-0D73-EF45-B772-32AD64BEF256}"/>
              </a:ext>
            </a:extLst>
          </p:cNvPr>
          <p:cNvSpPr txBox="1"/>
          <p:nvPr/>
        </p:nvSpPr>
        <p:spPr>
          <a:xfrm>
            <a:off x="135467" y="20246"/>
            <a:ext cx="7328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F475CB20-7F15-E645-94E0-1B31DFD42E55}"/>
                  </a:ext>
                </a:extLst>
              </p:cNvPr>
              <p:cNvSpPr txBox="1"/>
              <p:nvPr/>
            </p:nvSpPr>
            <p:spPr>
              <a:xfrm>
                <a:off x="676750" y="2218595"/>
                <a:ext cx="3680938" cy="258532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it-IT" dirty="0"/>
                  <a:t>= concentrazione superficiale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dirty="0"/>
                  <a:t>= concentrazione iniziale di analita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it-IT" dirty="0"/>
                  <a:t>= coefficiente di ‘’</a:t>
                </a:r>
                <a:r>
                  <a:rPr lang="it-IT" dirty="0" err="1"/>
                  <a:t>stickiness</a:t>
                </a:r>
                <a:r>
                  <a:rPr lang="it-IT" dirty="0"/>
                  <a:t>’’</a:t>
                </a:r>
              </a:p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dirty="0"/>
                  <a:t>= numero di molecole catturate (o siti occupati)</a:t>
                </a:r>
              </a:p>
              <a:p>
                <a:r>
                  <a:rPr lang="it-IT" b="1" dirty="0"/>
                  <a:t>g:</a:t>
                </a:r>
                <a:r>
                  <a:rPr lang="it-IT" dirty="0"/>
                  <a:t> funzione dipendente dalla geometria della superficie ‘’di cattura’’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it-IT" dirty="0"/>
                  <a:t>: dimensione frattale</a:t>
                </a: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F475CB20-7F15-E645-94E0-1B31DFD42E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750" y="2218595"/>
                <a:ext cx="3680938" cy="2585323"/>
              </a:xfrm>
              <a:prstGeom prst="rect">
                <a:avLst/>
              </a:prstGeom>
              <a:blipFill>
                <a:blip r:embed="rId3"/>
                <a:stretch>
                  <a:fillRect l="-1155" t="-1174" r="-495" b="-2582"/>
                </a:stretch>
              </a:blipFill>
              <a:ln>
                <a:solidFill>
                  <a:schemeClr val="tx1"/>
                </a:solidFill>
                <a:prstDash val="sysDash"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40421852-8A28-BF48-83DC-62D2BC24A16F}"/>
                  </a:ext>
                </a:extLst>
              </p:cNvPr>
              <p:cNvSpPr txBox="1"/>
              <p:nvPr/>
            </p:nvSpPr>
            <p:spPr>
              <a:xfrm>
                <a:off x="5089218" y="4597452"/>
                <a:ext cx="1998432" cy="4129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40421852-8A28-BF48-83DC-62D2BC24A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9218" y="4597452"/>
                <a:ext cx="1998432" cy="412934"/>
              </a:xfrm>
              <a:prstGeom prst="rect">
                <a:avLst/>
              </a:prstGeom>
              <a:blipFill>
                <a:blip r:embed="rId4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reccia giù 8">
            <a:extLst>
              <a:ext uri="{FF2B5EF4-FFF2-40B4-BE49-F238E27FC236}">
                <a16:creationId xmlns:a16="http://schemas.microsoft.com/office/drawing/2014/main" id="{165A4990-26C6-0244-AE91-F8601C3CE363}"/>
              </a:ext>
            </a:extLst>
          </p:cNvPr>
          <p:cNvSpPr/>
          <p:nvPr/>
        </p:nvSpPr>
        <p:spPr>
          <a:xfrm>
            <a:off x="5937395" y="3748771"/>
            <a:ext cx="302079" cy="646331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A323CD81-3B14-504F-9B29-EF000F606F7E}"/>
                  </a:ext>
                </a:extLst>
              </p:cNvPr>
              <p:cNvSpPr txBox="1"/>
              <p:nvPr/>
            </p:nvSpPr>
            <p:spPr>
              <a:xfrm>
                <a:off x="306432" y="5133185"/>
                <a:ext cx="11794191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/>
                  <a:t>Consideriamo il caso ideale in cui la superficie è perfettamente ‘’</a:t>
                </a:r>
                <a:r>
                  <a:rPr lang="it-IT" sz="2000" dirty="0" err="1"/>
                  <a:t>sticky</a:t>
                </a:r>
                <a:r>
                  <a:rPr lang="it-IT" sz="2000" dirty="0"/>
                  <a:t>’’: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it-IT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→0</m:t>
                      </m:r>
                    </m:oMath>
                  </m:oMathPara>
                </a14:m>
                <a:endParaRPr lang="it-IT" sz="2000" dirty="0"/>
              </a:p>
              <a:p>
                <a:r>
                  <a:rPr lang="it-IT" sz="2000" dirty="0"/>
                  <a:t>Vogliamo infatti ricavare il </a:t>
                </a:r>
                <a:r>
                  <a:rPr lang="it-IT" sz="2000" b="1" dirty="0"/>
                  <a:t>limite inferiore teorico del tempo di risposta di un sensore in un processo limitato dalla diffusione</a:t>
                </a:r>
                <a:r>
                  <a:rPr lang="it-IT" sz="2000" dirty="0"/>
                  <a:t>.</a:t>
                </a: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A323CD81-3B14-504F-9B29-EF000F606F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432" y="5133185"/>
                <a:ext cx="11794191" cy="1631216"/>
              </a:xfrm>
              <a:prstGeom prst="rect">
                <a:avLst/>
              </a:prstGeom>
              <a:blipFill>
                <a:blip r:embed="rId5"/>
                <a:stretch>
                  <a:fillRect l="-517" t="-1866" b="-55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Immagine 14">
            <a:extLst>
              <a:ext uri="{FF2B5EF4-FFF2-40B4-BE49-F238E27FC236}">
                <a16:creationId xmlns:a16="http://schemas.microsoft.com/office/drawing/2014/main" id="{07A7FAB9-91FF-9841-89D6-E4E398A1CBF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996"/>
          <a:stretch/>
        </p:blipFill>
        <p:spPr>
          <a:xfrm>
            <a:off x="8303492" y="2572019"/>
            <a:ext cx="3031138" cy="213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12143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ABB10CCD-93A6-BD40-9D43-B14B7AE2CF77}"/>
                  </a:ext>
                </a:extLst>
              </p:cNvPr>
              <p:cNvSpPr/>
              <p:nvPr/>
            </p:nvSpPr>
            <p:spPr>
              <a:xfrm>
                <a:off x="363446" y="1024687"/>
                <a:ext cx="11465108" cy="32773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it-IT" sz="2200" dirty="0"/>
                  <a:t>Sostituendo l’espressione tempo variante della regione di svuotamento otteniamo dunque le seguenti </a:t>
                </a:r>
                <a:r>
                  <a:rPr lang="it-IT" sz="2200" dirty="0">
                    <a:solidFill>
                      <a:srgbClr val="FF0000"/>
                    </a:solidFill>
                  </a:rPr>
                  <a:t>capacità diffusive </a:t>
                </a:r>
                <a:r>
                  <a:rPr lang="it-IT" sz="2200" dirty="0"/>
                  <a:t>(nei vari casi):</a:t>
                </a:r>
              </a:p>
              <a:p>
                <a:pPr algn="just"/>
                <a:endParaRPr lang="it-IT" sz="2000" dirty="0"/>
              </a:p>
              <a:p>
                <a:pPr algn="just"/>
                <a:r>
                  <a:rPr lang="it-IT" sz="2000" dirty="0">
                    <a:ea typeface="Cambria Math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it-IT" sz="2000" dirty="0"/>
                  <a:t>		</a:t>
                </a:r>
                <a:r>
                  <a:rPr lang="it-IT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 </m:t>
                    </m:r>
                  </m:oMath>
                </a14:m>
                <a:r>
                  <a:rPr lang="it-IT" sz="2000" dirty="0"/>
                  <a:t>		</a:t>
                </a:r>
                <a:r>
                  <a:rPr lang="it-IT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it-IT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𝐷𝑡</m:t>
                            </m:r>
                          </m:e>
                        </m:rad>
                      </m:den>
                    </m:f>
                  </m:oMath>
                </a14:m>
                <a:endParaRPr lang="it-IT" sz="2000" dirty="0"/>
              </a:p>
              <a:p>
                <a:pPr algn="just"/>
                <a:endParaRPr lang="it-IT" sz="2000" dirty="0"/>
              </a:p>
              <a:p>
                <a:pPr algn="just"/>
                <a:r>
                  <a:rPr lang="it-IT" sz="20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d>
                          <m:dPr>
                            <m:ctrlP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)+</m:t>
                                </m:r>
                                <m:sSub>
                                  <m:sSubPr>
                                    <m:ctrlP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it-IT" sz="2000" dirty="0"/>
                  <a:t>		</a:t>
                </a:r>
                <a:r>
                  <a:rPr lang="it-IT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 </m:t>
                    </m:r>
                  </m:oMath>
                </a14:m>
                <a:r>
                  <a:rPr lang="it-IT" sz="2000" dirty="0"/>
                  <a:t>		</a:t>
                </a:r>
                <a:r>
                  <a:rPr lang="it-IT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d>
                          <m:dPr>
                            <m:ctrlP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it-IT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𝐷𝑡</m:t>
                                    </m:r>
                                  </m:e>
                                </m:rad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it-IT" sz="2000" dirty="0"/>
              </a:p>
              <a:p>
                <a:pPr algn="just"/>
                <a:endParaRPr lang="it-IT" sz="2000" dirty="0"/>
              </a:p>
              <a:p>
                <a:pPr algn="just"/>
                <a:r>
                  <a:rPr lang="it-IT" sz="20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sSup>
                          <m:sSupPr>
                            <m:ctrlP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)+</m:t>
                                </m:r>
                                <m:sSub>
                                  <m:sSubPr>
                                    <m:ctrlP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it-IT" sz="2000" dirty="0"/>
                  <a:t>		</a:t>
                </a:r>
                <a:r>
                  <a:rPr lang="it-IT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 </m:t>
                    </m:r>
                  </m:oMath>
                </a14:m>
                <a:r>
                  <a:rPr lang="it-IT" sz="2000" dirty="0"/>
                  <a:t>		</a:t>
                </a:r>
                <a:r>
                  <a:rPr lang="it-IT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sSup>
                          <m:sSupPr>
                            <m:ctrlP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it-IT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6</m:t>
                                    </m:r>
                                    <m: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𝐷𝑡</m:t>
                                    </m:r>
                                  </m:e>
                                </m:rad>
                                <m:r>
                                  <a:rPr lang="it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it-IT" sz="2000" dirty="0"/>
                  <a:t> </a:t>
                </a:r>
              </a:p>
            </p:txBody>
          </p:sp>
        </mc:Choice>
        <mc:Fallback xmlns=""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ABB10CCD-93A6-BD40-9D43-B14B7AE2CF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46" y="1024687"/>
                <a:ext cx="11465108" cy="3277307"/>
              </a:xfrm>
              <a:prstGeom prst="rect">
                <a:avLst/>
              </a:prstGeom>
              <a:blipFill>
                <a:blip r:embed="rId2"/>
                <a:stretch>
                  <a:fillRect l="-691" t="-1301" r="-74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magine 13">
            <a:extLst>
              <a:ext uri="{FF2B5EF4-FFF2-40B4-BE49-F238E27FC236}">
                <a16:creationId xmlns:a16="http://schemas.microsoft.com/office/drawing/2014/main" id="{A29184C6-852F-624D-943D-769A28A5D1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768" t="11955" r="1667" b="55729"/>
          <a:stretch/>
        </p:blipFill>
        <p:spPr>
          <a:xfrm>
            <a:off x="4435654" y="4557384"/>
            <a:ext cx="3807963" cy="2073980"/>
          </a:xfrm>
          <a:prstGeom prst="rect">
            <a:avLst/>
          </a:prstGeom>
        </p:spPr>
      </p:pic>
      <p:sp>
        <p:nvSpPr>
          <p:cNvPr id="15" name="Ovale 14">
            <a:extLst>
              <a:ext uri="{FF2B5EF4-FFF2-40B4-BE49-F238E27FC236}">
                <a16:creationId xmlns:a16="http://schemas.microsoft.com/office/drawing/2014/main" id="{56A4F2EC-9104-5749-ADF7-12A0C88625C5}"/>
              </a:ext>
            </a:extLst>
          </p:cNvPr>
          <p:cNvSpPr>
            <a:spLocks noChangeAspect="1"/>
          </p:cNvSpPr>
          <p:nvPr/>
        </p:nvSpPr>
        <p:spPr>
          <a:xfrm>
            <a:off x="4568221" y="4411989"/>
            <a:ext cx="2160000" cy="21600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0CDDE4EB-5C3A-5E4B-8D48-B6BF80D1C03A}"/>
              </a:ext>
            </a:extLst>
          </p:cNvPr>
          <p:cNvCxnSpPr/>
          <p:nvPr/>
        </p:nvCxnSpPr>
        <p:spPr>
          <a:xfrm flipV="1">
            <a:off x="6424551" y="4792125"/>
            <a:ext cx="510639" cy="3352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F2C4AB99-7C5C-1249-A9E6-C6489F3BD379}"/>
              </a:ext>
            </a:extLst>
          </p:cNvPr>
          <p:cNvCxnSpPr>
            <a:cxnSpLocks/>
          </p:cNvCxnSpPr>
          <p:nvPr/>
        </p:nvCxnSpPr>
        <p:spPr>
          <a:xfrm flipH="1" flipV="1">
            <a:off x="4194845" y="5376782"/>
            <a:ext cx="665959" cy="858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07CADBC8-F6B7-7548-8139-12D4D39438BA}"/>
              </a:ext>
            </a:extLst>
          </p:cNvPr>
          <p:cNvCxnSpPr>
            <a:cxnSpLocks/>
          </p:cNvCxnSpPr>
          <p:nvPr/>
        </p:nvCxnSpPr>
        <p:spPr>
          <a:xfrm flipH="1" flipV="1">
            <a:off x="5296395" y="4191999"/>
            <a:ext cx="145484" cy="51272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BCB04C59-F003-9B44-9107-460B4FE512A1}"/>
                  </a:ext>
                </a:extLst>
              </p:cNvPr>
              <p:cNvSpPr txBox="1"/>
              <p:nvPr/>
            </p:nvSpPr>
            <p:spPr>
              <a:xfrm>
                <a:off x="6351998" y="6006449"/>
                <a:ext cx="1812163" cy="43640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𝑛𝐷𝑡</m:t>
                          </m:r>
                        </m:e>
                      </m:rad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BCB04C59-F003-9B44-9107-460B4FE512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1998" y="6006449"/>
                <a:ext cx="1812163" cy="4364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ttangolo 19">
                <a:extLst>
                  <a:ext uri="{FF2B5EF4-FFF2-40B4-BE49-F238E27FC236}">
                    <a16:creationId xmlns:a16="http://schemas.microsoft.com/office/drawing/2014/main" id="{6AE083E7-9684-1F4E-B6BE-29D760FC7BCC}"/>
                  </a:ext>
                </a:extLst>
              </p:cNvPr>
              <p:cNvSpPr/>
              <p:nvPr/>
            </p:nvSpPr>
            <p:spPr>
              <a:xfrm>
                <a:off x="4996485" y="5167907"/>
                <a:ext cx="498149" cy="400110"/>
              </a:xfrm>
              <a:prstGeom prst="rect">
                <a:avLst/>
              </a:prstGeom>
              <a:gradFill flip="none" rotWithShape="1">
                <a:gsLst>
                  <a:gs pos="84000">
                    <a:srgbClr val="B0DDFF"/>
                  </a:gs>
                  <a:gs pos="2800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20" name="Rettangolo 19">
                <a:extLst>
                  <a:ext uri="{FF2B5EF4-FFF2-40B4-BE49-F238E27FC236}">
                    <a16:creationId xmlns:a16="http://schemas.microsoft.com/office/drawing/2014/main" id="{6AE083E7-9684-1F4E-B6BE-29D760FC7B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485" y="5167907"/>
                <a:ext cx="498149" cy="400110"/>
              </a:xfrm>
              <a:prstGeom prst="rect">
                <a:avLst/>
              </a:prstGeom>
              <a:blipFill>
                <a:blip r:embed="rId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CF58FCBE-A74A-4D4F-BDF2-6959837FEC36}"/>
                  </a:ext>
                </a:extLst>
              </p:cNvPr>
              <p:cNvSpPr/>
              <p:nvPr/>
            </p:nvSpPr>
            <p:spPr>
              <a:xfrm>
                <a:off x="4412518" y="5910827"/>
                <a:ext cx="498149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CF58FCBE-A74A-4D4F-BDF2-6959837FEC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518" y="5910827"/>
                <a:ext cx="498149" cy="400110"/>
              </a:xfrm>
              <a:prstGeom prst="rect">
                <a:avLst/>
              </a:prstGeom>
              <a:blipFill>
                <a:blip r:embed="rId6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DE9D295-6380-D84C-B4F0-502DB3211CCF}"/>
              </a:ext>
            </a:extLst>
          </p:cNvPr>
          <p:cNvSpPr txBox="1"/>
          <p:nvPr/>
        </p:nvSpPr>
        <p:spPr>
          <a:xfrm>
            <a:off x="135467" y="20246"/>
            <a:ext cx="7490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r>
              <a:rPr lang="it-IT" sz="4000" b="1" dirty="0">
                <a:latin typeface="+mj-lt"/>
              </a:rPr>
              <a:t> – modello generale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45B0139-283E-F762-806E-92D120D02F8E}"/>
              </a:ext>
            </a:extLst>
          </p:cNvPr>
          <p:cNvSpPr txBox="1"/>
          <p:nvPr/>
        </p:nvSpPr>
        <p:spPr>
          <a:xfrm>
            <a:off x="8376184" y="5332533"/>
            <a:ext cx="20794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1800" dirty="0"/>
              <a:t>Geometria cilindrica</a:t>
            </a:r>
            <a:endParaRPr lang="it-IT" dirty="0"/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2A756C29-B23B-FE44-163A-7D64AD5DCCC4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7066772" y="5485742"/>
            <a:ext cx="1309412" cy="314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5548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4BEE0EA-858A-A14F-B3E3-EF80F9975A0D}"/>
                  </a:ext>
                </a:extLst>
              </p:cNvPr>
              <p:cNvSpPr txBox="1"/>
              <p:nvPr/>
            </p:nvSpPr>
            <p:spPr>
              <a:xfrm>
                <a:off x="348853" y="996616"/>
                <a:ext cx="11494294" cy="2000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2200" dirty="0"/>
                  <a:t>Sostituendo la capacità nella soluzione ricavata in precedenza otterremo una nuova formulazione del problema:</a:t>
                </a:r>
              </a:p>
              <a:p>
                <a:pPr algn="just"/>
                <a:endParaRPr lang="it-IT" sz="20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it-IT" sz="2000" dirty="0"/>
              </a:p>
              <a:p>
                <a:pPr algn="just"/>
                <a:endParaRPr lang="it-IT" sz="2000" dirty="0"/>
              </a:p>
              <a:p>
                <a:endParaRPr lang="it-IT" sz="2000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4BEE0EA-858A-A14F-B3E3-EF80F9975A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853" y="996616"/>
                <a:ext cx="11494294" cy="2000548"/>
              </a:xfrm>
              <a:prstGeom prst="rect">
                <a:avLst/>
              </a:prstGeom>
              <a:blipFill>
                <a:blip r:embed="rId2"/>
                <a:stretch>
                  <a:fillRect l="-689" t="-1824" r="-6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80F17F66-6798-1343-A9A7-450CBBD2AC40}"/>
                  </a:ext>
                </a:extLst>
              </p:cNvPr>
              <p:cNvSpPr txBox="1"/>
              <p:nvPr/>
            </p:nvSpPr>
            <p:spPr>
              <a:xfrm>
                <a:off x="1104405" y="3507742"/>
                <a:ext cx="1970861" cy="2074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it-IT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𝐷𝑡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it-IT" dirty="0"/>
              </a:p>
              <a:p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𝐷𝑡</m:t>
                              </m:r>
                            </m:e>
                          </m:rad>
                        </m:den>
                      </m:f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it-IT" dirty="0"/>
              </a:p>
              <a:p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80F17F66-6798-1343-A9A7-450CBBD2A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405" y="3507742"/>
                <a:ext cx="1970861" cy="20744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B2E042A1-F8E8-2142-9D21-7EE5CF3B5CB2}"/>
                  </a:ext>
                </a:extLst>
              </p:cNvPr>
              <p:cNvSpPr txBox="1"/>
              <p:nvPr/>
            </p:nvSpPr>
            <p:spPr>
              <a:xfrm>
                <a:off x="3875735" y="3507742"/>
                <a:ext cx="3642728" cy="2365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it-IT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𝐷𝑡</m:t>
                                      </m:r>
                                    </m:e>
                                  </m:rad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it-IT" dirty="0"/>
              </a:p>
              <a:p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𝐷𝑡</m:t>
                                      </m:r>
                                    </m:e>
                                  </m:rad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it-IT" dirty="0"/>
              </a:p>
              <a:p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B2E042A1-F8E8-2142-9D21-7EE5CF3B5C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5735" y="3507742"/>
                <a:ext cx="3642728" cy="23653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FAF4A15-9DB2-0345-A754-464766363FE6}"/>
                  </a:ext>
                </a:extLst>
              </p:cNvPr>
              <p:cNvSpPr txBox="1"/>
              <p:nvPr/>
            </p:nvSpPr>
            <p:spPr>
              <a:xfrm>
                <a:off x="7923241" y="3507742"/>
                <a:ext cx="3583289" cy="2282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it-IT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,3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6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𝐷𝑡</m:t>
                                      </m:r>
                                    </m:e>
                                  </m:rad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dirty="0"/>
              </a:p>
              <a:p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6</m:t>
                                      </m:r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𝐷𝑡</m:t>
                                      </m:r>
                                    </m:e>
                                  </m:rad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it-IT" dirty="0"/>
              </a:p>
              <a:p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FAF4A15-9DB2-0345-A754-464766363F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3241" y="3507742"/>
                <a:ext cx="3583289" cy="22828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4">
            <a:extLst>
              <a:ext uri="{FF2B5EF4-FFF2-40B4-BE49-F238E27FC236}">
                <a16:creationId xmlns:a16="http://schemas.microsoft.com/office/drawing/2014/main" id="{E12BDAD4-8F09-3045-B79B-E4FAF2ED057B}"/>
              </a:ext>
            </a:extLst>
          </p:cNvPr>
          <p:cNvSpPr/>
          <p:nvPr/>
        </p:nvSpPr>
        <p:spPr>
          <a:xfrm>
            <a:off x="855023" y="3127124"/>
            <a:ext cx="2612446" cy="3107421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1E724A2A-8FB9-6A4D-8554-9AB76393BB46}"/>
              </a:ext>
            </a:extLst>
          </p:cNvPr>
          <p:cNvSpPr/>
          <p:nvPr/>
        </p:nvSpPr>
        <p:spPr>
          <a:xfrm>
            <a:off x="3872247" y="3127123"/>
            <a:ext cx="3646216" cy="3107421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B80AD23A-C50C-0C41-8C58-B064A083F65D}"/>
              </a:ext>
            </a:extLst>
          </p:cNvPr>
          <p:cNvSpPr/>
          <p:nvPr/>
        </p:nvSpPr>
        <p:spPr>
          <a:xfrm>
            <a:off x="7860314" y="3136695"/>
            <a:ext cx="3646216" cy="3107421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E2AA102-8970-914A-A0C1-BD5B3AC577AE}"/>
              </a:ext>
            </a:extLst>
          </p:cNvPr>
          <p:cNvSpPr txBox="1"/>
          <p:nvPr/>
        </p:nvSpPr>
        <p:spPr>
          <a:xfrm>
            <a:off x="1046806" y="2670054"/>
            <a:ext cx="2228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Sensore planare D</a:t>
            </a:r>
            <a:r>
              <a:rPr lang="it-IT" baseline="-25000" dirty="0"/>
              <a:t>F</a:t>
            </a:r>
            <a:r>
              <a:rPr lang="it-IT" dirty="0"/>
              <a:t>=2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9751677-0C3F-8C49-8823-BFA4DB99B245}"/>
              </a:ext>
            </a:extLst>
          </p:cNvPr>
          <p:cNvSpPr txBox="1"/>
          <p:nvPr/>
        </p:nvSpPr>
        <p:spPr>
          <a:xfrm>
            <a:off x="4953004" y="2670054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Nanofilo</a:t>
            </a:r>
            <a:r>
              <a:rPr lang="it-IT" dirty="0"/>
              <a:t> D</a:t>
            </a:r>
            <a:r>
              <a:rPr lang="it-IT" baseline="-25000" dirty="0"/>
              <a:t>F</a:t>
            </a:r>
            <a:r>
              <a:rPr lang="it-IT" dirty="0"/>
              <a:t>=1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9E48D72-3258-8847-95E1-1B3449482CAE}"/>
              </a:ext>
            </a:extLst>
          </p:cNvPr>
          <p:cNvSpPr txBox="1"/>
          <p:nvPr/>
        </p:nvSpPr>
        <p:spPr>
          <a:xfrm>
            <a:off x="8175745" y="2670054"/>
            <a:ext cx="3078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Nanosfera</a:t>
            </a:r>
            <a:r>
              <a:rPr lang="it-IT" dirty="0"/>
              <a:t>/</a:t>
            </a:r>
            <a:r>
              <a:rPr lang="it-IT" dirty="0" err="1"/>
              <a:t>nanoparticella</a:t>
            </a:r>
            <a:r>
              <a:rPr lang="it-IT" dirty="0"/>
              <a:t> D</a:t>
            </a:r>
            <a:r>
              <a:rPr lang="it-IT" baseline="-25000" dirty="0"/>
              <a:t>F</a:t>
            </a:r>
            <a:r>
              <a:rPr lang="it-IT" dirty="0"/>
              <a:t>=0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4C97FD7-6342-BA4F-AD77-D20F1D566229}"/>
              </a:ext>
            </a:extLst>
          </p:cNvPr>
          <p:cNvSpPr txBox="1"/>
          <p:nvPr/>
        </p:nvSpPr>
        <p:spPr>
          <a:xfrm>
            <a:off x="855023" y="6230615"/>
            <a:ext cx="6663440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it-IT" dirty="0"/>
              <a:t>Stessa dipendenza dal tempo ottenuta con la versione semplificata.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9BCBBB2-7901-AB44-B097-6E1F299A8C84}"/>
              </a:ext>
            </a:extLst>
          </p:cNvPr>
          <p:cNvSpPr txBox="1"/>
          <p:nvPr/>
        </p:nvSpPr>
        <p:spPr>
          <a:xfrm>
            <a:off x="1107848" y="5721752"/>
            <a:ext cx="208646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err="1"/>
              <a:t>Diffusion</a:t>
            </a:r>
            <a:r>
              <a:rPr lang="it-IT" b="1" dirty="0"/>
              <a:t> </a:t>
            </a:r>
            <a:r>
              <a:rPr lang="it-IT" b="1" dirty="0" err="1"/>
              <a:t>slowdown</a:t>
            </a:r>
            <a:endParaRPr lang="it-IT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11BC653A-1F45-EA46-B133-0C7D80A32686}"/>
              </a:ext>
            </a:extLst>
          </p:cNvPr>
          <p:cNvSpPr txBox="1"/>
          <p:nvPr/>
        </p:nvSpPr>
        <p:spPr>
          <a:xfrm>
            <a:off x="135467" y="20246"/>
            <a:ext cx="7490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r>
              <a:rPr lang="it-IT" sz="4000" b="1" dirty="0">
                <a:latin typeface="+mj-lt"/>
              </a:rPr>
              <a:t> – modello generale</a:t>
            </a:r>
          </a:p>
        </p:txBody>
      </p:sp>
    </p:spTree>
    <p:extLst>
      <p:ext uri="{BB962C8B-B14F-4D97-AF65-F5344CB8AC3E}">
        <p14:creationId xmlns:p14="http://schemas.microsoft.com/office/powerpoint/2010/main" val="6676166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>
            <a:extLst>
              <a:ext uri="{FF2B5EF4-FFF2-40B4-BE49-F238E27FC236}">
                <a16:creationId xmlns:a16="http://schemas.microsoft.com/office/drawing/2014/main" id="{0F158549-0857-0347-8F98-AD5A5F278F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60" t="890" r="8944" b="13963"/>
          <a:stretch/>
        </p:blipFill>
        <p:spPr>
          <a:xfrm>
            <a:off x="3204542" y="2723546"/>
            <a:ext cx="5782916" cy="4134454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749946A-A895-B64F-AFCA-DADB17DF5F7C}"/>
              </a:ext>
            </a:extLst>
          </p:cNvPr>
          <p:cNvSpPr txBox="1"/>
          <p:nvPr/>
        </p:nvSpPr>
        <p:spPr>
          <a:xfrm>
            <a:off x="264781" y="931762"/>
            <a:ext cx="11665282" cy="156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200" dirty="0"/>
              <a:t>Il risultato analitico ottenuto si allinea con i risultati sperimentali: in particolare, </a:t>
            </a:r>
            <a:r>
              <a:rPr lang="it-IT" sz="2200" dirty="0">
                <a:solidFill>
                  <a:srgbClr val="FF0000"/>
                </a:solidFill>
              </a:rPr>
              <a:t>ridurre ulteriormente la dimensione frattale del sensore non porta un miglioramento analogo a quello ottenuto con il passaggio tra sensore planare e sensore a dimensione frattale 1</a:t>
            </a:r>
            <a:r>
              <a:rPr lang="it-IT" sz="2200" dirty="0"/>
              <a:t>. 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BC4641B-2BF5-4F4C-8CC7-99B4B4C94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7573" y="2695705"/>
            <a:ext cx="2417982" cy="107850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A6B9CC4-301B-4645-BE8E-2FB23D0B80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0781" y="2604096"/>
            <a:ext cx="2178588" cy="1285470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E9868D9-8CA1-F54A-A583-A526393F3314}"/>
              </a:ext>
            </a:extLst>
          </p:cNvPr>
          <p:cNvSpPr txBox="1"/>
          <p:nvPr/>
        </p:nvSpPr>
        <p:spPr>
          <a:xfrm>
            <a:off x="135467" y="20246"/>
            <a:ext cx="7490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r>
              <a:rPr lang="it-IT" sz="4000" b="1" dirty="0">
                <a:latin typeface="+mj-lt"/>
              </a:rPr>
              <a:t> – modello generale</a:t>
            </a:r>
          </a:p>
        </p:txBody>
      </p:sp>
    </p:spTree>
    <p:extLst>
      <p:ext uri="{BB962C8B-B14F-4D97-AF65-F5344CB8AC3E}">
        <p14:creationId xmlns:p14="http://schemas.microsoft.com/office/powerpoint/2010/main" val="827736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751BD92-D57F-9846-B83E-7EB8F5624864}"/>
              </a:ext>
            </a:extLst>
          </p:cNvPr>
          <p:cNvSpPr txBox="1"/>
          <p:nvPr/>
        </p:nvSpPr>
        <p:spPr>
          <a:xfrm>
            <a:off x="135467" y="20246"/>
            <a:ext cx="3526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endParaRPr lang="it-IT" sz="4000" b="1" dirty="0">
              <a:latin typeface="+mj-lt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0EA4CB5-609E-8F47-81F0-81753B15BAE6}"/>
              </a:ext>
            </a:extLst>
          </p:cNvPr>
          <p:cNvSpPr txBox="1"/>
          <p:nvPr/>
        </p:nvSpPr>
        <p:spPr>
          <a:xfrm>
            <a:off x="345744" y="1170980"/>
            <a:ext cx="11500512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200" b="1" dirty="0"/>
              <a:t>Considerazioni conclusive sul tempo di risposta.</a:t>
            </a:r>
          </a:p>
          <a:p>
            <a:pPr algn="just">
              <a:lnSpc>
                <a:spcPct val="150000"/>
              </a:lnSpc>
            </a:pPr>
            <a:endParaRPr lang="it-IT" sz="2200" dirty="0"/>
          </a:p>
          <a:p>
            <a:pPr algn="just">
              <a:lnSpc>
                <a:spcPct val="150000"/>
              </a:lnSpc>
            </a:pPr>
            <a:r>
              <a:rPr lang="it-IT" sz="2200" dirty="0"/>
              <a:t>In un sistema dominato da fenomeni diffusivi, il </a:t>
            </a:r>
            <a:r>
              <a:rPr lang="it-IT" sz="2200" b="1" dirty="0"/>
              <a:t>tempo di risposta </a:t>
            </a:r>
            <a:r>
              <a:rPr lang="it-IT" sz="2200" dirty="0"/>
              <a:t>è definito come il </a:t>
            </a:r>
            <a:r>
              <a:rPr lang="it-IT" sz="2200" b="1" dirty="0"/>
              <a:t>tempo limite (medio) necessario ad un sensore per catturare il minimo numero di molecole per poter dare in uscita un segnale apprezzabile</a:t>
            </a:r>
            <a:r>
              <a:rPr lang="it-IT" sz="2200" dirty="0"/>
              <a:t>.</a:t>
            </a:r>
          </a:p>
          <a:p>
            <a:pPr algn="just">
              <a:lnSpc>
                <a:spcPct val="150000"/>
              </a:lnSpc>
            </a:pPr>
            <a:endParaRPr lang="it-IT" sz="2200" dirty="0"/>
          </a:p>
          <a:p>
            <a:pPr algn="just">
              <a:lnSpc>
                <a:spcPct val="150000"/>
              </a:lnSpc>
            </a:pPr>
            <a:r>
              <a:rPr lang="it-IT" sz="2200" dirty="0"/>
              <a:t>Il </a:t>
            </a:r>
            <a:r>
              <a:rPr lang="it-IT" sz="2200" dirty="0">
                <a:solidFill>
                  <a:srgbClr val="FF0000"/>
                </a:solidFill>
              </a:rPr>
              <a:t>tempo di risposta è strettamente legato al limite di rilevazione</a:t>
            </a:r>
            <a:r>
              <a:rPr lang="it-IT" sz="2200" dirty="0"/>
              <a:t>: più bassa è la concentrazione che si vuole rilevare, maggiore sarà il tempo necessario per rilevarla (a parità di geometria e </a:t>
            </a:r>
            <a:r>
              <a:rPr lang="it-IT" sz="2200" dirty="0">
                <a:solidFill>
                  <a:srgbClr val="FF0000"/>
                </a:solidFill>
              </a:rPr>
              <a:t>coefficiente di diffusione, il quale a sua volta è fortemente dipendente dalla dimensione delle molecole</a:t>
            </a:r>
            <a:r>
              <a:rPr lang="it-IT" sz="2200" dirty="0"/>
              <a:t>).</a:t>
            </a:r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2676241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B2D8244-6FE7-E041-A659-F4A101EB40C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751BD92-D57F-9846-B83E-7EB8F5624864}"/>
              </a:ext>
            </a:extLst>
          </p:cNvPr>
          <p:cNvSpPr txBox="1"/>
          <p:nvPr/>
        </p:nvSpPr>
        <p:spPr>
          <a:xfrm>
            <a:off x="135467" y="20246"/>
            <a:ext cx="3526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>
                <a:latin typeface="+mj-lt"/>
              </a:rPr>
              <a:t>Nanobiosensori</a:t>
            </a:r>
            <a:endParaRPr lang="it-IT" sz="4000" b="1" dirty="0">
              <a:latin typeface="+mj-lt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0EA4CB5-609E-8F47-81F0-81753B15BAE6}"/>
              </a:ext>
            </a:extLst>
          </p:cNvPr>
          <p:cNvSpPr txBox="1"/>
          <p:nvPr/>
        </p:nvSpPr>
        <p:spPr>
          <a:xfrm>
            <a:off x="423119" y="1128118"/>
            <a:ext cx="1134576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200" b="1" dirty="0"/>
              <a:t>Considerazioni conclusive sul tempo di risposta.</a:t>
            </a:r>
          </a:p>
          <a:p>
            <a:pPr algn="just">
              <a:lnSpc>
                <a:spcPct val="150000"/>
              </a:lnSpc>
            </a:pPr>
            <a:endParaRPr lang="it-IT" sz="2200" dirty="0"/>
          </a:p>
          <a:p>
            <a:pPr algn="just">
              <a:lnSpc>
                <a:spcPct val="150000"/>
              </a:lnSpc>
            </a:pPr>
            <a:r>
              <a:rPr lang="it-IT" sz="2200" dirty="0"/>
              <a:t>La geometria del sensore influisce pesantemente sul tempo di risposta. In particolare, </a:t>
            </a:r>
            <a:r>
              <a:rPr lang="it-IT" sz="2200" dirty="0">
                <a:solidFill>
                  <a:srgbClr val="FF0000"/>
                </a:solidFill>
              </a:rPr>
              <a:t>passare da un sensore planare a un nano sensore basato su </a:t>
            </a:r>
            <a:r>
              <a:rPr lang="it-IT" sz="2200" dirty="0" err="1">
                <a:solidFill>
                  <a:srgbClr val="FF0000"/>
                </a:solidFill>
              </a:rPr>
              <a:t>nanofili</a:t>
            </a:r>
            <a:r>
              <a:rPr lang="it-IT" sz="2200" dirty="0">
                <a:solidFill>
                  <a:srgbClr val="FF0000"/>
                </a:solidFill>
              </a:rPr>
              <a:t> permette di ottenere una diminuzione del tempo di risposta di 5-6 ordini di grandezza </a:t>
            </a:r>
            <a:r>
              <a:rPr lang="it-IT" sz="2200" dirty="0"/>
              <a:t>(apparente eliminazione del ‘’</a:t>
            </a:r>
            <a:r>
              <a:rPr lang="it-IT" sz="2200" dirty="0" err="1"/>
              <a:t>diffusion</a:t>
            </a:r>
            <a:r>
              <a:rPr lang="it-IT" sz="2200" dirty="0"/>
              <a:t> </a:t>
            </a:r>
            <a:r>
              <a:rPr lang="it-IT" sz="2200" dirty="0" err="1"/>
              <a:t>slowdown</a:t>
            </a:r>
            <a:r>
              <a:rPr lang="it-IT" sz="2200" dirty="0"/>
              <a:t>’’). </a:t>
            </a:r>
          </a:p>
          <a:p>
            <a:pPr algn="just">
              <a:lnSpc>
                <a:spcPct val="150000"/>
              </a:lnSpc>
            </a:pPr>
            <a:endParaRPr lang="it-IT" sz="2200" dirty="0"/>
          </a:p>
          <a:p>
            <a:pPr algn="just">
              <a:lnSpc>
                <a:spcPct val="150000"/>
              </a:lnSpc>
            </a:pPr>
            <a:r>
              <a:rPr lang="it-IT" sz="2200" dirty="0"/>
              <a:t>Lo stesso miglioramento delle prestazioni non si ottiene diminuendo ulteriormente la dimensione frattale del sensore, in quanto a conti fatti, abbiamo una dipendenza dal tempo non sostanzialmente differente. Da valutare dunque, caso per caso, l’effettivo </a:t>
            </a:r>
            <a:r>
              <a:rPr lang="it-IT" sz="2200"/>
              <a:t>vantaggio apportato.</a:t>
            </a:r>
            <a:endParaRPr lang="it-IT" sz="2200" dirty="0"/>
          </a:p>
          <a:p>
            <a:endParaRPr lang="it-IT" sz="2200" dirty="0"/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222339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>
            <a:extLst>
              <a:ext uri="{FF2B5EF4-FFF2-40B4-BE49-F238E27FC236}">
                <a16:creationId xmlns:a16="http://schemas.microsoft.com/office/drawing/2014/main" id="{7451AD6D-65AC-7346-9AB6-6DE40B899FC6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E04D41B-9CB2-6A4D-8F87-37F44233EC66}"/>
              </a:ext>
            </a:extLst>
          </p:cNvPr>
          <p:cNvSpPr txBox="1"/>
          <p:nvPr/>
        </p:nvSpPr>
        <p:spPr>
          <a:xfrm>
            <a:off x="135467" y="20246"/>
            <a:ext cx="7328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Tempo di risposta di un biosensore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AAAF8E3-18D9-A745-BB01-E8A2378EE5B6}"/>
              </a:ext>
            </a:extLst>
          </p:cNvPr>
          <p:cNvSpPr txBox="1"/>
          <p:nvPr/>
        </p:nvSpPr>
        <p:spPr>
          <a:xfrm>
            <a:off x="286109" y="943781"/>
            <a:ext cx="11619781" cy="154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t-IT" sz="2000" dirty="0"/>
              <a:t>La </a:t>
            </a:r>
            <a:r>
              <a:rPr lang="it-IT" sz="2000" b="1" dirty="0"/>
              <a:t>dipendenza del tempo di risposta dalla densità dell’</a:t>
            </a:r>
            <a:r>
              <a:rPr lang="it-IT" sz="2000" b="1" dirty="0" err="1"/>
              <a:t>analita</a:t>
            </a:r>
            <a:r>
              <a:rPr lang="it-IT" sz="2000" b="1" dirty="0"/>
              <a:t> è immediatamente visibile anche prima di derivare una precisa relazione</a:t>
            </a:r>
            <a:r>
              <a:rPr lang="it-IT" sz="2000" dirty="0"/>
              <a:t>. Nel caso di una concentrazione µM il numero di molecole target è infatti tale per cui per diffusione qualcuna finirà sul sensore in un tempo breve. </a:t>
            </a:r>
            <a:r>
              <a:rPr lang="it-IT" sz="2000" dirty="0">
                <a:solidFill>
                  <a:srgbClr val="FF0000"/>
                </a:solidFill>
              </a:rPr>
              <a:t>Diversa è la situazione man mano che la concentrazione si abbassa</a:t>
            </a:r>
            <a:r>
              <a:rPr lang="it-IT" sz="2000" dirty="0"/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A2F34F9B-9533-5A43-BDB8-DC34607A73C7}"/>
                  </a:ext>
                </a:extLst>
              </p:cNvPr>
              <p:cNvSpPr txBox="1"/>
              <p:nvPr/>
            </p:nvSpPr>
            <p:spPr>
              <a:xfrm>
                <a:off x="7407462" y="2456231"/>
                <a:ext cx="4356340" cy="348557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≡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it-IT" dirty="0"/>
              </a:p>
              <a:p>
                <a:pPr algn="just"/>
                <a:endParaRPr lang="it-IT" dirty="0"/>
              </a:p>
              <a:p>
                <a:pPr algn="just"/>
                <a:r>
                  <a:rPr lang="it-IT" dirty="0" err="1"/>
                  <a:t>t</a:t>
                </a:r>
                <a:r>
                  <a:rPr lang="it-IT" baseline="-25000" dirty="0" err="1"/>
                  <a:t>R</a:t>
                </a:r>
                <a:r>
                  <a:rPr lang="it-IT" dirty="0"/>
                  <a:t> è il tempo di rilevazione, mentre </a:t>
                </a:r>
                <a:r>
                  <a:rPr lang="it-IT" b="1" dirty="0"/>
                  <a:t>N</a:t>
                </a:r>
                <a:r>
                  <a:rPr lang="it-IT" b="1" baseline="-25000" dirty="0"/>
                  <a:t>R</a:t>
                </a:r>
                <a:r>
                  <a:rPr lang="it-IT" b="1" dirty="0"/>
                  <a:t> è il minimo numero di interazioni superficiali per cui il sensore riesce a fornire un’uscita apprezzabile</a:t>
                </a:r>
                <a:r>
                  <a:rPr lang="it-IT" dirty="0"/>
                  <a:t> (cambia in base al sensore e al sistema di misura in generale).</a:t>
                </a:r>
              </a:p>
              <a:p>
                <a:pPr algn="just"/>
                <a:endParaRPr lang="it-IT" dirty="0"/>
              </a:p>
              <a:p>
                <a:pPr algn="just"/>
                <a:r>
                  <a:rPr lang="it-IT" dirty="0"/>
                  <a:t>Dunque fissato N</a:t>
                </a:r>
                <a:r>
                  <a:rPr lang="it-IT" baseline="-25000" dirty="0"/>
                  <a:t>R</a:t>
                </a:r>
                <a:r>
                  <a:rPr lang="it-IT" dirty="0"/>
                  <a:t>, </a:t>
                </a:r>
                <a:r>
                  <a:rPr lang="it-IT" dirty="0" err="1">
                    <a:solidFill>
                      <a:srgbClr val="FF0000"/>
                    </a:solidFill>
                  </a:rPr>
                  <a:t>t</a:t>
                </a:r>
                <a:r>
                  <a:rPr lang="it-IT" baseline="-25000" dirty="0" err="1">
                    <a:solidFill>
                      <a:srgbClr val="FF0000"/>
                    </a:solidFill>
                  </a:rPr>
                  <a:t>R</a:t>
                </a:r>
                <a:r>
                  <a:rPr lang="it-IT" dirty="0">
                    <a:solidFill>
                      <a:srgbClr val="FF0000"/>
                    </a:solidFill>
                  </a:rPr>
                  <a:t> varia in funzione della concentrazione</a:t>
                </a:r>
                <a:r>
                  <a:rPr lang="it-IT" dirty="0"/>
                  <a:t> di analita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it-IT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it-IT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it-IT" b="1" dirty="0"/>
                  <a:t>che rappresenta la minima concentrazione di analita rilevabile</a:t>
                </a:r>
                <a:r>
                  <a:rPr lang="it-IT" dirty="0"/>
                  <a:t>.</a:t>
                </a:r>
              </a:p>
            </p:txBody>
          </p:sp>
        </mc:Choice>
        <mc:Fallback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A2F34F9B-9533-5A43-BDB8-DC34607A7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7462" y="2456231"/>
                <a:ext cx="4356340" cy="3485570"/>
              </a:xfrm>
              <a:prstGeom prst="rect">
                <a:avLst/>
              </a:prstGeom>
              <a:blipFill>
                <a:blip r:embed="rId2"/>
                <a:stretch>
                  <a:fillRect l="-870" r="-2319" b="-1805"/>
                </a:stretch>
              </a:blipFill>
              <a:ln>
                <a:solidFill>
                  <a:srgbClr val="FF0000"/>
                </a:solidFill>
                <a:prstDash val="sysDash"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>
            <a:extLst>
              <a:ext uri="{FF2B5EF4-FFF2-40B4-BE49-F238E27FC236}">
                <a16:creationId xmlns:a16="http://schemas.microsoft.com/office/drawing/2014/main" id="{C7EDB732-CB37-CE4E-94B6-E0365AD67A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02" t="15466" r="4031" b="12606"/>
          <a:stretch/>
        </p:blipFill>
        <p:spPr>
          <a:xfrm>
            <a:off x="2522164" y="4850610"/>
            <a:ext cx="3295436" cy="1728787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D6A9B85-83FC-B94E-BF59-CE66B69B612D}"/>
              </a:ext>
            </a:extLst>
          </p:cNvPr>
          <p:cNvSpPr txBox="1"/>
          <p:nvPr/>
        </p:nvSpPr>
        <p:spPr>
          <a:xfrm>
            <a:off x="1708030" y="4661344"/>
            <a:ext cx="814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/>
              <a:t>Risposta</a:t>
            </a:r>
          </a:p>
          <a:p>
            <a:pPr algn="ctr"/>
            <a:r>
              <a:rPr lang="it-IT" sz="1400" b="1" dirty="0"/>
              <a:t>Sensore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CB66929-16E6-0948-9501-4CC5FF54BFC4}"/>
              </a:ext>
            </a:extLst>
          </p:cNvPr>
          <p:cNvSpPr txBox="1"/>
          <p:nvPr/>
        </p:nvSpPr>
        <p:spPr>
          <a:xfrm>
            <a:off x="5132283" y="6495798"/>
            <a:ext cx="6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Tempo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2A14D8D-7D8B-1F49-B64D-CE521A7D5C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19" t="21063" r="7863" b="42985"/>
          <a:stretch/>
        </p:blipFill>
        <p:spPr>
          <a:xfrm>
            <a:off x="1127184" y="2733350"/>
            <a:ext cx="5601419" cy="1664077"/>
          </a:xfrm>
          <a:prstGeom prst="rect">
            <a:avLst/>
          </a:prstGeom>
        </p:spPr>
      </p:pic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8DEFE7B1-BAC0-FE49-A7EE-7759A30A9A42}"/>
              </a:ext>
            </a:extLst>
          </p:cNvPr>
          <p:cNvCxnSpPr>
            <a:cxnSpLocks/>
          </p:cNvCxnSpPr>
          <p:nvPr/>
        </p:nvCxnSpPr>
        <p:spPr>
          <a:xfrm>
            <a:off x="2571989" y="4397427"/>
            <a:ext cx="614124" cy="916152"/>
          </a:xfrm>
          <a:prstGeom prst="straightConnector1">
            <a:avLst/>
          </a:prstGeom>
          <a:ln w="19050">
            <a:solidFill>
              <a:srgbClr val="205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C385D401-9FEF-AF45-AA9E-175FE7EA325D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3656792" y="4397427"/>
            <a:ext cx="271102" cy="1002416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D4C45C1B-EE4E-3B48-802E-0165FEC34826}"/>
              </a:ext>
            </a:extLst>
          </p:cNvPr>
          <p:cNvCxnSpPr>
            <a:cxnSpLocks/>
          </p:cNvCxnSpPr>
          <p:nvPr/>
        </p:nvCxnSpPr>
        <p:spPr>
          <a:xfrm flipH="1">
            <a:off x="5391035" y="4397427"/>
            <a:ext cx="294535" cy="1117548"/>
          </a:xfrm>
          <a:prstGeom prst="straightConnector1">
            <a:avLst/>
          </a:prstGeom>
          <a:ln w="19050">
            <a:solidFill>
              <a:srgbClr val="FF66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547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27918540-4CAD-D044-AA45-F9BAD024CA4D}"/>
              </a:ext>
            </a:extLst>
          </p:cNvPr>
          <p:cNvSpPr txBox="1"/>
          <p:nvPr/>
        </p:nvSpPr>
        <p:spPr>
          <a:xfrm>
            <a:off x="135467" y="20246"/>
            <a:ext cx="7070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Digressione – dimensione frattale</a:t>
            </a:r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ACFC3623-6DE4-F14F-890A-D89818C769E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magine 11">
            <a:extLst>
              <a:ext uri="{FF2B5EF4-FFF2-40B4-BE49-F238E27FC236}">
                <a16:creationId xmlns:a16="http://schemas.microsoft.com/office/drawing/2014/main" id="{96955A6B-4245-944D-9191-DCEA85F60D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0" t="11658" r="1032" b="39937"/>
          <a:stretch/>
        </p:blipFill>
        <p:spPr>
          <a:xfrm>
            <a:off x="3589866" y="2285832"/>
            <a:ext cx="5300133" cy="1913327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2915E26E-1FE2-6D44-80F8-F635E65B1EEE}"/>
              </a:ext>
            </a:extLst>
          </p:cNvPr>
          <p:cNvSpPr txBox="1"/>
          <p:nvPr/>
        </p:nvSpPr>
        <p:spPr>
          <a:xfrm>
            <a:off x="321733" y="1185502"/>
            <a:ext cx="115485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b="1" dirty="0"/>
              <a:t>Dimensione frattale</a:t>
            </a:r>
            <a:r>
              <a:rPr lang="it-IT" sz="2000" dirty="0"/>
              <a:t>. Rivisitiamo il concetto di </a:t>
            </a:r>
            <a:r>
              <a:rPr lang="it-IT" sz="2000" dirty="0" err="1"/>
              <a:t>dimensionalità</a:t>
            </a:r>
            <a:r>
              <a:rPr lang="it-IT" sz="2000" dirty="0"/>
              <a:t>. Sappiamo che una superficie ha dimensione 2 (tipico esempio di struttura bidimensionale), una linea ha dimensione 1 (struttura geometrica monodimensionale) e un punto ha dimensione 0.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69FD4F4-BCB4-3149-B3F7-E705D2CA6B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97" t="61351" r="9196" b="950"/>
          <a:stretch/>
        </p:blipFill>
        <p:spPr>
          <a:xfrm>
            <a:off x="4089398" y="5249333"/>
            <a:ext cx="4301067" cy="1490133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1BA6CB6-FDEB-314D-96C0-AC8C4CBB3B9A}"/>
              </a:ext>
            </a:extLst>
          </p:cNvPr>
          <p:cNvSpPr txBox="1"/>
          <p:nvPr/>
        </p:nvSpPr>
        <p:spPr>
          <a:xfrm>
            <a:off x="321733" y="4456780"/>
            <a:ext cx="115485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/>
              <a:t>Ma qual è la dimensione di strutture complesse come quelle mostrate qui (insiemi di </a:t>
            </a:r>
            <a:r>
              <a:rPr lang="it-IT" sz="2000" dirty="0" err="1"/>
              <a:t>nanofili</a:t>
            </a:r>
            <a:r>
              <a:rPr lang="it-IT" sz="2000" dirty="0"/>
              <a:t> o </a:t>
            </a:r>
            <a:r>
              <a:rPr lang="it-IT" sz="2000" dirty="0" err="1"/>
              <a:t>nanodot</a:t>
            </a:r>
            <a:r>
              <a:rPr lang="it-IT" sz="2000" dirty="0"/>
              <a:t> per esempio)? Non sono completamente bidimensionali né monodimensionali.</a:t>
            </a:r>
          </a:p>
        </p:txBody>
      </p:sp>
    </p:spTree>
    <p:extLst>
      <p:ext uri="{BB962C8B-B14F-4D97-AF65-F5344CB8AC3E}">
        <p14:creationId xmlns:p14="http://schemas.microsoft.com/office/powerpoint/2010/main" val="3658506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ACFC3623-6DE4-F14F-890A-D89818C769E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915E26E-1FE2-6D44-80F8-F635E65B1EEE}"/>
              </a:ext>
            </a:extLst>
          </p:cNvPr>
          <p:cNvSpPr txBox="1"/>
          <p:nvPr/>
        </p:nvSpPr>
        <p:spPr>
          <a:xfrm>
            <a:off x="457200" y="1233577"/>
            <a:ext cx="2184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/>
              <a:t>Metodo dei ‘’box’’.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1A357CF-54F9-5949-BE1E-F16356CBDA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96" t="21210" b="51290"/>
          <a:stretch/>
        </p:blipFill>
        <p:spPr>
          <a:xfrm>
            <a:off x="651617" y="1823998"/>
            <a:ext cx="6680201" cy="1424968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C3BBAC6F-8545-AA46-9DB4-22CBF325BD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60" t="21440" r="1291" b="50556"/>
          <a:stretch/>
        </p:blipFill>
        <p:spPr>
          <a:xfrm>
            <a:off x="693951" y="3985399"/>
            <a:ext cx="6637867" cy="148190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B943E177-D1E4-8540-9205-A7BCDBA0B7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814" t="50236" r="6253" b="38326"/>
          <a:stretch/>
        </p:blipFill>
        <p:spPr>
          <a:xfrm>
            <a:off x="994201" y="6265333"/>
            <a:ext cx="5926667" cy="592667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999DEBB-F718-AA4F-B707-5DB7B8A9430D}"/>
              </a:ext>
            </a:extLst>
          </p:cNvPr>
          <p:cNvSpPr txBox="1"/>
          <p:nvPr/>
        </p:nvSpPr>
        <p:spPr>
          <a:xfrm>
            <a:off x="135467" y="20246"/>
            <a:ext cx="7070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Digressione – dimensione frattale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A0AEC39-D48C-B94D-A38A-882AF3E30AF2}"/>
              </a:ext>
            </a:extLst>
          </p:cNvPr>
          <p:cNvSpPr txBox="1"/>
          <p:nvPr/>
        </p:nvSpPr>
        <p:spPr>
          <a:xfrm>
            <a:off x="7454685" y="1233577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Racchiudiamo il piano, la linea e il punto in un box. Dividendo il box di un fattore 2 (dimezzando i lati del box: ) ottengo 4 ‘’sotto-box’’: quanti di questi saranno occupati nei tre casi?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7A35B67-9E36-D242-A66B-DC734906444E}"/>
              </a:ext>
            </a:extLst>
          </p:cNvPr>
          <p:cNvSpPr txBox="1"/>
          <p:nvPr/>
        </p:nvSpPr>
        <p:spPr>
          <a:xfrm>
            <a:off x="7454685" y="3190817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Dividiamo ora ulteriormente il box e continuiamo a contare i sotto-box occupati.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Nel caso della </a:t>
            </a:r>
            <a:r>
              <a:rPr lang="it-IT" dirty="0">
                <a:solidFill>
                  <a:srgbClr val="FF0000"/>
                </a:solidFill>
              </a:rPr>
              <a:t>superficie</a:t>
            </a:r>
            <a:r>
              <a:rPr lang="it-IT" dirty="0"/>
              <a:t> avremo che </a:t>
            </a:r>
            <a:r>
              <a:rPr lang="it-IT" dirty="0">
                <a:solidFill>
                  <a:srgbClr val="FF0000"/>
                </a:solidFill>
              </a:rPr>
              <a:t>il numero di box varierà </a:t>
            </a:r>
            <a:r>
              <a:rPr lang="it-IT" dirty="0" err="1">
                <a:solidFill>
                  <a:srgbClr val="FF0000"/>
                </a:solidFill>
              </a:rPr>
              <a:t>quadraticamente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con le divisioni, </a:t>
            </a:r>
            <a:r>
              <a:rPr lang="it-IT" dirty="0">
                <a:solidFill>
                  <a:srgbClr val="0070C0"/>
                </a:solidFill>
              </a:rPr>
              <a:t>per la linea avremo una dipendenza lineare</a:t>
            </a:r>
            <a:r>
              <a:rPr lang="it-IT" dirty="0"/>
              <a:t> (…) </a:t>
            </a:r>
            <a:r>
              <a:rPr lang="it-IT" dirty="0">
                <a:solidFill>
                  <a:srgbClr val="7030A0"/>
                </a:solidFill>
              </a:rPr>
              <a:t>per il punto non avremo alcuna variazione</a:t>
            </a:r>
            <a:r>
              <a:rPr lang="it-IT" dirty="0"/>
              <a:t>. L’esponente rappresenta la </a:t>
            </a:r>
            <a:r>
              <a:rPr lang="it-IT" b="1" dirty="0"/>
              <a:t>dimensione frattale dell’oggetto </a:t>
            </a:r>
            <a:r>
              <a:rPr lang="it-IT" dirty="0"/>
              <a:t>(o dimensione di </a:t>
            </a:r>
            <a:r>
              <a:rPr lang="it-IT" dirty="0" err="1"/>
              <a:t>Hausdorff</a:t>
            </a:r>
            <a:r>
              <a:rPr lang="it-IT" dirty="0"/>
              <a:t>).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D59964-110C-4F43-9616-2CA7C4BB3BBA}"/>
              </a:ext>
            </a:extLst>
          </p:cNvPr>
          <p:cNvSpPr txBox="1"/>
          <p:nvPr/>
        </p:nvSpPr>
        <p:spPr>
          <a:xfrm>
            <a:off x="1361274" y="3282832"/>
            <a:ext cx="7998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 = 2</a:t>
            </a:r>
          </a:p>
          <a:p>
            <a:pPr algn="ctr"/>
            <a:r>
              <a:rPr lang="it-IT" dirty="0"/>
              <a:t>N = 4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17CF0CB-B06A-4797-A407-C9C602B25870}"/>
              </a:ext>
            </a:extLst>
          </p:cNvPr>
          <p:cNvSpPr txBox="1"/>
          <p:nvPr/>
        </p:nvSpPr>
        <p:spPr>
          <a:xfrm>
            <a:off x="3670729" y="3282833"/>
            <a:ext cx="7998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 = 2</a:t>
            </a:r>
          </a:p>
          <a:p>
            <a:pPr algn="ctr"/>
            <a:r>
              <a:rPr lang="it-IT" dirty="0"/>
              <a:t>N = 2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830F4DBC-EB8A-413F-81A0-D51C3D065A04}"/>
              </a:ext>
            </a:extLst>
          </p:cNvPr>
          <p:cNvSpPr txBox="1"/>
          <p:nvPr/>
        </p:nvSpPr>
        <p:spPr>
          <a:xfrm>
            <a:off x="5881181" y="3254717"/>
            <a:ext cx="7998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 = 2</a:t>
            </a:r>
          </a:p>
          <a:p>
            <a:pPr algn="ctr"/>
            <a:r>
              <a:rPr lang="it-IT" dirty="0"/>
              <a:t>N = 1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43C0E25-CFB6-44FD-9A7F-3260A4265DCE}"/>
              </a:ext>
            </a:extLst>
          </p:cNvPr>
          <p:cNvSpPr txBox="1"/>
          <p:nvPr/>
        </p:nvSpPr>
        <p:spPr>
          <a:xfrm>
            <a:off x="1361274" y="5495420"/>
            <a:ext cx="7998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 = 4</a:t>
            </a:r>
          </a:p>
          <a:p>
            <a:pPr algn="ctr"/>
            <a:r>
              <a:rPr lang="it-IT" dirty="0"/>
              <a:t>N = 16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65C9A5C-50CD-450E-A557-012A3B538DC1}"/>
              </a:ext>
            </a:extLst>
          </p:cNvPr>
          <p:cNvSpPr txBox="1"/>
          <p:nvPr/>
        </p:nvSpPr>
        <p:spPr>
          <a:xfrm>
            <a:off x="3670729" y="5495421"/>
            <a:ext cx="7998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 = 4</a:t>
            </a:r>
          </a:p>
          <a:p>
            <a:pPr algn="ctr"/>
            <a:r>
              <a:rPr lang="it-IT" dirty="0"/>
              <a:t>N = 4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79D9B8C-9A18-4D98-BC70-1B1831AEACA1}"/>
              </a:ext>
            </a:extLst>
          </p:cNvPr>
          <p:cNvSpPr txBox="1"/>
          <p:nvPr/>
        </p:nvSpPr>
        <p:spPr>
          <a:xfrm>
            <a:off x="5881181" y="5467305"/>
            <a:ext cx="7998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 = 4</a:t>
            </a:r>
          </a:p>
          <a:p>
            <a:pPr algn="ctr"/>
            <a:r>
              <a:rPr lang="it-IT" dirty="0"/>
              <a:t>N = 1</a:t>
            </a:r>
          </a:p>
        </p:txBody>
      </p:sp>
    </p:spTree>
    <p:extLst>
      <p:ext uri="{BB962C8B-B14F-4D97-AF65-F5344CB8AC3E}">
        <p14:creationId xmlns:p14="http://schemas.microsoft.com/office/powerpoint/2010/main" val="421954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ACFC3623-6DE4-F14F-890A-D89818C769EE}"/>
              </a:ext>
            </a:extLst>
          </p:cNvPr>
          <p:cNvCxnSpPr/>
          <p:nvPr/>
        </p:nvCxnSpPr>
        <p:spPr>
          <a:xfrm>
            <a:off x="-16933" y="761998"/>
            <a:ext cx="98552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magine 18">
            <a:extLst>
              <a:ext uri="{FF2B5EF4-FFF2-40B4-BE49-F238E27FC236}">
                <a16:creationId xmlns:a16="http://schemas.microsoft.com/office/drawing/2014/main" id="{03AB197F-1B4A-5D40-9EB1-E7D47F366E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29" t="21167" r="10963" b="72915"/>
          <a:stretch/>
        </p:blipFill>
        <p:spPr>
          <a:xfrm>
            <a:off x="564253" y="3747542"/>
            <a:ext cx="5713397" cy="306811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343FCA8A-1E57-AB45-A1ED-EB31D756AD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01" t="16127" r="15928" b="74273"/>
          <a:stretch/>
        </p:blipFill>
        <p:spPr>
          <a:xfrm>
            <a:off x="672742" y="5133984"/>
            <a:ext cx="5334581" cy="511488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2BD267E6-31AB-484B-B9B3-5B7E63D268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631" t="17157" r="12110" b="67186"/>
          <a:stretch/>
        </p:blipFill>
        <p:spPr>
          <a:xfrm>
            <a:off x="744050" y="2125622"/>
            <a:ext cx="5384801" cy="811265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F509DB0-462C-634B-9B69-7B95516043F3}"/>
              </a:ext>
            </a:extLst>
          </p:cNvPr>
          <p:cNvSpPr txBox="1"/>
          <p:nvPr/>
        </p:nvSpPr>
        <p:spPr>
          <a:xfrm>
            <a:off x="135467" y="20246"/>
            <a:ext cx="7070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>
                <a:latin typeface="+mj-lt"/>
              </a:rPr>
              <a:t>Digressione – dimensione frattale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9CE0E712-89F6-D641-82FB-C7FD32732BBF}"/>
              </a:ext>
            </a:extLst>
          </p:cNvPr>
          <p:cNvSpPr txBox="1"/>
          <p:nvPr/>
        </p:nvSpPr>
        <p:spPr>
          <a:xfrm>
            <a:off x="6747718" y="2262507"/>
            <a:ext cx="501375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Partiamo da una linea (dimensione frattale 1).</a:t>
            </a:r>
          </a:p>
          <a:p>
            <a:endParaRPr lang="it-IT" sz="2200" dirty="0"/>
          </a:p>
          <a:p>
            <a:r>
              <a:rPr lang="it-IT" sz="2200" dirty="0"/>
              <a:t>Dividiamola </a:t>
            </a:r>
            <a:r>
              <a:rPr lang="it-IT" sz="2200" dirty="0">
                <a:solidFill>
                  <a:srgbClr val="FF0000"/>
                </a:solidFill>
              </a:rPr>
              <a:t>in 3 segmenti uguali e rimuoviamo quello centrale </a:t>
            </a:r>
            <a:r>
              <a:rPr lang="it-IT" sz="2200" dirty="0"/>
              <a:t>continuando però a considerare l’oggetto nella sua interezza.</a:t>
            </a:r>
          </a:p>
          <a:p>
            <a:endParaRPr lang="it-IT" sz="2200" dirty="0"/>
          </a:p>
          <a:p>
            <a:r>
              <a:rPr lang="it-IT" sz="2200" dirty="0"/>
              <a:t>Prendiamo ora i </a:t>
            </a:r>
            <a:r>
              <a:rPr lang="it-IT" sz="2200" dirty="0">
                <a:solidFill>
                  <a:srgbClr val="FF0000"/>
                </a:solidFill>
              </a:rPr>
              <a:t>due segmenti rimanenti e operiamo la stessa modifica </a:t>
            </a:r>
            <a:r>
              <a:rPr lang="it-IT" sz="2200" dirty="0"/>
              <a:t>(dividiamo in 3 segmenti e rimuoviamo quello centrale).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46064EF-89A1-4B21-ACC6-69A99DA5B050}"/>
              </a:ext>
            </a:extLst>
          </p:cNvPr>
          <p:cNvSpPr txBox="1"/>
          <p:nvPr/>
        </p:nvSpPr>
        <p:spPr>
          <a:xfrm>
            <a:off x="3139787" y="4324127"/>
            <a:ext cx="7998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 = 3</a:t>
            </a:r>
          </a:p>
          <a:p>
            <a:pPr algn="ctr"/>
            <a:r>
              <a:rPr lang="it-IT" dirty="0"/>
              <a:t>N = 2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AE032DF-2FE9-42B8-BB79-04BA9EDB19CF}"/>
              </a:ext>
            </a:extLst>
          </p:cNvPr>
          <p:cNvSpPr txBox="1"/>
          <p:nvPr/>
        </p:nvSpPr>
        <p:spPr>
          <a:xfrm>
            <a:off x="3139787" y="5926241"/>
            <a:ext cx="7998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 = 9</a:t>
            </a:r>
          </a:p>
          <a:p>
            <a:pPr algn="ctr"/>
            <a:r>
              <a:rPr lang="it-IT" dirty="0"/>
              <a:t>N = 4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6FA6CF4-2CDD-4C48-B920-086220DAA1B2}"/>
              </a:ext>
            </a:extLst>
          </p:cNvPr>
          <p:cNvSpPr txBox="1"/>
          <p:nvPr/>
        </p:nvSpPr>
        <p:spPr>
          <a:xfrm>
            <a:off x="457200" y="1004980"/>
            <a:ext cx="11500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Per il piano, la linea e il punto la questione è facilmente intuibile. Vediamo ora un oggetto particolare chiamato </a:t>
            </a:r>
            <a:r>
              <a:rPr lang="it-IT" sz="2200" dirty="0">
                <a:solidFill>
                  <a:srgbClr val="FF0000"/>
                </a:solidFill>
              </a:rPr>
              <a:t>‘’frattale regolare’’</a:t>
            </a:r>
            <a:r>
              <a:rPr lang="it-IT" sz="2200" dirty="0"/>
              <a:t>: il set di </a:t>
            </a:r>
            <a:r>
              <a:rPr lang="it-IT" sz="2200" b="1" dirty="0"/>
              <a:t>Cantor</a:t>
            </a:r>
            <a:r>
              <a:rPr lang="it-IT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71975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5051</Words>
  <Application>Microsoft Macintosh PowerPoint</Application>
  <PresentationFormat>Widescreen</PresentationFormat>
  <Paragraphs>442</Paragraphs>
  <Slides>54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54</vt:i4>
      </vt:variant>
    </vt:vector>
  </HeadingPairs>
  <TitlesOfParts>
    <vt:vector size="59" baseType="lpstr">
      <vt:lpstr>Arial</vt:lpstr>
      <vt:lpstr>Calibri</vt:lpstr>
      <vt:lpstr>Calibri Light</vt:lpstr>
      <vt:lpstr>Cambria Math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Andrea Spanu</cp:lastModifiedBy>
  <cp:revision>104</cp:revision>
  <dcterms:created xsi:type="dcterms:W3CDTF">2019-04-05T07:42:14Z</dcterms:created>
  <dcterms:modified xsi:type="dcterms:W3CDTF">2023-05-05T14:17:01Z</dcterms:modified>
</cp:coreProperties>
</file>