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2" r:id="rId5"/>
    <p:sldId id="260" r:id="rId6"/>
    <p:sldId id="266" r:id="rId7"/>
    <p:sldId id="263" r:id="rId8"/>
    <p:sldId id="264" r:id="rId9"/>
    <p:sldId id="265" r:id="rId10"/>
    <p:sldId id="259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43" y="3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368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955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2626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788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1764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206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016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60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427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188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650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251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36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338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437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911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378F5-05EC-40D7-8546-2DBF0B90EE32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9DC5F0B-0F68-4158-B9D8-5FD8D869D39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319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09C186-0D04-9F7C-03D2-58F5220E81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1160865"/>
            <a:ext cx="7766936" cy="2144038"/>
          </a:xfrm>
        </p:spPr>
        <p:txBody>
          <a:bodyPr/>
          <a:lstStyle/>
          <a:p>
            <a:pPr algn="ctr"/>
            <a:r>
              <a:rPr lang="en-GB" dirty="0"/>
              <a:t>Translating for museums</a:t>
            </a:r>
            <a:br>
              <a:rPr lang="en-GB" dirty="0"/>
            </a:br>
            <a:r>
              <a:rPr lang="en-GB" sz="4000" dirty="0"/>
              <a:t>TRADUZIONE INGLESE 1 </a:t>
            </a:r>
            <a:endParaRPr lang="en-GB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97FD80D-9A1B-DE65-7512-A0A080340F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10297"/>
            <a:ext cx="7766936" cy="1137435"/>
          </a:xfrm>
        </p:spPr>
        <p:txBody>
          <a:bodyPr/>
          <a:lstStyle/>
          <a:p>
            <a:pPr algn="ctr"/>
            <a:r>
              <a:rPr lang="en-GB" dirty="0"/>
              <a:t>02/05/2023</a:t>
            </a:r>
          </a:p>
        </p:txBody>
      </p:sp>
    </p:spTree>
    <p:extLst>
      <p:ext uri="{BB962C8B-B14F-4D97-AF65-F5344CB8AC3E}">
        <p14:creationId xmlns:p14="http://schemas.microsoft.com/office/powerpoint/2010/main" val="4043012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E3C80D-4ED5-C914-7295-CC3AD446A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05691"/>
          </a:xfrm>
        </p:spPr>
        <p:txBody>
          <a:bodyPr/>
          <a:lstStyle/>
          <a:p>
            <a:r>
              <a:rPr lang="en-GB" dirty="0"/>
              <a:t>Functions and features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D566F6B-D6BB-8AD2-BC6D-CE2FEEE1C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15291"/>
            <a:ext cx="10478346" cy="4526071"/>
          </a:xfrm>
        </p:spPr>
        <p:txBody>
          <a:bodyPr/>
          <a:lstStyle/>
          <a:p>
            <a:r>
              <a:rPr lang="en-GB" dirty="0"/>
              <a:t>Informative: focus on the content; </a:t>
            </a:r>
          </a:p>
          <a:p>
            <a:r>
              <a:rPr lang="en-GB" dirty="0"/>
              <a:t>Conative: 1</a:t>
            </a:r>
            <a:r>
              <a:rPr lang="en-GB" baseline="30000" dirty="0"/>
              <a:t>st</a:t>
            </a:r>
            <a:r>
              <a:rPr lang="en-GB" dirty="0"/>
              <a:t> or 2</a:t>
            </a:r>
            <a:r>
              <a:rPr lang="en-GB" baseline="30000" dirty="0"/>
              <a:t>nd </a:t>
            </a:r>
            <a:r>
              <a:rPr lang="en-GB" dirty="0"/>
              <a:t>person pronouns = personalization for immediacy, persuasive move. CAN WE KEEP PERSONALIZATION IN TRANSLATION? TARGET EXPECTATIONS, WHAT’S ‘TEXTUALLY APPROPRIATE’ (Baker 2011, 252).</a:t>
            </a:r>
          </a:p>
          <a:p>
            <a:pPr marL="0" indent="0">
              <a:buNone/>
            </a:pPr>
            <a:r>
              <a:rPr lang="en-GB" dirty="0"/>
              <a:t>The ‘voice’ of the museum : REGISTER!! ‘through the language that is used, texts convey and construct a certain kind of interaction with their readers’ (</a:t>
            </a:r>
            <a:r>
              <a:rPr lang="en-GB" dirty="0" err="1"/>
              <a:t>Ravelli</a:t>
            </a:r>
            <a:r>
              <a:rPr lang="en-GB" dirty="0"/>
              <a:t>, 2006:73). </a:t>
            </a:r>
            <a:r>
              <a:rPr lang="en-GB"/>
              <a:t>AUTHORITY VS PEDAGOGY</a:t>
            </a:r>
            <a:endParaRPr lang="en-GB" dirty="0"/>
          </a:p>
          <a:p>
            <a:endParaRPr lang="en-GB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03DA5EE-1546-2CCA-2527-F61F284347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905" y="3778326"/>
            <a:ext cx="6467617" cy="283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88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937B88-195C-AEE8-6CD0-2C2D9B886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clues from museum professionals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58CB958-748F-A6BF-BAD8-667700EFFD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‘great emphasis on the quality of translated texts, essentially in terms of accurate and reliable information and of terminological precision in the domain field’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‘concern for readability, especially when museum texts are written and translated by academics, who are used to academic writing in both the SL and the TL, but not to a more popularized style which can engage a larger public’ </a:t>
            </a:r>
          </a:p>
          <a:p>
            <a:pPr marL="0" indent="0">
              <a:buNone/>
            </a:pPr>
            <a:r>
              <a:rPr lang="en-GB" dirty="0"/>
              <a:t>‘linguistic and cultural aspects of a ST need to be interpreted and adapted into cultural references familiar to the target audience. Professionals were acutely aware that frustration, cultural misunderstanding and exclusion may derive from ineffective translation choices’ </a:t>
            </a:r>
          </a:p>
          <a:p>
            <a:pPr marL="0" indent="0">
              <a:buNone/>
            </a:pPr>
            <a:r>
              <a:rPr lang="en-GB"/>
              <a:t>(Bondi 2021, 70-71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31801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33DDDB1-4E41-A43F-2BC5-EF0AA159E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Museum communication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059B3C5-EA0E-6C1A-C6E1-3CAD831C9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45921"/>
            <a:ext cx="8596668" cy="439544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Broad category which includes:</a:t>
            </a:r>
          </a:p>
          <a:p>
            <a:r>
              <a:rPr lang="en-GB" dirty="0"/>
              <a:t>Museum guides</a:t>
            </a:r>
          </a:p>
          <a:p>
            <a:r>
              <a:rPr lang="en-GB" dirty="0"/>
              <a:t>Museum labels or panels</a:t>
            </a:r>
          </a:p>
          <a:p>
            <a:r>
              <a:rPr lang="en-GB" dirty="0"/>
              <a:t>Interactive web apps and GPS </a:t>
            </a:r>
          </a:p>
          <a:p>
            <a:r>
              <a:rPr lang="en-GB" dirty="0"/>
              <a:t>Press releases / blogs or webpages</a:t>
            </a:r>
          </a:p>
          <a:p>
            <a:pPr marL="0" indent="0">
              <a:buNone/>
            </a:pPr>
            <a:r>
              <a:rPr lang="en-GB" dirty="0"/>
              <a:t>It can be </a:t>
            </a:r>
            <a:r>
              <a:rPr lang="en-GB" b="1" dirty="0"/>
              <a:t>verbal</a:t>
            </a:r>
            <a:r>
              <a:rPr lang="en-GB" dirty="0"/>
              <a:t> but also </a:t>
            </a:r>
            <a:r>
              <a:rPr lang="en-GB" b="1" dirty="0"/>
              <a:t>iconic.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396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BECC70-E14B-BE94-9DCB-950C3BE28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Definitions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1CD3A0-F66B-0C10-BE1E-17EE696B68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Il museo è un’istituzione permanente, senza scopo di lucro, al servizio della società, e del suo sviluppo, aperta al pubblico, che effettua ricerche sulle testimonianze materiali ed immateriali dell’uomo e del suo ambiente, le acquisisce, </a:t>
            </a:r>
            <a:r>
              <a:rPr lang="it-IT" u="sng" dirty="0"/>
              <a:t>le comunica e specificatamente le espone per scopi di studio, educazione e </a:t>
            </a:r>
            <a:r>
              <a:rPr lang="it-IT" dirty="0"/>
              <a:t>diletto. (Def. di museo, ICOM, 2007)</a:t>
            </a:r>
          </a:p>
          <a:p>
            <a:endParaRPr lang="it-IT" dirty="0"/>
          </a:p>
          <a:p>
            <a:r>
              <a:rPr lang="it-IT" dirty="0"/>
              <a:t>Il Museo è un’istituzione permanente, senza scopo di lucro, accessibile, che opera in un sistema di relazioni al servizio della società e del suo sviluppo sostenibile. Effettua ricerche sulle testimonianze dell’umanità e dei suoi paesaggi culturali, le acquisisce, le conserva</a:t>
            </a:r>
            <a:r>
              <a:rPr lang="it-IT" u="sng" dirty="0"/>
              <a:t>, le comunica e le espone per promuovere la conoscenza, il pensiero critico, la partecipazione e il benessere della comunità.</a:t>
            </a:r>
            <a:r>
              <a:rPr lang="it-IT" dirty="0"/>
              <a:t> (new </a:t>
            </a:r>
            <a:r>
              <a:rPr lang="it-IT" dirty="0" err="1"/>
              <a:t>definition</a:t>
            </a:r>
            <a:r>
              <a:rPr lang="it-IT" dirty="0"/>
              <a:t>, ICOM 2019)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6668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EE821F-9089-EA3B-A7B1-E49AE7EED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The information hierarchy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56B837F9-D8C5-A9BE-1889-DCA882A87F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270000"/>
            <a:ext cx="6098323" cy="5310545"/>
          </a:xfr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161E8274-EA65-6785-6186-A130CD26CF81}"/>
              </a:ext>
            </a:extLst>
          </p:cNvPr>
          <p:cNvSpPr txBox="1"/>
          <p:nvPr/>
        </p:nvSpPr>
        <p:spPr>
          <a:xfrm>
            <a:off x="6775657" y="2551837"/>
            <a:ext cx="403903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/>
              <a:t>Textual</a:t>
            </a:r>
            <a:r>
              <a:rPr lang="it-IT" dirty="0"/>
              <a:t> </a:t>
            </a:r>
            <a:r>
              <a:rPr lang="it-IT" dirty="0" err="1"/>
              <a:t>level</a:t>
            </a:r>
            <a:r>
              <a:rPr lang="it-IT" dirty="0"/>
              <a:t>: panels </a:t>
            </a:r>
          </a:p>
          <a:p>
            <a:endParaRPr lang="it-IT" dirty="0"/>
          </a:p>
          <a:p>
            <a:r>
              <a:rPr lang="it-IT" dirty="0"/>
              <a:t>Panels and labels are part of a more </a:t>
            </a:r>
            <a:r>
              <a:rPr lang="it-IT" dirty="0" err="1"/>
              <a:t>complex</a:t>
            </a:r>
            <a:r>
              <a:rPr lang="it-IT" dirty="0"/>
              <a:t> system, </a:t>
            </a:r>
            <a:r>
              <a:rPr lang="it-IT" dirty="0" err="1"/>
              <a:t>devised</a:t>
            </a:r>
            <a:r>
              <a:rPr lang="it-IT" dirty="0"/>
              <a:t> to </a:t>
            </a:r>
            <a:r>
              <a:rPr lang="it-IT" dirty="0" err="1"/>
              <a:t>provide</a:t>
            </a:r>
            <a:r>
              <a:rPr lang="it-IT" dirty="0"/>
              <a:t> information on </a:t>
            </a:r>
            <a:r>
              <a:rPr lang="it-IT" dirty="0" err="1"/>
              <a:t>different</a:t>
            </a:r>
            <a:r>
              <a:rPr lang="it-IT" dirty="0"/>
              <a:t> degrees 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12955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D639B6-E64E-D0F6-B237-355DEAAF8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22217"/>
            <a:ext cx="9459443" cy="1320800"/>
          </a:xfrm>
        </p:spPr>
        <p:txBody>
          <a:bodyPr/>
          <a:lstStyle/>
          <a:p>
            <a:pPr algn="ctr"/>
            <a:r>
              <a:rPr lang="en-GB" dirty="0"/>
              <a:t>The questions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11C8BA6-A60D-78FE-11FA-8558915805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41417"/>
            <a:ext cx="9903580" cy="4872446"/>
          </a:xfrm>
        </p:spPr>
        <p:txBody>
          <a:bodyPr/>
          <a:lstStyle/>
          <a:p>
            <a:r>
              <a:rPr lang="en-GB" dirty="0"/>
              <a:t>To whom are we communicating? </a:t>
            </a:r>
            <a:r>
              <a:rPr lang="en-GB" u="sng" dirty="0"/>
              <a:t>Museumgoers at the </a:t>
            </a:r>
            <a:r>
              <a:rPr lang="en-GB" b="1" u="sng" dirty="0"/>
              <a:t>centre</a:t>
            </a:r>
          </a:p>
          <a:p>
            <a:pPr marL="0" indent="0">
              <a:buNone/>
            </a:pPr>
            <a:r>
              <a:rPr lang="en-GB" b="1" dirty="0"/>
              <a:t>Museums provide the right context for the learning process: motivation is personal growth</a:t>
            </a:r>
          </a:p>
          <a:p>
            <a:endParaRPr lang="en-GB" dirty="0"/>
          </a:p>
          <a:p>
            <a:r>
              <a:rPr lang="en-GB" dirty="0"/>
              <a:t>What are we communicating? </a:t>
            </a:r>
          </a:p>
          <a:p>
            <a:pPr marL="0" indent="0">
              <a:buNone/>
            </a:pPr>
            <a:r>
              <a:rPr lang="en-GB" dirty="0"/>
              <a:t>Fixing decontextualization with explicit networks </a:t>
            </a:r>
          </a:p>
          <a:p>
            <a:r>
              <a:rPr lang="en-GB" dirty="0"/>
              <a:t>Where are we communicating?</a:t>
            </a:r>
          </a:p>
          <a:p>
            <a:pPr marL="0" indent="0">
              <a:buNone/>
            </a:pPr>
            <a:r>
              <a:rPr lang="en-GB" dirty="0"/>
              <a:t>Position of panels and labels: next to the object </a:t>
            </a:r>
          </a:p>
          <a:p>
            <a:pPr marL="0" indent="0">
              <a:buNone/>
            </a:pPr>
            <a:r>
              <a:rPr lang="en-GB" dirty="0"/>
              <a:t>they refer to </a:t>
            </a:r>
          </a:p>
          <a:p>
            <a:r>
              <a:rPr lang="en-GB" dirty="0"/>
              <a:t>How are we communicating?</a:t>
            </a:r>
          </a:p>
          <a:p>
            <a:pPr marL="0" indent="0">
              <a:buNone/>
            </a:pPr>
            <a:r>
              <a:rPr lang="en-GB" dirty="0"/>
              <a:t>Panels and captions as the main media (no other senses</a:t>
            </a:r>
          </a:p>
          <a:p>
            <a:pPr marL="0" indent="0">
              <a:buNone/>
            </a:pPr>
            <a:r>
              <a:rPr lang="en-GB" dirty="0"/>
              <a:t>involved)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9F9612A-829F-6504-8248-F237A2416E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1968" y="2398326"/>
            <a:ext cx="5407152" cy="413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827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D639B6-E64E-D0F6-B237-355DEAAF8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22217"/>
            <a:ext cx="9459443" cy="1320800"/>
          </a:xfrm>
        </p:spPr>
        <p:txBody>
          <a:bodyPr/>
          <a:lstStyle/>
          <a:p>
            <a:pPr algn="ctr"/>
            <a:r>
              <a:rPr lang="en-GB" dirty="0"/>
              <a:t>How to write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11C8BA6-A60D-78FE-11FA-8558915805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41417"/>
            <a:ext cx="9903580" cy="4872446"/>
          </a:xfrm>
        </p:spPr>
        <p:txBody>
          <a:bodyPr/>
          <a:lstStyle/>
          <a:p>
            <a:endParaRPr lang="en-GB" dirty="0"/>
          </a:p>
          <a:p>
            <a:pPr marL="0" indent="0">
              <a:buNone/>
            </a:pPr>
            <a:r>
              <a:rPr lang="en-GB" b="1" dirty="0"/>
              <a:t>Simplification</a:t>
            </a:r>
            <a:r>
              <a:rPr lang="en-GB" dirty="0"/>
              <a:t> : interesting information that can be understood by a wide range of users. Careful with specialized language for non-experts!</a:t>
            </a:r>
          </a:p>
          <a:p>
            <a:pPr marL="0" indent="0">
              <a:buNone/>
            </a:pPr>
            <a:r>
              <a:rPr lang="en-GB" dirty="0"/>
              <a:t>Simplification = reducing complexity + enhancing meaning </a:t>
            </a:r>
          </a:p>
          <a:p>
            <a:pPr marL="0" indent="0">
              <a:buNone/>
            </a:pPr>
            <a:r>
              <a:rPr lang="en-GB" dirty="0"/>
              <a:t>Readability + accessibility </a:t>
            </a:r>
          </a:p>
          <a:p>
            <a:pPr marL="0" indent="0">
              <a:buNone/>
            </a:pPr>
            <a:r>
              <a:rPr lang="en-GB" dirty="0"/>
              <a:t>Readability: same font (avoid  comic sans &amp; co), dimensions and </a:t>
            </a:r>
            <a:r>
              <a:rPr lang="en-GB" dirty="0" err="1"/>
              <a:t>colors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Accessibility: providing information without having to interpret them.  </a:t>
            </a:r>
          </a:p>
        </p:txBody>
      </p:sp>
    </p:spTree>
    <p:extLst>
      <p:ext uri="{BB962C8B-B14F-4D97-AF65-F5344CB8AC3E}">
        <p14:creationId xmlns:p14="http://schemas.microsoft.com/office/powerpoint/2010/main" val="2838398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16E8E3E-67F0-B244-75D5-664626F38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85931"/>
            <a:ext cx="8596668" cy="1320800"/>
          </a:xfrm>
        </p:spPr>
        <p:txBody>
          <a:bodyPr/>
          <a:lstStyle/>
          <a:p>
            <a:pPr algn="ctr"/>
            <a:r>
              <a:rPr lang="en-GB" dirty="0"/>
              <a:t>(Italian) museum panels or captions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53A8A6-5AC4-19A3-E5E1-A6FF16D01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06731"/>
            <a:ext cx="9289626" cy="4820195"/>
          </a:xfrm>
        </p:spPr>
        <p:txBody>
          <a:bodyPr/>
          <a:lstStyle/>
          <a:p>
            <a:r>
              <a:rPr lang="en-GB" dirty="0"/>
              <a:t>Specialized terms: </a:t>
            </a:r>
          </a:p>
          <a:p>
            <a:r>
              <a:rPr lang="en-GB" dirty="0"/>
              <a:t>Complex syntax : length and subordinates</a:t>
            </a:r>
          </a:p>
          <a:p>
            <a:r>
              <a:rPr lang="en-GB" dirty="0"/>
              <a:t>Lexical density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Some writing rules: </a:t>
            </a:r>
          </a:p>
          <a:p>
            <a:r>
              <a:rPr lang="en-GB" dirty="0"/>
              <a:t>Opting for structures typical of conversational style;</a:t>
            </a:r>
          </a:p>
          <a:p>
            <a:r>
              <a:rPr lang="en-GB" dirty="0"/>
              <a:t>Explaining one concept per sentence; make sure that the sentence ends with the line;</a:t>
            </a:r>
          </a:p>
          <a:p>
            <a:r>
              <a:rPr lang="en-GB" dirty="0"/>
              <a:t>45 characters per line; 4-5 line paragraphs;</a:t>
            </a:r>
          </a:p>
          <a:p>
            <a:r>
              <a:rPr lang="en-GB" dirty="0"/>
              <a:t>Active form;</a:t>
            </a:r>
          </a:p>
          <a:p>
            <a:r>
              <a:rPr lang="en-GB" dirty="0"/>
              <a:t>Using a variety of contents (quotations, critical opinions) to keep attention alive;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317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16E8E3E-67F0-B244-75D5-664626F38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85931"/>
            <a:ext cx="8596668" cy="1320800"/>
          </a:xfrm>
        </p:spPr>
        <p:txBody>
          <a:bodyPr/>
          <a:lstStyle/>
          <a:p>
            <a:pPr algn="ctr"/>
            <a:r>
              <a:rPr lang="en-GB" dirty="0"/>
              <a:t>(Italian) museum panels or captions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53A8A6-5AC4-19A3-E5E1-A6FF16D01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06731"/>
            <a:ext cx="9289626" cy="4820195"/>
          </a:xfrm>
        </p:spPr>
        <p:txBody>
          <a:bodyPr/>
          <a:lstStyle/>
          <a:p>
            <a:endParaRPr lang="en-GB" dirty="0"/>
          </a:p>
          <a:p>
            <a:pPr marL="0" indent="0">
              <a:buNone/>
            </a:pPr>
            <a:r>
              <a:rPr lang="en-GB" dirty="0"/>
              <a:t>Some writing rules (2): </a:t>
            </a:r>
          </a:p>
          <a:p>
            <a:r>
              <a:rPr lang="en-GB" dirty="0"/>
              <a:t>Explain the specialized terms;</a:t>
            </a:r>
          </a:p>
          <a:p>
            <a:r>
              <a:rPr lang="en-GB" dirty="0"/>
              <a:t>Make acronyms explicit; </a:t>
            </a:r>
          </a:p>
          <a:p>
            <a:r>
              <a:rPr lang="en-GB" dirty="0"/>
              <a:t>Translate foreign words; </a:t>
            </a:r>
          </a:p>
          <a:p>
            <a:r>
              <a:rPr lang="en-GB" dirty="0"/>
              <a:t>use nominalization sparingly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5127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16E8E3E-67F0-B244-75D5-664626F38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85931"/>
            <a:ext cx="8596668" cy="1320800"/>
          </a:xfrm>
        </p:spPr>
        <p:txBody>
          <a:bodyPr/>
          <a:lstStyle/>
          <a:p>
            <a:pPr algn="ctr"/>
            <a:r>
              <a:rPr lang="en-GB" dirty="0"/>
              <a:t>(Italian) museum panels and captions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53A8A6-5AC4-19A3-E5E1-A6FF16D01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06731"/>
            <a:ext cx="9289626" cy="4820195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Captions</a:t>
            </a:r>
          </a:p>
          <a:p>
            <a:endParaRPr lang="en-GB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9C759D2-0CD7-31C5-3E36-18B0B9B40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1927" y="1939683"/>
            <a:ext cx="6988146" cy="347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783212"/>
      </p:ext>
    </p:extLst>
  </p:cSld>
  <p:clrMapOvr>
    <a:masterClrMapping/>
  </p:clrMapOvr>
</p:sld>
</file>

<file path=ppt/theme/theme1.xml><?xml version="1.0" encoding="utf-8"?>
<a:theme xmlns:a="http://schemas.openxmlformats.org/drawingml/2006/main" name="Sfaccettatura">
  <a:themeElements>
    <a:clrScheme name="Giallo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Sfaccettatur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faccettatur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456</TotalTime>
  <Words>660</Words>
  <Application>Microsoft Office PowerPoint</Application>
  <PresentationFormat>Widescreen</PresentationFormat>
  <Paragraphs>68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Sfaccettatura</vt:lpstr>
      <vt:lpstr>Translating for museums TRADUZIONE INGLESE 1 </vt:lpstr>
      <vt:lpstr>Museum communication </vt:lpstr>
      <vt:lpstr>Definitions </vt:lpstr>
      <vt:lpstr>The information hierarchy</vt:lpstr>
      <vt:lpstr>The questions </vt:lpstr>
      <vt:lpstr>How to write </vt:lpstr>
      <vt:lpstr>(Italian) museum panels or captions</vt:lpstr>
      <vt:lpstr>(Italian) museum panels or captions</vt:lpstr>
      <vt:lpstr>(Italian) museum panels and captions</vt:lpstr>
      <vt:lpstr>Functions and features </vt:lpstr>
      <vt:lpstr>Some clues from museum professionals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Translating museum guides</dc:title>
  <dc:creator>Eleonora Fois</dc:creator>
  <cp:lastModifiedBy>Eleonora Fois</cp:lastModifiedBy>
  <cp:revision>55</cp:revision>
  <dcterms:created xsi:type="dcterms:W3CDTF">2023-04-30T06:24:49Z</dcterms:created>
  <dcterms:modified xsi:type="dcterms:W3CDTF">2023-05-01T15:23:32Z</dcterms:modified>
</cp:coreProperties>
</file>