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63" r:id="rId5"/>
    <p:sldId id="257" r:id="rId6"/>
    <p:sldId id="258" r:id="rId7"/>
    <p:sldId id="271" r:id="rId8"/>
    <p:sldId id="272" r:id="rId9"/>
    <p:sldId id="273" r:id="rId10"/>
    <p:sldId id="264" r:id="rId11"/>
    <p:sldId id="269" r:id="rId12"/>
    <p:sldId id="259" r:id="rId13"/>
    <p:sldId id="265" r:id="rId14"/>
    <p:sldId id="266" r:id="rId15"/>
    <p:sldId id="260" r:id="rId16"/>
    <p:sldId id="270" r:id="rId17"/>
    <p:sldId id="267" r:id="rId18"/>
    <p:sldId id="268"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15" d="100"/>
          <a:sy n="115" d="100"/>
        </p:scale>
        <p:origin x="24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20C41EA1-BC70-4AE8-9CD3-DDD12FD6340D}" type="datetimeFigureOut">
              <a:rPr lang="it-IT" smtClean="0"/>
              <a:t>10/03/23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2858932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C41EA1-BC70-4AE8-9CD3-DDD12FD6340D}" type="datetimeFigureOut">
              <a:rPr lang="it-IT" smtClean="0"/>
              <a:t>10/03/23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3697736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C41EA1-BC70-4AE8-9CD3-DDD12FD6340D}" type="datetimeFigureOut">
              <a:rPr lang="it-IT" smtClean="0"/>
              <a:t>10/03/23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260901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C41EA1-BC70-4AE8-9CD3-DDD12FD6340D}" type="datetimeFigureOut">
              <a:rPr lang="it-IT" smtClean="0"/>
              <a:t>10/03/23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215354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20C41EA1-BC70-4AE8-9CD3-DDD12FD6340D}" type="datetimeFigureOut">
              <a:rPr lang="it-IT" smtClean="0"/>
              <a:t>10/03/23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148924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20C41EA1-BC70-4AE8-9CD3-DDD12FD6340D}" type="datetimeFigureOut">
              <a:rPr lang="it-IT" smtClean="0"/>
              <a:t>10/03/23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247980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20C41EA1-BC70-4AE8-9CD3-DDD12FD6340D}" type="datetimeFigureOut">
              <a:rPr lang="it-IT" smtClean="0"/>
              <a:t>10/03/23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127120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20C41EA1-BC70-4AE8-9CD3-DDD12FD6340D}" type="datetimeFigureOut">
              <a:rPr lang="it-IT" smtClean="0"/>
              <a:t>10/03/23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310140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0C41EA1-BC70-4AE8-9CD3-DDD12FD6340D}" type="datetimeFigureOut">
              <a:rPr lang="it-IT" smtClean="0"/>
              <a:t>10/03/23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1598562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20C41EA1-BC70-4AE8-9CD3-DDD12FD6340D}" type="datetimeFigureOut">
              <a:rPr lang="it-IT" smtClean="0"/>
              <a:t>10/03/23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2451038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20C41EA1-BC70-4AE8-9CD3-DDD12FD6340D}" type="datetimeFigureOut">
              <a:rPr lang="it-IT" smtClean="0"/>
              <a:t>10/03/23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D8AE6D4-89F1-4132-86EE-4C59C71B68A9}" type="slidenum">
              <a:rPr lang="it-IT" smtClean="0"/>
              <a:t>‹N›</a:t>
            </a:fld>
            <a:endParaRPr lang="it-IT"/>
          </a:p>
        </p:txBody>
      </p:sp>
    </p:spTree>
    <p:extLst>
      <p:ext uri="{BB962C8B-B14F-4D97-AF65-F5344CB8AC3E}">
        <p14:creationId xmlns:p14="http://schemas.microsoft.com/office/powerpoint/2010/main" val="928863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C41EA1-BC70-4AE8-9CD3-DDD12FD6340D}" type="datetimeFigureOut">
              <a:rPr lang="it-IT" smtClean="0"/>
              <a:t>10/03/23</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AE6D4-89F1-4132-86EE-4C59C71B68A9}" type="slidenum">
              <a:rPr lang="it-IT" smtClean="0"/>
              <a:t>‹N›</a:t>
            </a:fld>
            <a:endParaRPr lang="it-IT"/>
          </a:p>
        </p:txBody>
      </p:sp>
    </p:spTree>
    <p:extLst>
      <p:ext uri="{BB962C8B-B14F-4D97-AF65-F5344CB8AC3E}">
        <p14:creationId xmlns:p14="http://schemas.microsoft.com/office/powerpoint/2010/main" val="316619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BvA0J_2ZpIQ"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5eml6lxlmjY"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XbqCquDl4k4" TargetMode="Externa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learnoutloud.com/podcaststream/listen.php?url=http://feeds.feedburner.com/GreatSpeechesInHistory&amp;all=1&amp;title=21306"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0On19DRA2fU"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3vDWWy4CMhE"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learnoutloud.com/podcaststream/listen.php?url=http://feeds.feedburner.com/GreatSpeechesInHistory&amp;all=1&amp;title=21306" TargetMode="External"/><Relationship Id="rId2" Type="http://schemas.openxmlformats.org/officeDocument/2006/relationships/hyperlink" Target="https://www.youtube.com/watch?v=ueMNqdB1QIE" TargetMode="Externa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MkTw3_PmKtc" TargetMode="External"/><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hyperlink" Target="https://www.youtube.com/watch?v=skrdyoabmgA&amp;t=171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washingtonpost.com/politics/2022/12/22/zelensky-congress-speech-russia/"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scholar.google.com/citations?user=LvQBbVcAAAAJ&amp;hl=en&amp;oi=ao" TargetMode="External"/><Relationship Id="rId2" Type="http://schemas.openxmlformats.org/officeDocument/2006/relationships/hyperlink" Target="https://scholar.google.com/citations?hl=en&amp;user=RHXgn2sAAAAJ"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jt_CPMYawQs&amp;t=1s" TargetMode="External"/><Relationship Id="rId2" Type="http://schemas.openxmlformats.org/officeDocument/2006/relationships/hyperlink" Target="https://www.youtube.com/watch?v=YtDifMeMC68&amp;t=1s"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0"/>
            <a:ext cx="9144000" cy="1333500"/>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524000" y="4125913"/>
            <a:ext cx="9144000" cy="1655762"/>
          </a:xfrm>
        </p:spPr>
        <p:txBody>
          <a:bodyPr/>
          <a:lstStyle/>
          <a:p>
            <a:r>
              <a:rPr lang="it-IT" dirty="0"/>
              <a:t>Abraham Lincoln </a:t>
            </a:r>
            <a:r>
              <a:rPr lang="it-IT" dirty="0" err="1">
                <a:hlinkClick r:id="rId2"/>
              </a:rPr>
              <a:t>Gettysburg’s</a:t>
            </a:r>
            <a:r>
              <a:rPr lang="it-IT" dirty="0"/>
              <a:t> </a:t>
            </a:r>
            <a:r>
              <a:rPr lang="it-IT" dirty="0" err="1"/>
              <a:t>Address</a:t>
            </a:r>
            <a:r>
              <a:rPr lang="it-IT" dirty="0"/>
              <a:t> 1863</a:t>
            </a:r>
          </a:p>
        </p:txBody>
      </p:sp>
      <p:pic>
        <p:nvPicPr>
          <p:cNvPr id="6" name="Immagine 5"/>
          <p:cNvPicPr>
            <a:picLocks noChangeAspect="1"/>
          </p:cNvPicPr>
          <p:nvPr/>
        </p:nvPicPr>
        <p:blipFill>
          <a:blip r:embed="rId3"/>
          <a:stretch>
            <a:fillRect/>
          </a:stretch>
        </p:blipFill>
        <p:spPr>
          <a:xfrm>
            <a:off x="4380820" y="1895474"/>
            <a:ext cx="3486830" cy="1952625"/>
          </a:xfrm>
          <a:prstGeom prst="rect">
            <a:avLst/>
          </a:prstGeom>
        </p:spPr>
      </p:pic>
    </p:spTree>
    <p:extLst>
      <p:ext uri="{BB962C8B-B14F-4D97-AF65-F5344CB8AC3E}">
        <p14:creationId xmlns:p14="http://schemas.microsoft.com/office/powerpoint/2010/main" val="4217170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71600" y="293688"/>
            <a:ext cx="9144000" cy="1182687"/>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171575" y="3792537"/>
            <a:ext cx="9544050" cy="2903537"/>
          </a:xfrm>
        </p:spPr>
        <p:txBody>
          <a:bodyPr>
            <a:normAutofit fontScale="92500" lnSpcReduction="10000"/>
          </a:bodyPr>
          <a:lstStyle/>
          <a:p>
            <a:r>
              <a:rPr lang="en-US" sz="5100" dirty="0"/>
              <a:t>Georg W. Bush</a:t>
            </a:r>
          </a:p>
          <a:p>
            <a:r>
              <a:rPr lang="en-US" sz="5100" dirty="0"/>
              <a:t>9/11 Address to the Nation Speech</a:t>
            </a:r>
          </a:p>
          <a:p>
            <a:r>
              <a:rPr lang="en-US" sz="5100" dirty="0"/>
              <a:t>Comparing speeches</a:t>
            </a:r>
          </a:p>
          <a:p>
            <a:r>
              <a:rPr lang="en-US" sz="5100" dirty="0"/>
              <a:t>Pearl </a:t>
            </a:r>
            <a:r>
              <a:rPr lang="en-US" sz="5100" dirty="0" err="1"/>
              <a:t>Harbour</a:t>
            </a:r>
            <a:r>
              <a:rPr lang="en-US" sz="5100" dirty="0"/>
              <a:t> and 9/11</a:t>
            </a:r>
          </a:p>
          <a:p>
            <a:endParaRPr lang="en-US" sz="2800" dirty="0"/>
          </a:p>
          <a:p>
            <a:endParaRPr lang="en-US" sz="2800" b="1" dirty="0"/>
          </a:p>
          <a:p>
            <a:endParaRPr lang="it-IT" dirty="0"/>
          </a:p>
        </p:txBody>
      </p:sp>
      <p:pic>
        <p:nvPicPr>
          <p:cNvPr id="4" name="Immagine 3"/>
          <p:cNvPicPr>
            <a:picLocks noChangeAspect="1"/>
          </p:cNvPicPr>
          <p:nvPr/>
        </p:nvPicPr>
        <p:blipFill>
          <a:blip r:embed="rId2"/>
          <a:stretch>
            <a:fillRect/>
          </a:stretch>
        </p:blipFill>
        <p:spPr>
          <a:xfrm>
            <a:off x="1371600" y="1834356"/>
            <a:ext cx="2857500" cy="1600200"/>
          </a:xfrm>
          <a:prstGeom prst="rect">
            <a:avLst/>
          </a:prstGeom>
        </p:spPr>
      </p:pic>
      <p:pic>
        <p:nvPicPr>
          <p:cNvPr id="5" name="Immagine 4"/>
          <p:cNvPicPr>
            <a:picLocks noChangeAspect="1"/>
          </p:cNvPicPr>
          <p:nvPr/>
        </p:nvPicPr>
        <p:blipFill>
          <a:blip r:embed="rId3"/>
          <a:stretch>
            <a:fillRect/>
          </a:stretch>
        </p:blipFill>
        <p:spPr>
          <a:xfrm>
            <a:off x="8782050" y="1453356"/>
            <a:ext cx="1933575" cy="2362200"/>
          </a:xfrm>
          <a:prstGeom prst="rect">
            <a:avLst/>
          </a:prstGeom>
        </p:spPr>
      </p:pic>
    </p:spTree>
    <p:extLst>
      <p:ext uri="{BB962C8B-B14F-4D97-AF65-F5344CB8AC3E}">
        <p14:creationId xmlns:p14="http://schemas.microsoft.com/office/powerpoint/2010/main" val="2411772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148060" y="43656"/>
            <a:ext cx="9544050" cy="956469"/>
          </a:xfrm>
        </p:spPr>
        <p:txBody>
          <a:bodyPr>
            <a:normAutofit/>
          </a:bodyPr>
          <a:lstStyle/>
          <a:p>
            <a:r>
              <a:rPr lang="en-US" dirty="0">
                <a:solidFill>
                  <a:srgbClr val="FF0000"/>
                </a:solidFill>
              </a:rPr>
              <a:t>Pearl </a:t>
            </a:r>
            <a:r>
              <a:rPr lang="en-US" dirty="0" err="1">
                <a:solidFill>
                  <a:srgbClr val="FF0000"/>
                </a:solidFill>
              </a:rPr>
              <a:t>Harbour</a:t>
            </a:r>
            <a:r>
              <a:rPr lang="en-US"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361950" y="1715070"/>
            <a:ext cx="4810125" cy="1260345"/>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ABOUT THE PEARL HARBOUR ATTACK FROM THE SPEECH</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ttangolo 9"/>
          <p:cNvSpPr/>
          <p:nvPr/>
        </p:nvSpPr>
        <p:spPr>
          <a:xfrm>
            <a:off x="5534025" y="1715070"/>
            <a:ext cx="6577361" cy="865173"/>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FROM PREVIOUS OWN OR EXTERNAL KNOWLEDGE</a:t>
            </a: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447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493713"/>
            <a:ext cx="9144000" cy="982662"/>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257300" y="5202238"/>
            <a:ext cx="9144000" cy="1655762"/>
          </a:xfrm>
        </p:spPr>
        <p:txBody>
          <a:bodyPr>
            <a:normAutofit/>
          </a:bodyPr>
          <a:lstStyle/>
          <a:p>
            <a:r>
              <a:rPr lang="en-US" sz="2800" dirty="0"/>
              <a:t>Franklin D Roosevelt - Dec. 8, 1941 </a:t>
            </a:r>
          </a:p>
          <a:p>
            <a:r>
              <a:rPr lang="en-US" sz="2800" dirty="0"/>
              <a:t>"Day of Infamy" </a:t>
            </a:r>
            <a:r>
              <a:rPr lang="en-US" sz="2800" dirty="0">
                <a:hlinkClick r:id="rId2"/>
              </a:rPr>
              <a:t>Speech</a:t>
            </a:r>
            <a:r>
              <a:rPr lang="en-US" sz="2800" dirty="0"/>
              <a:t> (minute 2’)</a:t>
            </a:r>
          </a:p>
          <a:p>
            <a:endParaRPr lang="en-US" sz="2800" b="1" dirty="0"/>
          </a:p>
          <a:p>
            <a:endParaRPr lang="it-IT" dirty="0"/>
          </a:p>
        </p:txBody>
      </p:sp>
      <p:pic>
        <p:nvPicPr>
          <p:cNvPr id="4" name="Immagine 3"/>
          <p:cNvPicPr>
            <a:picLocks noChangeAspect="1"/>
          </p:cNvPicPr>
          <p:nvPr/>
        </p:nvPicPr>
        <p:blipFill>
          <a:blip r:embed="rId3"/>
          <a:stretch>
            <a:fillRect/>
          </a:stretch>
        </p:blipFill>
        <p:spPr>
          <a:xfrm>
            <a:off x="3810000" y="1476375"/>
            <a:ext cx="4762500" cy="3667125"/>
          </a:xfrm>
          <a:prstGeom prst="rect">
            <a:avLst/>
          </a:prstGeom>
        </p:spPr>
      </p:pic>
    </p:spTree>
    <p:extLst>
      <p:ext uri="{BB962C8B-B14F-4D97-AF65-F5344CB8AC3E}">
        <p14:creationId xmlns:p14="http://schemas.microsoft.com/office/powerpoint/2010/main" val="147127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148060" y="43656"/>
            <a:ext cx="9544050" cy="956469"/>
          </a:xfrm>
        </p:spPr>
        <p:txBody>
          <a:bodyPr>
            <a:normAutofit/>
          </a:bodyPr>
          <a:lstStyle/>
          <a:p>
            <a:r>
              <a:rPr lang="en-US" dirty="0">
                <a:solidFill>
                  <a:srgbClr val="FF0000"/>
                </a:solidFill>
              </a:rPr>
              <a:t>Pearl </a:t>
            </a:r>
            <a:r>
              <a:rPr lang="en-US" dirty="0" err="1">
                <a:solidFill>
                  <a:srgbClr val="FF0000"/>
                </a:solidFill>
              </a:rPr>
              <a:t>Harbour</a:t>
            </a:r>
            <a:r>
              <a:rPr lang="en-US"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285750" y="603937"/>
            <a:ext cx="4810125" cy="6342890"/>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ABOUT THE PEARL HARBOUR ATTACK FROM THE SPEECH</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Exact date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Sudden and deliberate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Countries involved</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Facts about previous relations between Italy and Japan</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Where else the attack took place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Type of damages. Lost lives (many). Ships torpedoed elsewhere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Declaration of the state of war between Japan and the USA</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ttangolo 9"/>
          <p:cNvSpPr/>
          <p:nvPr/>
        </p:nvSpPr>
        <p:spPr>
          <a:xfrm>
            <a:off x="5372100" y="521890"/>
            <a:ext cx="6638925" cy="6159763"/>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FROM PREVIOUS OWN OR EXTERNAL KNOWLEDGE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2200" dirty="0">
                <a:ea typeface="Calibri" panose="020F0502020204030204" pitchFamily="34" charset="0"/>
                <a:cs typeface="Times New Roman" panose="02020603050405020304" pitchFamily="18" charset="0"/>
              </a:rPr>
              <a:t>Surprise military strike: 2,403 Americans were killed and 1,178 others were wounded. 188 aircrafts destroyed. Japanese losses were light: 29 aircraft and five submarine lost, and 64 servicemen killed. </a:t>
            </a:r>
            <a:endParaRPr lang="it-IT" sz="2200" dirty="0">
              <a:ea typeface="Calibri" panose="020F0502020204030204" pitchFamily="34" charset="0"/>
              <a:cs typeface="Times New Roman" panose="02020603050405020304" pitchFamily="18" charset="0"/>
            </a:endParaRPr>
          </a:p>
          <a:p>
            <a:pPr algn="just">
              <a:lnSpc>
                <a:spcPct val="107000"/>
              </a:lnSpc>
              <a:spcAft>
                <a:spcPts val="800"/>
              </a:spcAft>
            </a:pPr>
            <a:r>
              <a:rPr lang="en-GB" sz="2200" dirty="0">
                <a:ea typeface="Calibri" panose="020F0502020204030204" pitchFamily="34" charset="0"/>
                <a:cs typeface="Times New Roman" panose="02020603050405020304" pitchFamily="18" charset="0"/>
              </a:rPr>
              <a:t>The surprise attack came as a profound shock to the American people and led directly to the American entry into World War II in both the Pacific and European </a:t>
            </a:r>
            <a:r>
              <a:rPr lang="en-GB" sz="2200" dirty="0" err="1">
                <a:ea typeface="Calibri" panose="020F0502020204030204" pitchFamily="34" charset="0"/>
                <a:cs typeface="Times New Roman" panose="02020603050405020304" pitchFamily="18" charset="0"/>
              </a:rPr>
              <a:t>theaters</a:t>
            </a:r>
            <a:r>
              <a:rPr lang="en-GB" sz="2200" dirty="0">
                <a:ea typeface="Calibri" panose="020F0502020204030204" pitchFamily="34" charset="0"/>
                <a:cs typeface="Times New Roman" panose="02020603050405020304" pitchFamily="18" charset="0"/>
              </a:rPr>
              <a:t>.  The following day, December 8, the United States declared was on Japan, and three days later, on December 11, Germany and Italy each declared war on the USA The U.S. responded with a declaration of war against Germany and Italy. Domestic support for non-intervention, which had been fading since the Fall </a:t>
            </a:r>
            <a:r>
              <a:rPr lang="en-GB" sz="2200">
                <a:ea typeface="Calibri" panose="020F0502020204030204" pitchFamily="34" charset="0"/>
                <a:cs typeface="Times New Roman" panose="02020603050405020304" pitchFamily="18" charset="0"/>
              </a:rPr>
              <a:t>of France</a:t>
            </a:r>
            <a:r>
              <a:rPr lang="en-GB" sz="2200" dirty="0">
                <a:ea typeface="Calibri" panose="020F0502020204030204" pitchFamily="34" charset="0"/>
                <a:cs typeface="Times New Roman" panose="02020603050405020304" pitchFamily="18" charset="0"/>
              </a:rPr>
              <a:t> in 1940, disappeared. </a:t>
            </a:r>
            <a:endParaRPr lang="it-IT" sz="2200" dirty="0">
              <a:effectLst/>
              <a:ea typeface="Calibri" panose="020F0502020204030204" pitchFamily="34" charset="0"/>
              <a:cs typeface="Times New Roman" panose="02020603050405020304" pitchFamily="18" charset="0"/>
            </a:endParaRPr>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677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148060" y="43656"/>
            <a:ext cx="9544050" cy="956469"/>
          </a:xfrm>
        </p:spPr>
        <p:txBody>
          <a:bodyPr>
            <a:normAutofit/>
          </a:bodyPr>
          <a:lstStyle/>
          <a:p>
            <a:r>
              <a:rPr lang="en-US" dirty="0">
                <a:solidFill>
                  <a:srgbClr val="FF0000"/>
                </a:solidFill>
              </a:rPr>
              <a:t>Pearl </a:t>
            </a:r>
            <a:r>
              <a:rPr lang="en-US" dirty="0" err="1">
                <a:solidFill>
                  <a:srgbClr val="FF0000"/>
                </a:solidFill>
              </a:rPr>
              <a:t>Harbour</a:t>
            </a:r>
            <a:r>
              <a:rPr lang="en-US"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209550" y="1607547"/>
            <a:ext cx="4810125" cy="1362937"/>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ABOUT THE 9/11 ATTACK FROM THE SPEECH</a:t>
            </a:r>
          </a:p>
          <a:p>
            <a:pPr algn="just">
              <a:lnSpc>
                <a:spcPct val="107000"/>
              </a:lnSpc>
              <a:spcAft>
                <a:spcPts val="800"/>
              </a:spcAft>
            </a:pP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ttangolo 9"/>
          <p:cNvSpPr/>
          <p:nvPr/>
        </p:nvSpPr>
        <p:spPr>
          <a:xfrm>
            <a:off x="5372100" y="1525500"/>
            <a:ext cx="6819900" cy="865173"/>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FROM PREVIOUS OWN OR EXTERNAL KNOWLEDGE</a:t>
            </a: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7441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71600" y="293688"/>
            <a:ext cx="9144000" cy="1182687"/>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171575" y="3792537"/>
            <a:ext cx="9544050" cy="2903537"/>
          </a:xfrm>
        </p:spPr>
        <p:txBody>
          <a:bodyPr>
            <a:normAutofit/>
          </a:bodyPr>
          <a:lstStyle/>
          <a:p>
            <a:r>
              <a:rPr lang="en-US" sz="5100" dirty="0"/>
              <a:t>Georg W. Bush</a:t>
            </a:r>
          </a:p>
          <a:p>
            <a:r>
              <a:rPr lang="en-US" sz="5100" dirty="0"/>
              <a:t>9/11 </a:t>
            </a:r>
            <a:r>
              <a:rPr lang="en-US" sz="5100" dirty="0">
                <a:hlinkClick r:id="rId2"/>
              </a:rPr>
              <a:t>Address</a:t>
            </a:r>
            <a:r>
              <a:rPr lang="en-US" sz="5100" dirty="0"/>
              <a:t> to the Nation Speech</a:t>
            </a:r>
          </a:p>
          <a:p>
            <a:endParaRPr lang="en-US" sz="2800" dirty="0"/>
          </a:p>
          <a:p>
            <a:endParaRPr lang="en-US" sz="2800" b="1" dirty="0"/>
          </a:p>
          <a:p>
            <a:endParaRPr lang="it-IT" dirty="0"/>
          </a:p>
        </p:txBody>
      </p:sp>
      <p:pic>
        <p:nvPicPr>
          <p:cNvPr id="4" name="Immagine 3"/>
          <p:cNvPicPr>
            <a:picLocks noChangeAspect="1"/>
          </p:cNvPicPr>
          <p:nvPr/>
        </p:nvPicPr>
        <p:blipFill>
          <a:blip r:embed="rId3"/>
          <a:stretch>
            <a:fillRect/>
          </a:stretch>
        </p:blipFill>
        <p:spPr>
          <a:xfrm>
            <a:off x="1371600" y="1834356"/>
            <a:ext cx="2857500" cy="1600200"/>
          </a:xfrm>
          <a:prstGeom prst="rect">
            <a:avLst/>
          </a:prstGeom>
        </p:spPr>
      </p:pic>
      <p:pic>
        <p:nvPicPr>
          <p:cNvPr id="5" name="Immagine 4"/>
          <p:cNvPicPr>
            <a:picLocks noChangeAspect="1"/>
          </p:cNvPicPr>
          <p:nvPr/>
        </p:nvPicPr>
        <p:blipFill>
          <a:blip r:embed="rId4"/>
          <a:stretch>
            <a:fillRect/>
          </a:stretch>
        </p:blipFill>
        <p:spPr>
          <a:xfrm>
            <a:off x="8782050" y="1453356"/>
            <a:ext cx="1933575" cy="2362200"/>
          </a:xfrm>
          <a:prstGeom prst="rect">
            <a:avLst/>
          </a:prstGeom>
        </p:spPr>
      </p:pic>
    </p:spTree>
    <p:extLst>
      <p:ext uri="{BB962C8B-B14F-4D97-AF65-F5344CB8AC3E}">
        <p14:creationId xmlns:p14="http://schemas.microsoft.com/office/powerpoint/2010/main" val="3753875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148060" y="43656"/>
            <a:ext cx="9544050" cy="956469"/>
          </a:xfrm>
        </p:spPr>
        <p:txBody>
          <a:bodyPr>
            <a:normAutofit/>
          </a:bodyPr>
          <a:lstStyle/>
          <a:p>
            <a:r>
              <a:rPr lang="en-US" dirty="0">
                <a:solidFill>
                  <a:srgbClr val="FF0000"/>
                </a:solidFill>
              </a:rPr>
              <a:t>Pearl </a:t>
            </a:r>
            <a:r>
              <a:rPr lang="en-US" dirty="0" err="1">
                <a:solidFill>
                  <a:srgbClr val="FF0000"/>
                </a:solidFill>
              </a:rPr>
              <a:t>Harbour</a:t>
            </a:r>
            <a:r>
              <a:rPr lang="en-US"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285750" y="603937"/>
            <a:ext cx="4810125" cy="6155916"/>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ABOUT THE 9/11 ATTACK FROM THE SPEECH</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ü"/>
            </a:pPr>
            <a:r>
              <a:rPr lang="en-GB" sz="2400" dirty="0"/>
              <a:t>Deliberate and deadly attack (surprise?)</a:t>
            </a:r>
          </a:p>
          <a:p>
            <a:pPr marL="342900" indent="-342900">
              <a:buFont typeface="Wingdings" panose="05000000000000000000" pitchFamily="2" charset="2"/>
              <a:buChar char="ü"/>
            </a:pPr>
            <a:endParaRPr lang="it-IT" sz="2400" dirty="0"/>
          </a:p>
          <a:p>
            <a:pPr marL="342900" indent="-342900">
              <a:buFont typeface="Wingdings" panose="05000000000000000000" pitchFamily="2" charset="2"/>
              <a:buChar char="ü"/>
            </a:pPr>
            <a:r>
              <a:rPr lang="en-GB" sz="2400" dirty="0"/>
              <a:t>Acts of mass murders: Thousands of lives</a:t>
            </a:r>
          </a:p>
          <a:p>
            <a:endParaRPr lang="it-IT" sz="2400" dirty="0"/>
          </a:p>
          <a:p>
            <a:pPr marL="342900" indent="-342900">
              <a:buFont typeface="Wingdings" panose="05000000000000000000" pitchFamily="2" charset="2"/>
              <a:buChar char="ü"/>
            </a:pPr>
            <a:r>
              <a:rPr lang="en-GB" sz="2400" dirty="0"/>
              <a:t>Airplanes flying into buildings, structures collapsing, fires burning</a:t>
            </a:r>
            <a:endParaRPr lang="it-IT" sz="2400" dirty="0"/>
          </a:p>
          <a:p>
            <a:pPr marL="342900" indent="-342900">
              <a:buFont typeface="Wingdings" panose="05000000000000000000" pitchFamily="2" charset="2"/>
              <a:buChar char="ü"/>
            </a:pPr>
            <a:r>
              <a:rPr lang="en-GB" sz="2400" dirty="0"/>
              <a:t>America’s response (rescue workers, carers, giving blood)</a:t>
            </a:r>
            <a:endParaRPr lang="it-IT" sz="2400" dirty="0"/>
          </a:p>
          <a:p>
            <a:pPr marL="342900" indent="-342900">
              <a:buFont typeface="Wingdings" panose="05000000000000000000" pitchFamily="2" charset="2"/>
              <a:buChar char="ü"/>
            </a:pPr>
            <a:r>
              <a:rPr lang="en-GB" sz="2400" dirty="0"/>
              <a:t>Government emergency response plan</a:t>
            </a:r>
            <a:endParaRPr lang="it-IT" sz="2400" dirty="0"/>
          </a:p>
          <a:p>
            <a:pPr marL="342900" indent="-342900">
              <a:buFont typeface="Wingdings" panose="05000000000000000000" pitchFamily="2" charset="2"/>
              <a:buChar char="ü"/>
            </a:pPr>
            <a:r>
              <a:rPr lang="en-GB" sz="2400" dirty="0"/>
              <a:t>Functions of government continue</a:t>
            </a:r>
            <a:endParaRPr lang="it-IT" sz="2400" dirty="0"/>
          </a:p>
          <a:p>
            <a:pPr marL="342900" indent="-342900">
              <a:buFont typeface="Wingdings" panose="05000000000000000000" pitchFamily="2" charset="2"/>
              <a:buChar char="ü"/>
            </a:pPr>
            <a:r>
              <a:rPr lang="en-GB" sz="2400" dirty="0"/>
              <a:t>No identification of the enemies</a:t>
            </a:r>
            <a:endParaRPr lang="it-IT" sz="2400" dirty="0"/>
          </a:p>
        </p:txBody>
      </p:sp>
      <p:sp>
        <p:nvSpPr>
          <p:cNvPr id="10" name="Rettangolo 9"/>
          <p:cNvSpPr/>
          <p:nvPr/>
        </p:nvSpPr>
        <p:spPr>
          <a:xfrm>
            <a:off x="5372100" y="521890"/>
            <a:ext cx="6819900" cy="6525248"/>
          </a:xfrm>
          <a:prstGeom prst="rect">
            <a:avLst/>
          </a:prstGeom>
        </p:spPr>
        <p:txBody>
          <a:bodyPr wrap="square">
            <a:spAutoFit/>
          </a:bodyPr>
          <a:lstStyle/>
          <a:p>
            <a:pPr algn="just">
              <a:lnSpc>
                <a:spcPct val="107000"/>
              </a:lnSpc>
              <a:spcAft>
                <a:spcPts val="80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DETAILS FROM PREVIOUS OWN OR EXTERNAL KNOWLEDGE</a:t>
            </a:r>
            <a:endParaRPr lang="it-IT" sz="2400" dirty="0">
              <a:latin typeface="Calibri" panose="020F0502020204030204" pitchFamily="34" charset="0"/>
              <a:ea typeface="Calibri" panose="020F0502020204030204" pitchFamily="34" charset="0"/>
              <a:cs typeface="Times New Roman" panose="02020603050405020304" pitchFamily="18" charset="0"/>
            </a:endParaRPr>
          </a:p>
          <a:p>
            <a:r>
              <a:rPr lang="en-GB" sz="2400" dirty="0"/>
              <a:t>The </a:t>
            </a:r>
            <a:r>
              <a:rPr lang="en-GB" sz="2400" b="1" dirty="0"/>
              <a:t>September 11 attacks</a:t>
            </a:r>
            <a:r>
              <a:rPr lang="en-GB" sz="2400" dirty="0"/>
              <a:t> (also referred to as </a:t>
            </a:r>
            <a:r>
              <a:rPr lang="en-GB" sz="2400" b="1" dirty="0"/>
              <a:t>9/11</a:t>
            </a:r>
            <a:r>
              <a:rPr lang="en-GB" sz="2400" dirty="0"/>
              <a:t>)  were a series of four coordinated terrorist attacks by the Islamic </a:t>
            </a:r>
            <a:r>
              <a:rPr lang="en-GB" sz="2400" dirty="0" err="1"/>
              <a:t>terorist</a:t>
            </a:r>
            <a:r>
              <a:rPr lang="en-GB" sz="2400" dirty="0"/>
              <a:t> group al-</a:t>
            </a:r>
            <a:r>
              <a:rPr lang="en-GB" sz="2400" dirty="0" err="1"/>
              <a:t>Quaeda</a:t>
            </a:r>
            <a:r>
              <a:rPr lang="en-GB" sz="2400" dirty="0"/>
              <a:t> against the United States on the morning of Tuesday, September 11, 2001. The attacks killed 2,996 people, injured over 6,000 others, and caused at least $10 billion in infrastructure and property damage. Additional people died of 9/11-related cancer and respiratory diseases in the months and years following the attacks.</a:t>
            </a:r>
            <a:endParaRPr lang="it-IT" sz="2400" dirty="0"/>
          </a:p>
          <a:p>
            <a:r>
              <a:rPr lang="en-GB" sz="2400" dirty="0"/>
              <a:t>9/11 is the single deadliest terrorist attack in human history and the single deadliest incident for firefighters  and law enforcement officers in the history of the USA, with 343 and 72 killed, respectively.</a:t>
            </a:r>
            <a:endParaRPr lang="it-IT" sz="2400" dirty="0"/>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438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00074" y="125702"/>
            <a:ext cx="9544050" cy="956469"/>
          </a:xfrm>
        </p:spPr>
        <p:txBody>
          <a:bodyPr>
            <a:normAutofit/>
          </a:bodyPr>
          <a:lstStyle/>
          <a:p>
            <a:r>
              <a:rPr lang="en-US" b="1" dirty="0">
                <a:solidFill>
                  <a:srgbClr val="FF0000"/>
                </a:solidFill>
              </a:rPr>
              <a:t>Pearl </a:t>
            </a:r>
            <a:r>
              <a:rPr lang="en-US" b="1" dirty="0" err="1">
                <a:solidFill>
                  <a:srgbClr val="FF0000"/>
                </a:solidFill>
              </a:rPr>
              <a:t>Harbour</a:t>
            </a:r>
            <a:r>
              <a:rPr lang="en-US" b="1"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209550" y="125702"/>
            <a:ext cx="4810125" cy="4847289"/>
          </a:xfrm>
          <a:prstGeom prst="rect">
            <a:avLst/>
          </a:prstGeom>
        </p:spPr>
        <p:txBody>
          <a:bodyPr wrap="square">
            <a:spAutoFit/>
          </a:bodyPr>
          <a:lstStyle/>
          <a:p>
            <a:pPr algn="just">
              <a:lnSpc>
                <a:spcPct val="107000"/>
              </a:lnSpc>
              <a:spcAft>
                <a:spcPts val="800"/>
              </a:spcAft>
            </a:pPr>
            <a:r>
              <a:rPr lang="it-IT" sz="2400" b="1" dirty="0">
                <a:latin typeface="Calibri" panose="020F0502020204030204" pitchFamily="34" charset="0"/>
                <a:ea typeface="Calibri" panose="020F0502020204030204" pitchFamily="34" charset="0"/>
                <a:cs typeface="Times New Roman" panose="02020603050405020304" pitchFamily="18" charset="0"/>
              </a:rPr>
              <a:t>FDR </a:t>
            </a:r>
            <a:r>
              <a:rPr lang="it-IT" sz="2400" b="1" dirty="0" err="1">
                <a:latin typeface="Calibri" panose="020F0502020204030204" pitchFamily="34" charset="0"/>
                <a:ea typeface="Calibri" panose="020F0502020204030204" pitchFamily="34" charset="0"/>
                <a:cs typeface="Times New Roman" panose="02020603050405020304" pitchFamily="18" charset="0"/>
              </a:rPr>
              <a:t>most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powerful</a:t>
            </a:r>
            <a:r>
              <a:rPr lang="it-IT" sz="2400" b="1" dirty="0">
                <a:latin typeface="Calibri" panose="020F0502020204030204" pitchFamily="34" charset="0"/>
                <a:ea typeface="Calibri" panose="020F0502020204030204" pitchFamily="34" charset="0"/>
                <a:cs typeface="Times New Roman" panose="02020603050405020304" pitchFamily="18" charset="0"/>
              </a:rPr>
              <a:t> line:</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2400" b="1" dirty="0" err="1">
                <a:latin typeface="Calibri" panose="020F0502020204030204" pitchFamily="34" charset="0"/>
                <a:ea typeface="Calibri" panose="020F0502020204030204" pitchFamily="34" charset="0"/>
                <a:cs typeface="Times New Roman" panose="02020603050405020304" pitchFamily="18" charset="0"/>
              </a:rPr>
              <a:t>Identify</a:t>
            </a:r>
            <a:r>
              <a:rPr lang="it-IT" sz="2400" b="1" dirty="0">
                <a:latin typeface="Calibri" panose="020F0502020204030204" pitchFamily="34" charset="0"/>
                <a:ea typeface="Calibri" panose="020F0502020204030204" pitchFamily="34" charset="0"/>
                <a:cs typeface="Times New Roman" panose="02020603050405020304" pitchFamily="18" charset="0"/>
              </a:rPr>
              <a:t> 5 </a:t>
            </a:r>
            <a:r>
              <a:rPr lang="it-IT" sz="2400" b="1" dirty="0" err="1">
                <a:latin typeface="Calibri" panose="020F0502020204030204" pitchFamily="34" charset="0"/>
                <a:ea typeface="Calibri" panose="020F0502020204030204" pitchFamily="34" charset="0"/>
                <a:cs typeface="Times New Roman" panose="02020603050405020304" pitchFamily="18" charset="0"/>
              </a:rPr>
              <a:t>words</a:t>
            </a:r>
            <a:r>
              <a:rPr lang="it-IT" sz="2400" b="1" dirty="0">
                <a:latin typeface="Calibri" panose="020F0502020204030204" pitchFamily="34" charset="0"/>
                <a:ea typeface="Calibri" panose="020F0502020204030204" pitchFamily="34" charset="0"/>
                <a:cs typeface="Times New Roman" panose="02020603050405020304" pitchFamily="18" charset="0"/>
              </a:rPr>
              <a:t> FDR </a:t>
            </a:r>
            <a:r>
              <a:rPr lang="it-IT" sz="2400" b="1" dirty="0" err="1">
                <a:latin typeface="Calibri" panose="020F0502020204030204" pitchFamily="34" charset="0"/>
                <a:ea typeface="Calibri" panose="020F0502020204030204" pitchFamily="34" charset="0"/>
                <a:cs typeface="Times New Roman" panose="02020603050405020304" pitchFamily="18" charset="0"/>
              </a:rPr>
              <a:t>uses</a:t>
            </a:r>
            <a:r>
              <a:rPr lang="it-IT" sz="2400" b="1" dirty="0">
                <a:latin typeface="Calibri" panose="020F0502020204030204" pitchFamily="34" charset="0"/>
                <a:ea typeface="Calibri" panose="020F0502020204030204" pitchFamily="34" charset="0"/>
                <a:cs typeface="Times New Roman" panose="02020603050405020304" pitchFamily="18" charset="0"/>
              </a:rPr>
              <a:t> to </a:t>
            </a:r>
            <a:r>
              <a:rPr lang="it-IT" sz="2400" b="1" dirty="0" err="1">
                <a:latin typeface="Calibri" panose="020F0502020204030204" pitchFamily="34" charset="0"/>
                <a:ea typeface="Calibri" panose="020F0502020204030204" pitchFamily="34" charset="0"/>
                <a:cs typeface="Times New Roman" panose="02020603050405020304" pitchFamily="18" charset="0"/>
              </a:rPr>
              <a:t>describe</a:t>
            </a:r>
            <a:r>
              <a:rPr lang="it-IT" sz="2400" b="1" dirty="0">
                <a:latin typeface="Calibri" panose="020F0502020204030204" pitchFamily="34" charset="0"/>
                <a:ea typeface="Calibri" panose="020F0502020204030204" pitchFamily="34" charset="0"/>
                <a:cs typeface="Times New Roman" panose="02020603050405020304" pitchFamily="18" charset="0"/>
              </a:rPr>
              <a:t> the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a:t>
            </a:r>
            <a:r>
              <a:rPr lang="it-IT" sz="2400" b="1"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ttangolo 9"/>
          <p:cNvSpPr/>
          <p:nvPr/>
        </p:nvSpPr>
        <p:spPr>
          <a:xfrm>
            <a:off x="5195887" y="603936"/>
            <a:ext cx="6603547" cy="6443174"/>
          </a:xfrm>
          <a:prstGeom prst="rect">
            <a:avLst/>
          </a:prstGeom>
        </p:spPr>
        <p:txBody>
          <a:bodyPr wrap="square">
            <a:spAutoFit/>
          </a:bodyPr>
          <a:lstStyle/>
          <a:p>
            <a:pPr algn="just">
              <a:lnSpc>
                <a:spcPct val="107000"/>
              </a:lnSpc>
              <a:spcAft>
                <a:spcPts val="800"/>
              </a:spcAft>
            </a:pPr>
            <a:r>
              <a:rPr lang="it-IT" sz="2400" b="1" dirty="0">
                <a:latin typeface="Calibri" panose="020F0502020204030204" pitchFamily="34" charset="0"/>
                <a:ea typeface="Calibri" panose="020F0502020204030204" pitchFamily="34" charset="0"/>
                <a:cs typeface="Times New Roman" panose="02020603050405020304" pitchFamily="18" charset="0"/>
              </a:rPr>
              <a:t>GWB </a:t>
            </a:r>
            <a:r>
              <a:rPr lang="it-IT" sz="2400" b="1" dirty="0" err="1">
                <a:latin typeface="Calibri" panose="020F0502020204030204" pitchFamily="34" charset="0"/>
                <a:ea typeface="Calibri" panose="020F0502020204030204" pitchFamily="34" charset="0"/>
                <a:cs typeface="Times New Roman" panose="02020603050405020304" pitchFamily="18" charset="0"/>
              </a:rPr>
              <a:t>most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powerful</a:t>
            </a:r>
            <a:r>
              <a:rPr lang="it-IT" sz="2400" b="1" dirty="0">
                <a:latin typeface="Calibri" panose="020F0502020204030204" pitchFamily="34" charset="0"/>
                <a:ea typeface="Calibri" panose="020F0502020204030204" pitchFamily="34" charset="0"/>
                <a:cs typeface="Times New Roman" panose="02020603050405020304" pitchFamily="18" charset="0"/>
              </a:rPr>
              <a:t> line:</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2400" b="1" dirty="0" err="1">
                <a:latin typeface="Calibri" panose="020F0502020204030204" pitchFamily="34" charset="0"/>
                <a:ea typeface="Calibri" panose="020F0502020204030204" pitchFamily="34" charset="0"/>
                <a:cs typeface="Times New Roman" panose="02020603050405020304" pitchFamily="18" charset="0"/>
              </a:rPr>
              <a:t>Identify</a:t>
            </a:r>
            <a:r>
              <a:rPr lang="it-IT" sz="2400" b="1" dirty="0">
                <a:latin typeface="Calibri" panose="020F0502020204030204" pitchFamily="34" charset="0"/>
                <a:ea typeface="Calibri" panose="020F0502020204030204" pitchFamily="34" charset="0"/>
                <a:cs typeface="Times New Roman" panose="02020603050405020304" pitchFamily="18" charset="0"/>
              </a:rPr>
              <a:t> 5 </a:t>
            </a:r>
            <a:r>
              <a:rPr lang="it-IT" sz="2400" b="1" dirty="0" err="1">
                <a:latin typeface="Calibri" panose="020F0502020204030204" pitchFamily="34" charset="0"/>
                <a:ea typeface="Calibri" panose="020F0502020204030204" pitchFamily="34" charset="0"/>
                <a:cs typeface="Times New Roman" panose="02020603050405020304" pitchFamily="18" charset="0"/>
              </a:rPr>
              <a:t>words</a:t>
            </a:r>
            <a:r>
              <a:rPr lang="it-IT" sz="2400" b="1" dirty="0">
                <a:latin typeface="Calibri" panose="020F0502020204030204" pitchFamily="34" charset="0"/>
                <a:ea typeface="Calibri" panose="020F0502020204030204" pitchFamily="34" charset="0"/>
                <a:cs typeface="Times New Roman" panose="02020603050405020304" pitchFamily="18" charset="0"/>
              </a:rPr>
              <a:t> GWB </a:t>
            </a:r>
            <a:r>
              <a:rPr lang="it-IT" sz="2400" b="1" dirty="0" err="1">
                <a:latin typeface="Calibri" panose="020F0502020204030204" pitchFamily="34" charset="0"/>
                <a:ea typeface="Calibri" panose="020F0502020204030204" pitchFamily="34" charset="0"/>
                <a:cs typeface="Times New Roman" panose="02020603050405020304" pitchFamily="18" charset="0"/>
              </a:rPr>
              <a:t>uses</a:t>
            </a:r>
            <a:r>
              <a:rPr lang="it-IT" sz="2400" b="1" dirty="0">
                <a:latin typeface="Calibri" panose="020F0502020204030204" pitchFamily="34" charset="0"/>
                <a:ea typeface="Calibri" panose="020F0502020204030204" pitchFamily="34" charset="0"/>
                <a:cs typeface="Times New Roman" panose="02020603050405020304" pitchFamily="18" charset="0"/>
              </a:rPr>
              <a:t> to </a:t>
            </a:r>
            <a:r>
              <a:rPr lang="it-IT" sz="2400" b="1" dirty="0" err="1">
                <a:latin typeface="Calibri" panose="020F0502020204030204" pitchFamily="34" charset="0"/>
                <a:ea typeface="Calibri" panose="020F0502020204030204" pitchFamily="34" charset="0"/>
                <a:cs typeface="Times New Roman" panose="02020603050405020304" pitchFamily="18" charset="0"/>
              </a:rPr>
              <a:t>describe</a:t>
            </a:r>
            <a:r>
              <a:rPr lang="it-IT" sz="2400" b="1" dirty="0">
                <a:latin typeface="Calibri" panose="020F0502020204030204" pitchFamily="34" charset="0"/>
                <a:ea typeface="Calibri" panose="020F0502020204030204" pitchFamily="34" charset="0"/>
                <a:cs typeface="Times New Roman" panose="02020603050405020304" pitchFamily="18" charset="0"/>
              </a:rPr>
              <a:t> the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a:t>
            </a:r>
            <a:r>
              <a:rPr lang="it-IT" sz="2400" b="1"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
        <p:nvSpPr>
          <p:cNvPr id="2" name="Ovale 1"/>
          <p:cNvSpPr/>
          <p:nvPr/>
        </p:nvSpPr>
        <p:spPr>
          <a:xfrm>
            <a:off x="9376649" y="4863346"/>
            <a:ext cx="2422785" cy="18689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tx1"/>
                </a:solidFill>
              </a:rPr>
              <a:t>WORDS IN COMMON??</a:t>
            </a:r>
          </a:p>
          <a:p>
            <a:pPr algn="ctr"/>
            <a:r>
              <a:rPr lang="it-IT" b="1" u="sng" dirty="0">
                <a:solidFill>
                  <a:schemeClr val="tx1"/>
                </a:solidFill>
              </a:rPr>
              <a:t>DELIBERATE</a:t>
            </a:r>
          </a:p>
        </p:txBody>
      </p:sp>
    </p:spTree>
    <p:extLst>
      <p:ext uri="{BB962C8B-B14F-4D97-AF65-F5344CB8AC3E}">
        <p14:creationId xmlns:p14="http://schemas.microsoft.com/office/powerpoint/2010/main" val="801213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00074" y="125702"/>
            <a:ext cx="9544050" cy="956469"/>
          </a:xfrm>
        </p:spPr>
        <p:txBody>
          <a:bodyPr>
            <a:normAutofit/>
          </a:bodyPr>
          <a:lstStyle/>
          <a:p>
            <a:r>
              <a:rPr lang="en-US" b="1" dirty="0">
                <a:solidFill>
                  <a:srgbClr val="FF0000"/>
                </a:solidFill>
              </a:rPr>
              <a:t>Pearl </a:t>
            </a:r>
            <a:r>
              <a:rPr lang="en-US" b="1" dirty="0" err="1">
                <a:solidFill>
                  <a:srgbClr val="FF0000"/>
                </a:solidFill>
              </a:rPr>
              <a:t>Harbour</a:t>
            </a:r>
            <a:r>
              <a:rPr lang="en-US" b="1" dirty="0">
                <a:solidFill>
                  <a:srgbClr val="FF0000"/>
                </a:solidFill>
              </a:rPr>
              <a:t> and 9/11</a:t>
            </a:r>
          </a:p>
          <a:p>
            <a:endParaRPr lang="en-US" sz="2800" dirty="0"/>
          </a:p>
          <a:p>
            <a:endParaRPr lang="en-US" sz="2800" b="1" dirty="0"/>
          </a:p>
          <a:p>
            <a:endParaRPr lang="it-IT" dirty="0"/>
          </a:p>
        </p:txBody>
      </p:sp>
      <p:sp>
        <p:nvSpPr>
          <p:cNvPr id="9" name="Rettangolo 8"/>
          <p:cNvSpPr/>
          <p:nvPr/>
        </p:nvSpPr>
        <p:spPr>
          <a:xfrm>
            <a:off x="285750" y="603936"/>
            <a:ext cx="4810125" cy="7251024"/>
          </a:xfrm>
          <a:prstGeom prst="rect">
            <a:avLst/>
          </a:prstGeom>
        </p:spPr>
        <p:txBody>
          <a:bodyPr wrap="square">
            <a:spAutoFit/>
          </a:bodyPr>
          <a:lstStyle/>
          <a:p>
            <a:pPr algn="just">
              <a:lnSpc>
                <a:spcPct val="107000"/>
              </a:lnSpc>
              <a:spcAft>
                <a:spcPts val="800"/>
              </a:spcAft>
            </a:pPr>
            <a:r>
              <a:rPr lang="it-IT" sz="2400" b="1" dirty="0" err="1">
                <a:latin typeface="Calibri" panose="020F0502020204030204" pitchFamily="34" charset="0"/>
                <a:ea typeface="Calibri" panose="020F0502020204030204" pitchFamily="34" charset="0"/>
                <a:cs typeface="Times New Roman" panose="02020603050405020304" pitchFamily="18" charset="0"/>
              </a:rPr>
              <a:t>What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reason</a:t>
            </a:r>
            <a:r>
              <a:rPr lang="it-IT" sz="2400" b="1" dirty="0">
                <a:latin typeface="Calibri" panose="020F0502020204030204" pitchFamily="34" charset="0"/>
                <a:ea typeface="Calibri" panose="020F0502020204030204" pitchFamily="34" charset="0"/>
                <a:cs typeface="Times New Roman" panose="02020603050405020304" pitchFamily="18" charset="0"/>
              </a:rPr>
              <a:t>/s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FDR </a:t>
            </a:r>
            <a:r>
              <a:rPr lang="it-IT" sz="2400" b="1" dirty="0" err="1">
                <a:latin typeface="Calibri" panose="020F0502020204030204" pitchFamily="34" charset="0"/>
                <a:ea typeface="Calibri" panose="020F0502020204030204" pitchFamily="34" charset="0"/>
                <a:cs typeface="Times New Roman" panose="02020603050405020304" pitchFamily="18" charset="0"/>
              </a:rPr>
              <a:t>give</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that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suggest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this</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was</a:t>
            </a:r>
            <a:r>
              <a:rPr lang="it-IT" sz="2400" b="1" dirty="0">
                <a:latin typeface="Calibri" panose="020F0502020204030204" pitchFamily="34" charset="0"/>
                <a:ea typeface="Calibri" panose="020F0502020204030204" pitchFamily="34" charset="0"/>
                <a:cs typeface="Times New Roman" panose="02020603050405020304" pitchFamily="18" charset="0"/>
              </a:rPr>
              <a:t> a ‘</a:t>
            </a:r>
            <a:r>
              <a:rPr lang="it-IT" sz="2400" b="1" dirty="0" err="1">
                <a:latin typeface="Calibri" panose="020F0502020204030204" pitchFamily="34" charset="0"/>
                <a:ea typeface="Calibri" panose="020F0502020204030204" pitchFamily="34" charset="0"/>
                <a:cs typeface="Times New Roman" panose="02020603050405020304" pitchFamily="18" charset="0"/>
              </a:rPr>
              <a:t>sneak</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a:t>
            </a:r>
            <a:r>
              <a:rPr lang="it-IT" sz="2400" b="1"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2400" b="1" dirty="0" err="1">
                <a:latin typeface="Calibri" panose="020F0502020204030204" pitchFamily="34" charset="0"/>
                <a:ea typeface="Calibri" panose="020F0502020204030204" pitchFamily="34" charset="0"/>
                <a:cs typeface="Times New Roman" panose="02020603050405020304" pitchFamily="18" charset="0"/>
              </a:rPr>
              <a:t>Why</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FDR </a:t>
            </a:r>
            <a:r>
              <a:rPr lang="it-IT" sz="2400" b="1" dirty="0" err="1">
                <a:latin typeface="Calibri" panose="020F0502020204030204" pitchFamily="34" charset="0"/>
                <a:ea typeface="Calibri" panose="020F0502020204030204" pitchFamily="34" charset="0"/>
                <a:cs typeface="Times New Roman" panose="02020603050405020304" pitchFamily="18" charset="0"/>
              </a:rPr>
              <a:t>repeat</a:t>
            </a:r>
            <a:r>
              <a:rPr lang="it-IT" sz="2400" b="1" dirty="0">
                <a:latin typeface="Calibri" panose="020F0502020204030204" pitchFamily="34" charset="0"/>
                <a:ea typeface="Calibri" panose="020F0502020204030204" pitchFamily="34" charset="0"/>
                <a:cs typeface="Times New Roman" panose="02020603050405020304" pitchFamily="18" charset="0"/>
              </a:rPr>
              <a:t> the </a:t>
            </a:r>
            <a:r>
              <a:rPr lang="it-IT" sz="2400" b="1" dirty="0" err="1">
                <a:latin typeface="Calibri" panose="020F0502020204030204" pitchFamily="34" charset="0"/>
                <a:ea typeface="Calibri" panose="020F0502020204030204" pitchFamily="34" charset="0"/>
                <a:cs typeface="Times New Roman" panose="02020603050405020304" pitchFamily="18" charset="0"/>
              </a:rPr>
              <a:t>phrase</a:t>
            </a:r>
            <a:r>
              <a:rPr lang="it-IT" sz="2400" b="1" dirty="0">
                <a:latin typeface="Calibri" panose="020F0502020204030204" pitchFamily="34" charset="0"/>
                <a:ea typeface="Calibri" panose="020F0502020204030204" pitchFamily="34" charset="0"/>
                <a:cs typeface="Times New Roman" panose="02020603050405020304" pitchFamily="18" charset="0"/>
              </a:rPr>
              <a:t> «last night Japan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attacked</a:t>
            </a:r>
            <a:r>
              <a:rPr lang="it-IT" sz="2400" b="1"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ttangolo 9"/>
          <p:cNvSpPr/>
          <p:nvPr/>
        </p:nvSpPr>
        <p:spPr>
          <a:xfrm>
            <a:off x="5372100" y="521890"/>
            <a:ext cx="6819900" cy="9534661"/>
          </a:xfrm>
          <a:prstGeom prst="rect">
            <a:avLst/>
          </a:prstGeom>
        </p:spPr>
        <p:txBody>
          <a:bodyPr wrap="square">
            <a:spAutoFit/>
          </a:bodyPr>
          <a:lstStyle/>
          <a:p>
            <a:pPr algn="just">
              <a:lnSpc>
                <a:spcPct val="107000"/>
              </a:lnSpc>
              <a:spcAft>
                <a:spcPts val="800"/>
              </a:spcAft>
            </a:pPr>
            <a:r>
              <a:rPr lang="it-IT" sz="2400" b="1" dirty="0">
                <a:latin typeface="Calibri" panose="020F0502020204030204" pitchFamily="34" charset="0"/>
                <a:ea typeface="Calibri" panose="020F0502020204030204" pitchFamily="34" charset="0"/>
                <a:cs typeface="Times New Roman" panose="02020603050405020304" pitchFamily="18" charset="0"/>
              </a:rPr>
              <a:t>For </a:t>
            </a:r>
            <a:r>
              <a:rPr lang="it-IT" sz="2400" b="1" dirty="0" err="1">
                <a:latin typeface="Calibri" panose="020F0502020204030204" pitchFamily="34" charset="0"/>
                <a:ea typeface="Calibri" panose="020F0502020204030204" pitchFamily="34" charset="0"/>
                <a:cs typeface="Times New Roman" panose="02020603050405020304" pitchFamily="18" charset="0"/>
              </a:rPr>
              <a:t>what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reasons</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Bush </a:t>
            </a:r>
            <a:r>
              <a:rPr lang="it-IT" sz="2400" b="1" dirty="0" err="1">
                <a:latin typeface="Calibri" panose="020F0502020204030204" pitchFamily="34" charset="0"/>
                <a:ea typeface="Calibri" panose="020F0502020204030204" pitchFamily="34" charset="0"/>
                <a:cs typeface="Times New Roman" panose="02020603050405020304" pitchFamily="18" charset="0"/>
              </a:rPr>
              <a:t>say</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we</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were</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attacked</a:t>
            </a:r>
            <a:r>
              <a:rPr lang="it-IT" sz="2400" b="1" dirty="0">
                <a:latin typeface="Calibri" panose="020F0502020204030204" pitchFamily="34" charset="0"/>
                <a:ea typeface="Calibri" panose="020F0502020204030204" pitchFamily="34" charset="0"/>
                <a:cs typeface="Times New Roman" panose="02020603050405020304" pitchFamily="18" charset="0"/>
              </a:rPr>
              <a:t>»? In </a:t>
            </a:r>
            <a:r>
              <a:rPr lang="it-IT" sz="2400" b="1" dirty="0" err="1">
                <a:latin typeface="Calibri" panose="020F0502020204030204" pitchFamily="34" charset="0"/>
                <a:ea typeface="Calibri" panose="020F0502020204030204" pitchFamily="34" charset="0"/>
                <a:cs typeface="Times New Roman" panose="02020603050405020304" pitchFamily="18" charset="0"/>
              </a:rPr>
              <a:t>what</a:t>
            </a:r>
            <a:r>
              <a:rPr lang="it-IT" sz="2400" b="1" dirty="0">
                <a:latin typeface="Calibri" panose="020F0502020204030204" pitchFamily="34" charset="0"/>
                <a:ea typeface="Calibri" panose="020F0502020204030204" pitchFamily="34" charset="0"/>
                <a:cs typeface="Times New Roman" panose="02020603050405020304" pitchFamily="18" charset="0"/>
              </a:rPr>
              <a:t> way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he </a:t>
            </a:r>
            <a:r>
              <a:rPr lang="it-IT" sz="2400" b="1" dirty="0" err="1">
                <a:latin typeface="Calibri" panose="020F0502020204030204" pitchFamily="34" charset="0"/>
                <a:ea typeface="Calibri" panose="020F0502020204030204" pitchFamily="34" charset="0"/>
                <a:cs typeface="Times New Roman" panose="02020603050405020304" pitchFamily="18" charset="0"/>
              </a:rPr>
              <a:t>suggest</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that</a:t>
            </a:r>
            <a:r>
              <a:rPr lang="it-IT" sz="2400" b="1" dirty="0">
                <a:latin typeface="Calibri" panose="020F0502020204030204" pitchFamily="34" charset="0"/>
                <a:ea typeface="Calibri" panose="020F0502020204030204" pitchFamily="34" charset="0"/>
                <a:cs typeface="Times New Roman" panose="02020603050405020304" pitchFamily="18" charset="0"/>
              </a:rPr>
              <a:t> the </a:t>
            </a:r>
            <a:r>
              <a:rPr lang="it-IT" sz="2400" b="1" dirty="0" err="1">
                <a:latin typeface="Calibri" panose="020F0502020204030204" pitchFamily="34" charset="0"/>
                <a:ea typeface="Calibri" panose="020F0502020204030204" pitchFamily="34" charset="0"/>
                <a:cs typeface="Times New Roman" panose="02020603050405020304" pitchFamily="18" charset="0"/>
              </a:rPr>
              <a:t>terrorists</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have</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failed</a:t>
            </a:r>
            <a:r>
              <a:rPr lang="it-IT" sz="2400" b="1"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2400" b="1" dirty="0">
                <a:latin typeface="Calibri" panose="020F0502020204030204" pitchFamily="34" charset="0"/>
                <a:ea typeface="Calibri" panose="020F0502020204030204" pitchFamily="34" charset="0"/>
                <a:cs typeface="Times New Roman" panose="02020603050405020304" pitchFamily="18" charset="0"/>
              </a:rPr>
              <a:t>How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GWB </a:t>
            </a:r>
            <a:r>
              <a:rPr lang="it-IT" sz="2400" b="1" dirty="0" err="1">
                <a:latin typeface="Calibri" panose="020F0502020204030204" pitchFamily="34" charset="0"/>
                <a:ea typeface="Calibri" panose="020F0502020204030204" pitchFamily="34" charset="0"/>
                <a:cs typeface="Times New Roman" panose="02020603050405020304" pitchFamily="18" charset="0"/>
              </a:rPr>
              <a:t>say</a:t>
            </a:r>
            <a:r>
              <a:rPr lang="it-IT" sz="2400" b="1" dirty="0">
                <a:latin typeface="Calibri" panose="020F0502020204030204" pitchFamily="34" charset="0"/>
                <a:ea typeface="Calibri" panose="020F0502020204030204" pitchFamily="34" charset="0"/>
                <a:cs typeface="Times New Roman" panose="02020603050405020304" pitchFamily="18" charset="0"/>
              </a:rPr>
              <a:t> America </a:t>
            </a:r>
            <a:r>
              <a:rPr lang="it-IT" sz="2400" b="1" dirty="0" err="1">
                <a:latin typeface="Calibri" panose="020F0502020204030204" pitchFamily="34" charset="0"/>
                <a:ea typeface="Calibri" panose="020F0502020204030204" pitchFamily="34" charset="0"/>
                <a:cs typeface="Times New Roman" panose="02020603050405020304" pitchFamily="18" charset="0"/>
              </a:rPr>
              <a:t>reacted</a:t>
            </a:r>
            <a:r>
              <a:rPr lang="it-IT" sz="2400" b="1" dirty="0">
                <a:latin typeface="Calibri" panose="020F0502020204030204" pitchFamily="34" charset="0"/>
                <a:ea typeface="Calibri" panose="020F0502020204030204" pitchFamily="34" charset="0"/>
                <a:cs typeface="Times New Roman" panose="02020603050405020304" pitchFamily="18" charset="0"/>
              </a:rPr>
              <a:t> or </a:t>
            </a:r>
            <a:r>
              <a:rPr lang="it-IT" sz="2400" b="1" dirty="0" err="1">
                <a:latin typeface="Calibri" panose="020F0502020204030204" pitchFamily="34" charset="0"/>
                <a:ea typeface="Calibri" panose="020F0502020204030204" pitchFamily="34" charset="0"/>
                <a:cs typeface="Times New Roman" panose="02020603050405020304" pitchFamily="18" charset="0"/>
              </a:rPr>
              <a:t>responded</a:t>
            </a:r>
            <a:r>
              <a:rPr lang="it-IT" sz="2400" b="1" dirty="0">
                <a:latin typeface="Calibri" panose="020F0502020204030204" pitchFamily="34" charset="0"/>
                <a:ea typeface="Calibri" panose="020F0502020204030204" pitchFamily="34" charset="0"/>
                <a:cs typeface="Times New Roman" panose="02020603050405020304" pitchFamily="18" charset="0"/>
              </a:rPr>
              <a:t> to the </a:t>
            </a:r>
            <a:r>
              <a:rPr lang="it-IT" sz="2400" b="1" dirty="0" err="1">
                <a:latin typeface="Calibri" panose="020F0502020204030204" pitchFamily="34" charset="0"/>
                <a:ea typeface="Calibri" panose="020F0502020204030204" pitchFamily="34" charset="0"/>
                <a:cs typeface="Times New Roman" panose="02020603050405020304" pitchFamily="18" charset="0"/>
              </a:rPr>
              <a:t>attack</a:t>
            </a:r>
            <a:r>
              <a:rPr lang="it-IT" sz="2400" b="1" dirty="0">
                <a:latin typeface="Calibri" panose="020F0502020204030204" pitchFamily="34" charset="0"/>
                <a:ea typeface="Calibri" panose="020F0502020204030204" pitchFamily="34" charset="0"/>
                <a:cs typeface="Times New Roman" panose="02020603050405020304" pitchFamily="18" charset="0"/>
              </a:rPr>
              <a:t>. How </a:t>
            </a:r>
            <a:r>
              <a:rPr lang="it-IT" sz="2400" b="1" dirty="0" err="1">
                <a:latin typeface="Calibri" panose="020F0502020204030204" pitchFamily="34" charset="0"/>
                <a:ea typeface="Calibri" panose="020F0502020204030204" pitchFamily="34" charset="0"/>
                <a:cs typeface="Times New Roman" panose="02020603050405020304" pitchFamily="18" charset="0"/>
              </a:rPr>
              <a:t>does</a:t>
            </a:r>
            <a:r>
              <a:rPr lang="it-IT" sz="2400" b="1" dirty="0">
                <a:latin typeface="Calibri" panose="020F0502020204030204" pitchFamily="34" charset="0"/>
                <a:ea typeface="Calibri" panose="020F0502020204030204" pitchFamily="34" charset="0"/>
                <a:cs typeface="Times New Roman" panose="02020603050405020304" pitchFamily="18" charset="0"/>
              </a:rPr>
              <a:t> he </a:t>
            </a:r>
            <a:r>
              <a:rPr lang="it-IT" sz="2400" b="1" dirty="0" err="1">
                <a:latin typeface="Calibri" panose="020F0502020204030204" pitchFamily="34" charset="0"/>
                <a:ea typeface="Calibri" panose="020F0502020204030204" pitchFamily="34" charset="0"/>
                <a:cs typeface="Times New Roman" panose="02020603050405020304" pitchFamily="18" charset="0"/>
              </a:rPr>
              <a:t>say</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they</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will</a:t>
            </a:r>
            <a:r>
              <a:rPr lang="it-IT" sz="2400" b="1" dirty="0">
                <a:latin typeface="Calibri" panose="020F0502020204030204" pitchFamily="34" charset="0"/>
                <a:ea typeface="Calibri" panose="020F0502020204030204" pitchFamily="34" charset="0"/>
                <a:cs typeface="Times New Roman" panose="02020603050405020304" pitchFamily="18" charset="0"/>
              </a:rPr>
              <a:t> </a:t>
            </a:r>
            <a:r>
              <a:rPr lang="it-IT" sz="2400" b="1" dirty="0" err="1">
                <a:latin typeface="Calibri" panose="020F0502020204030204" pitchFamily="34" charset="0"/>
                <a:ea typeface="Calibri" panose="020F0502020204030204" pitchFamily="34" charset="0"/>
                <a:cs typeface="Times New Roman" panose="02020603050405020304" pitchFamily="18" charset="0"/>
              </a:rPr>
              <a:t>respond</a:t>
            </a:r>
            <a:r>
              <a:rPr lang="it-IT" sz="2400" b="1" dirty="0">
                <a:latin typeface="Calibri" panose="020F0502020204030204" pitchFamily="34" charset="0"/>
                <a:ea typeface="Calibri" panose="020F0502020204030204" pitchFamily="34" charset="0"/>
                <a:cs typeface="Times New Roman" panose="02020603050405020304" pitchFamily="18" charset="0"/>
              </a:rPr>
              <a:t> in the future?</a:t>
            </a: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2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1 11"/>
          <p:cNvCxnSpPr/>
          <p:nvPr/>
        </p:nvCxnSpPr>
        <p:spPr>
          <a:xfrm>
            <a:off x="5172075" y="742950"/>
            <a:ext cx="47625" cy="5905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3790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hlinkClick r:id="rId2"/>
          </p:cNvPr>
          <p:cNvPicPr>
            <a:picLocks noChangeAspect="1"/>
          </p:cNvPicPr>
          <p:nvPr/>
        </p:nvPicPr>
        <p:blipFill>
          <a:blip r:embed="rId3"/>
          <a:stretch>
            <a:fillRect/>
          </a:stretch>
        </p:blipFill>
        <p:spPr>
          <a:xfrm>
            <a:off x="208870" y="152400"/>
            <a:ext cx="2262189" cy="1266826"/>
          </a:xfrm>
          <a:prstGeom prst="rect">
            <a:avLst/>
          </a:prstGeom>
        </p:spPr>
      </p:pic>
      <p:sp>
        <p:nvSpPr>
          <p:cNvPr id="7" name="Rettangolo 6"/>
          <p:cNvSpPr/>
          <p:nvPr/>
        </p:nvSpPr>
        <p:spPr>
          <a:xfrm>
            <a:off x="2676525" y="152400"/>
            <a:ext cx="8991600" cy="6463308"/>
          </a:xfrm>
          <a:prstGeom prst="rect">
            <a:avLst/>
          </a:prstGeom>
        </p:spPr>
        <p:txBody>
          <a:bodyPr wrap="square">
            <a:spAutoFit/>
          </a:bodyPr>
          <a:lstStyle/>
          <a:p>
            <a:r>
              <a:rPr lang="en-US" dirty="0">
                <a:solidFill>
                  <a:schemeClr val="tx2"/>
                </a:solidFill>
              </a:rPr>
              <a:t>President Lincoln delivered the 272 word Gettysburg Address on November 19, 1863 on the battlefield near Gettysburg, Pennsylvania.</a:t>
            </a:r>
          </a:p>
          <a:p>
            <a:endParaRPr lang="en-US" dirty="0"/>
          </a:p>
          <a:p>
            <a:pPr algn="just"/>
            <a:r>
              <a:rPr lang="en-US" sz="2000" dirty="0"/>
              <a:t>"Fourscore and seven years ago our fathers brought forth, on this continent, a new nation, conceived in liberty, and </a:t>
            </a:r>
            <a:r>
              <a:rPr lang="en-US" sz="2000" b="1" dirty="0">
                <a:solidFill>
                  <a:schemeClr val="accent6">
                    <a:lumMod val="75000"/>
                  </a:schemeClr>
                </a:solidFill>
              </a:rPr>
              <a:t>dedicated</a:t>
            </a:r>
            <a:r>
              <a:rPr lang="en-US" sz="2000" dirty="0"/>
              <a:t> to the proposition that </a:t>
            </a:r>
            <a:r>
              <a:rPr lang="en-US" sz="2000" b="1" dirty="0">
                <a:solidFill>
                  <a:schemeClr val="accent2">
                    <a:lumMod val="75000"/>
                  </a:schemeClr>
                </a:solidFill>
              </a:rPr>
              <a:t>all men are created equal</a:t>
            </a:r>
            <a:r>
              <a:rPr lang="en-US" sz="2000" dirty="0"/>
              <a:t>. Now </a:t>
            </a:r>
            <a:r>
              <a:rPr lang="en-US" sz="2000" dirty="0">
                <a:solidFill>
                  <a:srgbClr val="FF0000"/>
                </a:solidFill>
              </a:rPr>
              <a:t>we</a:t>
            </a:r>
            <a:r>
              <a:rPr lang="en-US" sz="2000" dirty="0"/>
              <a:t> are engaged in a great civil war, testing whether that nation, or any nation </a:t>
            </a:r>
            <a:r>
              <a:rPr lang="en-US" sz="2000" u="sng" dirty="0"/>
              <a:t>so conceived, and so </a:t>
            </a:r>
            <a:r>
              <a:rPr lang="en-US" sz="2000" b="1" u="sng" dirty="0">
                <a:solidFill>
                  <a:schemeClr val="accent6">
                    <a:lumMod val="75000"/>
                  </a:schemeClr>
                </a:solidFill>
              </a:rPr>
              <a:t>dedicated</a:t>
            </a:r>
            <a:r>
              <a:rPr lang="en-US" sz="2000" dirty="0"/>
              <a:t>, can long endure. </a:t>
            </a:r>
            <a:r>
              <a:rPr lang="en-US" sz="2000" dirty="0">
                <a:solidFill>
                  <a:srgbClr val="FF0000"/>
                </a:solidFill>
              </a:rPr>
              <a:t>We</a:t>
            </a:r>
            <a:r>
              <a:rPr lang="en-US" sz="2000" dirty="0"/>
              <a:t> are met on a great battle-field of that war. </a:t>
            </a:r>
            <a:r>
              <a:rPr lang="en-US" sz="2000" dirty="0">
                <a:solidFill>
                  <a:srgbClr val="FF0000"/>
                </a:solidFill>
              </a:rPr>
              <a:t>We</a:t>
            </a:r>
            <a:r>
              <a:rPr lang="en-US" sz="2000" dirty="0"/>
              <a:t> have come to </a:t>
            </a:r>
            <a:r>
              <a:rPr lang="en-US" sz="2000" b="1" dirty="0">
                <a:solidFill>
                  <a:schemeClr val="accent6">
                    <a:lumMod val="75000"/>
                  </a:schemeClr>
                </a:solidFill>
              </a:rPr>
              <a:t>dedicate</a:t>
            </a:r>
            <a:r>
              <a:rPr lang="en-US" sz="2000" dirty="0"/>
              <a:t> a portion of that field, as a final resting-place for those who here gave their lives, that that nation might live. It is altogether </a:t>
            </a:r>
            <a:r>
              <a:rPr lang="en-US" sz="2000" u="sng" dirty="0"/>
              <a:t>fitting and proper </a:t>
            </a:r>
            <a:r>
              <a:rPr lang="en-US" sz="2000" dirty="0"/>
              <a:t>that </a:t>
            </a:r>
            <a:r>
              <a:rPr lang="en-US" sz="2000" dirty="0">
                <a:solidFill>
                  <a:srgbClr val="FF0000"/>
                </a:solidFill>
              </a:rPr>
              <a:t>we</a:t>
            </a:r>
            <a:r>
              <a:rPr lang="en-US" sz="2000" dirty="0"/>
              <a:t> should do this. But, in a larger sense, </a:t>
            </a:r>
            <a:r>
              <a:rPr lang="en-US" sz="2000" dirty="0">
                <a:solidFill>
                  <a:srgbClr val="FF0000"/>
                </a:solidFill>
              </a:rPr>
              <a:t>we</a:t>
            </a:r>
            <a:r>
              <a:rPr lang="en-US" sz="2000" dirty="0"/>
              <a:t> </a:t>
            </a:r>
            <a:r>
              <a:rPr lang="en-US" sz="2000" u="sng" dirty="0"/>
              <a:t>cannot </a:t>
            </a:r>
            <a:r>
              <a:rPr lang="en-US" sz="2000" b="1" u="sng" dirty="0">
                <a:solidFill>
                  <a:schemeClr val="accent6">
                    <a:lumMod val="75000"/>
                  </a:schemeClr>
                </a:solidFill>
              </a:rPr>
              <a:t>dedicate</a:t>
            </a:r>
            <a:r>
              <a:rPr lang="en-US" sz="2000" dirty="0"/>
              <a:t>, </a:t>
            </a:r>
            <a:r>
              <a:rPr lang="en-US" sz="2000" dirty="0">
                <a:solidFill>
                  <a:srgbClr val="FF0000"/>
                </a:solidFill>
              </a:rPr>
              <a:t>we</a:t>
            </a:r>
            <a:r>
              <a:rPr lang="en-US" sz="2000" dirty="0"/>
              <a:t> </a:t>
            </a:r>
            <a:r>
              <a:rPr lang="en-US" sz="2000" u="sng" dirty="0"/>
              <a:t>cannot consecrate</a:t>
            </a:r>
            <a:r>
              <a:rPr lang="en-US" sz="2000" dirty="0"/>
              <a:t>—</a:t>
            </a:r>
            <a:r>
              <a:rPr lang="en-US" sz="2000" dirty="0">
                <a:solidFill>
                  <a:srgbClr val="FF0000"/>
                </a:solidFill>
              </a:rPr>
              <a:t>we</a:t>
            </a:r>
            <a:r>
              <a:rPr lang="en-US" sz="2000" dirty="0"/>
              <a:t> </a:t>
            </a:r>
            <a:r>
              <a:rPr lang="en-US" sz="2000" u="sng" dirty="0"/>
              <a:t>cannot hallow</a:t>
            </a:r>
            <a:r>
              <a:rPr lang="en-US" sz="2000" dirty="0"/>
              <a:t>—this ground. The brave men, </a:t>
            </a:r>
            <a:r>
              <a:rPr lang="en-US" sz="2000" u="sng" dirty="0"/>
              <a:t>living and dead</a:t>
            </a:r>
            <a:r>
              <a:rPr lang="en-US" sz="2000" dirty="0"/>
              <a:t>, who struggled here, have consecrated it far above our poor power to </a:t>
            </a:r>
            <a:r>
              <a:rPr lang="en-US" sz="2000" dirty="0">
                <a:solidFill>
                  <a:schemeClr val="accent2"/>
                </a:solidFill>
              </a:rPr>
              <a:t>add or detract</a:t>
            </a:r>
            <a:r>
              <a:rPr lang="en-US" sz="2000" dirty="0"/>
              <a:t>. The world will little note, nor long remember </a:t>
            </a:r>
            <a:r>
              <a:rPr lang="en-US" sz="2000" u="sng" dirty="0"/>
              <a:t>what </a:t>
            </a:r>
            <a:r>
              <a:rPr lang="en-US" sz="2000" u="sng" dirty="0">
                <a:solidFill>
                  <a:srgbClr val="FF0000"/>
                </a:solidFill>
              </a:rPr>
              <a:t>we</a:t>
            </a:r>
            <a:r>
              <a:rPr lang="en-US" sz="2000" u="sng" dirty="0"/>
              <a:t> say here</a:t>
            </a:r>
            <a:r>
              <a:rPr lang="en-US" sz="2000" dirty="0"/>
              <a:t>, but it can never forget </a:t>
            </a:r>
            <a:r>
              <a:rPr lang="en-US" sz="2000" u="sng" dirty="0"/>
              <a:t>what they did here</a:t>
            </a:r>
            <a:r>
              <a:rPr lang="en-US" sz="2000" dirty="0"/>
              <a:t>. It is for us the living, rather, to be </a:t>
            </a:r>
            <a:r>
              <a:rPr lang="en-US" sz="2000" b="1" dirty="0">
                <a:solidFill>
                  <a:schemeClr val="accent6">
                    <a:lumMod val="75000"/>
                  </a:schemeClr>
                </a:solidFill>
              </a:rPr>
              <a:t>dedicated</a:t>
            </a:r>
            <a:r>
              <a:rPr lang="en-US" sz="2000" dirty="0"/>
              <a:t> here to the unfinished work which they who fought here have thus far so nobly advanced. It is rather for us to be here </a:t>
            </a:r>
            <a:r>
              <a:rPr lang="en-US" sz="2000" b="1" dirty="0">
                <a:solidFill>
                  <a:schemeClr val="accent6">
                    <a:lumMod val="75000"/>
                  </a:schemeClr>
                </a:solidFill>
              </a:rPr>
              <a:t>dedicated</a:t>
            </a:r>
            <a:r>
              <a:rPr lang="en-US" sz="2000" dirty="0"/>
              <a:t> to the great task remaining before us—that from these honored dead </a:t>
            </a:r>
            <a:r>
              <a:rPr lang="en-US" sz="2000" dirty="0">
                <a:solidFill>
                  <a:srgbClr val="FF0000"/>
                </a:solidFill>
              </a:rPr>
              <a:t>we</a:t>
            </a:r>
            <a:r>
              <a:rPr lang="en-US" sz="2000" dirty="0"/>
              <a:t> take increased devotion to that cause for which they here gave the last full measure of devotion—that </a:t>
            </a:r>
            <a:r>
              <a:rPr lang="en-US" sz="2000" dirty="0">
                <a:solidFill>
                  <a:srgbClr val="FF0000"/>
                </a:solidFill>
              </a:rPr>
              <a:t>we</a:t>
            </a:r>
            <a:r>
              <a:rPr lang="en-US" sz="2000" dirty="0"/>
              <a:t> here highly resolve that these dead shall not have died in vain—that this nation, under God, shall have a new birth of freedom, and that government </a:t>
            </a:r>
            <a:r>
              <a:rPr lang="en-US" sz="2000" u="sng" dirty="0"/>
              <a:t>of the people</a:t>
            </a:r>
            <a:r>
              <a:rPr lang="en-US" sz="2000" dirty="0"/>
              <a:t>, </a:t>
            </a:r>
            <a:r>
              <a:rPr lang="en-US" sz="2000" u="sng" dirty="0"/>
              <a:t>by the people</a:t>
            </a:r>
            <a:r>
              <a:rPr lang="en-US" sz="2000" dirty="0"/>
              <a:t>, </a:t>
            </a:r>
            <a:r>
              <a:rPr lang="en-US" sz="2000" u="sng" dirty="0"/>
              <a:t>for the people</a:t>
            </a:r>
            <a:r>
              <a:rPr lang="en-US" sz="2000" dirty="0"/>
              <a:t>, shall not perish from the earth."</a:t>
            </a:r>
            <a:endParaRPr lang="it-IT" sz="2000" dirty="0"/>
          </a:p>
        </p:txBody>
      </p:sp>
    </p:spTree>
    <p:extLst>
      <p:ext uri="{BB962C8B-B14F-4D97-AF65-F5344CB8AC3E}">
        <p14:creationId xmlns:p14="http://schemas.microsoft.com/office/powerpoint/2010/main" val="193568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31763"/>
            <a:ext cx="9144000" cy="1068387"/>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590675" y="4297363"/>
            <a:ext cx="9144000" cy="1655762"/>
          </a:xfrm>
        </p:spPr>
        <p:txBody>
          <a:bodyPr/>
          <a:lstStyle/>
          <a:p>
            <a:endParaRPr lang="it-IT" dirty="0"/>
          </a:p>
          <a:p>
            <a:r>
              <a:rPr lang="it-IT" dirty="0"/>
              <a:t>Martin Luther </a:t>
            </a:r>
            <a:r>
              <a:rPr lang="it-IT" dirty="0" err="1"/>
              <a:t>King’s</a:t>
            </a:r>
            <a:r>
              <a:rPr lang="it-IT" dirty="0"/>
              <a:t> </a:t>
            </a:r>
            <a:r>
              <a:rPr lang="it-IT" dirty="0" err="1">
                <a:hlinkClick r:id="rId2"/>
              </a:rPr>
              <a:t>Speeches</a:t>
            </a:r>
            <a:r>
              <a:rPr lang="it-IT" dirty="0"/>
              <a:t> (Selma, Alabama, 1965)</a:t>
            </a:r>
          </a:p>
        </p:txBody>
      </p:sp>
      <p:pic>
        <p:nvPicPr>
          <p:cNvPr id="4" name="Immagine 3"/>
          <p:cNvPicPr>
            <a:picLocks noChangeAspect="1"/>
          </p:cNvPicPr>
          <p:nvPr/>
        </p:nvPicPr>
        <p:blipFill>
          <a:blip r:embed="rId3"/>
          <a:stretch>
            <a:fillRect/>
          </a:stretch>
        </p:blipFill>
        <p:spPr>
          <a:xfrm>
            <a:off x="3975799" y="1231901"/>
            <a:ext cx="4240402" cy="3065462"/>
          </a:xfrm>
          <a:prstGeom prst="rect">
            <a:avLst/>
          </a:prstGeom>
        </p:spPr>
      </p:pic>
    </p:spTree>
    <p:extLst>
      <p:ext uri="{BB962C8B-B14F-4D97-AF65-F5344CB8AC3E}">
        <p14:creationId xmlns:p14="http://schemas.microsoft.com/office/powerpoint/2010/main" val="650198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31763"/>
            <a:ext cx="9144000" cy="1068387"/>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590675" y="4297363"/>
            <a:ext cx="9144000" cy="1655762"/>
          </a:xfrm>
        </p:spPr>
        <p:txBody>
          <a:bodyPr/>
          <a:lstStyle/>
          <a:p>
            <a:endParaRPr lang="it-IT" dirty="0"/>
          </a:p>
          <a:p>
            <a:r>
              <a:rPr lang="it-IT" dirty="0"/>
              <a:t>Martin Luther </a:t>
            </a:r>
            <a:r>
              <a:rPr lang="it-IT" dirty="0" err="1"/>
              <a:t>King’s</a:t>
            </a:r>
            <a:r>
              <a:rPr lang="it-IT" dirty="0"/>
              <a:t> I </a:t>
            </a:r>
            <a:r>
              <a:rPr lang="it-IT" dirty="0" err="1"/>
              <a:t>have</a:t>
            </a:r>
            <a:r>
              <a:rPr lang="it-IT" dirty="0"/>
              <a:t> a </a:t>
            </a:r>
            <a:r>
              <a:rPr lang="it-IT" dirty="0" err="1">
                <a:hlinkClick r:id="rId2"/>
              </a:rPr>
              <a:t>dream</a:t>
            </a:r>
            <a:r>
              <a:rPr lang="it-IT" dirty="0"/>
              <a:t> </a:t>
            </a:r>
            <a:r>
              <a:rPr lang="it-IT" dirty="0" err="1"/>
              <a:t>speech</a:t>
            </a:r>
            <a:r>
              <a:rPr lang="it-IT" dirty="0"/>
              <a:t> (Washington DC, 1961)</a:t>
            </a:r>
          </a:p>
        </p:txBody>
      </p:sp>
      <p:pic>
        <p:nvPicPr>
          <p:cNvPr id="5" name="Immagine 4"/>
          <p:cNvPicPr>
            <a:picLocks noChangeAspect="1"/>
          </p:cNvPicPr>
          <p:nvPr/>
        </p:nvPicPr>
        <p:blipFill>
          <a:blip r:embed="rId3"/>
          <a:stretch>
            <a:fillRect/>
          </a:stretch>
        </p:blipFill>
        <p:spPr>
          <a:xfrm>
            <a:off x="3724274" y="1414462"/>
            <a:ext cx="4429125" cy="3067579"/>
          </a:xfrm>
          <a:prstGeom prst="rect">
            <a:avLst/>
          </a:prstGeom>
        </p:spPr>
      </p:pic>
    </p:spTree>
    <p:extLst>
      <p:ext uri="{BB962C8B-B14F-4D97-AF65-F5344CB8AC3E}">
        <p14:creationId xmlns:p14="http://schemas.microsoft.com/office/powerpoint/2010/main" val="3290330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284163"/>
            <a:ext cx="9144000" cy="1087437"/>
          </a:xfrm>
        </p:spPr>
        <p:txBody>
          <a:bodyPr/>
          <a:lstStyle/>
          <a:p>
            <a:r>
              <a:rPr lang="it-IT" dirty="0" err="1"/>
              <a:t>Political</a:t>
            </a:r>
            <a:r>
              <a:rPr lang="it-IT" dirty="0"/>
              <a:t> </a:t>
            </a:r>
            <a:r>
              <a:rPr lang="it-IT" dirty="0" err="1"/>
              <a:t>Speeches</a:t>
            </a:r>
            <a:endParaRPr lang="it-IT" dirty="0"/>
          </a:p>
        </p:txBody>
      </p:sp>
      <p:sp>
        <p:nvSpPr>
          <p:cNvPr id="3" name="Sottotitolo 2"/>
          <p:cNvSpPr>
            <a:spLocks noGrp="1"/>
          </p:cNvSpPr>
          <p:nvPr>
            <p:ph type="subTitle" idx="1"/>
          </p:nvPr>
        </p:nvSpPr>
        <p:spPr>
          <a:xfrm>
            <a:off x="1584960" y="5121275"/>
            <a:ext cx="9144000" cy="1655762"/>
          </a:xfrm>
        </p:spPr>
        <p:txBody>
          <a:bodyPr/>
          <a:lstStyle/>
          <a:p>
            <a:r>
              <a:rPr lang="it-IT" dirty="0" err="1"/>
              <a:t>Barak</a:t>
            </a:r>
            <a:r>
              <a:rPr lang="it-IT" dirty="0"/>
              <a:t> Obama</a:t>
            </a:r>
          </a:p>
          <a:p>
            <a:r>
              <a:rPr lang="it-IT" dirty="0" err="1"/>
              <a:t>Democratic</a:t>
            </a:r>
            <a:r>
              <a:rPr lang="it-IT" dirty="0"/>
              <a:t> National </a:t>
            </a:r>
            <a:r>
              <a:rPr lang="it-IT" dirty="0">
                <a:hlinkClick r:id="rId2"/>
              </a:rPr>
              <a:t>Convention</a:t>
            </a:r>
            <a:r>
              <a:rPr lang="it-IT" dirty="0"/>
              <a:t> </a:t>
            </a:r>
            <a:r>
              <a:rPr lang="it-IT" dirty="0" err="1"/>
              <a:t>Keynote</a:t>
            </a:r>
            <a:r>
              <a:rPr lang="it-IT" dirty="0"/>
              <a:t> Speech </a:t>
            </a:r>
            <a:r>
              <a:rPr lang="it-IT" dirty="0" err="1"/>
              <a:t>July</a:t>
            </a:r>
            <a:r>
              <a:rPr lang="it-IT" dirty="0"/>
              <a:t> 27 2004 </a:t>
            </a:r>
          </a:p>
          <a:p>
            <a:r>
              <a:rPr lang="it-IT" dirty="0"/>
              <a:t>(first 3 minutes)</a:t>
            </a:r>
          </a:p>
        </p:txBody>
      </p:sp>
      <p:pic>
        <p:nvPicPr>
          <p:cNvPr id="4" name="Immagine 3">
            <a:hlinkClick r:id="rId3"/>
          </p:cNvPr>
          <p:cNvPicPr>
            <a:picLocks noChangeAspect="1"/>
          </p:cNvPicPr>
          <p:nvPr/>
        </p:nvPicPr>
        <p:blipFill>
          <a:blip r:embed="rId4"/>
          <a:stretch>
            <a:fillRect/>
          </a:stretch>
        </p:blipFill>
        <p:spPr>
          <a:xfrm>
            <a:off x="1914525" y="1538287"/>
            <a:ext cx="2952750" cy="1552575"/>
          </a:xfrm>
          <a:prstGeom prst="rect">
            <a:avLst/>
          </a:prstGeom>
        </p:spPr>
      </p:pic>
      <p:pic>
        <p:nvPicPr>
          <p:cNvPr id="5" name="Immagine 4"/>
          <p:cNvPicPr>
            <a:picLocks noChangeAspect="1"/>
          </p:cNvPicPr>
          <p:nvPr/>
        </p:nvPicPr>
        <p:blipFill>
          <a:blip r:embed="rId5"/>
          <a:stretch>
            <a:fillRect/>
          </a:stretch>
        </p:blipFill>
        <p:spPr>
          <a:xfrm>
            <a:off x="6886575" y="1371600"/>
            <a:ext cx="2442210" cy="3052762"/>
          </a:xfrm>
          <a:prstGeom prst="rect">
            <a:avLst/>
          </a:prstGeom>
        </p:spPr>
      </p:pic>
    </p:spTree>
    <p:extLst>
      <p:ext uri="{BB962C8B-B14F-4D97-AF65-F5344CB8AC3E}">
        <p14:creationId xmlns:p14="http://schemas.microsoft.com/office/powerpoint/2010/main" val="2492754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266951" y="285749"/>
            <a:ext cx="9553574" cy="6381751"/>
          </a:xfrm>
        </p:spPr>
        <p:txBody>
          <a:bodyPr>
            <a:normAutofit fontScale="47500" lnSpcReduction="20000"/>
          </a:bodyPr>
          <a:lstStyle/>
          <a:p>
            <a:pPr algn="just"/>
            <a:r>
              <a:rPr lang="en-US" sz="5100" dirty="0"/>
              <a:t>I have, myself, full confidence that if all do their duty, if nothing is neglected, and if the best arrangements are made, as they are being made, </a:t>
            </a:r>
            <a:r>
              <a:rPr lang="en-US" sz="5100" dirty="0">
                <a:solidFill>
                  <a:srgbClr val="FF0000"/>
                </a:solidFill>
              </a:rPr>
              <a:t>we</a:t>
            </a:r>
            <a:r>
              <a:rPr lang="en-US" sz="5100" dirty="0"/>
              <a:t> shall prove ourselves once more able </a:t>
            </a:r>
            <a:r>
              <a:rPr lang="en-US" sz="5100" u="sng" dirty="0"/>
              <a:t>to defend </a:t>
            </a:r>
            <a:r>
              <a:rPr lang="en-US" sz="5100" dirty="0"/>
              <a:t>our Island home, </a:t>
            </a:r>
            <a:r>
              <a:rPr lang="en-US" sz="5100" u="sng" dirty="0"/>
              <a:t>to ride </a:t>
            </a:r>
            <a:r>
              <a:rPr lang="en-US" sz="5100" dirty="0"/>
              <a:t>out the storm of war, </a:t>
            </a:r>
            <a:r>
              <a:rPr lang="en-US" sz="5100" u="sng" dirty="0"/>
              <a:t>and to outlive </a:t>
            </a:r>
            <a:r>
              <a:rPr lang="en-US" sz="5100" dirty="0"/>
              <a:t>the menace of tyranny, </a:t>
            </a:r>
            <a:r>
              <a:rPr lang="en-US" sz="5100" u="sng" dirty="0"/>
              <a:t>if necessary </a:t>
            </a:r>
            <a:r>
              <a:rPr lang="en-US" sz="5100" dirty="0"/>
              <a:t>for years, </a:t>
            </a:r>
            <a:r>
              <a:rPr lang="en-US" sz="5100" u="sng" dirty="0"/>
              <a:t>if necessary </a:t>
            </a:r>
            <a:r>
              <a:rPr lang="en-US" sz="5100" dirty="0"/>
              <a:t>alone. At any rate, </a:t>
            </a:r>
            <a:r>
              <a:rPr lang="en-US" sz="5100" u="sng" dirty="0"/>
              <a:t>that is </a:t>
            </a:r>
            <a:r>
              <a:rPr lang="en-US" sz="5100" dirty="0"/>
              <a:t>what </a:t>
            </a:r>
            <a:r>
              <a:rPr lang="en-US" sz="5100" dirty="0">
                <a:solidFill>
                  <a:srgbClr val="FF0000"/>
                </a:solidFill>
              </a:rPr>
              <a:t>we</a:t>
            </a:r>
            <a:r>
              <a:rPr lang="en-US" sz="5100" dirty="0"/>
              <a:t> are going to try to do. </a:t>
            </a:r>
            <a:r>
              <a:rPr lang="en-US" sz="5100" u="sng" dirty="0"/>
              <a:t>That is </a:t>
            </a:r>
            <a:r>
              <a:rPr lang="en-US" sz="5100" dirty="0"/>
              <a:t>the resolve of His Majesty’s Government-every man of them. </a:t>
            </a:r>
            <a:r>
              <a:rPr lang="en-US" sz="5100" u="sng" dirty="0"/>
              <a:t>That is </a:t>
            </a:r>
            <a:r>
              <a:rPr lang="en-US" sz="5100" dirty="0"/>
              <a:t>the will of Parliament and the nation. The British Empire and the French Republic, linked together </a:t>
            </a:r>
            <a:r>
              <a:rPr lang="en-US" sz="5100" u="sng" dirty="0"/>
              <a:t>in their cause and in their need</a:t>
            </a:r>
            <a:r>
              <a:rPr lang="en-US" sz="5100" dirty="0"/>
              <a:t>, will defend to the death their native soil, aiding each other like good comrades to the utmost of their strength. </a:t>
            </a:r>
          </a:p>
          <a:p>
            <a:pPr algn="just"/>
            <a:endParaRPr lang="en-US" sz="5100" dirty="0">
              <a:solidFill>
                <a:srgbClr val="FF0000"/>
              </a:solidFill>
            </a:endParaRPr>
          </a:p>
          <a:p>
            <a:pPr algn="just"/>
            <a:r>
              <a:rPr lang="en-US" sz="5100" dirty="0">
                <a:solidFill>
                  <a:srgbClr val="FF0000"/>
                </a:solidFill>
              </a:rPr>
              <a:t>We shall go </a:t>
            </a:r>
            <a:r>
              <a:rPr lang="en-US" sz="5100" dirty="0"/>
              <a:t>on to the end, </a:t>
            </a:r>
            <a:r>
              <a:rPr lang="en-US" sz="5100" u="sng" dirty="0">
                <a:solidFill>
                  <a:srgbClr val="FF0000"/>
                </a:solidFill>
              </a:rPr>
              <a:t>we</a:t>
            </a:r>
            <a:r>
              <a:rPr lang="en-US" sz="5100" u="sng" dirty="0"/>
              <a:t> shall fight </a:t>
            </a:r>
            <a:r>
              <a:rPr lang="en-US" sz="5100" dirty="0"/>
              <a:t>in France, </a:t>
            </a:r>
            <a:r>
              <a:rPr lang="en-US" sz="5100" u="sng" dirty="0">
                <a:solidFill>
                  <a:srgbClr val="FF0000"/>
                </a:solidFill>
              </a:rPr>
              <a:t>we</a:t>
            </a:r>
            <a:r>
              <a:rPr lang="en-US" sz="5100" u="sng" dirty="0"/>
              <a:t> shall fight </a:t>
            </a:r>
            <a:r>
              <a:rPr lang="en-US" sz="5100" dirty="0"/>
              <a:t>on the </a:t>
            </a:r>
            <a:r>
              <a:rPr lang="en-US" sz="5100" b="1" dirty="0">
                <a:solidFill>
                  <a:schemeClr val="accent6">
                    <a:lumMod val="75000"/>
                  </a:schemeClr>
                </a:solidFill>
              </a:rPr>
              <a:t>seas and oceans</a:t>
            </a:r>
            <a:r>
              <a:rPr lang="en-US" sz="5100" dirty="0"/>
              <a:t>, </a:t>
            </a:r>
            <a:r>
              <a:rPr lang="en-US" sz="5100" u="sng" dirty="0">
                <a:solidFill>
                  <a:srgbClr val="FF0000"/>
                </a:solidFill>
              </a:rPr>
              <a:t>we</a:t>
            </a:r>
            <a:r>
              <a:rPr lang="en-US" sz="5100" u="sng" dirty="0"/>
              <a:t> shall fight </a:t>
            </a:r>
            <a:r>
              <a:rPr lang="en-US" sz="5100" dirty="0"/>
              <a:t>with </a:t>
            </a:r>
            <a:r>
              <a:rPr lang="en-US" sz="5100" b="1" dirty="0">
                <a:solidFill>
                  <a:schemeClr val="accent6">
                    <a:lumMod val="75000"/>
                  </a:schemeClr>
                </a:solidFill>
              </a:rPr>
              <a:t>growing confidence and growing strength</a:t>
            </a:r>
            <a:r>
              <a:rPr lang="en-US" sz="5100" dirty="0"/>
              <a:t> in the air, </a:t>
            </a:r>
            <a:r>
              <a:rPr lang="en-US" sz="5100" dirty="0">
                <a:solidFill>
                  <a:srgbClr val="FF0000"/>
                </a:solidFill>
              </a:rPr>
              <a:t>we shall defend </a:t>
            </a:r>
            <a:r>
              <a:rPr lang="en-US" sz="5100" dirty="0"/>
              <a:t>our Island, whatever the cost may be, </a:t>
            </a:r>
            <a:r>
              <a:rPr lang="en-US" sz="5100" u="sng" dirty="0">
                <a:solidFill>
                  <a:srgbClr val="FF0000"/>
                </a:solidFill>
              </a:rPr>
              <a:t>we</a:t>
            </a:r>
            <a:r>
              <a:rPr lang="en-US" sz="5100" u="sng" dirty="0"/>
              <a:t> shall fight </a:t>
            </a:r>
            <a:r>
              <a:rPr lang="en-US" sz="5100" dirty="0"/>
              <a:t>on the beaches, </a:t>
            </a:r>
            <a:r>
              <a:rPr lang="en-US" sz="5100" u="sng" dirty="0">
                <a:solidFill>
                  <a:srgbClr val="FF0000"/>
                </a:solidFill>
              </a:rPr>
              <a:t>we</a:t>
            </a:r>
            <a:r>
              <a:rPr lang="en-US" sz="5100" u="sng" dirty="0"/>
              <a:t> shall fight </a:t>
            </a:r>
            <a:r>
              <a:rPr lang="en-US" sz="5100" dirty="0"/>
              <a:t>on the landing grounds, </a:t>
            </a:r>
            <a:r>
              <a:rPr lang="en-US" sz="5100" u="sng" dirty="0">
                <a:solidFill>
                  <a:srgbClr val="FF0000"/>
                </a:solidFill>
              </a:rPr>
              <a:t>we</a:t>
            </a:r>
            <a:r>
              <a:rPr lang="en-US" sz="5100" dirty="0"/>
              <a:t> </a:t>
            </a:r>
            <a:r>
              <a:rPr lang="en-US" sz="5100" u="sng" dirty="0"/>
              <a:t>shall fight</a:t>
            </a:r>
            <a:r>
              <a:rPr lang="en-US" sz="5100" dirty="0"/>
              <a:t> </a:t>
            </a:r>
            <a:r>
              <a:rPr lang="en-US" sz="5100" b="1" dirty="0">
                <a:solidFill>
                  <a:schemeClr val="accent6">
                    <a:lumMod val="75000"/>
                  </a:schemeClr>
                </a:solidFill>
              </a:rPr>
              <a:t>in the fields and in the streets</a:t>
            </a:r>
            <a:r>
              <a:rPr lang="en-US" sz="5100" dirty="0"/>
              <a:t>, </a:t>
            </a:r>
            <a:r>
              <a:rPr lang="en-US" sz="5100" u="sng" dirty="0">
                <a:solidFill>
                  <a:srgbClr val="FF0000"/>
                </a:solidFill>
              </a:rPr>
              <a:t>we</a:t>
            </a:r>
            <a:r>
              <a:rPr lang="en-US" sz="5100" u="sng" dirty="0"/>
              <a:t> shall fight </a:t>
            </a:r>
            <a:r>
              <a:rPr lang="en-US" sz="5100" dirty="0"/>
              <a:t>in the hills; </a:t>
            </a:r>
            <a:r>
              <a:rPr lang="en-US" sz="5100" dirty="0">
                <a:solidFill>
                  <a:srgbClr val="FF0000"/>
                </a:solidFill>
              </a:rPr>
              <a:t>we</a:t>
            </a:r>
            <a:r>
              <a:rPr lang="en-US" sz="5100" dirty="0"/>
              <a:t> shall never surrender, and even if, which I do not for a moment believe, this Island or a large part of it were </a:t>
            </a:r>
            <a:r>
              <a:rPr lang="en-US" sz="5100" b="1" dirty="0">
                <a:solidFill>
                  <a:schemeClr val="accent6">
                    <a:lumMod val="75000"/>
                  </a:schemeClr>
                </a:solidFill>
              </a:rPr>
              <a:t>subjugated and starving</a:t>
            </a:r>
            <a:r>
              <a:rPr lang="en-US" sz="5100" dirty="0"/>
              <a:t>, then our Empire beyond the seas, </a:t>
            </a:r>
            <a:r>
              <a:rPr lang="en-US" sz="5100" b="1" dirty="0">
                <a:solidFill>
                  <a:schemeClr val="accent6">
                    <a:lumMod val="75000"/>
                  </a:schemeClr>
                </a:solidFill>
              </a:rPr>
              <a:t>armed and guarded </a:t>
            </a:r>
            <a:r>
              <a:rPr lang="en-US" sz="5100" dirty="0"/>
              <a:t>by the British Fleet, would carry on the struggle, until, in God’s good time, </a:t>
            </a:r>
            <a:r>
              <a:rPr lang="en-US" sz="5100" b="1" dirty="0">
                <a:solidFill>
                  <a:schemeClr val="accent6">
                    <a:lumMod val="75000"/>
                  </a:schemeClr>
                </a:solidFill>
              </a:rPr>
              <a:t>the</a:t>
            </a:r>
            <a:r>
              <a:rPr lang="en-US" sz="5100" dirty="0"/>
              <a:t> </a:t>
            </a:r>
            <a:r>
              <a:rPr lang="en-US" sz="5100" b="1" dirty="0">
                <a:solidFill>
                  <a:schemeClr val="accent6">
                    <a:lumMod val="75000"/>
                  </a:schemeClr>
                </a:solidFill>
              </a:rPr>
              <a:t>New</a:t>
            </a:r>
            <a:r>
              <a:rPr lang="en-US" sz="5100" dirty="0"/>
              <a:t> World, with all its </a:t>
            </a:r>
            <a:r>
              <a:rPr lang="en-US" sz="5100" b="1" dirty="0">
                <a:solidFill>
                  <a:schemeClr val="accent6">
                    <a:lumMod val="75000"/>
                  </a:schemeClr>
                </a:solidFill>
              </a:rPr>
              <a:t>power and might</a:t>
            </a:r>
            <a:r>
              <a:rPr lang="en-US" sz="5100" dirty="0"/>
              <a:t>, steps forth to the rescue and the liberation of </a:t>
            </a:r>
            <a:r>
              <a:rPr lang="en-US" sz="5100" b="1" dirty="0">
                <a:solidFill>
                  <a:schemeClr val="accent6">
                    <a:lumMod val="75000"/>
                  </a:schemeClr>
                </a:solidFill>
              </a:rPr>
              <a:t>the old</a:t>
            </a:r>
            <a:r>
              <a:rPr lang="en-US" sz="5100" dirty="0"/>
              <a:t>.</a:t>
            </a:r>
            <a:endParaRPr lang="it-IT" sz="5100" dirty="0"/>
          </a:p>
        </p:txBody>
      </p:sp>
      <p:pic>
        <p:nvPicPr>
          <p:cNvPr id="4" name="Immagine 3"/>
          <p:cNvPicPr>
            <a:picLocks noChangeAspect="1"/>
          </p:cNvPicPr>
          <p:nvPr/>
        </p:nvPicPr>
        <p:blipFill>
          <a:blip r:embed="rId2"/>
          <a:stretch>
            <a:fillRect/>
          </a:stretch>
        </p:blipFill>
        <p:spPr>
          <a:xfrm>
            <a:off x="195262" y="28575"/>
            <a:ext cx="1819275" cy="2514600"/>
          </a:xfrm>
          <a:prstGeom prst="rect">
            <a:avLst/>
          </a:prstGeom>
        </p:spPr>
      </p:pic>
      <p:sp>
        <p:nvSpPr>
          <p:cNvPr id="7" name="CasellaDiTesto 6"/>
          <p:cNvSpPr txBox="1"/>
          <p:nvPr/>
        </p:nvSpPr>
        <p:spPr>
          <a:xfrm>
            <a:off x="0" y="2697182"/>
            <a:ext cx="2457450" cy="3970318"/>
          </a:xfrm>
          <a:prstGeom prst="rect">
            <a:avLst/>
          </a:prstGeom>
          <a:noFill/>
        </p:spPr>
        <p:txBody>
          <a:bodyPr wrap="square" rtlCol="0">
            <a:spAutoFit/>
          </a:bodyPr>
          <a:lstStyle/>
          <a:p>
            <a:r>
              <a:rPr lang="it-IT" sz="2800" dirty="0">
                <a:solidFill>
                  <a:schemeClr val="tx2"/>
                </a:solidFill>
              </a:rPr>
              <a:t>Winston Churchill</a:t>
            </a:r>
          </a:p>
          <a:p>
            <a:r>
              <a:rPr lang="it-IT" sz="2800" dirty="0">
                <a:solidFill>
                  <a:schemeClr val="tx2"/>
                </a:solidFill>
              </a:rPr>
              <a:t>«</a:t>
            </a:r>
            <a:r>
              <a:rPr lang="it-IT" sz="2800" dirty="0" err="1">
                <a:solidFill>
                  <a:schemeClr val="tx2"/>
                </a:solidFill>
              </a:rPr>
              <a:t>We</a:t>
            </a:r>
            <a:r>
              <a:rPr lang="it-IT" sz="2800" dirty="0">
                <a:solidFill>
                  <a:schemeClr val="tx2"/>
                </a:solidFill>
              </a:rPr>
              <a:t> </a:t>
            </a:r>
            <a:r>
              <a:rPr lang="it-IT" sz="2800" dirty="0" err="1">
                <a:solidFill>
                  <a:schemeClr val="tx2"/>
                </a:solidFill>
              </a:rPr>
              <a:t>shall</a:t>
            </a:r>
            <a:r>
              <a:rPr lang="it-IT" sz="2800" dirty="0">
                <a:solidFill>
                  <a:schemeClr val="tx2"/>
                </a:solidFill>
              </a:rPr>
              <a:t> </a:t>
            </a:r>
            <a:r>
              <a:rPr lang="it-IT" sz="2800" dirty="0" err="1">
                <a:solidFill>
                  <a:schemeClr val="tx2"/>
                </a:solidFill>
              </a:rPr>
              <a:t>fight</a:t>
            </a:r>
            <a:r>
              <a:rPr lang="it-IT" sz="2800" dirty="0">
                <a:solidFill>
                  <a:schemeClr val="tx2"/>
                </a:solidFill>
              </a:rPr>
              <a:t>  on </a:t>
            </a:r>
            <a:r>
              <a:rPr lang="it-IT" sz="2800" dirty="0">
                <a:solidFill>
                  <a:schemeClr val="tx2"/>
                </a:solidFill>
                <a:hlinkClick r:id="rId3"/>
              </a:rPr>
              <a:t>the</a:t>
            </a:r>
            <a:r>
              <a:rPr lang="it-IT" sz="2800" dirty="0">
                <a:solidFill>
                  <a:schemeClr val="tx2"/>
                </a:solidFill>
              </a:rPr>
              <a:t> </a:t>
            </a:r>
            <a:r>
              <a:rPr lang="it-IT" sz="2800" dirty="0" err="1">
                <a:solidFill>
                  <a:schemeClr val="tx2"/>
                </a:solidFill>
              </a:rPr>
              <a:t>beaches</a:t>
            </a:r>
            <a:r>
              <a:rPr lang="it-IT" sz="2800" dirty="0">
                <a:solidFill>
                  <a:schemeClr val="tx2"/>
                </a:solidFill>
              </a:rPr>
              <a:t>»</a:t>
            </a:r>
          </a:p>
          <a:p>
            <a:r>
              <a:rPr lang="it-IT" sz="2800" dirty="0" err="1">
                <a:solidFill>
                  <a:schemeClr val="tx2"/>
                </a:solidFill>
              </a:rPr>
              <a:t>June</a:t>
            </a:r>
            <a:r>
              <a:rPr lang="it-IT" sz="2800" dirty="0">
                <a:solidFill>
                  <a:schemeClr val="tx2"/>
                </a:solidFill>
              </a:rPr>
              <a:t> 4, 1940</a:t>
            </a:r>
          </a:p>
          <a:p>
            <a:endParaRPr lang="it-IT" sz="2800" dirty="0">
              <a:solidFill>
                <a:schemeClr val="tx2"/>
              </a:solidFill>
            </a:endParaRPr>
          </a:p>
          <a:p>
            <a:r>
              <a:rPr lang="it-IT" sz="2800" dirty="0">
                <a:solidFill>
                  <a:schemeClr val="tx2"/>
                </a:solidFill>
                <a:hlinkClick r:id="rId4"/>
              </a:rPr>
              <a:t>Darkest</a:t>
            </a:r>
            <a:r>
              <a:rPr lang="it-IT" sz="2800" dirty="0">
                <a:solidFill>
                  <a:schemeClr val="tx2"/>
                </a:solidFill>
              </a:rPr>
              <a:t> Hour </a:t>
            </a:r>
            <a:r>
              <a:rPr lang="it-IT" sz="1400" dirty="0">
                <a:solidFill>
                  <a:schemeClr val="tx2"/>
                </a:solidFill>
              </a:rPr>
              <a:t>(</a:t>
            </a:r>
            <a:r>
              <a:rPr lang="it-IT" sz="1400" dirty="0" err="1">
                <a:solidFill>
                  <a:schemeClr val="tx2"/>
                </a:solidFill>
              </a:rPr>
              <a:t>speech</a:t>
            </a:r>
            <a:r>
              <a:rPr lang="it-IT" sz="1400" dirty="0">
                <a:solidFill>
                  <a:schemeClr val="tx2"/>
                </a:solidFill>
              </a:rPr>
              <a:t> </a:t>
            </a:r>
            <a:r>
              <a:rPr lang="it-IT" sz="1400" dirty="0" err="1">
                <a:solidFill>
                  <a:schemeClr val="tx2"/>
                </a:solidFill>
              </a:rPr>
              <a:t>adapted</a:t>
            </a:r>
            <a:r>
              <a:rPr lang="it-IT" sz="1400" dirty="0">
                <a:solidFill>
                  <a:schemeClr val="tx2"/>
                </a:solidFill>
              </a:rPr>
              <a:t>) </a:t>
            </a:r>
            <a:r>
              <a:rPr lang="it-IT" sz="2800" dirty="0">
                <a:solidFill>
                  <a:schemeClr val="tx2"/>
                </a:solidFill>
              </a:rPr>
              <a:t>(2017)</a:t>
            </a:r>
          </a:p>
        </p:txBody>
      </p:sp>
    </p:spTree>
    <p:extLst>
      <p:ext uri="{BB962C8B-B14F-4D97-AF65-F5344CB8AC3E}">
        <p14:creationId xmlns:p14="http://schemas.microsoft.com/office/powerpoint/2010/main" val="800908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hlinkClick r:id="rId2"/>
            <a:extLst>
              <a:ext uri="{FF2B5EF4-FFF2-40B4-BE49-F238E27FC236}">
                <a16:creationId xmlns:a16="http://schemas.microsoft.com/office/drawing/2014/main" id="{6E37B801-609F-8D8A-5B73-8ADD0059740B}"/>
              </a:ext>
            </a:extLst>
          </p:cNvPr>
          <p:cNvPicPr>
            <a:picLocks noChangeAspect="1"/>
          </p:cNvPicPr>
          <p:nvPr/>
        </p:nvPicPr>
        <p:blipFill>
          <a:blip r:embed="rId3"/>
          <a:stretch>
            <a:fillRect/>
          </a:stretch>
        </p:blipFill>
        <p:spPr>
          <a:xfrm>
            <a:off x="2254444" y="1286161"/>
            <a:ext cx="7437783" cy="4958522"/>
          </a:xfrm>
          <a:prstGeom prst="rect">
            <a:avLst/>
          </a:prstGeom>
        </p:spPr>
      </p:pic>
      <p:sp>
        <p:nvSpPr>
          <p:cNvPr id="9" name="Sottotitolo 8">
            <a:extLst>
              <a:ext uri="{FF2B5EF4-FFF2-40B4-BE49-F238E27FC236}">
                <a16:creationId xmlns:a16="http://schemas.microsoft.com/office/drawing/2014/main" id="{CD8767EB-17CC-E449-DD3B-C8D18C6E53C7}"/>
              </a:ext>
            </a:extLst>
          </p:cNvPr>
          <p:cNvSpPr>
            <a:spLocks noGrp="1"/>
          </p:cNvSpPr>
          <p:nvPr>
            <p:ph type="subTitle" idx="1"/>
          </p:nvPr>
        </p:nvSpPr>
        <p:spPr>
          <a:xfrm>
            <a:off x="1401336" y="339112"/>
            <a:ext cx="9144000" cy="1054790"/>
          </a:xfrm>
        </p:spPr>
        <p:txBody>
          <a:bodyPr>
            <a:normAutofit/>
          </a:bodyPr>
          <a:lstStyle/>
          <a:p>
            <a:r>
              <a:rPr lang="it-IT" sz="3200" b="1" dirty="0"/>
              <a:t>Power of </a:t>
            </a:r>
            <a:r>
              <a:rPr lang="it-IT" sz="3200" b="1" dirty="0" err="1"/>
              <a:t>Analogy</a:t>
            </a:r>
            <a:endParaRPr lang="it-IT" sz="3200" b="1" dirty="0"/>
          </a:p>
        </p:txBody>
      </p:sp>
    </p:spTree>
    <p:extLst>
      <p:ext uri="{BB962C8B-B14F-4D97-AF65-F5344CB8AC3E}">
        <p14:creationId xmlns:p14="http://schemas.microsoft.com/office/powerpoint/2010/main" val="2112224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8">
            <a:extLst>
              <a:ext uri="{FF2B5EF4-FFF2-40B4-BE49-F238E27FC236}">
                <a16:creationId xmlns:a16="http://schemas.microsoft.com/office/drawing/2014/main" id="{CD8767EB-17CC-E449-DD3B-C8D18C6E53C7}"/>
              </a:ext>
            </a:extLst>
          </p:cNvPr>
          <p:cNvSpPr>
            <a:spLocks noGrp="1"/>
          </p:cNvSpPr>
          <p:nvPr>
            <p:ph type="subTitle" idx="1"/>
          </p:nvPr>
        </p:nvSpPr>
        <p:spPr>
          <a:xfrm>
            <a:off x="1401336" y="339112"/>
            <a:ext cx="9144000" cy="1054790"/>
          </a:xfrm>
        </p:spPr>
        <p:txBody>
          <a:bodyPr>
            <a:normAutofit/>
          </a:bodyPr>
          <a:lstStyle/>
          <a:p>
            <a:r>
              <a:rPr lang="it-IT" sz="3200" b="1" dirty="0"/>
              <a:t>Power of </a:t>
            </a:r>
            <a:r>
              <a:rPr lang="it-IT" sz="3200" b="1" dirty="0" err="1"/>
              <a:t>Analogy</a:t>
            </a:r>
            <a:endParaRPr lang="it-IT" sz="3200" b="1" dirty="0"/>
          </a:p>
        </p:txBody>
      </p:sp>
      <p:sp>
        <p:nvSpPr>
          <p:cNvPr id="3" name="CasellaDiTesto 2">
            <a:extLst>
              <a:ext uri="{FF2B5EF4-FFF2-40B4-BE49-F238E27FC236}">
                <a16:creationId xmlns:a16="http://schemas.microsoft.com/office/drawing/2014/main" id="{E29D72B0-87AC-D1FA-2ECC-8F3B6B9ECC5A}"/>
              </a:ext>
            </a:extLst>
          </p:cNvPr>
          <p:cNvSpPr txBox="1"/>
          <p:nvPr/>
        </p:nvSpPr>
        <p:spPr>
          <a:xfrm>
            <a:off x="490654" y="1226634"/>
            <a:ext cx="11162369" cy="3416320"/>
          </a:xfrm>
          <a:prstGeom prst="rect">
            <a:avLst/>
          </a:prstGeom>
          <a:noFill/>
        </p:spPr>
        <p:txBody>
          <a:bodyPr wrap="square">
            <a:spAutoFit/>
          </a:bodyPr>
          <a:lstStyle/>
          <a:p>
            <a:pPr algn="l" fontAlgn="base"/>
            <a:r>
              <a:rPr lang="it-IT" b="0" i="0" dirty="0" err="1">
                <a:solidFill>
                  <a:srgbClr val="000000"/>
                </a:solidFill>
                <a:effectLst/>
                <a:latin typeface="Libre Baskerville" panose="020F0502020204030204" pitchFamily="34" charset="0"/>
              </a:rPr>
              <a:t>Since</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Russia’s</a:t>
            </a:r>
            <a:r>
              <a:rPr lang="it-IT" b="0" i="0" dirty="0">
                <a:solidFill>
                  <a:srgbClr val="000000"/>
                </a:solidFill>
                <a:effectLst/>
                <a:latin typeface="Libre Baskerville" panose="020F0502020204030204" pitchFamily="34" charset="0"/>
              </a:rPr>
              <a:t> war </a:t>
            </a:r>
            <a:r>
              <a:rPr lang="it-IT" b="0" i="0" dirty="0" err="1">
                <a:solidFill>
                  <a:srgbClr val="000000"/>
                </a:solidFill>
                <a:effectLst/>
                <a:latin typeface="Libre Baskerville" panose="020F0502020204030204" pitchFamily="34" charset="0"/>
              </a:rPr>
              <a:t>against</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his</a:t>
            </a:r>
            <a:r>
              <a:rPr lang="it-IT" b="0" i="0" dirty="0">
                <a:solidFill>
                  <a:srgbClr val="000000"/>
                </a:solidFill>
                <a:effectLst/>
                <a:latin typeface="Libre Baskerville" panose="020F0502020204030204" pitchFamily="34" charset="0"/>
              </a:rPr>
              <a:t> country, </a:t>
            </a:r>
            <a:r>
              <a:rPr lang="it-IT" b="0" i="0" dirty="0" err="1">
                <a:solidFill>
                  <a:srgbClr val="000000"/>
                </a:solidFill>
                <a:effectLst/>
                <a:latin typeface="Libre Baskerville" panose="020F0502020204030204" pitchFamily="34" charset="0"/>
              </a:rPr>
              <a:t>Ukrainian</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President</a:t>
            </a:r>
            <a:r>
              <a:rPr lang="it-IT" b="0" i="0" dirty="0">
                <a:solidFill>
                  <a:srgbClr val="000000"/>
                </a:solidFill>
                <a:effectLst/>
                <a:latin typeface="Libre Baskerville" panose="020F0502020204030204" pitchFamily="34" charset="0"/>
              </a:rPr>
              <a:t> Volodymyr </a:t>
            </a:r>
            <a:r>
              <a:rPr lang="it-IT" b="0" i="0" dirty="0" err="1">
                <a:solidFill>
                  <a:srgbClr val="000000"/>
                </a:solidFill>
                <a:effectLst/>
                <a:latin typeface="Libre Baskerville" panose="020F0502020204030204" pitchFamily="34" charset="0"/>
              </a:rPr>
              <a:t>Zelenskyy</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has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directly</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addressed</a:t>
            </a:r>
            <a:r>
              <a:rPr lang="it-IT" b="0" i="0" dirty="0">
                <a:solidFill>
                  <a:srgbClr val="000000"/>
                </a:solidFill>
                <a:effectLst/>
                <a:latin typeface="Libre Baskerville" panose="020F0502020204030204" pitchFamily="34" charset="0"/>
              </a:rPr>
              <a:t> the </a:t>
            </a:r>
            <a:r>
              <a:rPr lang="it-IT" b="0" i="0" dirty="0" err="1">
                <a:solidFill>
                  <a:srgbClr val="000000"/>
                </a:solidFill>
                <a:effectLst/>
                <a:latin typeface="Libre Baskerville" panose="020F0502020204030204" pitchFamily="34" charset="0"/>
              </a:rPr>
              <a:t>elected</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representatives</a:t>
            </a:r>
            <a:r>
              <a:rPr lang="it-IT" b="0" i="0" dirty="0">
                <a:solidFill>
                  <a:srgbClr val="000000"/>
                </a:solidFill>
                <a:effectLst/>
                <a:latin typeface="Libre Baskerville" panose="020F0502020204030204" pitchFamily="34" charset="0"/>
              </a:rPr>
              <a:t> of multiple countries in </a:t>
            </a:r>
            <a:r>
              <a:rPr lang="it-IT" b="0" i="0" dirty="0" err="1">
                <a:solidFill>
                  <a:srgbClr val="000000"/>
                </a:solidFill>
                <a:effectLst/>
                <a:latin typeface="Libre Baskerville" panose="020F0502020204030204" pitchFamily="34" charset="0"/>
              </a:rPr>
              <a:t>his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quest</a:t>
            </a:r>
            <a:r>
              <a:rPr lang="it-IT" b="0" i="0" dirty="0">
                <a:solidFill>
                  <a:srgbClr val="000000"/>
                </a:solidFill>
                <a:effectLst/>
                <a:latin typeface="Libre Baskerville" panose="020F0502020204030204" pitchFamily="34" charset="0"/>
              </a:rPr>
              <a:t> for international support. </a:t>
            </a:r>
            <a:r>
              <a:rPr lang="it-IT" b="0" i="0" dirty="0" err="1">
                <a:solidFill>
                  <a:srgbClr val="000000"/>
                </a:solidFill>
                <a:effectLst/>
                <a:latin typeface="Libre Baskerville" panose="020F0502020204030204" pitchFamily="34" charset="0"/>
              </a:rPr>
              <a:t>These</a:t>
            </a:r>
            <a:r>
              <a:rPr lang="it-IT" b="0" i="0" dirty="0">
                <a:solidFill>
                  <a:srgbClr val="000000"/>
                </a:solidFill>
                <a:effectLst/>
                <a:latin typeface="Libre Baskerville" panose="020F0502020204030204" pitchFamily="34" charset="0"/>
              </a:rPr>
              <a:t> speeches </a:t>
            </a:r>
            <a:r>
              <a:rPr lang="it-IT" b="0" i="0" dirty="0" err="1">
                <a:solidFill>
                  <a:srgbClr val="000000"/>
                </a:solidFill>
                <a:effectLst/>
                <a:latin typeface="Libre Baskerville" panose="020F0502020204030204" pitchFamily="34" charset="0"/>
              </a:rPr>
              <a:t>have</a:t>
            </a:r>
            <a:r>
              <a:rPr lang="it-IT" b="0" i="0" dirty="0">
                <a:solidFill>
                  <a:srgbClr val="000000"/>
                </a:solidFill>
                <a:effectLst/>
                <a:latin typeface="Libre Baskerville" panose="020F0502020204030204" pitchFamily="34" charset="0"/>
              </a:rPr>
              <a:t> made explicit </a:t>
            </a:r>
            <a:r>
              <a:rPr lang="it-IT" b="0" i="0" dirty="0" err="1">
                <a:solidFill>
                  <a:srgbClr val="000000"/>
                </a:solidFill>
                <a:effectLst/>
                <a:latin typeface="Libre Baskerville" panose="020F0502020204030204" pitchFamily="34" charset="0"/>
              </a:rPr>
              <a:t>references</a:t>
            </a:r>
            <a:r>
              <a:rPr lang="it-IT" b="0" i="0" dirty="0">
                <a:solidFill>
                  <a:srgbClr val="000000"/>
                </a:solidFill>
                <a:effectLst/>
                <a:latin typeface="Libre Baskerville" panose="020F0502020204030204" pitchFamily="34" charset="0"/>
              </a:rPr>
              <a:t> </a:t>
            </a:r>
            <a:r>
              <a:rPr lang="it-IT" b="0" i="0" u="sng" dirty="0">
                <a:solidFill>
                  <a:srgbClr val="FF0000"/>
                </a:solidFill>
                <a:effectLst/>
                <a:latin typeface="Libre Baskerville" panose="020F0502020204030204" pitchFamily="34" charset="0"/>
              </a:rPr>
              <a:t>to </a:t>
            </a:r>
            <a:r>
              <a:rPr lang="it-IT" b="0" i="0" u="sng" dirty="0" err="1">
                <a:solidFill>
                  <a:srgbClr val="FF0000"/>
                </a:solidFill>
                <a:effectLst/>
                <a:latin typeface="Libre Baskerville" panose="020F0502020204030204" pitchFamily="34" charset="0"/>
              </a:rPr>
              <a:t>parallels</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between</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his</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country’s</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current</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plight</a:t>
            </a:r>
            <a:r>
              <a:rPr lang="it-IT" b="0" i="0" u="sng" dirty="0">
                <a:solidFill>
                  <a:srgbClr val="FF0000"/>
                </a:solidFill>
                <a:effectLst/>
                <a:latin typeface="Libre Baskerville" panose="020F0502020204030204" pitchFamily="34" charset="0"/>
              </a:rPr>
              <a:t> and the </a:t>
            </a:r>
            <a:r>
              <a:rPr lang="it-IT" b="0" i="0" u="sng" dirty="0" err="1">
                <a:solidFill>
                  <a:srgbClr val="FF0000"/>
                </a:solidFill>
                <a:effectLst/>
                <a:latin typeface="Libre Baskerville" panose="020F0502020204030204" pitchFamily="34" charset="0"/>
              </a:rPr>
              <a:t>particular</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historical</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experiences</a:t>
            </a:r>
            <a:r>
              <a:rPr lang="it-IT" b="0" i="0" u="sng" dirty="0">
                <a:solidFill>
                  <a:srgbClr val="FF0000"/>
                </a:solidFill>
                <a:effectLst/>
                <a:latin typeface="Libre Baskerville" panose="020F0502020204030204" pitchFamily="34" charset="0"/>
              </a:rPr>
              <a:t> of </a:t>
            </a:r>
            <a:r>
              <a:rPr lang="it-IT" b="0" i="0" u="sng" dirty="0" err="1">
                <a:solidFill>
                  <a:srgbClr val="FF0000"/>
                </a:solidFill>
                <a:effectLst/>
                <a:latin typeface="Libre Baskerville" panose="020F0502020204030204" pitchFamily="34" charset="0"/>
              </a:rPr>
              <a:t>these</a:t>
            </a:r>
            <a:r>
              <a:rPr lang="it-IT" b="0" i="0" u="sng" dirty="0">
                <a:solidFill>
                  <a:srgbClr val="FF0000"/>
                </a:solidFill>
                <a:effectLst/>
                <a:latin typeface="Libre Baskerville" panose="020F0502020204030204" pitchFamily="34" charset="0"/>
              </a:rPr>
              <a:t> </a:t>
            </a:r>
            <a:r>
              <a:rPr lang="it-IT" b="0" i="0" u="sng" dirty="0" err="1">
                <a:solidFill>
                  <a:srgbClr val="FF0000"/>
                </a:solidFill>
                <a:effectLst/>
                <a:latin typeface="Libre Baskerville" panose="020F0502020204030204" pitchFamily="34" charset="0"/>
              </a:rPr>
              <a:t>nations</a:t>
            </a:r>
            <a:r>
              <a:rPr lang="it-IT" b="0" i="0" u="sng" dirty="0">
                <a:solidFill>
                  <a:srgbClr val="FF0000"/>
                </a:solidFill>
                <a:effectLst/>
                <a:latin typeface="Libre Baskerville" panose="020F0502020204030204" pitchFamily="34" charset="0"/>
              </a:rPr>
              <a:t>.</a:t>
            </a:r>
          </a:p>
          <a:p>
            <a:pPr algn="l" fontAlgn="base"/>
            <a:endParaRPr lang="it-IT" b="0" i="0" dirty="0">
              <a:solidFill>
                <a:srgbClr val="000000"/>
              </a:solidFill>
              <a:effectLst/>
              <a:latin typeface="Libre Baskerville" panose="020F0502020204030204" pitchFamily="34" charset="0"/>
            </a:endParaRPr>
          </a:p>
          <a:p>
            <a:pPr algn="l" fontAlgn="base"/>
            <a:endParaRPr lang="it-IT" dirty="0">
              <a:solidFill>
                <a:srgbClr val="000000"/>
              </a:solidFill>
              <a:latin typeface="Libre Baskerville" panose="020F0502020204030204" pitchFamily="34" charset="0"/>
            </a:endParaRPr>
          </a:p>
          <a:p>
            <a:pPr algn="l" fontAlgn="base"/>
            <a:r>
              <a:rPr lang="it-IT" b="0" i="0" dirty="0" err="1">
                <a:solidFill>
                  <a:srgbClr val="000000"/>
                </a:solidFill>
                <a:effectLst/>
                <a:latin typeface="Libre Baskerville" panose="020F0502020204030204" pitchFamily="34" charset="0"/>
              </a:rPr>
              <a:t>This</a:t>
            </a:r>
            <a:r>
              <a:rPr lang="it-IT" b="0" i="0" dirty="0">
                <a:solidFill>
                  <a:srgbClr val="000000"/>
                </a:solidFill>
                <a:effectLst/>
                <a:latin typeface="Libre Baskerville" panose="020F0502020204030204" pitchFamily="34" charset="0"/>
              </a:rPr>
              <a:t> strategy </a:t>
            </a:r>
            <a:r>
              <a:rPr lang="it-IT" b="0" i="0" dirty="0" err="1">
                <a:solidFill>
                  <a:srgbClr val="000000"/>
                </a:solidFill>
                <a:effectLst/>
                <a:latin typeface="Libre Baskerville" panose="020F0502020204030204" pitchFamily="34" charset="0"/>
              </a:rPr>
              <a:t>is</a:t>
            </a:r>
            <a:r>
              <a:rPr lang="it-IT" b="0" i="0" dirty="0">
                <a:solidFill>
                  <a:srgbClr val="000000"/>
                </a:solidFill>
                <a:effectLst/>
                <a:latin typeface="Libre Baskerville" panose="020F0502020204030204" pitchFamily="34" charset="0"/>
              </a:rPr>
              <a:t> one of </a:t>
            </a:r>
            <a:r>
              <a:rPr lang="it-IT" b="0" i="0" dirty="0" err="1">
                <a:solidFill>
                  <a:srgbClr val="000000"/>
                </a:solidFill>
                <a:effectLst/>
                <a:latin typeface="Libre Baskerville" panose="020F0502020204030204" pitchFamily="34" charset="0"/>
              </a:rPr>
              <a:t>many</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that</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Zelenskyy</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has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employed</a:t>
            </a:r>
            <a:r>
              <a:rPr lang="it-IT" b="0" i="0" dirty="0">
                <a:solidFill>
                  <a:srgbClr val="000000"/>
                </a:solidFill>
                <a:effectLst/>
                <a:latin typeface="Libre Baskerville" panose="020F0502020204030204" pitchFamily="34" charset="0"/>
              </a:rPr>
              <a:t> </a:t>
            </a:r>
            <a:r>
              <a:rPr lang="it-IT" b="0" i="0" u="sng" dirty="0">
                <a:solidFill>
                  <a:srgbClr val="FF0000"/>
                </a:solidFill>
                <a:effectLst/>
                <a:latin typeface="Libre Baskerville" panose="020F0502020204030204" pitchFamily="34" charset="0"/>
              </a:rPr>
              <a:t>to </a:t>
            </a:r>
            <a:r>
              <a:rPr lang="it-IT" b="0" i="0" u="sng" dirty="0" err="1">
                <a:solidFill>
                  <a:srgbClr val="FF0000"/>
                </a:solidFill>
                <a:effectLst/>
                <a:latin typeface="Libre Baskerville" panose="020F0502020204030204" pitchFamily="34" charset="0"/>
              </a:rPr>
              <a:t>successfully</a:t>
            </a:r>
            <a:r>
              <a:rPr lang="it-IT" b="0" i="0" u="sng" dirty="0">
                <a:solidFill>
                  <a:srgbClr val="FF0000"/>
                </a:solidFill>
                <a:effectLst/>
                <a:latin typeface="Libre Baskerville" panose="020F0502020204030204" pitchFamily="34" charset="0"/>
              </a:rPr>
              <a:t> build international support for Ukraine</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As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scholars</a:t>
            </a:r>
            <a:r>
              <a:rPr lang="it-IT" b="0" i="0" dirty="0">
                <a:solidFill>
                  <a:srgbClr val="000000"/>
                </a:solidFill>
                <a:effectLst/>
                <a:latin typeface="Libre Baskerville" panose="020F0502020204030204" pitchFamily="34" charset="0"/>
              </a:rPr>
              <a:t> of </a:t>
            </a:r>
            <a:r>
              <a:rPr lang="it-IT" b="0" i="0" u="sng" dirty="0">
                <a:solidFill>
                  <a:srgbClr val="4B4B4E"/>
                </a:solidFill>
                <a:effectLst/>
                <a:latin typeface="Libre Baskerville" panose="020F0502020204030204" pitchFamily="34" charset="0"/>
                <a:hlinkClick r:id="rId2"/>
              </a:rPr>
              <a:t>post-Soviet politics</a:t>
            </a:r>
            <a:r>
              <a:rPr lang="it-IT" b="0" i="0" dirty="0">
                <a:solidFill>
                  <a:srgbClr val="000000"/>
                </a:solidFill>
                <a:effectLst/>
                <a:latin typeface="Libre Baskerville" panose="020F0502020204030204" pitchFamily="34" charset="0"/>
              </a:rPr>
              <a:t> and the use of </a:t>
            </a:r>
            <a:r>
              <a:rPr lang="it-IT" b="0" i="0" u="sng" dirty="0">
                <a:solidFill>
                  <a:srgbClr val="4B4B4E"/>
                </a:solidFill>
                <a:effectLst/>
                <a:latin typeface="Libre Baskerville" panose="020F0502020204030204" pitchFamily="34" charset="0"/>
                <a:hlinkClick r:id="rId3"/>
              </a:rPr>
              <a:t>historical memory</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we</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think</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Zelenskyy’s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addresses</a:t>
            </a:r>
            <a:r>
              <a:rPr lang="it-IT" b="0" i="0" dirty="0">
                <a:solidFill>
                  <a:srgbClr val="000000"/>
                </a:solidFill>
                <a:effectLst/>
                <a:latin typeface="Libre Baskerville" panose="020F0502020204030204" pitchFamily="34" charset="0"/>
              </a:rPr>
              <a:t> help </a:t>
            </a:r>
            <a:r>
              <a:rPr lang="it-IT" b="0" i="0" dirty="0" err="1">
                <a:solidFill>
                  <a:srgbClr val="000000"/>
                </a:solidFill>
                <a:effectLst/>
                <a:latin typeface="Libre Baskerville" panose="020F0502020204030204" pitchFamily="34" charset="0"/>
              </a:rPr>
              <a:t>garner</a:t>
            </a:r>
            <a:r>
              <a:rPr lang="it-IT" b="0" i="0" dirty="0">
                <a:solidFill>
                  <a:srgbClr val="000000"/>
                </a:solidFill>
                <a:effectLst/>
                <a:latin typeface="Libre Baskerville" panose="020F0502020204030204" pitchFamily="34" charset="0"/>
              </a:rPr>
              <a:t> global support in </a:t>
            </a:r>
            <a:r>
              <a:rPr lang="it-IT" b="0" i="0" dirty="0" err="1">
                <a:solidFill>
                  <a:srgbClr val="000000"/>
                </a:solidFill>
                <a:effectLst/>
                <a:latin typeface="Libre Baskerville" panose="020F0502020204030204" pitchFamily="34" charset="0"/>
              </a:rPr>
              <a:t>three</a:t>
            </a:r>
            <a:r>
              <a:rPr lang="it-IT" b="0" i="0" dirty="0">
                <a:solidFill>
                  <a:srgbClr val="000000"/>
                </a:solidFill>
                <a:effectLst/>
                <a:latin typeface="Libre Baskerville" panose="020F0502020204030204" pitchFamily="34" charset="0"/>
              </a:rPr>
              <a:t> key ways: He </a:t>
            </a:r>
            <a:r>
              <a:rPr lang="it-IT" b="0" i="0" dirty="0" err="1">
                <a:solidFill>
                  <a:srgbClr val="000000"/>
                </a:solidFill>
                <a:effectLst/>
                <a:latin typeface="Libre Baskerville" panose="020F0502020204030204" pitchFamily="34" charset="0"/>
              </a:rPr>
              <a:t>evokes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popular</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empathy</a:t>
            </a:r>
            <a:r>
              <a:rPr lang="it-IT" b="0" i="0" dirty="0">
                <a:solidFill>
                  <a:srgbClr val="000000"/>
                </a:solidFill>
                <a:effectLst/>
                <a:latin typeface="Libre Baskerville" panose="020F0502020204030204" pitchFamily="34" charset="0"/>
              </a:rPr>
              <a:t> for the </a:t>
            </a:r>
            <a:r>
              <a:rPr lang="it-IT" b="0" i="0" dirty="0" err="1">
                <a:solidFill>
                  <a:srgbClr val="000000"/>
                </a:solidFill>
                <a:effectLst/>
                <a:latin typeface="Libre Baskerville" panose="020F0502020204030204" pitchFamily="34" charset="0"/>
              </a:rPr>
              <a:t>Ukrainian</a:t>
            </a:r>
            <a:r>
              <a:rPr lang="it-IT" b="0" i="0" dirty="0">
                <a:solidFill>
                  <a:srgbClr val="000000"/>
                </a:solidFill>
                <a:effectLst/>
                <a:latin typeface="Libre Baskerville" panose="020F0502020204030204" pitchFamily="34" charset="0"/>
              </a:rPr>
              <a:t> people, </a:t>
            </a:r>
            <a:r>
              <a:rPr lang="it-IT" b="0" i="0" dirty="0" err="1">
                <a:solidFill>
                  <a:srgbClr val="000000"/>
                </a:solidFill>
                <a:effectLst/>
                <a:latin typeface="Libre Baskerville" panose="020F0502020204030204" pitchFamily="34" charset="0"/>
              </a:rPr>
              <a:t>enables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foreign</a:t>
            </a:r>
            <a:r>
              <a:rPr lang="it-IT" b="0" i="0" dirty="0">
                <a:solidFill>
                  <a:srgbClr val="000000"/>
                </a:solidFill>
                <a:effectLst/>
                <a:latin typeface="Libre Baskerville" panose="020F0502020204030204" pitchFamily="34" charset="0"/>
              </a:rPr>
              <a:t> governments to </a:t>
            </a:r>
            <a:r>
              <a:rPr lang="it-IT" b="0" i="0" dirty="0" err="1">
                <a:solidFill>
                  <a:srgbClr val="000000"/>
                </a:solidFill>
                <a:effectLst/>
                <a:latin typeface="Libre Baskerville" panose="020F0502020204030204" pitchFamily="34" charset="0"/>
              </a:rPr>
              <a:t>assess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their</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people’s</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interest</a:t>
            </a:r>
            <a:r>
              <a:rPr lang="it-IT" b="0" i="0" dirty="0">
                <a:solidFill>
                  <a:srgbClr val="000000"/>
                </a:solidFill>
                <a:effectLst/>
                <a:latin typeface="Libre Baskerville" panose="020F0502020204030204" pitchFamily="34" charset="0"/>
              </a:rPr>
              <a:t> in </a:t>
            </a:r>
            <a:r>
              <a:rPr lang="it-IT" b="0" i="0" dirty="0" err="1">
                <a:solidFill>
                  <a:srgbClr val="000000"/>
                </a:solidFill>
                <a:effectLst/>
                <a:latin typeface="Libre Baskerville" panose="020F0502020204030204" pitchFamily="34" charset="0"/>
              </a:rPr>
              <a:t>supporting</a:t>
            </a:r>
            <a:r>
              <a:rPr lang="it-IT" b="0" i="0" dirty="0">
                <a:solidFill>
                  <a:srgbClr val="000000"/>
                </a:solidFill>
                <a:effectLst/>
                <a:latin typeface="Libre Baskerville" panose="020F0502020204030204" pitchFamily="34" charset="0"/>
              </a:rPr>
              <a:t> Ukraine, and highlights the </a:t>
            </a:r>
            <a:r>
              <a:rPr lang="it-IT" b="0" i="0" dirty="0" err="1">
                <a:solidFill>
                  <a:srgbClr val="000000"/>
                </a:solidFill>
                <a:effectLst/>
                <a:latin typeface="Libre Baskerville" panose="020F0502020204030204" pitchFamily="34" charset="0"/>
              </a:rPr>
              <a:t>importance</a:t>
            </a:r>
            <a:r>
              <a:rPr lang="it-IT" b="0" i="0" dirty="0">
                <a:solidFill>
                  <a:srgbClr val="000000"/>
                </a:solidFill>
                <a:effectLst/>
                <a:latin typeface="Libre Baskerville" panose="020F0502020204030204" pitchFamily="34" charset="0"/>
              </a:rPr>
              <a:t> of </a:t>
            </a:r>
            <a:r>
              <a:rPr lang="it-IT" b="0" i="0" dirty="0" err="1">
                <a:solidFill>
                  <a:srgbClr val="000000"/>
                </a:solidFill>
                <a:effectLst/>
                <a:latin typeface="Libre Baskerville" panose="020F0502020204030204" pitchFamily="34" charset="0"/>
              </a:rPr>
              <a:t>territorial</a:t>
            </a:r>
            <a:r>
              <a:rPr lang="it-IT" b="0" i="0" dirty="0">
                <a:solidFill>
                  <a:srgbClr val="000000"/>
                </a:solidFill>
                <a:effectLst/>
                <a:latin typeface="Libre Baskerville" panose="020F0502020204030204" pitchFamily="34" charset="0"/>
              </a:rPr>
              <a:t> </a:t>
            </a:r>
            <a:r>
              <a:rPr lang="it-IT" b="0" i="0" dirty="0" err="1">
                <a:solidFill>
                  <a:srgbClr val="000000"/>
                </a:solidFill>
                <a:effectLst/>
                <a:latin typeface="Libre Baskerville" panose="020F0502020204030204" pitchFamily="34" charset="0"/>
              </a:rPr>
              <a:t>sovereignty</a:t>
            </a:r>
            <a:r>
              <a:rPr lang="it-IT" b="0" i="0" dirty="0">
                <a:solidFill>
                  <a:srgbClr val="000000"/>
                </a:solidFill>
                <a:effectLst/>
                <a:latin typeface="Libre Baskerville" panose="020F0502020204030204" pitchFamily="34" charset="0"/>
              </a:rPr>
              <a:t> to world peace.</a:t>
            </a:r>
          </a:p>
        </p:txBody>
      </p:sp>
    </p:spTree>
    <p:extLst>
      <p:ext uri="{BB962C8B-B14F-4D97-AF65-F5344CB8AC3E}">
        <p14:creationId xmlns:p14="http://schemas.microsoft.com/office/powerpoint/2010/main" val="2282215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8">
            <a:extLst>
              <a:ext uri="{FF2B5EF4-FFF2-40B4-BE49-F238E27FC236}">
                <a16:creationId xmlns:a16="http://schemas.microsoft.com/office/drawing/2014/main" id="{CD8767EB-17CC-E449-DD3B-C8D18C6E53C7}"/>
              </a:ext>
            </a:extLst>
          </p:cNvPr>
          <p:cNvSpPr>
            <a:spLocks noGrp="1"/>
          </p:cNvSpPr>
          <p:nvPr>
            <p:ph type="subTitle" idx="1"/>
          </p:nvPr>
        </p:nvSpPr>
        <p:spPr>
          <a:xfrm>
            <a:off x="1401336" y="339112"/>
            <a:ext cx="9144000" cy="1054790"/>
          </a:xfrm>
        </p:spPr>
        <p:txBody>
          <a:bodyPr>
            <a:normAutofit/>
          </a:bodyPr>
          <a:lstStyle/>
          <a:p>
            <a:r>
              <a:rPr lang="it-IT" sz="3200" b="1" dirty="0"/>
              <a:t>Power of </a:t>
            </a:r>
            <a:r>
              <a:rPr lang="it-IT" sz="3200" b="1" dirty="0" err="1"/>
              <a:t>Analogy</a:t>
            </a:r>
            <a:endParaRPr lang="it-IT" sz="3200" b="1" dirty="0"/>
          </a:p>
        </p:txBody>
      </p:sp>
      <p:sp>
        <p:nvSpPr>
          <p:cNvPr id="3" name="CasellaDiTesto 2">
            <a:extLst>
              <a:ext uri="{FF2B5EF4-FFF2-40B4-BE49-F238E27FC236}">
                <a16:creationId xmlns:a16="http://schemas.microsoft.com/office/drawing/2014/main" id="{E29D72B0-87AC-D1FA-2ECC-8F3B6B9ECC5A}"/>
              </a:ext>
            </a:extLst>
          </p:cNvPr>
          <p:cNvSpPr txBox="1"/>
          <p:nvPr/>
        </p:nvSpPr>
        <p:spPr>
          <a:xfrm>
            <a:off x="490654" y="1226634"/>
            <a:ext cx="11162369" cy="4247317"/>
          </a:xfrm>
          <a:prstGeom prst="rect">
            <a:avLst/>
          </a:prstGeom>
          <a:noFill/>
        </p:spPr>
        <p:txBody>
          <a:bodyPr wrap="square">
            <a:spAutoFit/>
          </a:bodyPr>
          <a:lstStyle/>
          <a:p>
            <a:pPr algn="l" fontAlgn="base"/>
            <a:r>
              <a:rPr lang="it-IT" b="0" i="0" dirty="0">
                <a:solidFill>
                  <a:srgbClr val="000000"/>
                </a:solidFill>
                <a:effectLst/>
                <a:latin typeface="Libre Baskerville" panose="020F0502020204030204" pitchFamily="34" charset="0"/>
              </a:rPr>
              <a:t>Germany</a:t>
            </a:r>
          </a:p>
          <a:p>
            <a:pPr algn="l" fontAlgn="base"/>
            <a:endParaRPr lang="it-IT" dirty="0">
              <a:solidFill>
                <a:srgbClr val="000000"/>
              </a:solidFill>
              <a:latin typeface="Libre Baskerville" panose="020F0502020204030204" pitchFamily="34" charset="0"/>
            </a:endParaRPr>
          </a:p>
          <a:p>
            <a:pPr algn="l" fontAlgn="base"/>
            <a:r>
              <a:rPr lang="it-IT" b="0" i="0" dirty="0">
                <a:solidFill>
                  <a:srgbClr val="000000"/>
                </a:solidFill>
                <a:effectLst/>
                <a:latin typeface="Libre Baskerville" panose="02000000000000000000" pitchFamily="2" charset="0"/>
              </a:rPr>
              <a:t>In </a:t>
            </a:r>
            <a:r>
              <a:rPr lang="it-IT" b="0" i="0" u="sng" dirty="0">
                <a:solidFill>
                  <a:srgbClr val="4B4B4E"/>
                </a:solidFill>
                <a:effectLst/>
                <a:latin typeface="Libre Baskerville" panose="02000000000000000000" pitchFamily="2" charset="0"/>
                <a:hlinkClick r:id="rId2"/>
              </a:rPr>
              <a:t>his speech to the German Bundestag</a:t>
            </a:r>
            <a:r>
              <a:rPr lang="it-IT" b="0" i="0" dirty="0">
                <a:solidFill>
                  <a:srgbClr val="000000"/>
                </a:solidFill>
                <a:effectLst/>
                <a:latin typeface="Libre Baskerville" panose="02000000000000000000" pitchFamily="2" charset="0"/>
              </a:rPr>
              <a:t>, for </a:t>
            </a:r>
            <a:r>
              <a:rPr lang="it-IT" b="0" i="0" dirty="0" err="1">
                <a:solidFill>
                  <a:srgbClr val="000000"/>
                </a:solidFill>
                <a:effectLst/>
                <a:latin typeface="Libre Baskerville" panose="02000000000000000000" pitchFamily="2" charset="0"/>
              </a:rPr>
              <a:t>instance</a:t>
            </a:r>
            <a:r>
              <a:rPr lang="it-IT" b="0" i="0" dirty="0">
                <a:solidFill>
                  <a:srgbClr val="000000"/>
                </a:solidFill>
                <a:effectLst/>
                <a:latin typeface="Libre Baskerville" panose="02000000000000000000" pitchFamily="2" charset="0"/>
              </a:rPr>
              <a:t>, he </a:t>
            </a:r>
            <a:r>
              <a:rPr lang="it-IT" b="0" i="0" dirty="0" err="1">
                <a:solidFill>
                  <a:srgbClr val="000000"/>
                </a:solidFill>
                <a:effectLst/>
                <a:latin typeface="Libre Baskerville" panose="02000000000000000000" pitchFamily="2" charset="0"/>
              </a:rPr>
              <a:t>referred</a:t>
            </a:r>
            <a:r>
              <a:rPr lang="it-IT" b="0" i="0" dirty="0">
                <a:solidFill>
                  <a:srgbClr val="000000"/>
                </a:solidFill>
                <a:effectLst/>
                <a:latin typeface="Libre Baskerville" panose="02000000000000000000" pitchFamily="2" charset="0"/>
              </a:rPr>
              <a:t> to the German people </a:t>
            </a:r>
            <a:r>
              <a:rPr lang="it-IT" b="0" i="0" dirty="0" err="1">
                <a:solidFill>
                  <a:srgbClr val="000000"/>
                </a:solidFill>
                <a:effectLst/>
                <a:latin typeface="Libre Baskerville" panose="02000000000000000000" pitchFamily="2" charset="0"/>
              </a:rPr>
              <a:t>as</a:t>
            </a:r>
            <a:r>
              <a:rPr lang="it-IT" b="0" i="0" dirty="0">
                <a:solidFill>
                  <a:srgbClr val="000000"/>
                </a:solidFill>
                <a:effectLst/>
                <a:latin typeface="Libre Baskerville" panose="02000000000000000000" pitchFamily="2" charset="0"/>
              </a:rPr>
              <a:t> standing </a:t>
            </a:r>
            <a:r>
              <a:rPr lang="it-IT" b="0" i="0" dirty="0" err="1">
                <a:solidFill>
                  <a:srgbClr val="000000"/>
                </a:solidFill>
                <a:effectLst/>
                <a:latin typeface="Libre Baskerville" panose="02000000000000000000" pitchFamily="2" charset="0"/>
              </a:rPr>
              <a:t>behind</a:t>
            </a:r>
            <a:r>
              <a:rPr lang="it-IT" b="0" i="0" dirty="0">
                <a:solidFill>
                  <a:srgbClr val="000000"/>
                </a:solidFill>
                <a:effectLst/>
                <a:latin typeface="Libre Baskerville" panose="02000000000000000000" pitchFamily="2" charset="0"/>
              </a:rPr>
              <a:t> a </a:t>
            </a:r>
            <a:r>
              <a:rPr lang="it-IT" b="0" i="0" dirty="0" err="1">
                <a:solidFill>
                  <a:srgbClr val="000000"/>
                </a:solidFill>
                <a:effectLst/>
                <a:latin typeface="Libre Baskerville" panose="02000000000000000000" pitchFamily="2" charset="0"/>
              </a:rPr>
              <a:t>wall</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between</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freedom</a:t>
            </a:r>
            <a:r>
              <a:rPr lang="it-IT" b="0" i="0" dirty="0">
                <a:solidFill>
                  <a:srgbClr val="000000"/>
                </a:solidFill>
                <a:effectLst/>
                <a:latin typeface="Libre Baskerville" panose="02000000000000000000" pitchFamily="2" charset="0"/>
              </a:rPr>
              <a:t> and </a:t>
            </a:r>
            <a:r>
              <a:rPr lang="it-IT" b="0" i="0" dirty="0" err="1">
                <a:solidFill>
                  <a:srgbClr val="000000"/>
                </a:solidFill>
                <a:effectLst/>
                <a:latin typeface="Libre Baskerville" panose="02000000000000000000" pitchFamily="2" charset="0"/>
              </a:rPr>
              <a:t>slavery</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That</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powerfully</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evoked</a:t>
            </a:r>
            <a:r>
              <a:rPr lang="it-IT" b="0" i="0" dirty="0">
                <a:solidFill>
                  <a:srgbClr val="000000"/>
                </a:solidFill>
                <a:effectLst/>
                <a:latin typeface="Libre Baskerville" panose="02000000000000000000" pitchFamily="2" charset="0"/>
              </a:rPr>
              <a:t> the </a:t>
            </a:r>
            <a:r>
              <a:rPr lang="it-IT" b="0" i="0" dirty="0" err="1">
                <a:solidFill>
                  <a:srgbClr val="000000"/>
                </a:solidFill>
                <a:effectLst/>
                <a:latin typeface="Libre Baskerville" panose="02000000000000000000" pitchFamily="2" charset="0"/>
              </a:rPr>
              <a:t>Berlin</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Wall’s</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division</a:t>
            </a:r>
            <a:r>
              <a:rPr lang="it-IT" b="0" i="0" dirty="0">
                <a:solidFill>
                  <a:srgbClr val="000000"/>
                </a:solidFill>
                <a:effectLst/>
                <a:latin typeface="Libre Baskerville" panose="02000000000000000000" pitchFamily="2" charset="0"/>
              </a:rPr>
              <a:t> of post-World War II Germany </a:t>
            </a:r>
            <a:r>
              <a:rPr lang="it-IT" b="0" i="0" dirty="0" err="1">
                <a:solidFill>
                  <a:srgbClr val="000000"/>
                </a:solidFill>
                <a:effectLst/>
                <a:latin typeface="Libre Baskerville" panose="02000000000000000000" pitchFamily="2" charset="0"/>
              </a:rPr>
              <a:t>into</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two</a:t>
            </a:r>
            <a:r>
              <a:rPr lang="it-IT" b="0" i="0" dirty="0">
                <a:solidFill>
                  <a:srgbClr val="000000"/>
                </a:solidFill>
                <a:effectLst/>
                <a:latin typeface="Libre Baskerville" panose="02000000000000000000" pitchFamily="2" charset="0"/>
              </a:rPr>
              <a:t> countries, one </a:t>
            </a:r>
            <a:r>
              <a:rPr lang="it-IT" b="0" i="0" dirty="0" err="1">
                <a:solidFill>
                  <a:srgbClr val="000000"/>
                </a:solidFill>
                <a:effectLst/>
                <a:latin typeface="Libre Baskerville" panose="02000000000000000000" pitchFamily="2" charset="0"/>
              </a:rPr>
              <a:t>aligned</a:t>
            </a:r>
            <a:r>
              <a:rPr lang="it-IT" b="0" i="0" dirty="0">
                <a:solidFill>
                  <a:srgbClr val="000000"/>
                </a:solidFill>
                <a:effectLst/>
                <a:latin typeface="Libre Baskerville" panose="02000000000000000000" pitchFamily="2" charset="0"/>
              </a:rPr>
              <a:t> with the </a:t>
            </a:r>
            <a:r>
              <a:rPr lang="it-IT" b="0" i="0" dirty="0" err="1">
                <a:solidFill>
                  <a:srgbClr val="000000"/>
                </a:solidFill>
                <a:effectLst/>
                <a:latin typeface="Libre Baskerville" panose="02000000000000000000" pitchFamily="2" charset="0"/>
              </a:rPr>
              <a:t>democratic</a:t>
            </a:r>
            <a:r>
              <a:rPr lang="it-IT" b="0" i="0" dirty="0">
                <a:solidFill>
                  <a:srgbClr val="000000"/>
                </a:solidFill>
                <a:effectLst/>
                <a:latin typeface="Libre Baskerville" panose="02000000000000000000" pitchFamily="2" charset="0"/>
              </a:rPr>
              <a:t> West, and the </a:t>
            </a:r>
            <a:r>
              <a:rPr lang="it-IT" b="0" i="0" dirty="0" err="1">
                <a:solidFill>
                  <a:srgbClr val="000000"/>
                </a:solidFill>
                <a:effectLst/>
                <a:latin typeface="Libre Baskerville" panose="02000000000000000000" pitchFamily="2" charset="0"/>
              </a:rPr>
              <a:t>other</a:t>
            </a:r>
            <a:r>
              <a:rPr lang="it-IT" b="0" i="0" dirty="0">
                <a:solidFill>
                  <a:srgbClr val="000000"/>
                </a:solidFill>
                <a:effectLst/>
                <a:latin typeface="Libre Baskerville" panose="02000000000000000000" pitchFamily="2" charset="0"/>
              </a:rPr>
              <a:t> with the </a:t>
            </a:r>
            <a:r>
              <a:rPr lang="it-IT" b="0" i="0" dirty="0" err="1">
                <a:solidFill>
                  <a:srgbClr val="000000"/>
                </a:solidFill>
                <a:effectLst/>
                <a:latin typeface="Libre Baskerville" panose="02000000000000000000" pitchFamily="2" charset="0"/>
              </a:rPr>
              <a:t>communist</a:t>
            </a:r>
            <a:r>
              <a:rPr lang="it-IT" b="0" i="0" dirty="0">
                <a:solidFill>
                  <a:srgbClr val="000000"/>
                </a:solidFill>
                <a:effectLst/>
                <a:latin typeface="Libre Baskerville" panose="02000000000000000000" pitchFamily="2" charset="0"/>
              </a:rPr>
              <a:t> East.</a:t>
            </a:r>
            <a:endParaRPr lang="it-IT" b="0" i="0" dirty="0">
              <a:solidFill>
                <a:srgbClr val="000000"/>
              </a:solidFill>
              <a:effectLst/>
              <a:latin typeface="Libre Baskerville" panose="020F0502020204030204" pitchFamily="34" charset="0"/>
            </a:endParaRPr>
          </a:p>
          <a:p>
            <a:pPr algn="l" fontAlgn="base"/>
            <a:endParaRPr lang="it-IT" dirty="0">
              <a:solidFill>
                <a:srgbClr val="000000"/>
              </a:solidFill>
              <a:latin typeface="Libre Baskerville" panose="020F0502020204030204" pitchFamily="34" charset="0"/>
            </a:endParaRPr>
          </a:p>
          <a:p>
            <a:pPr algn="l" fontAlgn="base"/>
            <a:endParaRPr lang="it-IT" b="0" i="0" dirty="0">
              <a:solidFill>
                <a:srgbClr val="000000"/>
              </a:solidFill>
              <a:effectLst/>
              <a:latin typeface="Libre Baskerville" panose="020F0502020204030204" pitchFamily="34" charset="0"/>
            </a:endParaRPr>
          </a:p>
          <a:p>
            <a:pPr algn="l" fontAlgn="base"/>
            <a:r>
              <a:rPr lang="it-IT" dirty="0">
                <a:solidFill>
                  <a:srgbClr val="000000"/>
                </a:solidFill>
                <a:latin typeface="Libre Baskerville" panose="020F0502020204030204" pitchFamily="34" charset="0"/>
              </a:rPr>
              <a:t>Israel</a:t>
            </a:r>
          </a:p>
          <a:p>
            <a:pPr algn="l" fontAlgn="base"/>
            <a:endParaRPr lang="it-IT" b="0" i="0" dirty="0">
              <a:solidFill>
                <a:srgbClr val="000000"/>
              </a:solidFill>
              <a:effectLst/>
              <a:latin typeface="Libre Baskerville" panose="020F0502020204030204" pitchFamily="34" charset="0"/>
            </a:endParaRPr>
          </a:p>
          <a:p>
            <a:pPr algn="l" fontAlgn="base"/>
            <a:r>
              <a:rPr lang="it-IT" b="0" i="0" dirty="0" err="1">
                <a:solidFill>
                  <a:srgbClr val="000000"/>
                </a:solidFill>
                <a:effectLst/>
                <a:latin typeface="Libre Baskerville" panose="02000000000000000000" pitchFamily="2" charset="0"/>
              </a:rPr>
              <a:t>When</a:t>
            </a:r>
            <a:r>
              <a:rPr lang="it-IT" b="0" i="0" dirty="0">
                <a:solidFill>
                  <a:srgbClr val="000000"/>
                </a:solidFill>
                <a:effectLst/>
                <a:latin typeface="Libre Baskerville" panose="02000000000000000000" pitchFamily="2" charset="0"/>
              </a:rPr>
              <a:t> </a:t>
            </a:r>
            <a:r>
              <a:rPr lang="it-IT" b="0" i="0" u="sng" dirty="0">
                <a:solidFill>
                  <a:srgbClr val="4B4B4E"/>
                </a:solidFill>
                <a:effectLst/>
                <a:latin typeface="Libre Baskerville" panose="02000000000000000000" pitchFamily="2" charset="0"/>
                <a:hlinkClick r:id="rId3"/>
              </a:rPr>
              <a:t>speaking to the Israeli Knesset</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Zelenskyy</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compared</a:t>
            </a:r>
            <a:r>
              <a:rPr lang="it-IT" b="0" i="0" dirty="0">
                <a:solidFill>
                  <a:srgbClr val="000000"/>
                </a:solidFill>
                <a:effectLst/>
                <a:latin typeface="Libre Baskerville" panose="02000000000000000000" pitchFamily="2" charset="0"/>
              </a:rPr>
              <a:t> the </a:t>
            </a:r>
            <a:r>
              <a:rPr lang="it-IT" b="0" i="0" dirty="0" err="1">
                <a:solidFill>
                  <a:srgbClr val="000000"/>
                </a:solidFill>
                <a:effectLst/>
                <a:latin typeface="Libre Baskerville" panose="02000000000000000000" pitchFamily="2" charset="0"/>
              </a:rPr>
              <a:t>current</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suffering</a:t>
            </a:r>
            <a:r>
              <a:rPr lang="it-IT" b="0" i="0" dirty="0">
                <a:solidFill>
                  <a:srgbClr val="000000"/>
                </a:solidFill>
                <a:effectLst/>
                <a:latin typeface="Libre Baskerville" panose="02000000000000000000" pitchFamily="2" charset="0"/>
              </a:rPr>
              <a:t> and </a:t>
            </a:r>
            <a:r>
              <a:rPr lang="it-IT" b="0" i="0" dirty="0" err="1">
                <a:solidFill>
                  <a:srgbClr val="000000"/>
                </a:solidFill>
                <a:effectLst/>
                <a:latin typeface="Libre Baskerville" panose="02000000000000000000" pitchFamily="2" charset="0"/>
              </a:rPr>
              <a:t>forced</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migration</a:t>
            </a:r>
            <a:r>
              <a:rPr lang="it-IT" b="0" i="0" dirty="0">
                <a:solidFill>
                  <a:srgbClr val="000000"/>
                </a:solidFill>
                <a:effectLst/>
                <a:latin typeface="Libre Baskerville" panose="02000000000000000000" pitchFamily="2" charset="0"/>
              </a:rPr>
              <a:t> of </a:t>
            </a:r>
            <a:r>
              <a:rPr lang="it-IT" b="0" i="0" dirty="0" err="1">
                <a:solidFill>
                  <a:srgbClr val="000000"/>
                </a:solidFill>
                <a:effectLst/>
                <a:latin typeface="Libre Baskerville" panose="02000000000000000000" pitchFamily="2" charset="0"/>
              </a:rPr>
              <a:t>his</a:t>
            </a:r>
            <a:r>
              <a:rPr lang="it-IT" b="0" i="0" dirty="0">
                <a:solidFill>
                  <a:srgbClr val="000000"/>
                </a:solidFill>
                <a:effectLst/>
                <a:latin typeface="Libre Baskerville" panose="02000000000000000000" pitchFamily="2" charset="0"/>
              </a:rPr>
              <a:t> people to the </a:t>
            </a:r>
            <a:r>
              <a:rPr lang="it-IT" b="0" i="0" dirty="0" err="1">
                <a:solidFill>
                  <a:srgbClr val="000000"/>
                </a:solidFill>
                <a:effectLst/>
                <a:latin typeface="Libre Baskerville" panose="02000000000000000000" pitchFamily="2" charset="0"/>
              </a:rPr>
              <a:t>experiences</a:t>
            </a:r>
            <a:r>
              <a:rPr lang="it-IT" b="0" i="0" dirty="0">
                <a:solidFill>
                  <a:srgbClr val="000000"/>
                </a:solidFill>
                <a:effectLst/>
                <a:latin typeface="Libre Baskerville" panose="02000000000000000000" pitchFamily="2" charset="0"/>
              </a:rPr>
              <a:t> of the </a:t>
            </a:r>
            <a:r>
              <a:rPr lang="it-IT" b="0" i="0" dirty="0" err="1">
                <a:solidFill>
                  <a:srgbClr val="000000"/>
                </a:solidFill>
                <a:effectLst/>
                <a:latin typeface="Libre Baskerville" panose="02000000000000000000" pitchFamily="2" charset="0"/>
              </a:rPr>
              <a:t>European</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Jewish</a:t>
            </a:r>
            <a:r>
              <a:rPr lang="it-IT" b="0" i="0" dirty="0">
                <a:solidFill>
                  <a:srgbClr val="000000"/>
                </a:solidFill>
                <a:effectLst/>
                <a:latin typeface="Libre Baskerville" panose="02000000000000000000" pitchFamily="2" charset="0"/>
              </a:rPr>
              <a:t> community in the 1930s and 1940s, </a:t>
            </a:r>
            <a:r>
              <a:rPr lang="it-IT" b="0" i="0" dirty="0" err="1">
                <a:solidFill>
                  <a:srgbClr val="000000"/>
                </a:solidFill>
                <a:effectLst/>
                <a:latin typeface="Libre Baskerville" panose="02000000000000000000" pitchFamily="2" charset="0"/>
              </a:rPr>
              <a:t>including</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fleeing</a:t>
            </a:r>
            <a:r>
              <a:rPr lang="it-IT" b="0" i="0" dirty="0">
                <a:solidFill>
                  <a:srgbClr val="000000"/>
                </a:solidFill>
                <a:effectLst/>
                <a:latin typeface="Libre Baskerville" panose="02000000000000000000" pitchFamily="2" charset="0"/>
              </a:rPr>
              <a:t> the </a:t>
            </a:r>
            <a:r>
              <a:rPr lang="it-IT" b="0" i="0" dirty="0" err="1">
                <a:solidFill>
                  <a:srgbClr val="000000"/>
                </a:solidFill>
                <a:effectLst/>
                <a:latin typeface="Libre Baskerville" panose="02000000000000000000" pitchFamily="2" charset="0"/>
              </a:rPr>
              <a:t>Holocaust</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Specifically</a:t>
            </a:r>
            <a:r>
              <a:rPr lang="it-IT" b="0" i="0" dirty="0">
                <a:solidFill>
                  <a:srgbClr val="000000"/>
                </a:solidFill>
                <a:effectLst/>
                <a:latin typeface="Libre Baskerville" panose="02000000000000000000" pitchFamily="2" charset="0"/>
              </a:rPr>
              <a:t> he </a:t>
            </a:r>
            <a:r>
              <a:rPr lang="it-IT" b="0" i="0" dirty="0" err="1">
                <a:solidFill>
                  <a:srgbClr val="000000"/>
                </a:solidFill>
                <a:effectLst/>
                <a:latin typeface="Libre Baskerville" panose="02000000000000000000" pitchFamily="2" charset="0"/>
              </a:rPr>
              <a:t>said</a:t>
            </a:r>
            <a:r>
              <a:rPr lang="it-IT" b="0" i="0" dirty="0">
                <a:solidFill>
                  <a:srgbClr val="000000"/>
                </a:solidFill>
                <a:effectLst/>
                <a:latin typeface="Libre Baskerville" panose="02000000000000000000" pitchFamily="2" charset="0"/>
              </a:rPr>
              <a:t> the </a:t>
            </a:r>
            <a:r>
              <a:rPr lang="it-IT" b="0" i="0" dirty="0" err="1">
                <a:solidFill>
                  <a:srgbClr val="000000"/>
                </a:solidFill>
                <a:effectLst/>
                <a:latin typeface="Libre Baskerville" panose="02000000000000000000" pitchFamily="2" charset="0"/>
              </a:rPr>
              <a:t>Ukrainian</a:t>
            </a:r>
            <a:r>
              <a:rPr lang="it-IT" b="0" i="0" dirty="0">
                <a:solidFill>
                  <a:srgbClr val="000000"/>
                </a:solidFill>
                <a:effectLst/>
                <a:latin typeface="Libre Baskerville" panose="02000000000000000000" pitchFamily="2" charset="0"/>
              </a:rPr>
              <a:t> “people are </a:t>
            </a:r>
            <a:r>
              <a:rPr lang="it-IT" b="0" i="0" dirty="0" err="1">
                <a:solidFill>
                  <a:srgbClr val="000000"/>
                </a:solidFill>
                <a:effectLst/>
                <a:latin typeface="Libre Baskerville" panose="02000000000000000000" pitchFamily="2" charset="0"/>
              </a:rPr>
              <a:t>now</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scattered</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around</a:t>
            </a:r>
            <a:r>
              <a:rPr lang="it-IT" b="0" i="0" dirty="0">
                <a:solidFill>
                  <a:srgbClr val="000000"/>
                </a:solidFill>
                <a:effectLst/>
                <a:latin typeface="Libre Baskerville" panose="02000000000000000000" pitchFamily="2" charset="0"/>
              </a:rPr>
              <a:t> the world. </a:t>
            </a:r>
            <a:r>
              <a:rPr lang="it-IT" b="0" i="0" dirty="0" err="1">
                <a:solidFill>
                  <a:srgbClr val="000000"/>
                </a:solidFill>
                <a:effectLst/>
                <a:latin typeface="Libre Baskerville" panose="02000000000000000000" pitchFamily="2" charset="0"/>
              </a:rPr>
              <a:t>They</a:t>
            </a:r>
            <a:r>
              <a:rPr lang="it-IT" b="0" i="0" dirty="0">
                <a:solidFill>
                  <a:srgbClr val="000000"/>
                </a:solidFill>
                <a:effectLst/>
                <a:latin typeface="Libre Baskerville" panose="02000000000000000000" pitchFamily="2" charset="0"/>
              </a:rPr>
              <a:t> are </a:t>
            </a:r>
            <a:r>
              <a:rPr lang="it-IT" b="0" i="0" dirty="0" err="1">
                <a:solidFill>
                  <a:srgbClr val="000000"/>
                </a:solidFill>
                <a:effectLst/>
                <a:latin typeface="Libre Baskerville" panose="02000000000000000000" pitchFamily="2" charset="0"/>
              </a:rPr>
              <a:t>looking</a:t>
            </a:r>
            <a:r>
              <a:rPr lang="it-IT" b="0" i="0" dirty="0">
                <a:solidFill>
                  <a:srgbClr val="000000"/>
                </a:solidFill>
                <a:effectLst/>
                <a:latin typeface="Libre Baskerville" panose="02000000000000000000" pitchFamily="2" charset="0"/>
              </a:rPr>
              <a:t> for security. </a:t>
            </a:r>
            <a:r>
              <a:rPr lang="it-IT" b="0" i="0" dirty="0" err="1">
                <a:solidFill>
                  <a:srgbClr val="000000"/>
                </a:solidFill>
                <a:effectLst/>
                <a:latin typeface="Libre Baskerville" panose="02000000000000000000" pitchFamily="2" charset="0"/>
              </a:rPr>
              <a:t>They</a:t>
            </a:r>
            <a:r>
              <a:rPr lang="it-IT" b="0" i="0" dirty="0">
                <a:solidFill>
                  <a:srgbClr val="000000"/>
                </a:solidFill>
                <a:effectLst/>
                <a:latin typeface="Libre Baskerville" panose="02000000000000000000" pitchFamily="2" charset="0"/>
              </a:rPr>
              <a:t> are </a:t>
            </a:r>
            <a:r>
              <a:rPr lang="it-IT" b="0" i="0" dirty="0" err="1">
                <a:solidFill>
                  <a:srgbClr val="000000"/>
                </a:solidFill>
                <a:effectLst/>
                <a:latin typeface="Libre Baskerville" panose="02000000000000000000" pitchFamily="2" charset="0"/>
              </a:rPr>
              <a:t>looking</a:t>
            </a:r>
            <a:r>
              <a:rPr lang="it-IT" b="0" i="0" dirty="0">
                <a:solidFill>
                  <a:srgbClr val="000000"/>
                </a:solidFill>
                <a:effectLst/>
                <a:latin typeface="Libre Baskerville" panose="02000000000000000000" pitchFamily="2" charset="0"/>
              </a:rPr>
              <a:t> for a way to stay in peace. </a:t>
            </a:r>
            <a:r>
              <a:rPr lang="it-IT" b="0" i="0" dirty="0" err="1">
                <a:solidFill>
                  <a:srgbClr val="000000"/>
                </a:solidFill>
                <a:effectLst/>
                <a:latin typeface="Libre Baskerville" panose="02000000000000000000" pitchFamily="2" charset="0"/>
              </a:rPr>
              <a:t>As</a:t>
            </a:r>
            <a:r>
              <a:rPr lang="it-IT" b="0" i="0" dirty="0">
                <a:solidFill>
                  <a:srgbClr val="000000"/>
                </a:solidFill>
                <a:effectLst/>
                <a:latin typeface="Libre Baskerville" panose="02000000000000000000" pitchFamily="2" charset="0"/>
              </a:rPr>
              <a:t> </a:t>
            </a:r>
            <a:r>
              <a:rPr lang="it-IT" b="0" i="0" dirty="0" err="1">
                <a:solidFill>
                  <a:srgbClr val="000000"/>
                </a:solidFill>
                <a:effectLst/>
                <a:latin typeface="Libre Baskerville" panose="02000000000000000000" pitchFamily="2" charset="0"/>
              </a:rPr>
              <a:t>you</a:t>
            </a:r>
            <a:r>
              <a:rPr lang="it-IT" b="0" i="0" dirty="0">
                <a:solidFill>
                  <a:srgbClr val="000000"/>
                </a:solidFill>
                <a:effectLst/>
                <a:latin typeface="Libre Baskerville" panose="02000000000000000000" pitchFamily="2" charset="0"/>
              </a:rPr>
              <a:t> once </a:t>
            </a:r>
            <a:r>
              <a:rPr lang="it-IT" b="0" i="0" dirty="0" err="1">
                <a:solidFill>
                  <a:srgbClr val="000000"/>
                </a:solidFill>
                <a:effectLst/>
                <a:latin typeface="Libre Baskerville" panose="02000000000000000000" pitchFamily="2" charset="0"/>
              </a:rPr>
              <a:t>searched</a:t>
            </a:r>
            <a:r>
              <a:rPr lang="it-IT" b="0" i="0" dirty="0">
                <a:solidFill>
                  <a:srgbClr val="000000"/>
                </a:solidFill>
                <a:effectLst/>
                <a:latin typeface="Libre Baskerville" panose="02000000000000000000" pitchFamily="2" charset="0"/>
              </a:rPr>
              <a:t>.”</a:t>
            </a:r>
            <a:endParaRPr lang="it-IT" b="0" i="0" dirty="0">
              <a:solidFill>
                <a:srgbClr val="000000"/>
              </a:solidFill>
              <a:effectLst/>
              <a:latin typeface="Libre Baskerville" panose="020F0502020204030204" pitchFamily="34" charset="0"/>
            </a:endParaRPr>
          </a:p>
        </p:txBody>
      </p:sp>
    </p:spTree>
    <p:extLst>
      <p:ext uri="{BB962C8B-B14F-4D97-AF65-F5344CB8AC3E}">
        <p14:creationId xmlns:p14="http://schemas.microsoft.com/office/powerpoint/2010/main" val="286792721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2026</TotalTime>
  <Words>1576</Words>
  <Application>Microsoft Macintosh PowerPoint</Application>
  <PresentationFormat>Widescreen</PresentationFormat>
  <Paragraphs>136</Paragraphs>
  <Slides>18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Calibri</vt:lpstr>
      <vt:lpstr>Calibri Light</vt:lpstr>
      <vt:lpstr>Libre Baskerville</vt:lpstr>
      <vt:lpstr>Wingdings</vt:lpstr>
      <vt:lpstr>Tema di Office</vt:lpstr>
      <vt:lpstr>Political Speeches</vt:lpstr>
      <vt:lpstr>Presentazione standard di PowerPoint</vt:lpstr>
      <vt:lpstr>Political Speeches</vt:lpstr>
      <vt:lpstr>Political Speeches</vt:lpstr>
      <vt:lpstr>Political Speeches</vt:lpstr>
      <vt:lpstr>Presentazione standard di PowerPoint</vt:lpstr>
      <vt:lpstr>Presentazione standard di PowerPoint</vt:lpstr>
      <vt:lpstr>Presentazione standard di PowerPoint</vt:lpstr>
      <vt:lpstr>Presentazione standard di PowerPoint</vt:lpstr>
      <vt:lpstr>Political Speeches</vt:lpstr>
      <vt:lpstr>Presentazione standard di PowerPoint</vt:lpstr>
      <vt:lpstr>Political Speeches</vt:lpstr>
      <vt:lpstr>Presentazione standard di PowerPoint</vt:lpstr>
      <vt:lpstr>Presentazione standard di PowerPoint</vt:lpstr>
      <vt:lpstr>Political Speeches</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Speeches</dc:title>
  <dc:creator>luisanna fodde</dc:creator>
  <cp:lastModifiedBy>Luisanna Fodde</cp:lastModifiedBy>
  <cp:revision>35</cp:revision>
  <dcterms:created xsi:type="dcterms:W3CDTF">2019-02-28T12:26:01Z</dcterms:created>
  <dcterms:modified xsi:type="dcterms:W3CDTF">2023-03-10T11:28:02Z</dcterms:modified>
</cp:coreProperties>
</file>