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7"/>
  </p:notesMasterIdLst>
  <p:handoutMasterIdLst>
    <p:handoutMasterId r:id="rId88"/>
  </p:handoutMasterIdLst>
  <p:sldIdLst>
    <p:sldId id="256" r:id="rId2"/>
    <p:sldId id="302" r:id="rId3"/>
    <p:sldId id="312" r:id="rId4"/>
    <p:sldId id="313" r:id="rId5"/>
    <p:sldId id="352" r:id="rId6"/>
    <p:sldId id="390" r:id="rId7"/>
    <p:sldId id="391" r:id="rId8"/>
    <p:sldId id="398" r:id="rId9"/>
    <p:sldId id="399" r:id="rId10"/>
    <p:sldId id="400" r:id="rId11"/>
    <p:sldId id="401" r:id="rId12"/>
    <p:sldId id="363" r:id="rId13"/>
    <p:sldId id="377" r:id="rId14"/>
    <p:sldId id="386" r:id="rId15"/>
    <p:sldId id="364" r:id="rId16"/>
    <p:sldId id="365" r:id="rId17"/>
    <p:sldId id="378" r:id="rId18"/>
    <p:sldId id="314" r:id="rId19"/>
    <p:sldId id="316" r:id="rId20"/>
    <p:sldId id="366" r:id="rId21"/>
    <p:sldId id="317" r:id="rId22"/>
    <p:sldId id="381" r:id="rId23"/>
    <p:sldId id="318" r:id="rId24"/>
    <p:sldId id="319" r:id="rId25"/>
    <p:sldId id="382" r:id="rId26"/>
    <p:sldId id="387" r:id="rId27"/>
    <p:sldId id="322" r:id="rId28"/>
    <p:sldId id="353" r:id="rId29"/>
    <p:sldId id="355" r:id="rId30"/>
    <p:sldId id="360" r:id="rId31"/>
    <p:sldId id="383" r:id="rId32"/>
    <p:sldId id="320" r:id="rId33"/>
    <p:sldId id="321" r:id="rId34"/>
    <p:sldId id="323" r:id="rId35"/>
    <p:sldId id="379" r:id="rId36"/>
    <p:sldId id="324" r:id="rId37"/>
    <p:sldId id="380" r:id="rId38"/>
    <p:sldId id="325" r:id="rId39"/>
    <p:sldId id="326" r:id="rId40"/>
    <p:sldId id="389" r:id="rId41"/>
    <p:sldId id="327" r:id="rId42"/>
    <p:sldId id="356" r:id="rId43"/>
    <p:sldId id="328" r:id="rId44"/>
    <p:sldId id="329" r:id="rId45"/>
    <p:sldId id="367" r:id="rId46"/>
    <p:sldId id="333" r:id="rId47"/>
    <p:sldId id="334" r:id="rId48"/>
    <p:sldId id="335" r:id="rId49"/>
    <p:sldId id="336" r:id="rId50"/>
    <p:sldId id="337" r:id="rId51"/>
    <p:sldId id="393" r:id="rId52"/>
    <p:sldId id="385" r:id="rId53"/>
    <p:sldId id="357" r:id="rId54"/>
    <p:sldId id="394" r:id="rId55"/>
    <p:sldId id="376" r:id="rId56"/>
    <p:sldId id="395" r:id="rId57"/>
    <p:sldId id="396" r:id="rId58"/>
    <p:sldId id="397" r:id="rId59"/>
    <p:sldId id="338" r:id="rId60"/>
    <p:sldId id="375" r:id="rId61"/>
    <p:sldId id="384" r:id="rId62"/>
    <p:sldId id="358" r:id="rId63"/>
    <p:sldId id="392" r:id="rId64"/>
    <p:sldId id="368" r:id="rId65"/>
    <p:sldId id="330" r:id="rId66"/>
    <p:sldId id="371" r:id="rId67"/>
    <p:sldId id="369" r:id="rId68"/>
    <p:sldId id="372" r:id="rId69"/>
    <p:sldId id="370" r:id="rId70"/>
    <p:sldId id="373" r:id="rId71"/>
    <p:sldId id="374" r:id="rId72"/>
    <p:sldId id="332" r:id="rId73"/>
    <p:sldId id="340" r:id="rId74"/>
    <p:sldId id="361" r:id="rId75"/>
    <p:sldId id="341" r:id="rId76"/>
    <p:sldId id="359" r:id="rId77"/>
    <p:sldId id="343" r:id="rId78"/>
    <p:sldId id="339" r:id="rId79"/>
    <p:sldId id="346" r:id="rId80"/>
    <p:sldId id="347" r:id="rId81"/>
    <p:sldId id="362" r:id="rId82"/>
    <p:sldId id="348" r:id="rId83"/>
    <p:sldId id="349" r:id="rId84"/>
    <p:sldId id="350" r:id="rId85"/>
    <p:sldId id="351" r:id="rId86"/>
  </p:sldIdLst>
  <p:sldSz cx="9144000" cy="6858000" type="screen4x3"/>
  <p:notesSz cx="6761163" cy="9942513"/>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75737"/>
    <a:srgbClr val="00C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p:cViewPr varScale="1">
        <p:scale>
          <a:sx n="112" d="100"/>
          <a:sy n="112" d="100"/>
        </p:scale>
        <p:origin x="154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30525" cy="496888"/>
          </a:xfrm>
          <a:prstGeom prst="rect">
            <a:avLst/>
          </a:prstGeom>
        </p:spPr>
        <p:txBody>
          <a:bodyPr vert="horz" lIns="91440" tIns="45720" rIns="91440" bIns="45720" rtlCol="0"/>
          <a:lstStyle>
            <a:lvl1pPr algn="l" eaLnBrk="1" hangingPunct="1">
              <a:defRPr sz="1200"/>
            </a:lvl1pPr>
          </a:lstStyle>
          <a:p>
            <a:pPr>
              <a:defRPr/>
            </a:pPr>
            <a:endParaRPr lang="it-IT"/>
          </a:p>
        </p:txBody>
      </p:sp>
      <p:sp>
        <p:nvSpPr>
          <p:cNvPr id="3" name="Segnaposto data 2"/>
          <p:cNvSpPr>
            <a:spLocks noGrp="1"/>
          </p:cNvSpPr>
          <p:nvPr>
            <p:ph type="dt" sz="quarter" idx="1"/>
          </p:nvPr>
        </p:nvSpPr>
        <p:spPr>
          <a:xfrm>
            <a:off x="3829050" y="0"/>
            <a:ext cx="2930525" cy="496888"/>
          </a:xfrm>
          <a:prstGeom prst="rect">
            <a:avLst/>
          </a:prstGeom>
        </p:spPr>
        <p:txBody>
          <a:bodyPr vert="horz" lIns="91440" tIns="45720" rIns="91440" bIns="45720" rtlCol="0"/>
          <a:lstStyle>
            <a:lvl1pPr algn="r" eaLnBrk="1" hangingPunct="1">
              <a:defRPr sz="1200"/>
            </a:lvl1pPr>
          </a:lstStyle>
          <a:p>
            <a:pPr>
              <a:defRPr/>
            </a:pPr>
            <a:fld id="{D2FAB80B-DC5B-4487-A40E-11A604CC1086}" type="datetimeFigureOut">
              <a:rPr lang="it-IT"/>
              <a:pPr>
                <a:defRPr/>
              </a:pPr>
              <a:t>15/03/23</a:t>
            </a:fld>
            <a:endParaRPr lang="it-IT"/>
          </a:p>
        </p:txBody>
      </p:sp>
      <p:sp>
        <p:nvSpPr>
          <p:cNvPr id="4" name="Segnaposto piè di pagina 3"/>
          <p:cNvSpPr>
            <a:spLocks noGrp="1"/>
          </p:cNvSpPr>
          <p:nvPr>
            <p:ph type="ftr" sz="quarter" idx="2"/>
          </p:nvPr>
        </p:nvSpPr>
        <p:spPr>
          <a:xfrm>
            <a:off x="0" y="9444038"/>
            <a:ext cx="2930525" cy="496887"/>
          </a:xfrm>
          <a:prstGeom prst="rect">
            <a:avLst/>
          </a:prstGeom>
        </p:spPr>
        <p:txBody>
          <a:bodyPr vert="horz" lIns="91440" tIns="45720" rIns="91440" bIns="45720" rtlCol="0" anchor="b"/>
          <a:lstStyle>
            <a:lvl1pPr algn="l" eaLnBrk="1" hangingPunct="1">
              <a:defRPr sz="1200"/>
            </a:lvl1pPr>
          </a:lstStyle>
          <a:p>
            <a:pPr>
              <a:defRPr/>
            </a:pPr>
            <a:endParaRPr lang="it-IT"/>
          </a:p>
        </p:txBody>
      </p:sp>
      <p:sp>
        <p:nvSpPr>
          <p:cNvPr id="5" name="Segnaposto numero diapositiva 4"/>
          <p:cNvSpPr>
            <a:spLocks noGrp="1"/>
          </p:cNvSpPr>
          <p:nvPr>
            <p:ph type="sldNum" sz="quarter" idx="3"/>
          </p:nvPr>
        </p:nvSpPr>
        <p:spPr>
          <a:xfrm>
            <a:off x="3829050" y="9444038"/>
            <a:ext cx="293052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2807A28-5E1B-4374-8D60-264573B850EE}" type="slidenum">
              <a:rPr lang="it-IT" altLang="it-IT"/>
              <a:pPr>
                <a:defRPr/>
              </a:pPr>
              <a:t>‹N›</a:t>
            </a:fld>
            <a:endParaRPr lang="it-IT" altLang="it-IT"/>
          </a:p>
        </p:txBody>
      </p:sp>
    </p:spTree>
    <p:extLst>
      <p:ext uri="{BB962C8B-B14F-4D97-AF65-F5344CB8AC3E}">
        <p14:creationId xmlns:p14="http://schemas.microsoft.com/office/powerpoint/2010/main" val="108117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30525" cy="496888"/>
          </a:xfrm>
          <a:prstGeom prst="rect">
            <a:avLst/>
          </a:prstGeom>
        </p:spPr>
        <p:txBody>
          <a:bodyPr vert="horz" lIns="91440" tIns="45720" rIns="91440" bIns="45720" rtlCol="0"/>
          <a:lstStyle>
            <a:lvl1pPr algn="l" eaLnBrk="1" hangingPunct="1">
              <a:defRPr sz="1200"/>
            </a:lvl1pPr>
          </a:lstStyle>
          <a:p>
            <a:pPr>
              <a:defRPr/>
            </a:pPr>
            <a:endParaRPr lang="it-IT"/>
          </a:p>
        </p:txBody>
      </p:sp>
      <p:sp>
        <p:nvSpPr>
          <p:cNvPr id="3" name="Segnaposto data 2"/>
          <p:cNvSpPr>
            <a:spLocks noGrp="1"/>
          </p:cNvSpPr>
          <p:nvPr>
            <p:ph type="dt" idx="1"/>
          </p:nvPr>
        </p:nvSpPr>
        <p:spPr>
          <a:xfrm>
            <a:off x="3829050" y="0"/>
            <a:ext cx="2930525" cy="496888"/>
          </a:xfrm>
          <a:prstGeom prst="rect">
            <a:avLst/>
          </a:prstGeom>
        </p:spPr>
        <p:txBody>
          <a:bodyPr vert="horz" lIns="91440" tIns="45720" rIns="91440" bIns="45720" rtlCol="0"/>
          <a:lstStyle>
            <a:lvl1pPr algn="r" eaLnBrk="1" hangingPunct="1">
              <a:defRPr sz="1200"/>
            </a:lvl1pPr>
          </a:lstStyle>
          <a:p>
            <a:pPr>
              <a:defRPr/>
            </a:pPr>
            <a:fld id="{1F382910-1D75-4F55-8E29-CF81B017781D}" type="datetimeFigureOut">
              <a:rPr lang="it-IT"/>
              <a:pPr>
                <a:defRPr/>
              </a:pPr>
              <a:t>15/03/23</a:t>
            </a:fld>
            <a:endParaRPr lang="it-IT"/>
          </a:p>
        </p:txBody>
      </p:sp>
      <p:sp>
        <p:nvSpPr>
          <p:cNvPr id="4" name="Segnaposto immagine diapositiva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76275" y="4722813"/>
            <a:ext cx="5408613" cy="4473575"/>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9444038"/>
            <a:ext cx="2930525" cy="496887"/>
          </a:xfrm>
          <a:prstGeom prst="rect">
            <a:avLst/>
          </a:prstGeom>
        </p:spPr>
        <p:txBody>
          <a:bodyPr vert="horz" lIns="91440" tIns="45720" rIns="91440" bIns="45720" rtlCol="0" anchor="b"/>
          <a:lstStyle>
            <a:lvl1pPr algn="l" eaLnBrk="1" hangingPunct="1">
              <a:defRPr sz="1200"/>
            </a:lvl1pPr>
          </a:lstStyle>
          <a:p>
            <a:pPr>
              <a:defRPr/>
            </a:pPr>
            <a:endParaRPr lang="it-IT"/>
          </a:p>
        </p:txBody>
      </p:sp>
      <p:sp>
        <p:nvSpPr>
          <p:cNvPr id="7" name="Segnaposto numero diapositiva 6"/>
          <p:cNvSpPr>
            <a:spLocks noGrp="1"/>
          </p:cNvSpPr>
          <p:nvPr>
            <p:ph type="sldNum" sz="quarter" idx="5"/>
          </p:nvPr>
        </p:nvSpPr>
        <p:spPr>
          <a:xfrm>
            <a:off x="3829050" y="9444038"/>
            <a:ext cx="293052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C2468D0-1C46-420A-8219-261E47875B66}" type="slidenum">
              <a:rPr lang="it-IT" altLang="it-IT"/>
              <a:pPr>
                <a:defRPr/>
              </a:pPr>
              <a:t>‹N›</a:t>
            </a:fld>
            <a:endParaRPr lang="it-IT" altLang="it-IT"/>
          </a:p>
        </p:txBody>
      </p:sp>
    </p:spTree>
    <p:extLst>
      <p:ext uri="{BB962C8B-B14F-4D97-AF65-F5344CB8AC3E}">
        <p14:creationId xmlns:p14="http://schemas.microsoft.com/office/powerpoint/2010/main" val="27673185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1843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F88BDD9-4796-4C03-BA88-4A61F4E82FD2}" type="slidenum">
              <a:rPr lang="it-IT" altLang="it-IT" smtClean="0">
                <a:latin typeface="Arial" panose="020B0604020202020204" pitchFamily="34" charset="0"/>
              </a:rPr>
              <a:pPr>
                <a:spcBef>
                  <a:spcPct val="0"/>
                </a:spcBef>
              </a:pPr>
              <a:t>3</a:t>
            </a:fld>
            <a:endParaRPr lang="it-IT" altLang="it-IT">
              <a:latin typeface="Arial" panose="020B0604020202020204" pitchFamily="34" charset="0"/>
            </a:endParaRPr>
          </a:p>
        </p:txBody>
      </p:sp>
    </p:spTree>
    <p:extLst>
      <p:ext uri="{BB962C8B-B14F-4D97-AF65-F5344CB8AC3E}">
        <p14:creationId xmlns:p14="http://schemas.microsoft.com/office/powerpoint/2010/main" val="3820505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endParaRPr lang="it-IT" altLang="it-IT" sz="1800"/>
          </a:p>
        </p:txBody>
      </p:sp>
      <p:sp>
        <p:nvSpPr>
          <p:cNvPr id="3379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571E5E9-35E2-42AD-B54E-D2AA749D4071}" type="slidenum">
              <a:rPr lang="it-IT" altLang="it-IT" smtClean="0">
                <a:latin typeface="Arial" panose="020B0604020202020204" pitchFamily="34" charset="0"/>
              </a:rPr>
              <a:pPr>
                <a:spcBef>
                  <a:spcPct val="0"/>
                </a:spcBef>
              </a:pPr>
              <a:t>28</a:t>
            </a:fld>
            <a:endParaRPr lang="it-IT" altLang="it-IT">
              <a:latin typeface="Arial" panose="020B0604020202020204" pitchFamily="34" charset="0"/>
            </a:endParaRPr>
          </a:p>
        </p:txBody>
      </p:sp>
    </p:spTree>
    <p:extLst>
      <p:ext uri="{BB962C8B-B14F-4D97-AF65-F5344CB8AC3E}">
        <p14:creationId xmlns:p14="http://schemas.microsoft.com/office/powerpoint/2010/main" val="1168187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endParaRPr lang="it-IT" altLang="it-IT" sz="1600"/>
          </a:p>
        </p:txBody>
      </p:sp>
      <p:sp>
        <p:nvSpPr>
          <p:cNvPr id="35844"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BB5EC2-2519-4018-89E2-D0E0DD3950A6}" type="slidenum">
              <a:rPr lang="it-IT" altLang="it-IT" smtClean="0">
                <a:latin typeface="Arial" panose="020B0604020202020204" pitchFamily="34" charset="0"/>
              </a:rPr>
              <a:pPr>
                <a:spcBef>
                  <a:spcPct val="0"/>
                </a:spcBef>
              </a:pPr>
              <a:t>29</a:t>
            </a:fld>
            <a:endParaRPr lang="it-IT" altLang="it-IT">
              <a:latin typeface="Arial" panose="020B0604020202020204" pitchFamily="34" charset="0"/>
            </a:endParaRPr>
          </a:p>
        </p:txBody>
      </p:sp>
    </p:spTree>
    <p:extLst>
      <p:ext uri="{BB962C8B-B14F-4D97-AF65-F5344CB8AC3E}">
        <p14:creationId xmlns:p14="http://schemas.microsoft.com/office/powerpoint/2010/main" val="1605055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56324"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D34DC63-20A7-4623-9FAE-7CA1BE02512B}" type="slidenum">
              <a:rPr lang="it-IT" altLang="it-IT" smtClean="0"/>
              <a:pPr/>
              <a:t>70</a:t>
            </a:fld>
            <a:endParaRPr lang="it-IT" altLang="it-IT"/>
          </a:p>
        </p:txBody>
      </p:sp>
    </p:spTree>
    <p:extLst>
      <p:ext uri="{BB962C8B-B14F-4D97-AF65-F5344CB8AC3E}">
        <p14:creationId xmlns:p14="http://schemas.microsoft.com/office/powerpoint/2010/main" val="3550581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58372"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D230DE3-A76E-49DB-86F9-D6271E881A5E}" type="slidenum">
              <a:rPr lang="it-IT" altLang="it-IT" smtClean="0"/>
              <a:pPr/>
              <a:t>71</a:t>
            </a:fld>
            <a:endParaRPr lang="it-IT" altLang="it-IT"/>
          </a:p>
        </p:txBody>
      </p:sp>
    </p:spTree>
    <p:extLst>
      <p:ext uri="{BB962C8B-B14F-4D97-AF65-F5344CB8AC3E}">
        <p14:creationId xmlns:p14="http://schemas.microsoft.com/office/powerpoint/2010/main" val="620582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1C2468D0-1C46-420A-8219-261E47875B66}" type="slidenum">
              <a:rPr lang="it-IT" altLang="it-IT" smtClean="0"/>
              <a:pPr>
                <a:defRPr/>
              </a:pPr>
              <a:t>72</a:t>
            </a:fld>
            <a:endParaRPr lang="it-IT" altLang="it-IT"/>
          </a:p>
        </p:txBody>
      </p:sp>
    </p:spTree>
    <p:extLst>
      <p:ext uri="{BB962C8B-B14F-4D97-AF65-F5344CB8AC3E}">
        <p14:creationId xmlns:p14="http://schemas.microsoft.com/office/powerpoint/2010/main" val="3851621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solidFill>
          <a:schemeClr val="bg2"/>
        </a:solidFill>
        <a:effectLst/>
      </p:bgPr>
    </p:bg>
    <p:spTree>
      <p:nvGrpSpPr>
        <p:cNvPr id="1" name=""/>
        <p:cNvGrpSpPr/>
        <p:nvPr/>
      </p:nvGrpSpPr>
      <p:grpSpPr>
        <a:xfrm>
          <a:off x="0" y="0"/>
          <a:ext cx="0" cy="0"/>
          <a:chOff x="0" y="0"/>
          <a:chExt cx="0" cy="0"/>
        </a:xfrm>
      </p:grpSpPr>
      <p:sp>
        <p:nvSpPr>
          <p:cNvPr id="4" name="Rettangolo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5" name="Rettangolo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6" name="Rettangolo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7" name="Rettangolo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 name="Rettangolo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1" name="Connettore 1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Rettangolo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e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4" name="Ovale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9" name="Sottotito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a:t>Fare clic per modificare lo stile del sottotitolo dello schema</a:t>
            </a:r>
            <a:endParaRPr lang="en-US"/>
          </a:p>
        </p:txBody>
      </p:sp>
      <p:sp>
        <p:nvSpPr>
          <p:cNvPr id="8" name="Titolo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it-IT"/>
              <a:t>Fare clic per modificare lo stile del titolo</a:t>
            </a:r>
            <a:endParaRPr lang="en-US"/>
          </a:p>
        </p:txBody>
      </p:sp>
      <p:sp>
        <p:nvSpPr>
          <p:cNvPr id="15" name="Segnaposto data 27"/>
          <p:cNvSpPr>
            <a:spLocks noGrp="1"/>
          </p:cNvSpPr>
          <p:nvPr>
            <p:ph type="dt" sz="half" idx="10"/>
          </p:nvPr>
        </p:nvSpPr>
        <p:spPr/>
        <p:txBody>
          <a:bodyPr/>
          <a:lstStyle>
            <a:lvl1pPr>
              <a:defRPr/>
            </a:lvl1pPr>
          </a:lstStyle>
          <a:p>
            <a:pPr>
              <a:defRPr/>
            </a:pPr>
            <a:fld id="{9F403BC2-6601-4296-A017-485E34BC60FA}" type="datetime1">
              <a:rPr lang="it-IT"/>
              <a:pPr>
                <a:defRPr/>
              </a:pPr>
              <a:t>15/03/23</a:t>
            </a:fld>
            <a:endParaRPr lang="it-IT" dirty="0"/>
          </a:p>
        </p:txBody>
      </p:sp>
      <p:sp>
        <p:nvSpPr>
          <p:cNvPr id="16" name="Segnaposto piè di pagina 16"/>
          <p:cNvSpPr>
            <a:spLocks noGrp="1"/>
          </p:cNvSpPr>
          <p:nvPr>
            <p:ph type="ftr" sz="quarter" idx="11"/>
          </p:nvPr>
        </p:nvSpPr>
        <p:spPr/>
        <p:txBody>
          <a:bodyPr/>
          <a:lstStyle>
            <a:lvl1pPr>
              <a:defRPr/>
            </a:lvl1pPr>
          </a:lstStyle>
          <a:p>
            <a:pPr>
              <a:defRPr/>
            </a:pPr>
            <a:endParaRPr lang="it-IT"/>
          </a:p>
        </p:txBody>
      </p:sp>
      <p:sp>
        <p:nvSpPr>
          <p:cNvPr id="17" name="Segnaposto numero diapositiva 28"/>
          <p:cNvSpPr>
            <a:spLocks noGrp="1"/>
          </p:cNvSpPr>
          <p:nvPr>
            <p:ph type="sldNum" sz="quarter" idx="12"/>
          </p:nvPr>
        </p:nvSpPr>
        <p:spPr>
          <a:xfrm>
            <a:off x="4343400" y="2198688"/>
            <a:ext cx="457200" cy="441325"/>
          </a:xfrm>
        </p:spPr>
        <p:txBody>
          <a:bodyPr/>
          <a:lstStyle>
            <a:lvl1pPr>
              <a:defRPr/>
            </a:lvl1pPr>
          </a:lstStyle>
          <a:p>
            <a:pPr>
              <a:defRPr/>
            </a:pPr>
            <a:fld id="{A7024B55-590F-4DAD-A1B6-BA398E1B3554}" type="slidenum">
              <a:rPr lang="it-IT" altLang="it-IT"/>
              <a:pPr>
                <a:defRPr/>
              </a:pPr>
              <a:t>‹N›</a:t>
            </a:fld>
            <a:endParaRPr lang="it-IT" altLang="it-IT"/>
          </a:p>
        </p:txBody>
      </p:sp>
    </p:spTree>
    <p:extLst>
      <p:ext uri="{BB962C8B-B14F-4D97-AF65-F5344CB8AC3E}">
        <p14:creationId xmlns:p14="http://schemas.microsoft.com/office/powerpoint/2010/main" val="196219794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bg>
      <p:bgPr>
        <a:solidFill>
          <a:schemeClr val="bg2"/>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lvl1pPr>
              <a:defRPr/>
            </a:lvl1pPr>
          </a:lstStyle>
          <a:p>
            <a:pPr>
              <a:defRPr/>
            </a:pPr>
            <a:fld id="{B350ECCD-F4CC-4233-A866-972088AA6D54}" type="datetime1">
              <a:rPr lang="it-IT"/>
              <a:pPr>
                <a:defRPr/>
              </a:pPr>
              <a:t>15/03/23</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B91AB34-6F37-40F7-9F70-BB936949CC1B}" type="slidenum">
              <a:rPr lang="it-IT" altLang="it-IT"/>
              <a:pPr>
                <a:defRPr/>
              </a:pPr>
              <a:t>‹N›</a:t>
            </a:fld>
            <a:endParaRPr lang="it-IT" altLang="it-IT"/>
          </a:p>
        </p:txBody>
      </p:sp>
    </p:spTree>
    <p:extLst>
      <p:ext uri="{BB962C8B-B14F-4D97-AF65-F5344CB8AC3E}">
        <p14:creationId xmlns:p14="http://schemas.microsoft.com/office/powerpoint/2010/main" val="125588742"/>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Pr>
        <a:solidFill>
          <a:schemeClr val="bg2"/>
        </a:solidFill>
        <a:effectLst/>
      </p:bgPr>
    </p:bg>
    <p:spTree>
      <p:nvGrpSpPr>
        <p:cNvPr id="1" name=""/>
        <p:cNvGrpSpPr/>
        <p:nvPr/>
      </p:nvGrpSpPr>
      <p:grpSpPr>
        <a:xfrm>
          <a:off x="0" y="0"/>
          <a:ext cx="0" cy="0"/>
          <a:chOff x="0" y="0"/>
          <a:chExt cx="0" cy="0"/>
        </a:xfrm>
      </p:grpSpPr>
      <p:sp>
        <p:nvSpPr>
          <p:cNvPr id="4" name="Rettangolo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5" name="Rettangolo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6" name="Rettangolo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7" name="Rettangolo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8" name="Rettangolo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9" name="Rettangolo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0" name="Connettore 1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1" name="Ovale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2" name="Ovale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 name="Segnaposto testo verticale 2"/>
          <p:cNvSpPr>
            <a:spLocks noGrp="1"/>
          </p:cNvSpPr>
          <p:nvPr>
            <p:ph type="body" orient="vert" idx="1"/>
          </p:nvPr>
        </p:nvSpPr>
        <p:spPr>
          <a:xfrm>
            <a:off x="304800" y="304800"/>
            <a:ext cx="6553200" cy="5821366"/>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2" name="Titolo verticale 1"/>
          <p:cNvSpPr>
            <a:spLocks noGrp="1"/>
          </p:cNvSpPr>
          <p:nvPr>
            <p:ph type="title" orient="vert"/>
          </p:nvPr>
        </p:nvSpPr>
        <p:spPr>
          <a:xfrm>
            <a:off x="7391400" y="304801"/>
            <a:ext cx="1447800" cy="5851525"/>
          </a:xfrm>
        </p:spPr>
        <p:txBody>
          <a:bodyPr vert="eaVert"/>
          <a:lstStyle/>
          <a:p>
            <a:r>
              <a:rPr lang="it-IT"/>
              <a:t>Fare clic per modificare lo stile del titolo</a:t>
            </a:r>
            <a:endParaRPr lang="en-US"/>
          </a:p>
        </p:txBody>
      </p:sp>
      <p:sp>
        <p:nvSpPr>
          <p:cNvPr id="13" name="Segnaposto numero diapositiva 5"/>
          <p:cNvSpPr>
            <a:spLocks noGrp="1"/>
          </p:cNvSpPr>
          <p:nvPr>
            <p:ph type="sldNum" sz="quarter" idx="10"/>
          </p:nvPr>
        </p:nvSpPr>
        <p:spPr>
          <a:xfrm>
            <a:off x="6915150" y="3009900"/>
            <a:ext cx="457200" cy="441325"/>
          </a:xfrm>
        </p:spPr>
        <p:txBody>
          <a:bodyPr/>
          <a:lstStyle>
            <a:lvl1pPr>
              <a:defRPr/>
            </a:lvl1pPr>
          </a:lstStyle>
          <a:p>
            <a:pPr>
              <a:defRPr/>
            </a:pPr>
            <a:fld id="{0BBC70FA-0F19-47AF-AA40-FD678A582156}" type="slidenum">
              <a:rPr lang="it-IT" altLang="it-IT"/>
              <a:pPr>
                <a:defRPr/>
              </a:pPr>
              <a:t>‹N›</a:t>
            </a:fld>
            <a:endParaRPr lang="it-IT" altLang="it-IT"/>
          </a:p>
        </p:txBody>
      </p:sp>
      <p:sp>
        <p:nvSpPr>
          <p:cNvPr id="14" name="Segnaposto data 3"/>
          <p:cNvSpPr>
            <a:spLocks noGrp="1"/>
          </p:cNvSpPr>
          <p:nvPr>
            <p:ph type="dt" sz="half" idx="11"/>
          </p:nvPr>
        </p:nvSpPr>
        <p:spPr/>
        <p:txBody>
          <a:bodyPr/>
          <a:lstStyle>
            <a:lvl1pPr>
              <a:defRPr/>
            </a:lvl1pPr>
          </a:lstStyle>
          <a:p>
            <a:pPr>
              <a:defRPr/>
            </a:pPr>
            <a:fld id="{B6EF83DA-9427-4E5A-9E30-D9CD0BD8CBCD}" type="datetime1">
              <a:rPr lang="it-IT"/>
              <a:pPr>
                <a:defRPr/>
              </a:pPr>
              <a:t>15/03/23</a:t>
            </a:fld>
            <a:endParaRPr lang="it-IT" dirty="0"/>
          </a:p>
        </p:txBody>
      </p:sp>
      <p:sp>
        <p:nvSpPr>
          <p:cNvPr id="15" name="Segnaposto piè di pagina 4"/>
          <p:cNvSpPr>
            <a:spLocks noGrp="1"/>
          </p:cNvSpPr>
          <p:nvPr>
            <p:ph type="ftr" sz="quarter" idx="12"/>
          </p:nvPr>
        </p:nvSpPr>
        <p:spPr/>
        <p:txBody>
          <a:bodyPr/>
          <a:lstStyle>
            <a:lvl1pPr>
              <a:defRPr/>
            </a:lvl1pPr>
          </a:lstStyle>
          <a:p>
            <a:pPr>
              <a:defRPr/>
            </a:pPr>
            <a:endParaRPr lang="it-IT"/>
          </a:p>
        </p:txBody>
      </p:sp>
    </p:spTree>
    <p:extLst>
      <p:ext uri="{BB962C8B-B14F-4D97-AF65-F5344CB8AC3E}">
        <p14:creationId xmlns:p14="http://schemas.microsoft.com/office/powerpoint/2010/main" val="426549399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bg>
      <p:bgPr>
        <a:solidFill>
          <a:schemeClr val="bg2"/>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solidFill>
                  <a:schemeClr val="accent3">
                    <a:shade val="75000"/>
                  </a:schemeClr>
                </a:solidFill>
              </a:defRPr>
            </a:lvl1pPr>
          </a:lstStyle>
          <a:p>
            <a:r>
              <a:rPr lang="it-IT"/>
              <a:t>Fare clic per modificare lo stile del titolo</a:t>
            </a:r>
            <a:endParaRPr lang="en-US"/>
          </a:p>
        </p:txBody>
      </p:sp>
      <p:sp>
        <p:nvSpPr>
          <p:cNvPr id="8" name="Segnaposto contenuto 7"/>
          <p:cNvSpPr>
            <a:spLocks noGrp="1"/>
          </p:cNvSpPr>
          <p:nvPr>
            <p:ph sz="quarter" idx="1"/>
          </p:nvPr>
        </p:nvSpPr>
        <p:spPr>
          <a:xfrm>
            <a:off x="301752" y="1527048"/>
            <a:ext cx="8503920" cy="45720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lvl1pPr>
              <a:defRPr/>
            </a:lvl1pPr>
          </a:lstStyle>
          <a:p>
            <a:pPr>
              <a:defRPr/>
            </a:pPr>
            <a:fld id="{B5C14709-C342-4A1A-A725-EE93AF781F41}" type="datetime1">
              <a:rPr lang="it-IT"/>
              <a:pPr>
                <a:defRPr/>
              </a:pPr>
              <a:t>15/03/23</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a:xfrm>
            <a:off x="4362450" y="1027113"/>
            <a:ext cx="457200" cy="441325"/>
          </a:xfrm>
        </p:spPr>
        <p:txBody>
          <a:bodyPr/>
          <a:lstStyle>
            <a:lvl1pPr>
              <a:defRPr/>
            </a:lvl1pPr>
          </a:lstStyle>
          <a:p>
            <a:pPr>
              <a:defRPr/>
            </a:pPr>
            <a:fld id="{0AE5AB99-6BD8-44F4-B7CB-F9959CA4ED7D}" type="slidenum">
              <a:rPr lang="it-IT" altLang="it-IT"/>
              <a:pPr>
                <a:defRPr/>
              </a:pPr>
              <a:t>‹N›</a:t>
            </a:fld>
            <a:endParaRPr lang="it-IT" altLang="it-IT"/>
          </a:p>
        </p:txBody>
      </p:sp>
    </p:spTree>
    <p:extLst>
      <p:ext uri="{BB962C8B-B14F-4D97-AF65-F5344CB8AC3E}">
        <p14:creationId xmlns:p14="http://schemas.microsoft.com/office/powerpoint/2010/main" val="425789986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Rettangolo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5" name="Rettangolo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6" name="Rettangolo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7" name="Rettangolo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8" name="Rettangolo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9" name="Rettangolo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 name="Rettangolo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1" name="Rettangolo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Connettore 1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e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4" name="Ovale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 name="Segnaposto testo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a:t>Fare clic per modificare stili del testo dello schema</a:t>
            </a:r>
          </a:p>
        </p:txBody>
      </p:sp>
      <p:sp>
        <p:nvSpPr>
          <p:cNvPr id="2" name="Titolo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it-IT"/>
              <a:t>Fare clic per modificare lo stile del titolo</a:t>
            </a:r>
            <a:endParaRPr lang="en-US"/>
          </a:p>
        </p:txBody>
      </p:sp>
      <p:sp>
        <p:nvSpPr>
          <p:cNvPr id="15" name="Segnaposto piè di pagina 4"/>
          <p:cNvSpPr>
            <a:spLocks noGrp="1"/>
          </p:cNvSpPr>
          <p:nvPr>
            <p:ph type="ftr" sz="quarter" idx="10"/>
          </p:nvPr>
        </p:nvSpPr>
        <p:spPr/>
        <p:txBody>
          <a:bodyPr/>
          <a:lstStyle>
            <a:lvl1pPr>
              <a:defRPr/>
            </a:lvl1pPr>
          </a:lstStyle>
          <a:p>
            <a:pPr>
              <a:defRPr/>
            </a:pPr>
            <a:endParaRPr lang="it-IT"/>
          </a:p>
        </p:txBody>
      </p:sp>
      <p:sp>
        <p:nvSpPr>
          <p:cNvPr id="16" name="Segnaposto data 3"/>
          <p:cNvSpPr>
            <a:spLocks noGrp="1"/>
          </p:cNvSpPr>
          <p:nvPr>
            <p:ph type="dt" sz="half" idx="11"/>
          </p:nvPr>
        </p:nvSpPr>
        <p:spPr/>
        <p:txBody>
          <a:bodyPr/>
          <a:lstStyle>
            <a:lvl1pPr>
              <a:defRPr/>
            </a:lvl1pPr>
          </a:lstStyle>
          <a:p>
            <a:pPr>
              <a:defRPr/>
            </a:pPr>
            <a:fld id="{74E98631-76CD-4607-A372-F889CEAA48F6}" type="datetime1">
              <a:rPr lang="it-IT"/>
              <a:pPr>
                <a:defRPr/>
              </a:pPr>
              <a:t>15/03/23</a:t>
            </a:fld>
            <a:endParaRPr lang="it-IT" dirty="0"/>
          </a:p>
        </p:txBody>
      </p:sp>
      <p:sp>
        <p:nvSpPr>
          <p:cNvPr id="17" name="Segnaposto numero diapositiva 5"/>
          <p:cNvSpPr>
            <a:spLocks noGrp="1"/>
          </p:cNvSpPr>
          <p:nvPr>
            <p:ph type="sldNum" sz="quarter" idx="12"/>
          </p:nvPr>
        </p:nvSpPr>
        <p:spPr>
          <a:xfrm>
            <a:off x="4343400" y="2198688"/>
            <a:ext cx="457200" cy="441325"/>
          </a:xfrm>
        </p:spPr>
        <p:txBody>
          <a:bodyPr/>
          <a:lstStyle>
            <a:lvl1pPr>
              <a:defRPr/>
            </a:lvl1pPr>
          </a:lstStyle>
          <a:p>
            <a:pPr>
              <a:defRPr/>
            </a:pPr>
            <a:fld id="{D6D139AA-27EA-4DF3-A7C5-3E7DEF71A252}" type="slidenum">
              <a:rPr lang="it-IT" altLang="it-IT"/>
              <a:pPr>
                <a:defRPr/>
              </a:pPr>
              <a:t>‹N›</a:t>
            </a:fld>
            <a:endParaRPr lang="it-IT" altLang="it-IT"/>
          </a:p>
        </p:txBody>
      </p:sp>
    </p:spTree>
    <p:extLst>
      <p:ext uri="{BB962C8B-B14F-4D97-AF65-F5344CB8AC3E}">
        <p14:creationId xmlns:p14="http://schemas.microsoft.com/office/powerpoint/2010/main" val="379515805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Pr>
        <a:solidFill>
          <a:schemeClr val="bg2"/>
        </a:solidFill>
        <a:effectLst/>
      </p:bgPr>
    </p:bg>
    <p:spTree>
      <p:nvGrpSpPr>
        <p:cNvPr id="1" name=""/>
        <p:cNvGrpSpPr/>
        <p:nvPr/>
      </p:nvGrpSpPr>
      <p:grpSpPr>
        <a:xfrm>
          <a:off x="0" y="0"/>
          <a:ext cx="0" cy="0"/>
          <a:chOff x="0" y="0"/>
          <a:chExt cx="0" cy="0"/>
        </a:xfrm>
      </p:grpSpPr>
      <p:sp>
        <p:nvSpPr>
          <p:cNvPr id="5" name="Connettore 1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2" name="Titolo 1"/>
          <p:cNvSpPr>
            <a:spLocks noGrp="1"/>
          </p:cNvSpPr>
          <p:nvPr>
            <p:ph type="title"/>
          </p:nvPr>
        </p:nvSpPr>
        <p:spPr>
          <a:xfrm>
            <a:off x="301752" y="228600"/>
            <a:ext cx="8534400" cy="758952"/>
          </a:xfrm>
        </p:spPr>
        <p:txBody>
          <a:bodyPr/>
          <a:lstStyle/>
          <a:p>
            <a:r>
              <a:rPr lang="it-IT"/>
              <a:t>Fare clic per modificare lo stile del titolo</a:t>
            </a:r>
            <a:endParaRPr lang="en-US"/>
          </a:p>
        </p:txBody>
      </p:sp>
      <p:sp>
        <p:nvSpPr>
          <p:cNvPr id="10" name="Segnaposto contenuto 9"/>
          <p:cNvSpPr>
            <a:spLocks noGrp="1"/>
          </p:cNvSpPr>
          <p:nvPr>
            <p:ph sz="half" idx="1"/>
          </p:nvPr>
        </p:nvSpPr>
        <p:spPr>
          <a:xfrm>
            <a:off x="301752" y="1371600"/>
            <a:ext cx="4038600" cy="4681728"/>
          </a:xfrm>
        </p:spPr>
        <p:txBody>
          <a:bodyPr/>
          <a:lstStyle>
            <a:lvl1pPr>
              <a:defRPr sz="2500"/>
            </a:lvl1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12" name="Segnaposto contenuto 11"/>
          <p:cNvSpPr>
            <a:spLocks noGrp="1"/>
          </p:cNvSpPr>
          <p:nvPr>
            <p:ph sz="half" idx="2"/>
          </p:nvPr>
        </p:nvSpPr>
        <p:spPr>
          <a:xfrm>
            <a:off x="4800600" y="1371600"/>
            <a:ext cx="4038600" cy="4681728"/>
          </a:xfrm>
        </p:spPr>
        <p:txBody>
          <a:bodyPr/>
          <a:lstStyle>
            <a:lvl1pPr>
              <a:defRPr sz="2500"/>
            </a:lvl1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data 4"/>
          <p:cNvSpPr>
            <a:spLocks noGrp="1"/>
          </p:cNvSpPr>
          <p:nvPr>
            <p:ph type="dt" sz="half" idx="10"/>
          </p:nvPr>
        </p:nvSpPr>
        <p:spPr>
          <a:xfrm>
            <a:off x="5791200" y="6410325"/>
            <a:ext cx="3044825" cy="365125"/>
          </a:xfrm>
        </p:spPr>
        <p:txBody>
          <a:bodyPr/>
          <a:lstStyle>
            <a:lvl1pPr>
              <a:defRPr/>
            </a:lvl1pPr>
          </a:lstStyle>
          <a:p>
            <a:pPr>
              <a:defRPr/>
            </a:pPr>
            <a:fld id="{FFB11DA1-D5E6-4E71-81D7-283670D83C2D}" type="datetime1">
              <a:rPr lang="it-IT"/>
              <a:pPr>
                <a:defRPr/>
              </a:pPr>
              <a:t>15/03/23</a:t>
            </a:fld>
            <a:endParaRPr lang="it-IT" dirty="0"/>
          </a:p>
        </p:txBody>
      </p:sp>
      <p:sp>
        <p:nvSpPr>
          <p:cNvPr id="7" name="Segnaposto piè di pagina 5"/>
          <p:cNvSpPr>
            <a:spLocks noGrp="1"/>
          </p:cNvSpPr>
          <p:nvPr>
            <p:ph type="ftr" sz="quarter" idx="11"/>
          </p:nvPr>
        </p:nvSpPr>
        <p:spPr/>
        <p:txBody>
          <a:bodyPr/>
          <a:lstStyle>
            <a:lvl1pPr>
              <a:defRPr/>
            </a:lvl1pPr>
          </a:lstStyle>
          <a:p>
            <a:pPr>
              <a:defRPr/>
            </a:pPr>
            <a:endParaRPr lang="it-IT"/>
          </a:p>
        </p:txBody>
      </p:sp>
      <p:sp>
        <p:nvSpPr>
          <p:cNvPr id="8" name="Segnaposto numero diapositiva 6"/>
          <p:cNvSpPr>
            <a:spLocks noGrp="1"/>
          </p:cNvSpPr>
          <p:nvPr>
            <p:ph type="sldNum" sz="quarter" idx="12"/>
          </p:nvPr>
        </p:nvSpPr>
        <p:spPr/>
        <p:txBody>
          <a:bodyPr/>
          <a:lstStyle>
            <a:lvl1pPr>
              <a:defRPr/>
            </a:lvl1pPr>
          </a:lstStyle>
          <a:p>
            <a:pPr>
              <a:defRPr/>
            </a:pPr>
            <a:fld id="{DA790362-A7A4-4CFF-A110-8E9E65A02E6E}" type="slidenum">
              <a:rPr lang="it-IT" altLang="it-IT"/>
              <a:pPr>
                <a:defRPr/>
              </a:pPr>
              <a:t>‹N›</a:t>
            </a:fld>
            <a:endParaRPr lang="it-IT" altLang="it-IT"/>
          </a:p>
        </p:txBody>
      </p:sp>
    </p:spTree>
    <p:extLst>
      <p:ext uri="{BB962C8B-B14F-4D97-AF65-F5344CB8AC3E}">
        <p14:creationId xmlns:p14="http://schemas.microsoft.com/office/powerpoint/2010/main" val="68069008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Pr>
        <a:solidFill>
          <a:schemeClr val="bg2"/>
        </a:solidFill>
        <a:effectLst/>
      </p:bgPr>
    </p:bg>
    <p:spTree>
      <p:nvGrpSpPr>
        <p:cNvPr id="1" name=""/>
        <p:cNvGrpSpPr/>
        <p:nvPr/>
      </p:nvGrpSpPr>
      <p:grpSpPr>
        <a:xfrm>
          <a:off x="0" y="0"/>
          <a:ext cx="0" cy="0"/>
          <a:chOff x="0" y="0"/>
          <a:chExt cx="0" cy="0"/>
        </a:xfrm>
      </p:grpSpPr>
      <p:sp>
        <p:nvSpPr>
          <p:cNvPr id="7" name="Connettore 1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8" name="Rettangolo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9" name="Rettangolo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 name="Rettangolo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1" name="Rettangolo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2" name="Rettangolo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3" name="Rettangolo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4" name="Connettore 1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5" name="Rettangolo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6" name="Ovale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 name="Ovale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 name="Segnaposto tes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it-IT"/>
              <a:t>Fare clic per modificare stili del testo dello schema</a:t>
            </a:r>
          </a:p>
        </p:txBody>
      </p:sp>
      <p:sp>
        <p:nvSpPr>
          <p:cNvPr id="4" name="Segnaposto tes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it-IT"/>
              <a:t>Fare clic per modificare stili del testo dello schema</a:t>
            </a:r>
          </a:p>
        </p:txBody>
      </p:sp>
      <p:sp>
        <p:nvSpPr>
          <p:cNvPr id="24" name="Segnaposto contenuto 23"/>
          <p:cNvSpPr>
            <a:spLocks noGrp="1"/>
          </p:cNvSpPr>
          <p:nvPr>
            <p:ph sz="quarter" idx="2"/>
          </p:nvPr>
        </p:nvSpPr>
        <p:spPr>
          <a:xfrm>
            <a:off x="301752" y="2471383"/>
            <a:ext cx="4041648" cy="3818404"/>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26" name="Segnaposto contenuto 25"/>
          <p:cNvSpPr>
            <a:spLocks noGrp="1"/>
          </p:cNvSpPr>
          <p:nvPr>
            <p:ph sz="quarter" idx="4"/>
          </p:nvPr>
        </p:nvSpPr>
        <p:spPr>
          <a:xfrm>
            <a:off x="4800600" y="2471383"/>
            <a:ext cx="4038600" cy="3822192"/>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23" name="Titolo 22"/>
          <p:cNvSpPr>
            <a:spLocks noGrp="1"/>
          </p:cNvSpPr>
          <p:nvPr>
            <p:ph type="title"/>
          </p:nvPr>
        </p:nvSpPr>
        <p:spPr/>
        <p:txBody>
          <a:bodyPr rtlCol="0"/>
          <a:lstStyle/>
          <a:p>
            <a:r>
              <a:rPr lang="it-IT"/>
              <a:t>Fare clic per modificare lo stile del titolo</a:t>
            </a:r>
            <a:endParaRPr lang="en-US"/>
          </a:p>
        </p:txBody>
      </p:sp>
      <p:sp>
        <p:nvSpPr>
          <p:cNvPr id="18" name="Segnaposto data 6"/>
          <p:cNvSpPr>
            <a:spLocks noGrp="1"/>
          </p:cNvSpPr>
          <p:nvPr>
            <p:ph type="dt" sz="half" idx="10"/>
          </p:nvPr>
        </p:nvSpPr>
        <p:spPr/>
        <p:txBody>
          <a:bodyPr/>
          <a:lstStyle>
            <a:lvl1pPr>
              <a:defRPr/>
            </a:lvl1pPr>
          </a:lstStyle>
          <a:p>
            <a:pPr>
              <a:defRPr/>
            </a:pPr>
            <a:fld id="{039D8D7C-E5A8-44D9-82F8-C936AE1C0875}" type="datetime1">
              <a:rPr lang="it-IT"/>
              <a:pPr>
                <a:defRPr/>
              </a:pPr>
              <a:t>15/03/23</a:t>
            </a:fld>
            <a:endParaRPr lang="it-IT" dirty="0"/>
          </a:p>
        </p:txBody>
      </p:sp>
      <p:sp>
        <p:nvSpPr>
          <p:cNvPr id="19" name="Segnaposto piè di pagina 7"/>
          <p:cNvSpPr>
            <a:spLocks noGrp="1"/>
          </p:cNvSpPr>
          <p:nvPr>
            <p:ph type="ftr" sz="quarter" idx="11"/>
          </p:nvPr>
        </p:nvSpPr>
        <p:spPr>
          <a:xfrm>
            <a:off x="304800" y="6410325"/>
            <a:ext cx="3581400" cy="365125"/>
          </a:xfrm>
        </p:spPr>
        <p:txBody>
          <a:bodyPr/>
          <a:lstStyle>
            <a:lvl1pPr>
              <a:defRPr/>
            </a:lvl1pPr>
          </a:lstStyle>
          <a:p>
            <a:pPr>
              <a:defRPr/>
            </a:pPr>
            <a:endParaRPr lang="it-IT"/>
          </a:p>
        </p:txBody>
      </p:sp>
      <p:sp>
        <p:nvSpPr>
          <p:cNvPr id="20" name="Segnaposto numero diapositiva 8"/>
          <p:cNvSpPr>
            <a:spLocks noGrp="1"/>
          </p:cNvSpPr>
          <p:nvPr>
            <p:ph type="sldNum" sz="quarter" idx="12"/>
          </p:nvPr>
        </p:nvSpPr>
        <p:spPr>
          <a:xfrm>
            <a:off x="4343400" y="1042988"/>
            <a:ext cx="457200" cy="441325"/>
          </a:xfrm>
        </p:spPr>
        <p:txBody>
          <a:bodyPr/>
          <a:lstStyle>
            <a:lvl1pPr>
              <a:defRPr/>
            </a:lvl1pPr>
          </a:lstStyle>
          <a:p>
            <a:pPr>
              <a:defRPr/>
            </a:pPr>
            <a:fld id="{37197AEC-7A5E-4165-80C3-ACAB91BD1D5E}" type="slidenum">
              <a:rPr lang="it-IT" altLang="it-IT"/>
              <a:pPr>
                <a:defRPr/>
              </a:pPr>
              <a:t>‹N›</a:t>
            </a:fld>
            <a:endParaRPr lang="it-IT" altLang="it-IT"/>
          </a:p>
        </p:txBody>
      </p:sp>
    </p:spTree>
    <p:extLst>
      <p:ext uri="{BB962C8B-B14F-4D97-AF65-F5344CB8AC3E}">
        <p14:creationId xmlns:p14="http://schemas.microsoft.com/office/powerpoint/2010/main" val="296033165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a:defRPr/>
            </a:pPr>
            <a:fld id="{4A78AA11-7050-4C3B-B2F9-6901130EBE7D}" type="datetime1">
              <a:rPr lang="it-IT"/>
              <a:pPr>
                <a:defRPr/>
              </a:pPr>
              <a:t>15/03/23</a:t>
            </a:fld>
            <a:endParaRPr lang="it-IT" dirty="0"/>
          </a:p>
        </p:txBody>
      </p:sp>
      <p:sp>
        <p:nvSpPr>
          <p:cNvPr id="4" name="Segnaposto piè di pagina 3"/>
          <p:cNvSpPr>
            <a:spLocks noGrp="1"/>
          </p:cNvSpPr>
          <p:nvPr>
            <p:ph type="ftr" sz="quarter" idx="11"/>
          </p:nvPr>
        </p:nvSpPr>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4343400" y="1036638"/>
            <a:ext cx="457200" cy="441325"/>
          </a:xfrm>
        </p:spPr>
        <p:txBody>
          <a:bodyPr/>
          <a:lstStyle>
            <a:lvl1pPr>
              <a:defRPr/>
            </a:lvl1pPr>
          </a:lstStyle>
          <a:p>
            <a:pPr>
              <a:defRPr/>
            </a:pPr>
            <a:fld id="{78A69870-2969-4AA9-BF23-25FF853ACCD5}" type="slidenum">
              <a:rPr lang="it-IT" altLang="it-IT"/>
              <a:pPr>
                <a:defRPr/>
              </a:pPr>
              <a:t>‹N›</a:t>
            </a:fld>
            <a:endParaRPr lang="it-IT" altLang="it-IT"/>
          </a:p>
        </p:txBody>
      </p:sp>
    </p:spTree>
    <p:extLst>
      <p:ext uri="{BB962C8B-B14F-4D97-AF65-F5344CB8AC3E}">
        <p14:creationId xmlns:p14="http://schemas.microsoft.com/office/powerpoint/2010/main" val="1534221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ttangolo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3" name="Rettangolo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4" name="Rettangolo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5" name="Rettangolo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6" name="Rettangolo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7" name="Rettangolo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8" name="Segnaposto data 1"/>
          <p:cNvSpPr>
            <a:spLocks noGrp="1"/>
          </p:cNvSpPr>
          <p:nvPr>
            <p:ph type="dt" sz="half" idx="10"/>
          </p:nvPr>
        </p:nvSpPr>
        <p:spPr/>
        <p:txBody>
          <a:bodyPr/>
          <a:lstStyle>
            <a:lvl1pPr>
              <a:defRPr/>
            </a:lvl1pPr>
          </a:lstStyle>
          <a:p>
            <a:pPr>
              <a:defRPr/>
            </a:pPr>
            <a:fld id="{A4A97F92-629C-44A4-BFE3-610F650CC1ED}" type="datetime1">
              <a:rPr lang="it-IT"/>
              <a:pPr>
                <a:defRPr/>
              </a:pPr>
              <a:t>15/03/23</a:t>
            </a:fld>
            <a:endParaRPr lang="it-IT" dirty="0"/>
          </a:p>
        </p:txBody>
      </p:sp>
      <p:sp>
        <p:nvSpPr>
          <p:cNvPr id="9" name="Segnaposto piè di pagina 2"/>
          <p:cNvSpPr>
            <a:spLocks noGrp="1"/>
          </p:cNvSpPr>
          <p:nvPr>
            <p:ph type="ftr" sz="quarter" idx="11"/>
          </p:nvPr>
        </p:nvSpPr>
        <p:spPr/>
        <p:txBody>
          <a:bodyPr/>
          <a:lstStyle>
            <a:lvl1pPr>
              <a:defRPr/>
            </a:lvl1pPr>
          </a:lstStyle>
          <a:p>
            <a:pPr>
              <a:defRPr/>
            </a:pPr>
            <a:endParaRPr lang="it-IT"/>
          </a:p>
        </p:txBody>
      </p:sp>
      <p:sp>
        <p:nvSpPr>
          <p:cNvPr id="10" name="Segnaposto numero diapositiva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9C19B6FA-DC6B-4723-8BB8-440BB025D59A}" type="slidenum">
              <a:rPr lang="it-IT" altLang="it-IT"/>
              <a:pPr>
                <a:defRPr/>
              </a:pPr>
              <a:t>‹N›</a:t>
            </a:fld>
            <a:endParaRPr lang="it-IT" altLang="it-IT"/>
          </a:p>
        </p:txBody>
      </p:sp>
    </p:spTree>
    <p:extLst>
      <p:ext uri="{BB962C8B-B14F-4D97-AF65-F5344CB8AC3E}">
        <p14:creationId xmlns:p14="http://schemas.microsoft.com/office/powerpoint/2010/main" val="326805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5" name="Rettangolo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6" name="Rettangolo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7" name="Rettangolo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8" name="Rettangolo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9" name="Rettangolo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 name="Rettangolo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1" name="Rettangolo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Connettore 1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e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4" name="Ovale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Rettangolo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2" name="Titolo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it-IT"/>
              <a:t>Fare clic per modificare lo stile del titolo</a:t>
            </a:r>
            <a:endParaRPr lang="en-US"/>
          </a:p>
        </p:txBody>
      </p:sp>
      <p:sp>
        <p:nvSpPr>
          <p:cNvPr id="3" name="Segnaposto tes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it-IT"/>
              <a:t>Fare clic per modificare stili del testo dello schema</a:t>
            </a:r>
          </a:p>
        </p:txBody>
      </p:sp>
      <p:sp>
        <p:nvSpPr>
          <p:cNvPr id="20" name="Segnaposto contenuto 19"/>
          <p:cNvSpPr>
            <a:spLocks noGrp="1"/>
          </p:cNvSpPr>
          <p:nvPr>
            <p:ph sz="quarter" idx="1"/>
          </p:nvPr>
        </p:nvSpPr>
        <p:spPr>
          <a:xfrm>
            <a:off x="3124200" y="685800"/>
            <a:ext cx="5638800" cy="5410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16" name="Segnaposto numero diapositiva 6"/>
          <p:cNvSpPr>
            <a:spLocks noGrp="1"/>
          </p:cNvSpPr>
          <p:nvPr>
            <p:ph type="sldNum" sz="quarter" idx="10"/>
          </p:nvPr>
        </p:nvSpPr>
        <p:spPr>
          <a:xfrm>
            <a:off x="1371600" y="312738"/>
            <a:ext cx="457200" cy="441325"/>
          </a:xfrm>
        </p:spPr>
        <p:txBody>
          <a:bodyPr/>
          <a:lstStyle>
            <a:lvl1pPr>
              <a:defRPr/>
            </a:lvl1pPr>
          </a:lstStyle>
          <a:p>
            <a:pPr>
              <a:defRPr/>
            </a:pPr>
            <a:fld id="{FF38D470-B0F9-4CF2-AB04-A78B771155DE}" type="slidenum">
              <a:rPr lang="it-IT" altLang="it-IT"/>
              <a:pPr>
                <a:defRPr/>
              </a:pPr>
              <a:t>‹N›</a:t>
            </a:fld>
            <a:endParaRPr lang="it-IT" altLang="it-IT"/>
          </a:p>
        </p:txBody>
      </p:sp>
      <p:sp>
        <p:nvSpPr>
          <p:cNvPr id="17" name="Segnaposto data 4"/>
          <p:cNvSpPr>
            <a:spLocks noGrp="1"/>
          </p:cNvSpPr>
          <p:nvPr>
            <p:ph type="dt" sz="half" idx="11"/>
          </p:nvPr>
        </p:nvSpPr>
        <p:spPr/>
        <p:txBody>
          <a:bodyPr/>
          <a:lstStyle>
            <a:lvl1pPr>
              <a:defRPr/>
            </a:lvl1pPr>
          </a:lstStyle>
          <a:p>
            <a:pPr>
              <a:defRPr/>
            </a:pPr>
            <a:fld id="{827CE971-E792-4AC4-BED4-31DBD04664FA}" type="datetime1">
              <a:rPr lang="it-IT"/>
              <a:pPr>
                <a:defRPr/>
              </a:pPr>
              <a:t>15/03/23</a:t>
            </a:fld>
            <a:endParaRPr lang="it-IT" dirty="0"/>
          </a:p>
        </p:txBody>
      </p:sp>
      <p:sp>
        <p:nvSpPr>
          <p:cNvPr id="18" name="Segnaposto piè di pagina 5"/>
          <p:cNvSpPr>
            <a:spLocks noGrp="1"/>
          </p:cNvSpPr>
          <p:nvPr>
            <p:ph type="ftr" sz="quarter" idx="12"/>
          </p:nvPr>
        </p:nvSpPr>
        <p:spPr>
          <a:xfrm>
            <a:off x="301625" y="6410325"/>
            <a:ext cx="3382963" cy="366713"/>
          </a:xfrm>
        </p:spPr>
        <p:txBody>
          <a:bodyPr/>
          <a:lstStyle>
            <a:lvl1pPr>
              <a:defRPr/>
            </a:lvl1pPr>
          </a:lstStyle>
          <a:p>
            <a:pPr>
              <a:defRPr/>
            </a:pPr>
            <a:endParaRPr lang="it-IT"/>
          </a:p>
        </p:txBody>
      </p:sp>
    </p:spTree>
    <p:extLst>
      <p:ext uri="{BB962C8B-B14F-4D97-AF65-F5344CB8AC3E}">
        <p14:creationId xmlns:p14="http://schemas.microsoft.com/office/powerpoint/2010/main" val="121817668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5" name="Connettore 1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6" name="Rettangolo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7" name="Rettangolo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8" name="Rettangolo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9" name="Rettangolo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 name="Rettangolo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1" name="Rettangolo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2" name="Rettangolo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3" name="Ovale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4" name="Ovale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Rettangolo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2" name="Tito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it-IT"/>
              <a:t>Fare clic per modificare lo stile del titolo</a:t>
            </a:r>
            <a:endParaRPr lang="en-US"/>
          </a:p>
        </p:txBody>
      </p:sp>
      <p:sp>
        <p:nvSpPr>
          <p:cNvPr id="3" name="Segnaposto immagine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it-IT" noProof="0" dirty="0"/>
              <a:t>Fare clic sull'icona per inserire un'immagine</a:t>
            </a:r>
            <a:endParaRPr lang="en-US" noProof="0" dirty="0"/>
          </a:p>
        </p:txBody>
      </p:sp>
      <p:sp>
        <p:nvSpPr>
          <p:cNvPr id="4" name="Segnaposto tes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it-IT"/>
              <a:t>Fare clic per modificare stili del testo dello schema</a:t>
            </a:r>
          </a:p>
        </p:txBody>
      </p:sp>
      <p:sp>
        <p:nvSpPr>
          <p:cNvPr id="16" name="Segnaposto numero diapositiva 6"/>
          <p:cNvSpPr>
            <a:spLocks noGrp="1"/>
          </p:cNvSpPr>
          <p:nvPr>
            <p:ph type="sldNum" sz="quarter" idx="10"/>
          </p:nvPr>
        </p:nvSpPr>
        <p:spPr>
          <a:xfrm>
            <a:off x="1371600" y="312738"/>
            <a:ext cx="457200" cy="441325"/>
          </a:xfrm>
        </p:spPr>
        <p:txBody>
          <a:bodyPr/>
          <a:lstStyle>
            <a:lvl1pPr>
              <a:defRPr/>
            </a:lvl1pPr>
          </a:lstStyle>
          <a:p>
            <a:pPr>
              <a:defRPr/>
            </a:pPr>
            <a:fld id="{8A71CA37-D274-42C9-AAF2-242F0748B720}" type="slidenum">
              <a:rPr lang="it-IT" altLang="it-IT"/>
              <a:pPr>
                <a:defRPr/>
              </a:pPr>
              <a:t>‹N›</a:t>
            </a:fld>
            <a:endParaRPr lang="it-IT" altLang="it-IT"/>
          </a:p>
        </p:txBody>
      </p:sp>
      <p:sp>
        <p:nvSpPr>
          <p:cNvPr id="17" name="Segnaposto data 4"/>
          <p:cNvSpPr>
            <a:spLocks noGrp="1"/>
          </p:cNvSpPr>
          <p:nvPr>
            <p:ph type="dt" sz="half" idx="11"/>
          </p:nvPr>
        </p:nvSpPr>
        <p:spPr>
          <a:xfrm>
            <a:off x="5788025" y="6405563"/>
            <a:ext cx="3044825" cy="365125"/>
          </a:xfrm>
        </p:spPr>
        <p:txBody>
          <a:bodyPr/>
          <a:lstStyle>
            <a:lvl1pPr>
              <a:defRPr/>
            </a:lvl1pPr>
          </a:lstStyle>
          <a:p>
            <a:pPr>
              <a:defRPr/>
            </a:pPr>
            <a:fld id="{DAE58A9D-898D-4631-BA27-A60CFD711E8F}" type="datetime1">
              <a:rPr lang="it-IT"/>
              <a:pPr>
                <a:defRPr/>
              </a:pPr>
              <a:t>15/03/23</a:t>
            </a:fld>
            <a:endParaRPr lang="it-IT" dirty="0"/>
          </a:p>
        </p:txBody>
      </p:sp>
      <p:sp>
        <p:nvSpPr>
          <p:cNvPr id="18" name="Segnaposto piè di pagina 5"/>
          <p:cNvSpPr>
            <a:spLocks noGrp="1"/>
          </p:cNvSpPr>
          <p:nvPr>
            <p:ph type="ftr" sz="quarter" idx="12"/>
          </p:nvPr>
        </p:nvSpPr>
        <p:spPr>
          <a:xfrm>
            <a:off x="301625" y="6410325"/>
            <a:ext cx="3584575" cy="366713"/>
          </a:xfrm>
        </p:spPr>
        <p:txBody>
          <a:bodyPr/>
          <a:lstStyle>
            <a:lvl1pPr>
              <a:defRPr/>
            </a:lvl1pPr>
          </a:lstStyle>
          <a:p>
            <a:pPr>
              <a:defRPr/>
            </a:pPr>
            <a:endParaRPr lang="it-IT"/>
          </a:p>
        </p:txBody>
      </p:sp>
    </p:spTree>
    <p:extLst>
      <p:ext uri="{BB962C8B-B14F-4D97-AF65-F5344CB8AC3E}">
        <p14:creationId xmlns:p14="http://schemas.microsoft.com/office/powerpoint/2010/main" val="2712651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ttangolo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27" name="Rettangolo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28" name="Rettangolo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1029" name="Rettangolo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it-IT">
              <a:latin typeface="Georgia" panose="02040502050405020303" pitchFamily="18" charset="0"/>
            </a:endParaRPr>
          </a:p>
        </p:txBody>
      </p:sp>
      <p:sp>
        <p:nvSpPr>
          <p:cNvPr id="9" name="Rettangolo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4" name="Segnaposto data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658E1216-5CEC-4FA1-BA41-3F7248D59AA1}" type="datetime1">
              <a:rPr lang="it-IT"/>
              <a:pPr>
                <a:defRPr/>
              </a:pPr>
              <a:t>15/03/23</a:t>
            </a:fld>
            <a:endParaRPr lang="it-IT" dirty="0"/>
          </a:p>
        </p:txBody>
      </p:sp>
      <p:sp>
        <p:nvSpPr>
          <p:cNvPr id="3" name="Segnaposto piè di pagina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it-IT"/>
          </a:p>
        </p:txBody>
      </p:sp>
      <p:sp>
        <p:nvSpPr>
          <p:cNvPr id="8" name="Rettangolo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0" name="Connettore 1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eaLnBrk="1" fontAlgn="auto" hangingPunct="1">
              <a:spcBef>
                <a:spcPts val="0"/>
              </a:spcBef>
              <a:spcAft>
                <a:spcPts val="0"/>
              </a:spcAft>
              <a:defRPr/>
            </a:pPr>
            <a:endParaRPr lang="en-US" dirty="0">
              <a:latin typeface="+mn-lt"/>
              <a:cs typeface="+mn-cs"/>
            </a:endParaRPr>
          </a:p>
        </p:txBody>
      </p:sp>
      <p:sp>
        <p:nvSpPr>
          <p:cNvPr id="12" name="Ovale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Ovale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3" name="Segnaposto numero diapositiva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2F4B2F"/>
                </a:solidFill>
                <a:latin typeface="Georgia" panose="02040502050405020303" pitchFamily="18" charset="0"/>
              </a:defRPr>
            </a:lvl1pPr>
          </a:lstStyle>
          <a:p>
            <a:pPr>
              <a:defRPr/>
            </a:pPr>
            <a:fld id="{ED02910D-370A-4E1A-B695-5B23331531B7}" type="slidenum">
              <a:rPr lang="it-IT" altLang="it-IT"/>
              <a:pPr>
                <a:defRPr/>
              </a:pPr>
              <a:t>‹N›</a:t>
            </a:fld>
            <a:endParaRPr lang="it-IT" altLang="it-IT"/>
          </a:p>
        </p:txBody>
      </p:sp>
      <p:sp>
        <p:nvSpPr>
          <p:cNvPr id="1038" name="Segnaposto titolo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it-IT"/>
              <a:t>Fare clic per modificare lo stile del titolo</a:t>
            </a:r>
            <a:endParaRPr lang="en-US" altLang="it-IT"/>
          </a:p>
        </p:txBody>
      </p:sp>
      <p:sp>
        <p:nvSpPr>
          <p:cNvPr id="1039" name="Segnaposto testo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endParaRPr lang="en-US" altLang="it-IT"/>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hf hdr="0" ftr="0" dt="0"/>
  <p:txStyles>
    <p:titleStyle>
      <a:lvl1pPr algn="ctr" rtl="0" eaLnBrk="0" fontAlgn="base" hangingPunct="0">
        <a:spcBef>
          <a:spcPct val="0"/>
        </a:spcBef>
        <a:spcAft>
          <a:spcPct val="0"/>
        </a:spcAft>
        <a:defRPr sz="3300" kern="1200">
          <a:solidFill>
            <a:srgbClr val="2F4B2F"/>
          </a:solidFill>
          <a:latin typeface="+mj-lt"/>
          <a:ea typeface="+mj-ea"/>
          <a:cs typeface="+mj-cs"/>
        </a:defRPr>
      </a:lvl1pPr>
      <a:lvl2pPr algn="ctr" rtl="0" eaLnBrk="0" fontAlgn="base" hangingPunct="0">
        <a:spcBef>
          <a:spcPct val="0"/>
        </a:spcBef>
        <a:spcAft>
          <a:spcPct val="0"/>
        </a:spcAft>
        <a:defRPr sz="3300">
          <a:solidFill>
            <a:srgbClr val="2F4B2F"/>
          </a:solidFill>
          <a:latin typeface="Georgia" pitchFamily="18" charset="0"/>
        </a:defRPr>
      </a:lvl2pPr>
      <a:lvl3pPr algn="ctr" rtl="0" eaLnBrk="0" fontAlgn="base" hangingPunct="0">
        <a:spcBef>
          <a:spcPct val="0"/>
        </a:spcBef>
        <a:spcAft>
          <a:spcPct val="0"/>
        </a:spcAft>
        <a:defRPr sz="3300">
          <a:solidFill>
            <a:srgbClr val="2F4B2F"/>
          </a:solidFill>
          <a:latin typeface="Georgia" pitchFamily="18" charset="0"/>
        </a:defRPr>
      </a:lvl3pPr>
      <a:lvl4pPr algn="ctr" rtl="0" eaLnBrk="0" fontAlgn="base" hangingPunct="0">
        <a:spcBef>
          <a:spcPct val="0"/>
        </a:spcBef>
        <a:spcAft>
          <a:spcPct val="0"/>
        </a:spcAft>
        <a:defRPr sz="3300">
          <a:solidFill>
            <a:srgbClr val="2F4B2F"/>
          </a:solidFill>
          <a:latin typeface="Georgia" pitchFamily="18" charset="0"/>
        </a:defRPr>
      </a:lvl4pPr>
      <a:lvl5pPr algn="ctr" rtl="0" eaLnBrk="0" fontAlgn="base" hangingPunct="0">
        <a:spcBef>
          <a:spcPct val="0"/>
        </a:spcBef>
        <a:spcAft>
          <a:spcPct val="0"/>
        </a:spcAft>
        <a:defRPr sz="3300">
          <a:solidFill>
            <a:srgbClr val="2F4B2F"/>
          </a:solidFill>
          <a:latin typeface="Georgia" pitchFamily="18" charset="0"/>
        </a:defRPr>
      </a:lvl5pPr>
      <a:lvl6pPr marL="457200" algn="ctr" rtl="0" fontAlgn="base">
        <a:spcBef>
          <a:spcPct val="0"/>
        </a:spcBef>
        <a:spcAft>
          <a:spcPct val="0"/>
        </a:spcAft>
        <a:defRPr sz="3300">
          <a:solidFill>
            <a:srgbClr val="2F4B2F"/>
          </a:solidFill>
          <a:latin typeface="Georgia" pitchFamily="18" charset="0"/>
        </a:defRPr>
      </a:lvl6pPr>
      <a:lvl7pPr marL="914400" algn="ctr" rtl="0" fontAlgn="base">
        <a:spcBef>
          <a:spcPct val="0"/>
        </a:spcBef>
        <a:spcAft>
          <a:spcPct val="0"/>
        </a:spcAft>
        <a:defRPr sz="3300">
          <a:solidFill>
            <a:srgbClr val="2F4B2F"/>
          </a:solidFill>
          <a:latin typeface="Georgia" pitchFamily="18" charset="0"/>
        </a:defRPr>
      </a:lvl7pPr>
      <a:lvl8pPr marL="1371600" algn="ctr" rtl="0" fontAlgn="base">
        <a:spcBef>
          <a:spcPct val="0"/>
        </a:spcBef>
        <a:spcAft>
          <a:spcPct val="0"/>
        </a:spcAft>
        <a:defRPr sz="3300">
          <a:solidFill>
            <a:srgbClr val="2F4B2F"/>
          </a:solidFill>
          <a:latin typeface="Georgia" pitchFamily="18" charset="0"/>
        </a:defRPr>
      </a:lvl8pPr>
      <a:lvl9pPr marL="1828800" algn="ctr" rtl="0" fontAlgn="base">
        <a:spcBef>
          <a:spcPct val="0"/>
        </a:spcBef>
        <a:spcAft>
          <a:spcPct val="0"/>
        </a:spcAft>
        <a:defRPr sz="3300">
          <a:solidFill>
            <a:srgbClr val="2F4B2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375637"/>
        </a:buClr>
        <a:buSzPct val="7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4A734A"/>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375637"/>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bbc.com/news/blogs-the-papers-56328870"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Help:IPA/French" TargetMode="External"/><Relationship Id="rId2" Type="http://schemas.openxmlformats.org/officeDocument/2006/relationships/hyperlink" Target="https://en.wikipedia.org/wiki/Domestic_sheep"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urbandictionary.com/define.php?term=boxing" TargetMode="External"/><Relationship Id="rId2" Type="http://schemas.openxmlformats.org/officeDocument/2006/relationships/hyperlink" Target="https://www.urbandictionary.com/define.php?term=throw%20in%20the%20towel" TargetMode="External"/><Relationship Id="rId1" Type="http://schemas.openxmlformats.org/officeDocument/2006/relationships/slideLayout" Target="../slideLayouts/slideLayout6.xml"/><Relationship Id="rId6" Type="http://schemas.openxmlformats.org/officeDocument/2006/relationships/hyperlink" Target="https://www.urbandictionary.com/define.php?term=the%20towel" TargetMode="External"/><Relationship Id="rId5" Type="http://schemas.openxmlformats.org/officeDocument/2006/relationships/hyperlink" Target="https://www.urbandictionary.com/define.php?term=into%20the%20ring" TargetMode="External"/><Relationship Id="rId4" Type="http://schemas.openxmlformats.org/officeDocument/2006/relationships/hyperlink" Target="https://www.urbandictionary.com/define.php?term=boxer"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5" Type="http://schemas.openxmlformats.org/officeDocument/2006/relationships/image" Target="../media/image40.jpeg"/><Relationship Id="rId4" Type="http://schemas.openxmlformats.org/officeDocument/2006/relationships/image" Target="../media/image39.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hyperlink" Target="http://examples.yourdictionary.com/examples-of-synecdoche.html"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hyperlink" Target="https://link.springer.com/article/10.1057/ip.2014.40#CR35"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humanevents.com/2009/12/29/a-decade-of-selfdelusion/"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museum.archives.gov/founding-documents#declaration"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www.ushistory.org/declaration/document/"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8" Type="http://schemas.openxmlformats.org/officeDocument/2006/relationships/hyperlink" Target="https://en.wikipedia.org/wiki/Government" TargetMode="External"/><Relationship Id="rId3" Type="http://schemas.openxmlformats.org/officeDocument/2006/relationships/hyperlink" Target="https://en.wikipedia.org/wiki/Propaganda" TargetMode="External"/><Relationship Id="rId7" Type="http://schemas.openxmlformats.org/officeDocument/2006/relationships/hyperlink" Target="https://en.wikipedia.org/wiki/Press_conference" TargetMode="External"/><Relationship Id="rId2" Type="http://schemas.openxmlformats.org/officeDocument/2006/relationships/hyperlink" Target="https://en.wikipedia.org/wiki/Public_relations" TargetMode="External"/><Relationship Id="rId1" Type="http://schemas.openxmlformats.org/officeDocument/2006/relationships/slideLayout" Target="../slideLayouts/slideLayout2.xml"/><Relationship Id="rId6" Type="http://schemas.openxmlformats.org/officeDocument/2006/relationships/hyperlink" Target="https://en.wikipedia.org/wiki/Psychological_manipulation" TargetMode="External"/><Relationship Id="rId5" Type="http://schemas.openxmlformats.org/officeDocument/2006/relationships/hyperlink" Target="https://en.wikipedia.org/wiki/Deceptive" TargetMode="External"/><Relationship Id="rId4" Type="http://schemas.openxmlformats.org/officeDocument/2006/relationships/hyperlink" Target="https://en.wiktionary.org/wiki/disingenuous" TargetMode="External"/><Relationship Id="rId9" Type="http://schemas.openxmlformats.org/officeDocument/2006/relationships/hyperlink" Target="https://en.wikipedia.org/wiki/Spin_room"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jpeg"/></Relationships>
</file>

<file path=ppt/slides/_rels/slide8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unhcr.org/pages/49da0e466.html"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85750" y="1357313"/>
            <a:ext cx="4143375" cy="5072062"/>
          </a:xfrm>
        </p:spPr>
        <p:txBody>
          <a:bodyPr>
            <a:normAutofit fontScale="90000"/>
          </a:bodyPr>
          <a:lstStyle/>
          <a:p>
            <a:pPr eaLnBrk="1" fontAlgn="auto" hangingPunct="1">
              <a:spcAft>
                <a:spcPts val="0"/>
              </a:spcAft>
              <a:defRPr/>
            </a:pPr>
            <a:r>
              <a:rPr lang="it-IT" dirty="0">
                <a:solidFill>
                  <a:schemeClr val="accent4">
                    <a:lumMod val="50000"/>
                  </a:schemeClr>
                </a:solidFill>
              </a:rPr>
              <a:t>Lingua Inglese 3</a:t>
            </a:r>
            <a:br>
              <a:rPr lang="it-IT" dirty="0">
                <a:solidFill>
                  <a:schemeClr val="accent4">
                    <a:lumMod val="50000"/>
                  </a:schemeClr>
                </a:solidFill>
              </a:rPr>
            </a:br>
            <a:br>
              <a:rPr lang="it-IT" dirty="0">
                <a:solidFill>
                  <a:schemeClr val="accent4">
                    <a:lumMod val="50000"/>
                  </a:schemeClr>
                </a:solidFill>
              </a:rPr>
            </a:br>
            <a:r>
              <a:rPr lang="it-IT" sz="3600" dirty="0">
                <a:solidFill>
                  <a:schemeClr val="accent6">
                    <a:lumMod val="50000"/>
                  </a:schemeClr>
                </a:solidFill>
              </a:rPr>
              <a:t>The Language </a:t>
            </a:r>
            <a:br>
              <a:rPr lang="it-IT" sz="3600" dirty="0">
                <a:solidFill>
                  <a:schemeClr val="accent6">
                    <a:lumMod val="50000"/>
                  </a:schemeClr>
                </a:solidFill>
              </a:rPr>
            </a:br>
            <a:r>
              <a:rPr lang="it-IT" sz="3600" dirty="0">
                <a:solidFill>
                  <a:schemeClr val="accent6">
                    <a:lumMod val="50000"/>
                  </a:schemeClr>
                </a:solidFill>
              </a:rPr>
              <a:t>of Politics</a:t>
            </a:r>
            <a:br>
              <a:rPr lang="it-IT" sz="3600" dirty="0">
                <a:solidFill>
                  <a:schemeClr val="accent6">
                    <a:lumMod val="50000"/>
                  </a:schemeClr>
                </a:solidFill>
              </a:rPr>
            </a:br>
            <a:r>
              <a:rPr lang="it-IT" sz="3600" dirty="0">
                <a:solidFill>
                  <a:schemeClr val="accent6">
                    <a:lumMod val="50000"/>
                  </a:schemeClr>
                </a:solidFill>
              </a:rPr>
              <a:t>Unit 2</a:t>
            </a:r>
            <a:br>
              <a:rPr lang="it-IT" sz="3600" dirty="0">
                <a:solidFill>
                  <a:schemeClr val="accent6">
                    <a:lumMod val="50000"/>
                  </a:schemeClr>
                </a:solidFill>
              </a:rPr>
            </a:br>
            <a:br>
              <a:rPr lang="it-IT" sz="3600" dirty="0">
                <a:solidFill>
                  <a:schemeClr val="tx2"/>
                </a:solidFill>
              </a:rPr>
            </a:br>
            <a:r>
              <a:rPr lang="it-IT" sz="3600" dirty="0">
                <a:solidFill>
                  <a:schemeClr val="accent6">
                    <a:lumMod val="50000"/>
                  </a:schemeClr>
                </a:solidFill>
              </a:rPr>
              <a:t>Luisanna </a:t>
            </a:r>
            <a:r>
              <a:rPr lang="it-IT" sz="3600" dirty="0" err="1">
                <a:solidFill>
                  <a:schemeClr val="accent6">
                    <a:lumMod val="50000"/>
                  </a:schemeClr>
                </a:solidFill>
              </a:rPr>
              <a:t>Fodde</a:t>
            </a:r>
            <a:br>
              <a:rPr lang="it-IT" dirty="0">
                <a:solidFill>
                  <a:schemeClr val="accent6">
                    <a:lumMod val="50000"/>
                  </a:schemeClr>
                </a:solidFill>
              </a:rPr>
            </a:br>
            <a:br>
              <a:rPr lang="it-IT" sz="3600" dirty="0">
                <a:solidFill>
                  <a:schemeClr val="accent6">
                    <a:lumMod val="50000"/>
                  </a:schemeClr>
                </a:solidFill>
              </a:rPr>
            </a:br>
            <a:endParaRPr lang="it-IT" sz="3600" dirty="0">
              <a:solidFill>
                <a:schemeClr val="accent6">
                  <a:lumMod val="50000"/>
                </a:schemeClr>
              </a:solidFill>
            </a:endParaRPr>
          </a:p>
        </p:txBody>
      </p:sp>
      <p:pic>
        <p:nvPicPr>
          <p:cNvPr id="15363" name="Immagine 4"/>
          <p:cNvPicPr>
            <a:picLocks noChangeAspect="1" noChangeArrowheads="1"/>
          </p:cNvPicPr>
          <p:nvPr/>
        </p:nvPicPr>
        <p:blipFill>
          <a:blip r:embed="rId2">
            <a:extLst>
              <a:ext uri="{28A0092B-C50C-407E-A947-70E740481C1C}">
                <a14:useLocalDpi xmlns:a14="http://schemas.microsoft.com/office/drawing/2010/main" val="0"/>
              </a:ext>
            </a:extLst>
          </a:blip>
          <a:srcRect l="41058" t="27113" r="31726" b="16667"/>
          <a:stretch>
            <a:fillRect/>
          </a:stretch>
        </p:blipFill>
        <p:spPr bwMode="auto">
          <a:xfrm>
            <a:off x="6588125" y="188913"/>
            <a:ext cx="2435225" cy="329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Immagin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2984500"/>
            <a:ext cx="229235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pPr fontAlgn="base"/>
            <a:r>
              <a:rPr lang="it-IT" sz="2800" dirty="0">
                <a:solidFill>
                  <a:srgbClr val="FF0000"/>
                </a:solidFill>
                <a:latin typeface="ReithSerif"/>
              </a:rPr>
              <a:t>USING BIASED WORDS: CARICO RESIDUALE </a:t>
            </a:r>
            <a:endParaRPr lang="it-IT" sz="2800" b="0" i="0" dirty="0">
              <a:solidFill>
                <a:srgbClr val="FF0000"/>
              </a:solidFill>
              <a:effectLst/>
              <a:latin typeface="ReithSerif"/>
            </a:endParaRPr>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10</a:t>
            </a:fld>
            <a:endParaRPr lang="it-IT" altLang="it-IT" sz="1600">
              <a:solidFill>
                <a:srgbClr val="2F4B2F"/>
              </a:solidFill>
            </a:endParaRPr>
          </a:p>
        </p:txBody>
      </p:sp>
      <p:sp>
        <p:nvSpPr>
          <p:cNvPr id="3" name="CasellaDiTesto 2">
            <a:extLst>
              <a:ext uri="{FF2B5EF4-FFF2-40B4-BE49-F238E27FC236}">
                <a16:creationId xmlns:a16="http://schemas.microsoft.com/office/drawing/2014/main" id="{9CA344A3-A758-F595-24A6-EA1EB93C5871}"/>
              </a:ext>
            </a:extLst>
          </p:cNvPr>
          <p:cNvSpPr txBox="1"/>
          <p:nvPr/>
        </p:nvSpPr>
        <p:spPr>
          <a:xfrm>
            <a:off x="179512" y="1458596"/>
            <a:ext cx="8856984" cy="4832092"/>
          </a:xfrm>
          <a:prstGeom prst="rect">
            <a:avLst/>
          </a:prstGeom>
          <a:noFill/>
        </p:spPr>
        <p:txBody>
          <a:bodyPr wrap="square">
            <a:spAutoFit/>
          </a:bodyPr>
          <a:lstStyle/>
          <a:p>
            <a:pPr algn="l"/>
            <a:r>
              <a:rPr lang="it-IT" sz="2200" b="0" i="0" dirty="0">
                <a:solidFill>
                  <a:srgbClr val="3E3F3E"/>
                </a:solidFill>
                <a:effectLst/>
                <a:latin typeface="Crimson Text"/>
              </a:rPr>
              <a:t>Durante la conferenza stampa convocata in prefettura a Milano il 5 novembre 2022, </a:t>
            </a:r>
            <a:r>
              <a:rPr lang="it-IT" sz="2200" dirty="0">
                <a:solidFill>
                  <a:srgbClr val="3E3F3E"/>
                </a:solidFill>
                <a:latin typeface="Crimson Text"/>
              </a:rPr>
              <a:t>il Ministro </a:t>
            </a:r>
            <a:r>
              <a:rPr lang="it-IT" sz="2200" dirty="0" err="1">
                <a:solidFill>
                  <a:srgbClr val="3E3F3E"/>
                </a:solidFill>
                <a:latin typeface="Crimson Text"/>
              </a:rPr>
              <a:t>Piantedosi</a:t>
            </a:r>
            <a:r>
              <a:rPr lang="it-IT" sz="2200" dirty="0">
                <a:solidFill>
                  <a:srgbClr val="3E3F3E"/>
                </a:solidFill>
                <a:latin typeface="Crimson Text"/>
              </a:rPr>
              <a:t> </a:t>
            </a:r>
            <a:r>
              <a:rPr lang="it-IT" sz="2200" b="0" i="0" dirty="0">
                <a:solidFill>
                  <a:srgbClr val="3E3F3E"/>
                </a:solidFill>
                <a:effectLst/>
                <a:latin typeface="Crimson Text"/>
              </a:rPr>
              <a:t>ha dichiarato: «Chi di competenza accerterà tutti coloro i quali versano in queste condizioni di necessità di assistenza, sui quali ci facciamo carico, a prescindere dalle regole internazionali che noi riteniamo che siano chiare in questo caso. Dopo di che vediamo che cosa succede. Dopo di che la nave dovrebbe lasciare, con </a:t>
            </a:r>
            <a:r>
              <a:rPr lang="it-IT" sz="2200" b="1" i="1" u="sng" dirty="0">
                <a:solidFill>
                  <a:srgbClr val="3E3F3E"/>
                </a:solidFill>
                <a:effectLst/>
                <a:latin typeface="Crimson Text"/>
              </a:rPr>
              <a:t>tutto il resto del carico che ne dovesse residuare</a:t>
            </a:r>
            <a:r>
              <a:rPr lang="it-IT" sz="2200" b="0" i="0" dirty="0">
                <a:solidFill>
                  <a:srgbClr val="3E3F3E"/>
                </a:solidFill>
                <a:effectLst/>
                <a:latin typeface="Crimson Text"/>
              </a:rPr>
              <a:t>, dovrebbe lasciare le acque nazionali secondo il nostro provvedimento».</a:t>
            </a:r>
          </a:p>
          <a:p>
            <a:pPr algn="l"/>
            <a:r>
              <a:rPr lang="it-IT" sz="2200" b="1" i="0" dirty="0">
                <a:solidFill>
                  <a:srgbClr val="3E3F3E"/>
                </a:solidFill>
                <a:effectLst/>
                <a:latin typeface="Crimson Text"/>
              </a:rPr>
              <a:t>Riformulazione giornalistica</a:t>
            </a:r>
            <a:endParaRPr lang="it-IT" sz="2200" b="0" i="0" dirty="0">
              <a:solidFill>
                <a:srgbClr val="3E3F3E"/>
              </a:solidFill>
              <a:effectLst/>
              <a:latin typeface="Crimson Text"/>
            </a:endParaRPr>
          </a:p>
          <a:p>
            <a:pPr algn="l"/>
            <a:r>
              <a:rPr lang="it-IT" sz="2200" b="0" i="1" dirty="0">
                <a:solidFill>
                  <a:srgbClr val="3E3F3E"/>
                </a:solidFill>
                <a:effectLst/>
                <a:latin typeface="Crimson Text"/>
              </a:rPr>
              <a:t>Carico residuale </a:t>
            </a:r>
            <a:r>
              <a:rPr lang="it-IT" sz="2200" b="0" i="0" dirty="0">
                <a:solidFill>
                  <a:srgbClr val="3E3F3E"/>
                </a:solidFill>
                <a:effectLst/>
                <a:latin typeface="Crimson Text"/>
              </a:rPr>
              <a:t>è dunque, sul piano formale, una riformulazione giornalistica dell’espressione originale, di stampo prettamente burocratico, anche dal punto di vista sintattico (in coerenza con il curriculum professionale del ministro, che ha svolto la quasi totalità della sua carriera in ambienti prefettizi).</a:t>
            </a:r>
          </a:p>
        </p:txBody>
      </p:sp>
    </p:spTree>
    <p:extLst>
      <p:ext uri="{BB962C8B-B14F-4D97-AF65-F5344CB8AC3E}">
        <p14:creationId xmlns:p14="http://schemas.microsoft.com/office/powerpoint/2010/main" val="2641110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pPr fontAlgn="base"/>
            <a:r>
              <a:rPr lang="it-IT" sz="2800" dirty="0">
                <a:solidFill>
                  <a:srgbClr val="FF0000"/>
                </a:solidFill>
                <a:latin typeface="ReithSerif"/>
              </a:rPr>
              <a:t>USING BIASED WORDS: CARICO RESIDUALE </a:t>
            </a:r>
            <a:endParaRPr lang="it-IT" sz="2800" b="0" i="0" dirty="0">
              <a:solidFill>
                <a:srgbClr val="FF0000"/>
              </a:solidFill>
              <a:effectLst/>
              <a:latin typeface="ReithSerif"/>
            </a:endParaRPr>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11</a:t>
            </a:fld>
            <a:endParaRPr lang="it-IT" altLang="it-IT" sz="1600">
              <a:solidFill>
                <a:srgbClr val="2F4B2F"/>
              </a:solidFill>
            </a:endParaRPr>
          </a:p>
        </p:txBody>
      </p:sp>
      <p:sp>
        <p:nvSpPr>
          <p:cNvPr id="3" name="CasellaDiTesto 2">
            <a:extLst>
              <a:ext uri="{FF2B5EF4-FFF2-40B4-BE49-F238E27FC236}">
                <a16:creationId xmlns:a16="http://schemas.microsoft.com/office/drawing/2014/main" id="{9CA344A3-A758-F595-24A6-EA1EB93C5871}"/>
              </a:ext>
            </a:extLst>
          </p:cNvPr>
          <p:cNvSpPr txBox="1"/>
          <p:nvPr/>
        </p:nvSpPr>
        <p:spPr>
          <a:xfrm>
            <a:off x="140333" y="1628800"/>
            <a:ext cx="8856984" cy="5632311"/>
          </a:xfrm>
          <a:prstGeom prst="rect">
            <a:avLst/>
          </a:prstGeom>
          <a:noFill/>
        </p:spPr>
        <p:txBody>
          <a:bodyPr wrap="square">
            <a:spAutoFit/>
          </a:bodyPr>
          <a:lstStyle/>
          <a:p>
            <a:pPr algn="l"/>
            <a:r>
              <a:rPr lang="it-IT" sz="2400" b="1" i="0" dirty="0" err="1">
                <a:solidFill>
                  <a:srgbClr val="0070C0"/>
                </a:solidFill>
                <a:effectLst/>
                <a:latin typeface="GothamNarrow-Black"/>
              </a:rPr>
              <a:t>Italy's</a:t>
            </a:r>
            <a:r>
              <a:rPr lang="it-IT" sz="2400" b="1" i="0" dirty="0">
                <a:solidFill>
                  <a:srgbClr val="0070C0"/>
                </a:solidFill>
                <a:effectLst/>
                <a:latin typeface="GothamNarrow-Black"/>
              </a:rPr>
              <a:t> new </a:t>
            </a:r>
            <a:r>
              <a:rPr lang="it-IT" sz="2400" b="1" i="0" dirty="0" err="1">
                <a:solidFill>
                  <a:srgbClr val="0070C0"/>
                </a:solidFill>
                <a:effectLst/>
                <a:latin typeface="GothamNarrow-Black"/>
              </a:rPr>
              <a:t>interior</a:t>
            </a:r>
            <a:r>
              <a:rPr lang="it-IT" sz="2400" b="1" i="0" dirty="0">
                <a:solidFill>
                  <a:srgbClr val="0070C0"/>
                </a:solidFill>
                <a:effectLst/>
                <a:latin typeface="GothamNarrow-Black"/>
              </a:rPr>
              <a:t> </a:t>
            </a:r>
            <a:r>
              <a:rPr lang="it-IT" sz="2400" b="1" i="0" dirty="0" err="1">
                <a:solidFill>
                  <a:srgbClr val="0070C0"/>
                </a:solidFill>
                <a:effectLst/>
                <a:latin typeface="GothamNarrow-Black"/>
              </a:rPr>
              <a:t>minister</a:t>
            </a:r>
            <a:r>
              <a:rPr lang="it-IT" sz="2400" b="1" i="0" dirty="0">
                <a:solidFill>
                  <a:srgbClr val="0070C0"/>
                </a:solidFill>
                <a:effectLst/>
                <a:latin typeface="GothamNarrow-Black"/>
              </a:rPr>
              <a:t> </a:t>
            </a:r>
            <a:r>
              <a:rPr lang="it-IT" sz="2400" b="1" i="0" dirty="0" err="1">
                <a:solidFill>
                  <a:srgbClr val="0070C0"/>
                </a:solidFill>
                <a:effectLst/>
                <a:latin typeface="GothamNarrow-Black"/>
              </a:rPr>
              <a:t>draws</a:t>
            </a:r>
            <a:r>
              <a:rPr lang="it-IT" sz="2400" b="1" i="0" dirty="0">
                <a:solidFill>
                  <a:srgbClr val="0070C0"/>
                </a:solidFill>
                <a:effectLst/>
                <a:latin typeface="GothamNarrow-Black"/>
              </a:rPr>
              <a:t> </a:t>
            </a:r>
            <a:r>
              <a:rPr lang="it-IT" sz="2400" b="1" i="0" dirty="0" err="1">
                <a:solidFill>
                  <a:srgbClr val="0070C0"/>
                </a:solidFill>
                <a:effectLst/>
                <a:latin typeface="GothamNarrow-Black"/>
              </a:rPr>
              <a:t>outrage</a:t>
            </a:r>
            <a:r>
              <a:rPr lang="it-IT" sz="2400" b="1" i="0" dirty="0">
                <a:solidFill>
                  <a:srgbClr val="0070C0"/>
                </a:solidFill>
                <a:effectLst/>
                <a:latin typeface="GothamNarrow-Black"/>
              </a:rPr>
              <a:t> over </a:t>
            </a:r>
            <a:r>
              <a:rPr lang="it-IT" sz="2400" b="1" i="0" dirty="0" err="1">
                <a:solidFill>
                  <a:srgbClr val="0070C0"/>
                </a:solidFill>
                <a:effectLst/>
                <a:latin typeface="GothamNarrow-Black"/>
              </a:rPr>
              <a:t>remarks</a:t>
            </a:r>
            <a:r>
              <a:rPr lang="it-IT" sz="2400" b="1" i="0" dirty="0">
                <a:solidFill>
                  <a:srgbClr val="0070C0"/>
                </a:solidFill>
                <a:effectLst/>
                <a:latin typeface="GothamNarrow-Black"/>
              </a:rPr>
              <a:t> on </a:t>
            </a:r>
            <a:r>
              <a:rPr lang="it-IT" sz="2400" b="1" i="0" dirty="0" err="1">
                <a:solidFill>
                  <a:srgbClr val="0070C0"/>
                </a:solidFill>
                <a:effectLst/>
                <a:latin typeface="GothamNarrow-Black"/>
              </a:rPr>
              <a:t>irregular</a:t>
            </a:r>
            <a:r>
              <a:rPr lang="it-IT" sz="2400" b="1" i="0" dirty="0">
                <a:solidFill>
                  <a:srgbClr val="0070C0"/>
                </a:solidFill>
                <a:effectLst/>
                <a:latin typeface="GothamNarrow-Black"/>
              </a:rPr>
              <a:t> </a:t>
            </a:r>
            <a:r>
              <a:rPr lang="it-IT" sz="2400" b="1" i="0" dirty="0" err="1">
                <a:solidFill>
                  <a:srgbClr val="0070C0"/>
                </a:solidFill>
                <a:effectLst/>
                <a:latin typeface="GothamNarrow-Black"/>
              </a:rPr>
              <a:t>migrants</a:t>
            </a:r>
            <a:endParaRPr lang="it-IT" sz="2400" b="1" i="0" dirty="0">
              <a:solidFill>
                <a:srgbClr val="0070C0"/>
              </a:solidFill>
              <a:effectLst/>
              <a:latin typeface="GothamNarrow-Black"/>
            </a:endParaRPr>
          </a:p>
          <a:p>
            <a:pPr algn="l"/>
            <a:endParaRPr lang="it-IT" sz="2400" b="0" i="0" dirty="0">
              <a:solidFill>
                <a:srgbClr val="000000"/>
              </a:solidFill>
              <a:effectLst/>
              <a:latin typeface="GothamNarrow-Book"/>
            </a:endParaRPr>
          </a:p>
          <a:p>
            <a:pPr algn="l"/>
            <a:r>
              <a:rPr lang="it-IT" sz="2400" dirty="0">
                <a:solidFill>
                  <a:srgbClr val="000000"/>
                </a:solidFill>
                <a:latin typeface="GothamNarrow-Book"/>
              </a:rPr>
              <a:t>«</a:t>
            </a:r>
            <a:r>
              <a:rPr lang="it-IT" sz="2400" b="0" i="0" dirty="0">
                <a:solidFill>
                  <a:srgbClr val="000000"/>
                </a:solidFill>
                <a:effectLst/>
                <a:latin typeface="GothamNarrow-Book"/>
              </a:rPr>
              <a:t>Matteo </a:t>
            </a:r>
            <a:r>
              <a:rPr lang="it-IT" sz="2400" b="0" i="0" dirty="0" err="1">
                <a:solidFill>
                  <a:srgbClr val="000000"/>
                </a:solidFill>
                <a:effectLst/>
                <a:latin typeface="GothamNarrow-Book"/>
              </a:rPr>
              <a:t>Piantedosi</a:t>
            </a:r>
            <a:r>
              <a:rPr lang="it-IT" sz="2400" b="0" i="0" dirty="0">
                <a:solidFill>
                  <a:srgbClr val="000000"/>
                </a:solidFill>
                <a:effectLst/>
                <a:latin typeface="GothamNarrow-Book"/>
              </a:rPr>
              <a:t> </a:t>
            </a:r>
            <a:r>
              <a:rPr lang="it-IT" sz="2400" b="0" i="0" dirty="0" err="1">
                <a:solidFill>
                  <a:srgbClr val="000000"/>
                </a:solidFill>
                <a:effectLst/>
                <a:latin typeface="GothamNarrow-Book"/>
              </a:rPr>
              <a:t>refers</a:t>
            </a:r>
            <a:r>
              <a:rPr lang="it-IT" sz="2400" b="0" i="0" dirty="0">
                <a:solidFill>
                  <a:srgbClr val="000000"/>
                </a:solidFill>
                <a:effectLst/>
                <a:latin typeface="GothamNarrow-Book"/>
              </a:rPr>
              <a:t> to </a:t>
            </a:r>
            <a:r>
              <a:rPr lang="it-IT" sz="2400" b="0" i="0" dirty="0" err="1">
                <a:solidFill>
                  <a:srgbClr val="000000"/>
                </a:solidFill>
                <a:effectLst/>
                <a:latin typeface="GothamNarrow-Book"/>
              </a:rPr>
              <a:t>migrants</a:t>
            </a:r>
            <a:r>
              <a:rPr lang="it-IT" sz="2400" b="0" i="0" dirty="0">
                <a:solidFill>
                  <a:srgbClr val="000000"/>
                </a:solidFill>
                <a:effectLst/>
                <a:latin typeface="GothamNarrow-Book"/>
              </a:rPr>
              <a:t> </a:t>
            </a:r>
            <a:r>
              <a:rPr lang="it-IT" sz="2400" b="0" i="0" dirty="0" err="1">
                <a:solidFill>
                  <a:srgbClr val="000000"/>
                </a:solidFill>
                <a:effectLst/>
                <a:latin typeface="GothamNarrow-Book"/>
              </a:rPr>
              <a:t>who</a:t>
            </a:r>
            <a:r>
              <a:rPr lang="it-IT" sz="2400" b="0" i="0" dirty="0">
                <a:solidFill>
                  <a:srgbClr val="000000"/>
                </a:solidFill>
                <a:effectLst/>
                <a:latin typeface="GothamNarrow-Book"/>
              </a:rPr>
              <a:t> are </a:t>
            </a:r>
            <a:r>
              <a:rPr lang="it-IT" sz="2400" b="0" i="0" dirty="0" err="1">
                <a:solidFill>
                  <a:srgbClr val="000000"/>
                </a:solidFill>
                <a:effectLst/>
                <a:latin typeface="GothamNarrow-Book"/>
              </a:rPr>
              <a:t>denied</a:t>
            </a:r>
            <a:r>
              <a:rPr lang="it-IT" sz="2400" b="0" i="0" dirty="0">
                <a:solidFill>
                  <a:srgbClr val="000000"/>
                </a:solidFill>
                <a:effectLst/>
                <a:latin typeface="GothamNarrow-Book"/>
              </a:rPr>
              <a:t> </a:t>
            </a:r>
            <a:r>
              <a:rPr lang="it-IT" sz="2400" b="0" i="0" dirty="0" err="1">
                <a:solidFill>
                  <a:srgbClr val="000000"/>
                </a:solidFill>
                <a:effectLst/>
                <a:latin typeface="GothamNarrow-Book"/>
              </a:rPr>
              <a:t>permission</a:t>
            </a:r>
            <a:r>
              <a:rPr lang="it-IT" sz="2400" b="0" i="0" dirty="0">
                <a:solidFill>
                  <a:srgbClr val="000000"/>
                </a:solidFill>
                <a:effectLst/>
                <a:latin typeface="GothamNarrow-Book"/>
              </a:rPr>
              <a:t> to </a:t>
            </a:r>
            <a:r>
              <a:rPr lang="it-IT" sz="2400" b="0" i="0" dirty="0" err="1">
                <a:solidFill>
                  <a:srgbClr val="000000"/>
                </a:solidFill>
                <a:effectLst/>
                <a:latin typeface="GothamNarrow-Book"/>
              </a:rPr>
              <a:t>disembark</a:t>
            </a:r>
            <a:r>
              <a:rPr lang="it-IT" sz="2400" b="0" i="0" dirty="0">
                <a:solidFill>
                  <a:srgbClr val="000000"/>
                </a:solidFill>
                <a:effectLst/>
                <a:latin typeface="GothamNarrow-Book"/>
              </a:rPr>
              <a:t> from </a:t>
            </a:r>
            <a:r>
              <a:rPr lang="it-IT" sz="2400" b="0" i="0" dirty="0" err="1">
                <a:solidFill>
                  <a:srgbClr val="000000"/>
                </a:solidFill>
                <a:effectLst/>
                <a:latin typeface="GothamNarrow-Book"/>
              </a:rPr>
              <a:t>humanitarian</a:t>
            </a:r>
            <a:r>
              <a:rPr lang="it-IT" sz="2400" b="0" i="0" dirty="0">
                <a:solidFill>
                  <a:srgbClr val="000000"/>
                </a:solidFill>
                <a:effectLst/>
                <a:latin typeface="GothamNarrow-Book"/>
              </a:rPr>
              <a:t> </a:t>
            </a:r>
            <a:r>
              <a:rPr lang="it-IT" sz="2400" b="0" i="0" dirty="0" err="1">
                <a:solidFill>
                  <a:srgbClr val="000000"/>
                </a:solidFill>
                <a:effectLst/>
                <a:latin typeface="GothamNarrow-Book"/>
              </a:rPr>
              <a:t>ships</a:t>
            </a:r>
            <a:r>
              <a:rPr lang="it-IT" sz="2400" b="0" i="0" dirty="0">
                <a:solidFill>
                  <a:srgbClr val="000000"/>
                </a:solidFill>
                <a:effectLst/>
                <a:latin typeface="GothamNarrow-Book"/>
              </a:rPr>
              <a:t> </a:t>
            </a:r>
            <a:r>
              <a:rPr lang="it-IT" sz="2400" b="0" i="0" dirty="0" err="1">
                <a:solidFill>
                  <a:srgbClr val="000000"/>
                </a:solidFill>
                <a:effectLst/>
                <a:latin typeface="GothamNarrow-Book"/>
              </a:rPr>
              <a:t>as</a:t>
            </a:r>
            <a:r>
              <a:rPr lang="it-IT" sz="2400" b="0" i="0" dirty="0">
                <a:solidFill>
                  <a:srgbClr val="000000"/>
                </a:solidFill>
                <a:effectLst/>
                <a:latin typeface="GothamNarrow-Book"/>
              </a:rPr>
              <a:t> ‘</a:t>
            </a:r>
            <a:r>
              <a:rPr lang="it-IT" sz="2400" b="0" i="0" dirty="0" err="1">
                <a:solidFill>
                  <a:srgbClr val="000000"/>
                </a:solidFill>
                <a:effectLst/>
                <a:latin typeface="GothamNarrow-Book"/>
              </a:rPr>
              <a:t>residual</a:t>
            </a:r>
            <a:r>
              <a:rPr lang="it-IT" sz="2400" b="0" i="0" dirty="0">
                <a:solidFill>
                  <a:srgbClr val="000000"/>
                </a:solidFill>
                <a:effectLst/>
                <a:latin typeface="GothamNarrow-Book"/>
              </a:rPr>
              <a:t> cargo’»</a:t>
            </a:r>
          </a:p>
          <a:p>
            <a:pPr algn="l"/>
            <a:endParaRPr lang="it-IT" sz="2400" dirty="0">
              <a:solidFill>
                <a:srgbClr val="000000"/>
              </a:solidFill>
              <a:latin typeface="GothamNarrow-Book"/>
            </a:endParaRPr>
          </a:p>
          <a:p>
            <a:pPr algn="l" fontAlgn="base"/>
            <a:r>
              <a:rPr lang="it-IT" sz="2400" b="0" i="0" dirty="0">
                <a:solidFill>
                  <a:srgbClr val="000000"/>
                </a:solidFill>
                <a:effectLst/>
                <a:latin typeface="Times New Roman" panose="02020603050405020304" pitchFamily="18" charset="0"/>
                <a:cs typeface="Times New Roman" panose="02020603050405020304" pitchFamily="18" charset="0"/>
              </a:rPr>
              <a:t>«The </a:t>
            </a:r>
            <a:r>
              <a:rPr lang="it-IT" sz="2400" b="0" i="0" dirty="0" err="1">
                <a:solidFill>
                  <a:srgbClr val="000000"/>
                </a:solidFill>
                <a:effectLst/>
                <a:latin typeface="Times New Roman" panose="02020603050405020304" pitchFamily="18" charset="0"/>
                <a:cs typeface="Times New Roman" panose="02020603050405020304" pitchFamily="18" charset="0"/>
              </a:rPr>
              <a:t>Italian</a:t>
            </a:r>
            <a:r>
              <a:rPr lang="it-IT" sz="2400" b="0" i="0" dirty="0">
                <a:solidFill>
                  <a:srgbClr val="000000"/>
                </a:solidFill>
                <a:effectLst/>
                <a:latin typeface="Times New Roman" panose="02020603050405020304" pitchFamily="18" charset="0"/>
                <a:cs typeface="Times New Roman" panose="02020603050405020304" pitchFamily="18" charset="0"/>
              </a:rPr>
              <a:t> government </a:t>
            </a:r>
            <a:r>
              <a:rPr lang="it-IT" sz="2400" b="0" i="0" dirty="0" err="1">
                <a:solidFill>
                  <a:srgbClr val="000000"/>
                </a:solidFill>
                <a:effectLst/>
                <a:latin typeface="Times New Roman" panose="02020603050405020304" pitchFamily="18" charset="0"/>
                <a:cs typeface="Times New Roman" panose="02020603050405020304" pitchFamily="18" charset="0"/>
              </a:rPr>
              <a:t>will</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not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accept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lessons</a:t>
            </a:r>
            <a:r>
              <a:rPr lang="it-IT" sz="2400" b="0" i="0" dirty="0">
                <a:solidFill>
                  <a:srgbClr val="000000"/>
                </a:solidFill>
                <a:effectLst/>
                <a:latin typeface="Times New Roman" panose="02020603050405020304" pitchFamily="18" charset="0"/>
                <a:cs typeface="Times New Roman" panose="02020603050405020304" pitchFamily="18" charset="0"/>
              </a:rPr>
              <a:t> on human </a:t>
            </a:r>
            <a:r>
              <a:rPr lang="it-IT" sz="2400" b="0" i="0" dirty="0" err="1">
                <a:solidFill>
                  <a:srgbClr val="000000"/>
                </a:solidFill>
                <a:effectLst/>
                <a:latin typeface="Times New Roman" panose="02020603050405020304" pitchFamily="18" charset="0"/>
                <a:cs typeface="Times New Roman" panose="02020603050405020304" pitchFamily="18" charset="0"/>
              </a:rPr>
              <a:t>rights</a:t>
            </a:r>
            <a:r>
              <a:rPr lang="it-IT" sz="2400" b="0" i="0" dirty="0">
                <a:solidFill>
                  <a:srgbClr val="000000"/>
                </a:solidFill>
                <a:effectLst/>
                <a:latin typeface="Times New Roman" panose="02020603050405020304" pitchFamily="18" charset="0"/>
                <a:cs typeface="Times New Roman" panose="02020603050405020304" pitchFamily="18" charset="0"/>
              </a:rPr>
              <a:t> in relation to </a:t>
            </a:r>
            <a:r>
              <a:rPr lang="it-IT" sz="2400" b="0" i="0" dirty="0" err="1">
                <a:solidFill>
                  <a:srgbClr val="000000"/>
                </a:solidFill>
                <a:effectLst/>
                <a:latin typeface="Times New Roman" panose="02020603050405020304" pitchFamily="18" charset="0"/>
                <a:cs typeface="Times New Roman" panose="02020603050405020304" pitchFamily="18" charset="0"/>
              </a:rPr>
              <a:t>migrants</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rescued</a:t>
            </a:r>
            <a:r>
              <a:rPr lang="it-IT" sz="2400" b="0" i="0" dirty="0">
                <a:solidFill>
                  <a:srgbClr val="000000"/>
                </a:solidFill>
                <a:effectLst/>
                <a:latin typeface="Times New Roman" panose="02020603050405020304" pitchFamily="18" charset="0"/>
                <a:cs typeface="Times New Roman" panose="02020603050405020304" pitchFamily="18" charset="0"/>
              </a:rPr>
              <a:t> by </a:t>
            </a:r>
            <a:r>
              <a:rPr lang="it-IT" sz="2400" b="0" i="0" dirty="0" err="1">
                <a:solidFill>
                  <a:srgbClr val="000000"/>
                </a:solidFill>
                <a:effectLst/>
                <a:latin typeface="Times New Roman" panose="02020603050405020304" pitchFamily="18" charset="0"/>
                <a:cs typeface="Times New Roman" panose="02020603050405020304" pitchFamily="18" charset="0"/>
              </a:rPr>
              <a:t>two</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foreign</a:t>
            </a:r>
            <a:r>
              <a:rPr lang="it-IT" sz="2400" b="0" i="0" dirty="0">
                <a:solidFill>
                  <a:srgbClr val="000000"/>
                </a:solidFill>
                <a:effectLst/>
                <a:latin typeface="Times New Roman" panose="02020603050405020304" pitchFamily="18" charset="0"/>
                <a:cs typeface="Times New Roman" panose="02020603050405020304" pitchFamily="18" charset="0"/>
              </a:rPr>
              <a:t> NGO </a:t>
            </a:r>
            <a:r>
              <a:rPr lang="it-IT" sz="2400" b="0" i="0" dirty="0" err="1">
                <a:solidFill>
                  <a:srgbClr val="000000"/>
                </a:solidFill>
                <a:effectLst/>
                <a:latin typeface="Times New Roman" panose="02020603050405020304" pitchFamily="18" charset="0"/>
                <a:cs typeface="Times New Roman" panose="02020603050405020304" pitchFamily="18" charset="0"/>
              </a:rPr>
              <a:t>run</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ships</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who</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have</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been</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stopped</a:t>
            </a:r>
            <a:r>
              <a:rPr lang="it-IT" sz="2400" b="0" i="0" dirty="0">
                <a:solidFill>
                  <a:srgbClr val="000000"/>
                </a:solidFill>
                <a:effectLst/>
                <a:latin typeface="Times New Roman" panose="02020603050405020304" pitchFamily="18" charset="0"/>
                <a:cs typeface="Times New Roman" panose="02020603050405020304" pitchFamily="18" charset="0"/>
              </a:rPr>
              <a:t> from landing in </a:t>
            </a:r>
            <a:r>
              <a:rPr lang="it-IT" sz="2400" b="0" i="0" dirty="0" err="1">
                <a:solidFill>
                  <a:srgbClr val="000000"/>
                </a:solidFill>
                <a:effectLst/>
                <a:latin typeface="Times New Roman" panose="02020603050405020304" pitchFamily="18" charset="0"/>
                <a:cs typeface="Times New Roman" panose="02020603050405020304" pitchFamily="18" charset="0"/>
              </a:rPr>
              <a:t>Sicily</a:t>
            </a:r>
            <a:r>
              <a:rPr lang="it-IT" sz="2400" b="0" i="0" dirty="0">
                <a:solidFill>
                  <a:srgbClr val="000000"/>
                </a:solidFill>
                <a:effectLst/>
                <a:latin typeface="Times New Roman" panose="02020603050405020304" pitchFamily="18" charset="0"/>
                <a:cs typeface="Times New Roman" panose="02020603050405020304" pitchFamily="18" charset="0"/>
              </a:rPr>
              <a:t> and </a:t>
            </a:r>
            <a:r>
              <a:rPr lang="it-IT" sz="2400" b="0" i="0" dirty="0" err="1">
                <a:solidFill>
                  <a:srgbClr val="000000"/>
                </a:solidFill>
                <a:effectLst/>
                <a:latin typeface="Times New Roman" panose="02020603050405020304" pitchFamily="18" charset="0"/>
                <a:cs typeface="Times New Roman" panose="02020603050405020304" pitchFamily="18" charset="0"/>
              </a:rPr>
              <a:t>described</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as</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residual</a:t>
            </a:r>
            <a:r>
              <a:rPr lang="it-IT" sz="2400" b="0" i="0" dirty="0">
                <a:solidFill>
                  <a:srgbClr val="000000"/>
                </a:solidFill>
                <a:effectLst/>
                <a:latin typeface="Times New Roman" panose="02020603050405020304" pitchFamily="18" charset="0"/>
                <a:cs typeface="Times New Roman" panose="02020603050405020304" pitchFamily="18" charset="0"/>
              </a:rPr>
              <a:t> cargo", </a:t>
            </a:r>
            <a:r>
              <a:rPr lang="it-IT" sz="2400" b="0" i="0" dirty="0" err="1">
                <a:solidFill>
                  <a:srgbClr val="000000"/>
                </a:solidFill>
                <a:effectLst/>
                <a:latin typeface="Times New Roman" panose="02020603050405020304" pitchFamily="18" charset="0"/>
                <a:cs typeface="Times New Roman" panose="02020603050405020304" pitchFamily="18" charset="0"/>
              </a:rPr>
              <a:t>Interior</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Minister</a:t>
            </a:r>
            <a:r>
              <a:rPr lang="it-IT" sz="2400" b="0" i="0" dirty="0">
                <a:solidFill>
                  <a:srgbClr val="000000"/>
                </a:solidFill>
                <a:effectLst/>
                <a:latin typeface="Times New Roman" panose="02020603050405020304" pitchFamily="18" charset="0"/>
                <a:cs typeface="Times New Roman" panose="02020603050405020304" pitchFamily="18" charset="0"/>
              </a:rPr>
              <a:t> Matteo </a:t>
            </a:r>
            <a:r>
              <a:rPr lang="it-IT" sz="2400" b="0" i="0" dirty="0" err="1">
                <a:solidFill>
                  <a:srgbClr val="000000"/>
                </a:solidFill>
                <a:effectLst/>
                <a:latin typeface="Times New Roman" panose="02020603050405020304" pitchFamily="18" charset="0"/>
                <a:cs typeface="Times New Roman" panose="02020603050405020304" pitchFamily="18" charset="0"/>
              </a:rPr>
              <a:t>Piantedosi</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said</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Tuesday</a:t>
            </a:r>
            <a:r>
              <a:rPr lang="it-IT" sz="2400" b="0" i="0" dirty="0">
                <a:solidFill>
                  <a:srgbClr val="000000"/>
                </a:solidFill>
                <a:effectLst/>
                <a:latin typeface="Times New Roman" panose="02020603050405020304" pitchFamily="18" charset="0"/>
                <a:cs typeface="Times New Roman" panose="02020603050405020304" pitchFamily="18" charset="0"/>
              </a:rPr>
              <a:t>.</a:t>
            </a:r>
            <a:br>
              <a:rPr lang="it-IT" sz="2400" b="0" i="0" dirty="0">
                <a:solidFill>
                  <a:srgbClr val="000000"/>
                </a:solidFill>
                <a:effectLst/>
                <a:latin typeface="Times New Roman" panose="02020603050405020304" pitchFamily="18" charset="0"/>
                <a:cs typeface="Times New Roman" panose="02020603050405020304" pitchFamily="18" charset="0"/>
              </a:rPr>
            </a:b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If</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you</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want</a:t>
            </a:r>
            <a:r>
              <a:rPr lang="it-IT" sz="2400" b="0" i="0" dirty="0">
                <a:solidFill>
                  <a:srgbClr val="000000"/>
                </a:solidFill>
                <a:effectLst/>
                <a:latin typeface="Times New Roman" panose="02020603050405020304" pitchFamily="18" charset="0"/>
                <a:cs typeface="Times New Roman" panose="02020603050405020304" pitchFamily="18" charset="0"/>
              </a:rPr>
              <a:t> to focus on the </a:t>
            </a:r>
            <a:r>
              <a:rPr lang="it-IT" sz="2400" b="0" i="0" dirty="0" err="1">
                <a:solidFill>
                  <a:srgbClr val="000000"/>
                </a:solidFill>
                <a:effectLst/>
                <a:latin typeface="Times New Roman" panose="02020603050405020304" pitchFamily="18" charset="0"/>
                <a:cs typeface="Times New Roman" panose="02020603050405020304" pitchFamily="18" charset="0"/>
              </a:rPr>
              <a:t>exegesis</a:t>
            </a:r>
            <a:r>
              <a:rPr lang="it-IT" sz="2400" b="0" i="0" dirty="0">
                <a:solidFill>
                  <a:srgbClr val="000000"/>
                </a:solidFill>
                <a:effectLst/>
                <a:latin typeface="Times New Roman" panose="02020603050405020304" pitchFamily="18" charset="0"/>
                <a:cs typeface="Times New Roman" panose="02020603050405020304" pitchFamily="18" charset="0"/>
              </a:rPr>
              <a:t> of </a:t>
            </a:r>
            <a:r>
              <a:rPr lang="it-IT" sz="2400" b="0" i="0" dirty="0" err="1">
                <a:solidFill>
                  <a:srgbClr val="000000"/>
                </a:solidFill>
                <a:effectLst/>
                <a:latin typeface="Times New Roman" panose="02020603050405020304" pitchFamily="18" charset="0"/>
                <a:cs typeface="Times New Roman" panose="02020603050405020304" pitchFamily="18" charset="0"/>
              </a:rPr>
              <a:t>bureaucratic</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terms</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then</a:t>
            </a:r>
            <a:r>
              <a:rPr lang="it-IT" sz="2400" b="0" i="0" dirty="0">
                <a:solidFill>
                  <a:srgbClr val="000000"/>
                </a:solidFill>
                <a:effectLst/>
                <a:latin typeface="Times New Roman" panose="02020603050405020304" pitchFamily="18" charset="0"/>
                <a:cs typeface="Times New Roman" panose="02020603050405020304" pitchFamily="18" charset="0"/>
              </a:rPr>
              <a:t> go </a:t>
            </a:r>
            <a:r>
              <a:rPr lang="it-IT" sz="2400" b="0" i="0" dirty="0" err="1">
                <a:solidFill>
                  <a:srgbClr val="000000"/>
                </a:solidFill>
                <a:effectLst/>
                <a:latin typeface="Times New Roman" panose="02020603050405020304" pitchFamily="18" charset="0"/>
                <a:cs typeface="Times New Roman" panose="02020603050405020304" pitchFamily="18" charset="0"/>
              </a:rPr>
              <a:t>at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it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but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we</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don't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accept</a:t>
            </a:r>
            <a:r>
              <a:rPr lang="it-IT" sz="2400" b="0" i="0" dirty="0">
                <a:solidFill>
                  <a:srgbClr val="000000"/>
                </a:solidFill>
                <a:effectLst/>
                <a:latin typeface="Times New Roman" panose="02020603050405020304" pitchFamily="18" charset="0"/>
                <a:cs typeface="Times New Roman" panose="02020603050405020304" pitchFamily="18" charset="0"/>
              </a:rPr>
              <a:t> </a:t>
            </a:r>
            <a:r>
              <a:rPr lang="it-IT" sz="2400" b="0" i="0" dirty="0" err="1">
                <a:solidFill>
                  <a:srgbClr val="000000"/>
                </a:solidFill>
                <a:effectLst/>
                <a:latin typeface="Times New Roman" panose="02020603050405020304" pitchFamily="18" charset="0"/>
                <a:cs typeface="Times New Roman" panose="02020603050405020304" pitchFamily="18" charset="0"/>
              </a:rPr>
              <a:t>lessons</a:t>
            </a:r>
            <a:r>
              <a:rPr lang="it-IT" sz="2400" b="0" i="0" dirty="0">
                <a:solidFill>
                  <a:srgbClr val="000000"/>
                </a:solidFill>
                <a:effectLst/>
                <a:latin typeface="Times New Roman" panose="02020603050405020304" pitchFamily="18" charset="0"/>
                <a:cs typeface="Times New Roman" panose="02020603050405020304" pitchFamily="18" charset="0"/>
              </a:rPr>
              <a:t> from </a:t>
            </a:r>
            <a:r>
              <a:rPr lang="it-IT" sz="2400" b="0" i="0" dirty="0" err="1">
                <a:solidFill>
                  <a:srgbClr val="000000"/>
                </a:solidFill>
                <a:effectLst/>
                <a:latin typeface="Times New Roman" panose="02020603050405020304" pitchFamily="18" charset="0"/>
                <a:cs typeface="Times New Roman" panose="02020603050405020304" pitchFamily="18" charset="0"/>
              </a:rPr>
              <a:t>anyone</a:t>
            </a:r>
            <a:r>
              <a:rPr lang="it-IT" sz="2400" b="0" i="0" dirty="0">
                <a:solidFill>
                  <a:srgbClr val="000000"/>
                </a:solidFill>
                <a:effectLst/>
                <a:latin typeface="Times New Roman" panose="02020603050405020304" pitchFamily="18" charset="0"/>
                <a:cs typeface="Times New Roman" panose="02020603050405020304" pitchFamily="18" charset="0"/>
              </a:rPr>
              <a:t> from the </a:t>
            </a:r>
            <a:r>
              <a:rPr lang="it-IT" sz="2400" b="0" i="0" dirty="0" err="1">
                <a:solidFill>
                  <a:srgbClr val="000000"/>
                </a:solidFill>
                <a:effectLst/>
                <a:latin typeface="Times New Roman" panose="02020603050405020304" pitchFamily="18" charset="0"/>
                <a:cs typeface="Times New Roman" panose="02020603050405020304" pitchFamily="18" charset="0"/>
              </a:rPr>
              <a:t>standpoint</a:t>
            </a:r>
            <a:r>
              <a:rPr lang="it-IT" sz="2400" b="0" i="0" dirty="0">
                <a:solidFill>
                  <a:srgbClr val="000000"/>
                </a:solidFill>
                <a:effectLst/>
                <a:latin typeface="Times New Roman" panose="02020603050405020304" pitchFamily="18" charset="0"/>
                <a:cs typeface="Times New Roman" panose="02020603050405020304" pitchFamily="18" charset="0"/>
              </a:rPr>
              <a:t> of </a:t>
            </a:r>
            <a:r>
              <a:rPr lang="it-IT" sz="2400" b="0" i="0" dirty="0" err="1">
                <a:solidFill>
                  <a:srgbClr val="000000"/>
                </a:solidFill>
                <a:effectLst/>
                <a:latin typeface="Times New Roman" panose="02020603050405020304" pitchFamily="18" charset="0"/>
                <a:cs typeface="Times New Roman" panose="02020603050405020304" pitchFamily="18" charset="0"/>
              </a:rPr>
              <a:t>respecting</a:t>
            </a:r>
            <a:r>
              <a:rPr lang="it-IT" sz="2400" b="0" i="0" dirty="0">
                <a:solidFill>
                  <a:srgbClr val="000000"/>
                </a:solidFill>
                <a:effectLst/>
                <a:latin typeface="Times New Roman" panose="02020603050405020304" pitchFamily="18" charset="0"/>
                <a:cs typeface="Times New Roman" panose="02020603050405020304" pitchFamily="18" charset="0"/>
              </a:rPr>
              <a:t> human </a:t>
            </a:r>
            <a:r>
              <a:rPr lang="it-IT" sz="2400" b="0" i="0" dirty="0" err="1">
                <a:solidFill>
                  <a:srgbClr val="000000"/>
                </a:solidFill>
                <a:effectLst/>
                <a:latin typeface="Times New Roman" panose="02020603050405020304" pitchFamily="18" charset="0"/>
                <a:cs typeface="Times New Roman" panose="02020603050405020304" pitchFamily="18" charset="0"/>
              </a:rPr>
              <a:t>rights</a:t>
            </a:r>
            <a:r>
              <a:rPr lang="it-IT" sz="2400" b="0" i="0" dirty="0">
                <a:solidFill>
                  <a:srgbClr val="000000"/>
                </a:solidFill>
                <a:effectLst/>
                <a:latin typeface="Times New Roman" panose="02020603050405020304" pitchFamily="18" charset="0"/>
                <a:cs typeface="Times New Roman" panose="02020603050405020304" pitchFamily="18" charset="0"/>
              </a:rPr>
              <a:t>," he </a:t>
            </a:r>
            <a:r>
              <a:rPr lang="it-IT" sz="2400" b="0" i="0" dirty="0" err="1">
                <a:solidFill>
                  <a:srgbClr val="000000"/>
                </a:solidFill>
                <a:effectLst/>
                <a:latin typeface="Times New Roman" panose="02020603050405020304" pitchFamily="18" charset="0"/>
                <a:cs typeface="Times New Roman" panose="02020603050405020304" pitchFamily="18" charset="0"/>
              </a:rPr>
              <a:t>said</a:t>
            </a:r>
            <a:r>
              <a:rPr lang="it-IT" sz="2400" b="0" i="0" dirty="0">
                <a:solidFill>
                  <a:srgbClr val="000000"/>
                </a:solidFill>
                <a:effectLst/>
                <a:latin typeface="Times New Roman" panose="02020603050405020304" pitchFamily="18" charset="0"/>
                <a:cs typeface="Times New Roman" panose="02020603050405020304" pitchFamily="18" charset="0"/>
              </a:rPr>
              <a:t>.</a:t>
            </a:r>
          </a:p>
          <a:p>
            <a:br>
              <a:rPr lang="it-IT" sz="2400" dirty="0"/>
            </a:br>
            <a:endParaRPr lang="it-IT" sz="2400" b="0" i="0" dirty="0">
              <a:solidFill>
                <a:srgbClr val="000000"/>
              </a:solidFill>
              <a:effectLst/>
              <a:latin typeface="GothamNarrow-Book"/>
            </a:endParaRPr>
          </a:p>
        </p:txBody>
      </p:sp>
    </p:spTree>
    <p:extLst>
      <p:ext uri="{BB962C8B-B14F-4D97-AF65-F5344CB8AC3E}">
        <p14:creationId xmlns:p14="http://schemas.microsoft.com/office/powerpoint/2010/main" val="2652588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a:xfrm>
            <a:off x="323528" y="486261"/>
            <a:ext cx="8662863" cy="758825"/>
          </a:xfrm>
        </p:spPr>
        <p:txBody>
          <a:bodyPr/>
          <a:lstStyle/>
          <a:p>
            <a:br>
              <a:rPr lang="it-IT" altLang="it-IT" sz="4000" dirty="0"/>
            </a:br>
            <a:br>
              <a:rPr lang="it-IT" altLang="it-IT" sz="4000" dirty="0"/>
            </a:br>
            <a:br>
              <a:rPr lang="it-IT" altLang="it-IT" sz="4000" dirty="0"/>
            </a:br>
            <a:br>
              <a:rPr lang="it-IT" altLang="it-IT" sz="4000" dirty="0"/>
            </a:br>
            <a:br>
              <a:rPr lang="it-IT" altLang="it-IT" sz="4000" dirty="0"/>
            </a:br>
            <a:r>
              <a:rPr lang="it-IT" altLang="it-IT" sz="3600" dirty="0"/>
              <a:t>Reporting the </a:t>
            </a:r>
            <a:r>
              <a:rPr lang="it-IT" altLang="it-IT" sz="3600" dirty="0" err="1"/>
              <a:t>same</a:t>
            </a:r>
            <a:r>
              <a:rPr lang="it-IT" altLang="it-IT" sz="3600" dirty="0"/>
              <a:t> story in </a:t>
            </a:r>
            <a:r>
              <a:rPr lang="it-IT" altLang="it-IT" sz="3600" dirty="0" err="1"/>
              <a:t>different</a:t>
            </a:r>
            <a:r>
              <a:rPr lang="it-IT" altLang="it-IT" sz="3600" dirty="0"/>
              <a:t> ways</a:t>
            </a:r>
          </a:p>
        </p:txBody>
      </p:sp>
      <p:sp>
        <p:nvSpPr>
          <p:cNvPr id="22531"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2108572-A6D7-45E4-9938-E01CCB521887}" type="slidenum">
              <a:rPr lang="it-IT" altLang="it-IT" sz="1600" smtClean="0">
                <a:solidFill>
                  <a:srgbClr val="2F4B2F"/>
                </a:solidFill>
              </a:rPr>
              <a:pPr>
                <a:spcBef>
                  <a:spcPct val="0"/>
                </a:spcBef>
                <a:buClrTx/>
                <a:buSzTx/>
                <a:buFontTx/>
                <a:buNone/>
              </a:pPr>
              <a:t>12</a:t>
            </a:fld>
            <a:endParaRPr lang="it-IT" altLang="it-IT" sz="1600">
              <a:solidFill>
                <a:srgbClr val="2F4B2F"/>
              </a:solidFill>
            </a:endParaRPr>
          </a:p>
        </p:txBody>
      </p:sp>
      <p:pic>
        <p:nvPicPr>
          <p:cNvPr id="22532" name="Immagin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0413" y="1773238"/>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2B5EA84-B417-3F4A-A1D2-924B092BCCA1}"/>
              </a:ext>
            </a:extLst>
          </p:cNvPr>
          <p:cNvSpPr>
            <a:spLocks noGrp="1"/>
          </p:cNvSpPr>
          <p:nvPr>
            <p:ph type="sldNum" sz="quarter" idx="12"/>
          </p:nvPr>
        </p:nvSpPr>
        <p:spPr/>
        <p:txBody>
          <a:bodyPr/>
          <a:lstStyle/>
          <a:p>
            <a:pPr>
              <a:defRPr/>
            </a:pPr>
            <a:fld id="{9C19B6FA-DC6B-4723-8BB8-440BB025D59A}" type="slidenum">
              <a:rPr lang="it-IT" altLang="it-IT" smtClean="0"/>
              <a:pPr>
                <a:defRPr/>
              </a:pPr>
              <a:t>13</a:t>
            </a:fld>
            <a:endParaRPr lang="it-IT" altLang="it-IT"/>
          </a:p>
        </p:txBody>
      </p:sp>
      <p:pic>
        <p:nvPicPr>
          <p:cNvPr id="3" name="Immagine 2">
            <a:extLst>
              <a:ext uri="{FF2B5EF4-FFF2-40B4-BE49-F238E27FC236}">
                <a16:creationId xmlns:a16="http://schemas.microsoft.com/office/drawing/2014/main" id="{1AFE71DF-1F39-7F43-A1D2-F64A12C2364B}"/>
              </a:ext>
            </a:extLst>
          </p:cNvPr>
          <p:cNvPicPr>
            <a:picLocks noChangeAspect="1"/>
          </p:cNvPicPr>
          <p:nvPr/>
        </p:nvPicPr>
        <p:blipFill>
          <a:blip r:embed="rId2"/>
          <a:stretch>
            <a:fillRect/>
          </a:stretch>
        </p:blipFill>
        <p:spPr>
          <a:xfrm>
            <a:off x="164822" y="121554"/>
            <a:ext cx="8814356" cy="6283672"/>
          </a:xfrm>
          <a:prstGeom prst="rect">
            <a:avLst/>
          </a:prstGeom>
        </p:spPr>
      </p:pic>
    </p:spTree>
    <p:extLst>
      <p:ext uri="{BB962C8B-B14F-4D97-AF65-F5344CB8AC3E}">
        <p14:creationId xmlns:p14="http://schemas.microsoft.com/office/powerpoint/2010/main" val="3530390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2B5EA84-B417-3F4A-A1D2-924B092BCCA1}"/>
              </a:ext>
            </a:extLst>
          </p:cNvPr>
          <p:cNvSpPr>
            <a:spLocks noGrp="1"/>
          </p:cNvSpPr>
          <p:nvPr>
            <p:ph type="sldNum" sz="quarter" idx="12"/>
          </p:nvPr>
        </p:nvSpPr>
        <p:spPr/>
        <p:txBody>
          <a:bodyPr/>
          <a:lstStyle/>
          <a:p>
            <a:pPr>
              <a:defRPr/>
            </a:pPr>
            <a:fld id="{9C19B6FA-DC6B-4723-8BB8-440BB025D59A}" type="slidenum">
              <a:rPr lang="it-IT" altLang="it-IT" smtClean="0"/>
              <a:pPr>
                <a:defRPr/>
              </a:pPr>
              <a:t>14</a:t>
            </a:fld>
            <a:endParaRPr lang="it-IT" altLang="it-IT"/>
          </a:p>
        </p:txBody>
      </p:sp>
      <p:sp>
        <p:nvSpPr>
          <p:cNvPr id="6" name="AutoShape 2" descr="Meghan and Harry's Oprah interview: How the British press reacted">
            <a:extLst>
              <a:ext uri="{FF2B5EF4-FFF2-40B4-BE49-F238E27FC236}">
                <a16:creationId xmlns:a16="http://schemas.microsoft.com/office/drawing/2014/main" id="{0510CA16-F74C-E44F-9CFE-EA37A7B60733}"/>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 name="Rettangolo 6">
            <a:extLst>
              <a:ext uri="{FF2B5EF4-FFF2-40B4-BE49-F238E27FC236}">
                <a16:creationId xmlns:a16="http://schemas.microsoft.com/office/drawing/2014/main" id="{3DAAFCE7-5F6A-E64C-B2F1-6E37688D9D6D}"/>
              </a:ext>
            </a:extLst>
          </p:cNvPr>
          <p:cNvSpPr/>
          <p:nvPr/>
        </p:nvSpPr>
        <p:spPr>
          <a:xfrm>
            <a:off x="2123728" y="1268761"/>
            <a:ext cx="5616624" cy="1569660"/>
          </a:xfrm>
          <a:prstGeom prst="rect">
            <a:avLst/>
          </a:prstGeom>
        </p:spPr>
        <p:txBody>
          <a:bodyPr wrap="square">
            <a:spAutoFit/>
          </a:bodyPr>
          <a:lstStyle/>
          <a:p>
            <a:r>
              <a:rPr lang="it-IT" sz="3200" dirty="0" err="1">
                <a:solidFill>
                  <a:srgbClr val="3F3F42"/>
                </a:solidFill>
                <a:latin typeface="ReithSerif"/>
              </a:rPr>
              <a:t>Newspaper</a:t>
            </a:r>
            <a:r>
              <a:rPr lang="it-IT" sz="3200" dirty="0">
                <a:solidFill>
                  <a:srgbClr val="3F3F42"/>
                </a:solidFill>
                <a:latin typeface="ReithSerif"/>
              </a:rPr>
              <a:t> </a:t>
            </a:r>
            <a:r>
              <a:rPr lang="it-IT" sz="3200" dirty="0" err="1">
                <a:solidFill>
                  <a:srgbClr val="3F3F42"/>
                </a:solidFill>
                <a:latin typeface="ReithSerif"/>
              </a:rPr>
              <a:t>headlines</a:t>
            </a:r>
            <a:r>
              <a:rPr lang="it-IT" sz="3200" dirty="0">
                <a:solidFill>
                  <a:srgbClr val="3F3F42"/>
                </a:solidFill>
                <a:latin typeface="ReithSerif"/>
              </a:rPr>
              <a:t>: Palace '</a:t>
            </a:r>
            <a:r>
              <a:rPr lang="it-IT" sz="3200" dirty="0" err="1">
                <a:solidFill>
                  <a:srgbClr val="3F3F42"/>
                </a:solidFill>
                <a:latin typeface="ReithSerif"/>
              </a:rPr>
              <a:t>reeling</a:t>
            </a:r>
            <a:r>
              <a:rPr lang="it-IT" sz="3200" dirty="0">
                <a:solidFill>
                  <a:srgbClr val="3F3F42"/>
                </a:solidFill>
                <a:latin typeface="ReithSerif"/>
              </a:rPr>
              <a:t>' over </a:t>
            </a:r>
            <a:r>
              <a:rPr lang="it-IT" sz="3200" dirty="0" err="1">
                <a:solidFill>
                  <a:srgbClr val="3F3F42"/>
                </a:solidFill>
                <a:latin typeface="ReithSerif"/>
              </a:rPr>
              <a:t>Meghan</a:t>
            </a:r>
            <a:r>
              <a:rPr lang="it-IT" sz="3200" dirty="0">
                <a:solidFill>
                  <a:srgbClr val="3F3F42"/>
                </a:solidFill>
                <a:latin typeface="ReithSerif"/>
              </a:rPr>
              <a:t> and Harry '</a:t>
            </a:r>
            <a:r>
              <a:rPr lang="it-IT" sz="3200" dirty="0" err="1">
                <a:solidFill>
                  <a:srgbClr val="3F3F42"/>
                </a:solidFill>
                <a:latin typeface="ReithSerif"/>
              </a:rPr>
              <a:t>bombshell</a:t>
            </a:r>
            <a:r>
              <a:rPr lang="it-IT" sz="3200" dirty="0">
                <a:solidFill>
                  <a:srgbClr val="3F3F42"/>
                </a:solidFill>
                <a:latin typeface="ReithSerif"/>
              </a:rPr>
              <a:t>' </a:t>
            </a:r>
            <a:r>
              <a:rPr lang="it-IT" sz="3200" dirty="0" err="1">
                <a:solidFill>
                  <a:srgbClr val="3F3F42"/>
                </a:solidFill>
                <a:latin typeface="ReithSerif"/>
              </a:rPr>
              <a:t>interview</a:t>
            </a:r>
            <a:endParaRPr lang="it-IT" sz="3200" b="0" i="0" dirty="0">
              <a:solidFill>
                <a:srgbClr val="3F3F42"/>
              </a:solidFill>
              <a:effectLst/>
              <a:latin typeface="ReithSerif"/>
            </a:endParaRPr>
          </a:p>
        </p:txBody>
      </p:sp>
      <p:pic>
        <p:nvPicPr>
          <p:cNvPr id="57348" name="Picture 4" descr="ITV forced to edit headlines shown in Meghan and Harry interview">
            <a:hlinkClick r:id="rId2"/>
            <a:extLst>
              <a:ext uri="{FF2B5EF4-FFF2-40B4-BE49-F238E27FC236}">
                <a16:creationId xmlns:a16="http://schemas.microsoft.com/office/drawing/2014/main" id="{0C34B2E4-933E-034C-8821-65A054D3C5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159110"/>
            <a:ext cx="2857500" cy="284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5277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title"/>
          </p:nvPr>
        </p:nvSpPr>
        <p:spPr/>
        <p:txBody>
          <a:bodyPr/>
          <a:lstStyle/>
          <a:p>
            <a:r>
              <a:rPr lang="it-IT" altLang="it-IT" sz="4400"/>
              <a:t>Truth</a:t>
            </a:r>
          </a:p>
        </p:txBody>
      </p:sp>
      <p:sp>
        <p:nvSpPr>
          <p:cNvPr id="23555"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FE75444-6B5E-4B6C-88BB-F8E679B6E90B}" type="slidenum">
              <a:rPr lang="it-IT" altLang="it-IT" sz="1600" smtClean="0">
                <a:solidFill>
                  <a:srgbClr val="2F4B2F"/>
                </a:solidFill>
              </a:rPr>
              <a:pPr>
                <a:spcBef>
                  <a:spcPct val="0"/>
                </a:spcBef>
                <a:buClrTx/>
                <a:buSzTx/>
                <a:buFontTx/>
                <a:buNone/>
              </a:pPr>
              <a:t>15</a:t>
            </a:fld>
            <a:endParaRPr lang="it-IT" altLang="it-IT" sz="1600">
              <a:solidFill>
                <a:srgbClr val="2F4B2F"/>
              </a:solidFill>
            </a:endParaRPr>
          </a:p>
        </p:txBody>
      </p:sp>
      <p:pic>
        <p:nvPicPr>
          <p:cNvPr id="23556" name="Picture 2" descr="Image result for same news in different newspap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4975" y="1773238"/>
            <a:ext cx="61912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r>
              <a:rPr lang="it-IT" altLang="it-IT" sz="4400"/>
              <a:t>Truth</a:t>
            </a:r>
          </a:p>
        </p:txBody>
      </p:sp>
      <p:sp>
        <p:nvSpPr>
          <p:cNvPr id="2457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C25D3E77-1BA4-43AF-BFB5-35BD56D20BDC}" type="slidenum">
              <a:rPr lang="it-IT" altLang="it-IT" sz="1600" smtClean="0">
                <a:solidFill>
                  <a:srgbClr val="2F4B2F"/>
                </a:solidFill>
              </a:rPr>
              <a:pPr>
                <a:spcBef>
                  <a:spcPct val="0"/>
                </a:spcBef>
                <a:buClrTx/>
                <a:buSzTx/>
                <a:buFontTx/>
                <a:buNone/>
              </a:pPr>
              <a:t>16</a:t>
            </a:fld>
            <a:endParaRPr lang="it-IT" altLang="it-IT" sz="1600">
              <a:solidFill>
                <a:srgbClr val="2F4B2F"/>
              </a:solidFill>
            </a:endParaRPr>
          </a:p>
        </p:txBody>
      </p:sp>
      <p:pic>
        <p:nvPicPr>
          <p:cNvPr id="24580" name="Picture 2" descr="Image result for same news in different newspapers brexi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0" y="2133600"/>
            <a:ext cx="697865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0E6B0-2292-C643-A3AB-B621AC857BF2}"/>
              </a:ext>
            </a:extLst>
          </p:cNvPr>
          <p:cNvSpPr>
            <a:spLocks noGrp="1"/>
          </p:cNvSpPr>
          <p:nvPr>
            <p:ph type="title"/>
          </p:nvPr>
        </p:nvSpPr>
        <p:spPr/>
        <p:txBody>
          <a:bodyPr/>
          <a:lstStyle/>
          <a:p>
            <a:r>
              <a:rPr lang="it-IT" dirty="0" err="1"/>
              <a:t>Truth</a:t>
            </a:r>
            <a:endParaRPr lang="it-IT" dirty="0"/>
          </a:p>
        </p:txBody>
      </p:sp>
      <p:sp>
        <p:nvSpPr>
          <p:cNvPr id="3" name="Segnaposto numero diapositiva 2">
            <a:extLst>
              <a:ext uri="{FF2B5EF4-FFF2-40B4-BE49-F238E27FC236}">
                <a16:creationId xmlns:a16="http://schemas.microsoft.com/office/drawing/2014/main" id="{8E4C6204-24B7-B746-9100-836625085D9F}"/>
              </a:ext>
            </a:extLst>
          </p:cNvPr>
          <p:cNvSpPr>
            <a:spLocks noGrp="1"/>
          </p:cNvSpPr>
          <p:nvPr>
            <p:ph type="sldNum" sz="quarter" idx="12"/>
          </p:nvPr>
        </p:nvSpPr>
        <p:spPr/>
        <p:txBody>
          <a:bodyPr/>
          <a:lstStyle/>
          <a:p>
            <a:pPr>
              <a:defRPr/>
            </a:pPr>
            <a:fld id="{78A69870-2969-4AA9-BF23-25FF853ACCD5}" type="slidenum">
              <a:rPr lang="it-IT" altLang="it-IT" smtClean="0"/>
              <a:pPr>
                <a:defRPr/>
              </a:pPr>
              <a:t>17</a:t>
            </a:fld>
            <a:endParaRPr lang="it-IT" altLang="it-IT"/>
          </a:p>
        </p:txBody>
      </p:sp>
      <p:pic>
        <p:nvPicPr>
          <p:cNvPr id="4" name="Immagine 3">
            <a:extLst>
              <a:ext uri="{FF2B5EF4-FFF2-40B4-BE49-F238E27FC236}">
                <a16:creationId xmlns:a16="http://schemas.microsoft.com/office/drawing/2014/main" id="{EB8BD47E-1AA9-5642-A414-5FC5B29B34DF}"/>
              </a:ext>
            </a:extLst>
          </p:cNvPr>
          <p:cNvPicPr>
            <a:picLocks noChangeAspect="1"/>
          </p:cNvPicPr>
          <p:nvPr/>
        </p:nvPicPr>
        <p:blipFill>
          <a:blip r:embed="rId2"/>
          <a:stretch>
            <a:fillRect/>
          </a:stretch>
        </p:blipFill>
        <p:spPr>
          <a:xfrm>
            <a:off x="107504" y="1795482"/>
            <a:ext cx="8928992" cy="3267036"/>
          </a:xfrm>
          <a:prstGeom prst="rect">
            <a:avLst/>
          </a:prstGeom>
        </p:spPr>
      </p:pic>
    </p:spTree>
    <p:extLst>
      <p:ext uri="{BB962C8B-B14F-4D97-AF65-F5344CB8AC3E}">
        <p14:creationId xmlns:p14="http://schemas.microsoft.com/office/powerpoint/2010/main" val="3969040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Immagine 2"/>
          <p:cNvPicPr>
            <a:picLocks noChangeAspect="1" noChangeArrowheads="1"/>
          </p:cNvPicPr>
          <p:nvPr/>
        </p:nvPicPr>
        <p:blipFill>
          <a:blip r:embed="rId2">
            <a:extLst>
              <a:ext uri="{28A0092B-C50C-407E-A947-70E740481C1C}">
                <a14:useLocalDpi xmlns:a14="http://schemas.microsoft.com/office/drawing/2010/main" val="0"/>
              </a:ext>
            </a:extLst>
          </a:blip>
          <a:srcRect l="22084" t="37811" r="22240" b="23134"/>
          <a:stretch>
            <a:fillRect/>
          </a:stretch>
        </p:blipFill>
        <p:spPr bwMode="auto">
          <a:xfrm>
            <a:off x="285750" y="214313"/>
            <a:ext cx="8572500"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76F11650-2A61-4EC6-9336-296F6D030A5E}" type="slidenum">
              <a:rPr lang="it-IT" altLang="it-IT" sz="1600" smtClean="0">
                <a:solidFill>
                  <a:srgbClr val="FFFFFF"/>
                </a:solidFill>
              </a:rPr>
              <a:pPr>
                <a:spcBef>
                  <a:spcPct val="0"/>
                </a:spcBef>
                <a:buClrTx/>
                <a:buSzTx/>
                <a:buFontTx/>
                <a:buNone/>
              </a:pPr>
              <a:t>18</a:t>
            </a:fld>
            <a:endParaRPr lang="it-IT" altLang="it-IT" sz="1600">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850" y="309563"/>
            <a:ext cx="8534400" cy="758825"/>
          </a:xfrm>
        </p:spPr>
        <p:txBody>
          <a:bodyPr/>
          <a:lstStyle/>
          <a:p>
            <a:pPr>
              <a:defRPr/>
            </a:pPr>
            <a:r>
              <a:rPr lang="it-IT" sz="4000" b="1" dirty="0"/>
              <a:t>The power of </a:t>
            </a:r>
            <a:r>
              <a:rPr lang="it-IT" sz="4000" b="1" dirty="0" err="1"/>
              <a:t>metaphor</a:t>
            </a:r>
            <a:br>
              <a:rPr lang="it-IT" sz="4000" dirty="0"/>
            </a:br>
            <a:r>
              <a:rPr lang="it-IT" sz="2000" dirty="0" err="1">
                <a:solidFill>
                  <a:srgbClr val="002060"/>
                </a:solidFill>
              </a:rPr>
              <a:t>Beard</a:t>
            </a:r>
            <a:r>
              <a:rPr lang="it-IT" sz="2000" dirty="0">
                <a:solidFill>
                  <a:srgbClr val="002060"/>
                </a:solidFill>
              </a:rPr>
              <a:t> 21-24, </a:t>
            </a:r>
            <a:r>
              <a:rPr lang="it-IT" sz="2000" dirty="0" err="1">
                <a:solidFill>
                  <a:srgbClr val="002060"/>
                </a:solidFill>
              </a:rPr>
              <a:t>Partington</a:t>
            </a:r>
            <a:r>
              <a:rPr lang="it-IT" sz="2000" dirty="0">
                <a:solidFill>
                  <a:srgbClr val="002060"/>
                </a:solidFill>
              </a:rPr>
              <a:t> 126-132</a:t>
            </a:r>
          </a:p>
        </p:txBody>
      </p:sp>
      <p:pic>
        <p:nvPicPr>
          <p:cNvPr id="26627" name="Segnaposto contenuto 3"/>
          <p:cNvPicPr>
            <a:picLocks noGrp="1"/>
          </p:cNvPicPr>
          <p:nvPr>
            <p:ph sz="quarter" idx="1"/>
          </p:nvPr>
        </p:nvPicPr>
        <p:blipFill>
          <a:blip r:embed="rId2">
            <a:extLst>
              <a:ext uri="{28A0092B-C50C-407E-A947-70E740481C1C}">
                <a14:useLocalDpi xmlns:a14="http://schemas.microsoft.com/office/drawing/2010/main" val="0"/>
              </a:ext>
            </a:extLst>
          </a:blip>
          <a:srcRect l="22707" t="26369" r="22240" b="41280"/>
          <a:stretch>
            <a:fillRect/>
          </a:stretch>
        </p:blipFill>
        <p:spPr>
          <a:xfrm>
            <a:off x="104775" y="1557338"/>
            <a:ext cx="8786813" cy="4714875"/>
          </a:xfrm>
        </p:spPr>
      </p:pic>
      <p:sp>
        <p:nvSpPr>
          <p:cNvPr id="2662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D06E9EE2-A5EC-4DA4-9D3C-1F1621FF51C0}" type="slidenum">
              <a:rPr lang="it-IT" altLang="it-IT" sz="1600" smtClean="0">
                <a:solidFill>
                  <a:srgbClr val="2F4B2F"/>
                </a:solidFill>
              </a:rPr>
              <a:pPr>
                <a:spcBef>
                  <a:spcPct val="0"/>
                </a:spcBef>
                <a:buClrTx/>
                <a:buSzTx/>
                <a:buFontTx/>
                <a:buNone/>
              </a:pPr>
              <a:t>19</a:t>
            </a:fld>
            <a:endParaRPr lang="it-IT" altLang="it-IT" sz="1600">
              <a:solidFill>
                <a:srgbClr val="2F4B2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olo 1"/>
          <p:cNvSpPr>
            <a:spLocks noGrp="1"/>
          </p:cNvSpPr>
          <p:nvPr>
            <p:ph type="title"/>
          </p:nvPr>
        </p:nvSpPr>
        <p:spPr/>
        <p:txBody>
          <a:bodyPr/>
          <a:lstStyle/>
          <a:p>
            <a:pPr eaLnBrk="1" hangingPunct="1"/>
            <a:r>
              <a:rPr lang="it-IT" altLang="it-IT" sz="3600"/>
              <a:t>Unit 2</a:t>
            </a:r>
            <a:endParaRPr lang="it-IT" altLang="it-IT"/>
          </a:p>
        </p:txBody>
      </p:sp>
      <p:sp>
        <p:nvSpPr>
          <p:cNvPr id="14339" name="Segnaposto contenuto 2"/>
          <p:cNvSpPr txBox="1">
            <a:spLocks/>
          </p:cNvSpPr>
          <p:nvPr/>
        </p:nvSpPr>
        <p:spPr bwMode="auto">
          <a:xfrm>
            <a:off x="4714875" y="1714500"/>
            <a:ext cx="4127500" cy="4572000"/>
          </a:xfrm>
          <a:prstGeom prst="rect">
            <a:avLst/>
          </a:prstGeom>
          <a:noFill/>
          <a:ln w="9525">
            <a:noFill/>
            <a:miter lim="800000"/>
            <a:headEnd/>
            <a:tailEnd/>
          </a:ln>
        </p:spPr>
        <p:txBody>
          <a:bodyPr/>
          <a:lstStyle/>
          <a:p>
            <a:pPr marL="273050" indent="-273050" algn="ctr" eaLnBrk="1" hangingPunct="1">
              <a:spcBef>
                <a:spcPct val="20000"/>
              </a:spcBef>
              <a:buClr>
                <a:schemeClr val="accent1"/>
              </a:buClr>
              <a:buSzPct val="85000"/>
              <a:buFont typeface="Wingdings 2" pitchFamily="18" charset="2"/>
              <a:buNone/>
              <a:defRPr/>
            </a:pPr>
            <a:endParaRPr lang="en-GB" sz="2800" b="1" dirty="0">
              <a:latin typeface="Georgia" pitchFamily="18" charset="0"/>
              <a:cs typeface="Arial" charset="0"/>
            </a:endParaRPr>
          </a:p>
          <a:p>
            <a:pPr algn="ctr" eaLnBrk="1" hangingPunct="1">
              <a:defRPr/>
            </a:pPr>
            <a:r>
              <a:rPr lang="en-GB" sz="6000" b="1" dirty="0">
                <a:solidFill>
                  <a:schemeClr val="tx2">
                    <a:lumMod val="50000"/>
                  </a:schemeClr>
                </a:solidFill>
                <a:latin typeface="+mn-lt"/>
                <a:cs typeface="Arial" charset="0"/>
              </a:rPr>
              <a:t>What do they stand for?</a:t>
            </a:r>
            <a:endParaRPr lang="it-IT" sz="6000" dirty="0">
              <a:solidFill>
                <a:schemeClr val="tx2">
                  <a:lumMod val="50000"/>
                </a:schemeClr>
              </a:solidFill>
              <a:latin typeface="+mn-lt"/>
              <a:cs typeface="Arial" charset="0"/>
            </a:endParaRPr>
          </a:p>
        </p:txBody>
      </p:sp>
      <p:pic>
        <p:nvPicPr>
          <p:cNvPr id="16388" name="Picture 6" descr="http://th09.deviantart.net/fs71/PRE/i/2011/109/5/d/what_do_you_stand_for____by_jswoodhams-d3ed7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63" y="2500313"/>
            <a:ext cx="4071937"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CD3C335-00CD-4004-8E48-F4FD109C9434}" type="slidenum">
              <a:rPr lang="it-IT" altLang="it-IT" sz="1600" smtClean="0">
                <a:solidFill>
                  <a:srgbClr val="2F4B2F"/>
                </a:solidFill>
              </a:rPr>
              <a:pPr>
                <a:spcBef>
                  <a:spcPct val="0"/>
                </a:spcBef>
                <a:buClrTx/>
                <a:buSzTx/>
                <a:buFontTx/>
                <a:buNone/>
              </a:pPr>
              <a:t>2</a:t>
            </a:fld>
            <a:endParaRPr lang="it-IT" altLang="it-IT" sz="1600">
              <a:solidFill>
                <a:srgbClr val="2F4B2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718" y="262930"/>
            <a:ext cx="8534400" cy="758825"/>
          </a:xfrm>
        </p:spPr>
        <p:txBody>
          <a:bodyPr/>
          <a:lstStyle/>
          <a:p>
            <a:pPr>
              <a:defRPr/>
            </a:pPr>
            <a:r>
              <a:rPr lang="it-IT" sz="4000" b="1" dirty="0"/>
              <a:t>The power of </a:t>
            </a:r>
            <a:r>
              <a:rPr lang="it-IT" sz="4000" b="1" dirty="0" err="1"/>
              <a:t>metaphor</a:t>
            </a:r>
            <a:br>
              <a:rPr lang="it-IT" sz="4000" dirty="0"/>
            </a:br>
            <a:r>
              <a:rPr lang="it-IT" sz="2000" dirty="0" err="1">
                <a:solidFill>
                  <a:srgbClr val="002060"/>
                </a:solidFill>
              </a:rPr>
              <a:t>Beard</a:t>
            </a:r>
            <a:r>
              <a:rPr lang="it-IT" sz="2000" dirty="0">
                <a:solidFill>
                  <a:srgbClr val="002060"/>
                </a:solidFill>
              </a:rPr>
              <a:t> 21-24, </a:t>
            </a:r>
            <a:r>
              <a:rPr lang="it-IT" sz="2000" dirty="0" err="1">
                <a:solidFill>
                  <a:srgbClr val="002060"/>
                </a:solidFill>
              </a:rPr>
              <a:t>Partington</a:t>
            </a:r>
            <a:r>
              <a:rPr lang="it-IT" sz="2000" dirty="0">
                <a:solidFill>
                  <a:srgbClr val="002060"/>
                </a:solidFill>
              </a:rPr>
              <a:t> 126-132</a:t>
            </a:r>
          </a:p>
        </p:txBody>
      </p:sp>
      <p:sp>
        <p:nvSpPr>
          <p:cNvPr id="27651" name="Segnaposto numero diapositiva 5"/>
          <p:cNvSpPr>
            <a:spLocks noGrp="1"/>
          </p:cNvSpPr>
          <p:nvPr>
            <p:ph type="sldNum" sz="quarter" idx="12"/>
          </p:nvPr>
        </p:nvSpPr>
        <p:spPr bwMode="auto">
          <a:xfrm>
            <a:off x="4343400" y="916782"/>
            <a:ext cx="457200" cy="4413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4BACBE00-3499-476C-9440-DB37E98200EE}" type="slidenum">
              <a:rPr lang="it-IT" altLang="it-IT" sz="1600" smtClean="0">
                <a:solidFill>
                  <a:srgbClr val="2F4B2F"/>
                </a:solidFill>
              </a:rPr>
              <a:pPr>
                <a:spcBef>
                  <a:spcPct val="0"/>
                </a:spcBef>
                <a:buClrTx/>
                <a:buSzTx/>
                <a:buFontTx/>
                <a:buNone/>
              </a:pPr>
              <a:t>20</a:t>
            </a:fld>
            <a:endParaRPr lang="it-IT" altLang="it-IT" sz="1600" dirty="0">
              <a:solidFill>
                <a:srgbClr val="2F4B2F"/>
              </a:solidFill>
            </a:endParaRPr>
          </a:p>
        </p:txBody>
      </p:sp>
      <p:sp>
        <p:nvSpPr>
          <p:cNvPr id="3" name="Segnaposto contenuto 2"/>
          <p:cNvSpPr>
            <a:spLocks noGrp="1"/>
          </p:cNvSpPr>
          <p:nvPr>
            <p:ph sz="quarter" idx="1"/>
          </p:nvPr>
        </p:nvSpPr>
        <p:spPr>
          <a:xfrm>
            <a:off x="292816" y="1247775"/>
            <a:ext cx="8504238" cy="4967882"/>
          </a:xfrm>
        </p:spPr>
        <p:txBody>
          <a:bodyPr/>
          <a:lstStyle/>
          <a:p>
            <a:pPr>
              <a:defRPr/>
            </a:pPr>
            <a:r>
              <a:rPr lang="it-IT" b="1" dirty="0" err="1">
                <a:solidFill>
                  <a:srgbClr val="002060"/>
                </a:solidFill>
              </a:rPr>
              <a:t>Inactive</a:t>
            </a:r>
            <a:r>
              <a:rPr lang="it-IT" b="1" dirty="0">
                <a:solidFill>
                  <a:srgbClr val="002060"/>
                </a:solidFill>
              </a:rPr>
              <a:t> or dead (</a:t>
            </a:r>
            <a:r>
              <a:rPr lang="it-IT" b="1" dirty="0" err="1">
                <a:solidFill>
                  <a:srgbClr val="002060"/>
                </a:solidFill>
              </a:rPr>
              <a:t>frozen</a:t>
            </a:r>
            <a:r>
              <a:rPr lang="it-IT" b="1" dirty="0">
                <a:solidFill>
                  <a:srgbClr val="002060"/>
                </a:solidFill>
              </a:rPr>
              <a:t>, </a:t>
            </a:r>
            <a:r>
              <a:rPr lang="it-IT" b="1" dirty="0" err="1">
                <a:solidFill>
                  <a:srgbClr val="002060"/>
                </a:solidFill>
              </a:rPr>
              <a:t>historical</a:t>
            </a:r>
            <a:r>
              <a:rPr lang="it-IT" b="1" dirty="0">
                <a:solidFill>
                  <a:srgbClr val="002060"/>
                </a:solidFill>
              </a:rPr>
              <a:t>)  </a:t>
            </a:r>
            <a:r>
              <a:rPr lang="it-IT" b="1" dirty="0" err="1">
                <a:solidFill>
                  <a:srgbClr val="002060"/>
                </a:solidFill>
              </a:rPr>
              <a:t>metaphors</a:t>
            </a:r>
            <a:r>
              <a:rPr lang="it-IT" b="1" dirty="0">
                <a:solidFill>
                  <a:srgbClr val="002060"/>
                </a:solidFill>
              </a:rPr>
              <a:t>. i.e. clichés:</a:t>
            </a:r>
          </a:p>
          <a:p>
            <a:pPr>
              <a:defRPr/>
            </a:pPr>
            <a:r>
              <a:rPr lang="en-US" sz="2000" b="1" dirty="0">
                <a:solidFill>
                  <a:srgbClr val="002060"/>
                </a:solidFill>
              </a:rPr>
              <a:t>Body of an essay</a:t>
            </a:r>
            <a:r>
              <a:rPr lang="en-US" sz="2000" dirty="0">
                <a:solidFill>
                  <a:srgbClr val="002060"/>
                </a:solidFill>
              </a:rPr>
              <a:t>: Here the structure of an essay is compared to that of human anatomy, </a:t>
            </a:r>
          </a:p>
          <a:p>
            <a:pPr>
              <a:defRPr/>
            </a:pPr>
            <a:r>
              <a:rPr lang="en-US" sz="2000" b="1" dirty="0">
                <a:solidFill>
                  <a:srgbClr val="002060"/>
                </a:solidFill>
              </a:rPr>
              <a:t>Leg of a trip</a:t>
            </a:r>
            <a:r>
              <a:rPr lang="en-US" sz="2000" dirty="0">
                <a:solidFill>
                  <a:srgbClr val="002060"/>
                </a:solidFill>
              </a:rPr>
              <a:t>: While this might sound like it relates back to the human body too, the original term is derived from the context of sailing. </a:t>
            </a:r>
            <a:r>
              <a:rPr lang="en-US" sz="2000" b="1" dirty="0">
                <a:solidFill>
                  <a:srgbClr val="002060"/>
                </a:solidFill>
              </a:rPr>
              <a:t>Hands of a clock</a:t>
            </a:r>
            <a:r>
              <a:rPr lang="en-US" sz="2000" dirty="0">
                <a:solidFill>
                  <a:srgbClr val="002060"/>
                </a:solidFill>
              </a:rPr>
              <a:t>: The human anatomy returns for this metaphor. The "face" of the clock has a pair of "hands" to show the time, </a:t>
            </a:r>
          </a:p>
          <a:p>
            <a:pPr>
              <a:defRPr/>
            </a:pPr>
            <a:r>
              <a:rPr lang="en-US" sz="2000" b="1" dirty="0">
                <a:solidFill>
                  <a:srgbClr val="002060"/>
                </a:solidFill>
              </a:rPr>
              <a:t>Time is running out</a:t>
            </a:r>
            <a:r>
              <a:rPr lang="en-US" sz="2000" dirty="0">
                <a:solidFill>
                  <a:srgbClr val="002060"/>
                </a:solidFill>
              </a:rPr>
              <a:t>: The original metaphor referred to the sand in an hourglass,.</a:t>
            </a:r>
          </a:p>
          <a:p>
            <a:pPr>
              <a:defRPr/>
            </a:pPr>
            <a:r>
              <a:rPr lang="en-US" sz="2000" b="1" dirty="0">
                <a:solidFill>
                  <a:srgbClr val="002060"/>
                </a:solidFill>
              </a:rPr>
              <a:t>Deadline</a:t>
            </a:r>
            <a:r>
              <a:rPr lang="en-US" sz="2000" dirty="0">
                <a:solidFill>
                  <a:srgbClr val="002060"/>
                </a:solidFill>
              </a:rPr>
              <a:t>: While everyone understands this to mean when something is due, a deadline originally referred to the line around the perimeter of a prison wherein a prisoner would be shot if they went beyond it.</a:t>
            </a:r>
          </a:p>
          <a:p>
            <a:pPr>
              <a:defRPr/>
            </a:pPr>
            <a:r>
              <a:rPr lang="en-US" sz="2000" b="1" dirty="0">
                <a:solidFill>
                  <a:srgbClr val="002060"/>
                </a:solidFill>
              </a:rPr>
              <a:t>Foot of the bed</a:t>
            </a:r>
            <a:r>
              <a:rPr lang="en-US" sz="2000" dirty="0">
                <a:solidFill>
                  <a:srgbClr val="002060"/>
                </a:solidFill>
              </a:rPr>
              <a:t>; </a:t>
            </a:r>
            <a:r>
              <a:rPr lang="en-US" sz="2000" b="1" dirty="0">
                <a:solidFill>
                  <a:srgbClr val="002060"/>
                </a:solidFill>
              </a:rPr>
              <a:t>Groundbreaking</a:t>
            </a:r>
            <a:r>
              <a:rPr lang="en-US" sz="2000" dirty="0">
                <a:solidFill>
                  <a:srgbClr val="002060"/>
                </a:solidFill>
              </a:rPr>
              <a:t>: </a:t>
            </a:r>
            <a:r>
              <a:rPr lang="en-US" sz="2000" b="1" dirty="0">
                <a:solidFill>
                  <a:srgbClr val="002060"/>
                </a:solidFill>
              </a:rPr>
              <a:t>World wide web; Tough; In the same boat, brand new</a:t>
            </a:r>
            <a:endParaRPr lang="it-IT" sz="2000" dirty="0">
              <a:solidFill>
                <a:srgbClr val="002060"/>
              </a:solidFill>
            </a:endParaRPr>
          </a:p>
          <a:p>
            <a:pPr marL="0" indent="0">
              <a:buFont typeface="Wingdings 2" panose="05020102010507070707" pitchFamily="18" charset="2"/>
              <a:buNone/>
              <a:defRPr/>
            </a:pPr>
            <a:endParaRPr lang="it-IT"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000" dirty="0"/>
              <a:t>Metaphors</a:t>
            </a:r>
          </a:p>
        </p:txBody>
      </p:sp>
      <p:sp>
        <p:nvSpPr>
          <p:cNvPr id="3" name="Segnaposto contenuto 2"/>
          <p:cNvSpPr>
            <a:spLocks noGrp="1"/>
          </p:cNvSpPr>
          <p:nvPr>
            <p:ph sz="quarter" idx="1"/>
          </p:nvPr>
        </p:nvSpPr>
        <p:spPr>
          <a:xfrm>
            <a:off x="301625" y="1500188"/>
            <a:ext cx="8556625" cy="4786312"/>
          </a:xfrm>
        </p:spPr>
        <p:txBody>
          <a:bodyPr/>
          <a:lstStyle/>
          <a:p>
            <a:pPr>
              <a:buFont typeface="Wingdings 2" panose="05020102010507070707" pitchFamily="18" charset="2"/>
              <a:buNone/>
              <a:defRPr/>
            </a:pPr>
            <a:r>
              <a:rPr lang="en-GB" dirty="0">
                <a:solidFill>
                  <a:schemeClr val="tx2">
                    <a:lumMod val="50000"/>
                  </a:schemeClr>
                </a:solidFill>
              </a:rPr>
              <a:t>What spheres of life are metaphors drawn from? </a:t>
            </a:r>
          </a:p>
          <a:p>
            <a:pPr>
              <a:buFont typeface="Wingdings 2" panose="05020102010507070707" pitchFamily="18" charset="2"/>
              <a:buNone/>
              <a:defRPr/>
            </a:pPr>
            <a:endParaRPr lang="it-IT" dirty="0">
              <a:solidFill>
                <a:schemeClr val="tx2">
                  <a:lumMod val="50000"/>
                </a:schemeClr>
              </a:solidFill>
            </a:endParaRPr>
          </a:p>
          <a:p>
            <a:pPr>
              <a:spcBef>
                <a:spcPts val="0"/>
              </a:spcBef>
              <a:defRPr/>
            </a:pPr>
            <a:r>
              <a:rPr lang="en-GB" dirty="0">
                <a:solidFill>
                  <a:schemeClr val="tx2">
                    <a:lumMod val="50000"/>
                  </a:schemeClr>
                </a:solidFill>
              </a:rPr>
              <a:t>everyday life</a:t>
            </a:r>
          </a:p>
          <a:p>
            <a:pPr>
              <a:spcBef>
                <a:spcPts val="0"/>
              </a:spcBef>
              <a:defRPr/>
            </a:pPr>
            <a:r>
              <a:rPr lang="en-GB" dirty="0">
                <a:solidFill>
                  <a:schemeClr val="tx2">
                    <a:lumMod val="50000"/>
                  </a:schemeClr>
                </a:solidFill>
              </a:rPr>
              <a:t>nature</a:t>
            </a:r>
            <a:endParaRPr lang="it-IT" dirty="0">
              <a:solidFill>
                <a:schemeClr val="tx2">
                  <a:lumMod val="50000"/>
                </a:schemeClr>
              </a:solidFill>
            </a:endParaRPr>
          </a:p>
          <a:p>
            <a:pPr>
              <a:spcBef>
                <a:spcPts val="0"/>
              </a:spcBef>
              <a:defRPr/>
            </a:pPr>
            <a:r>
              <a:rPr lang="en-GB" dirty="0">
                <a:solidFill>
                  <a:schemeClr val="tx2">
                    <a:lumMod val="50000"/>
                  </a:schemeClr>
                </a:solidFill>
              </a:rPr>
              <a:t>religion</a:t>
            </a:r>
            <a:endParaRPr lang="it-IT" dirty="0">
              <a:solidFill>
                <a:schemeClr val="tx2">
                  <a:lumMod val="50000"/>
                </a:schemeClr>
              </a:solidFill>
            </a:endParaRPr>
          </a:p>
          <a:p>
            <a:pPr>
              <a:spcBef>
                <a:spcPts val="0"/>
              </a:spcBef>
              <a:defRPr/>
            </a:pPr>
            <a:r>
              <a:rPr lang="en-GB" dirty="0">
                <a:solidFill>
                  <a:schemeClr val="tx2">
                    <a:lumMod val="50000"/>
                  </a:schemeClr>
                </a:solidFill>
              </a:rPr>
              <a:t>sport</a:t>
            </a:r>
            <a:endParaRPr lang="it-IT" dirty="0">
              <a:solidFill>
                <a:schemeClr val="tx2">
                  <a:lumMod val="50000"/>
                </a:schemeClr>
              </a:solidFill>
            </a:endParaRPr>
          </a:p>
          <a:p>
            <a:pPr>
              <a:spcBef>
                <a:spcPts val="0"/>
              </a:spcBef>
              <a:defRPr/>
            </a:pPr>
            <a:r>
              <a:rPr lang="en-GB" dirty="0">
                <a:solidFill>
                  <a:schemeClr val="tx2">
                    <a:lumMod val="50000"/>
                  </a:schemeClr>
                </a:solidFill>
              </a:rPr>
              <a:t>war</a:t>
            </a:r>
            <a:endParaRPr lang="it-IT" dirty="0">
              <a:solidFill>
                <a:schemeClr val="tx2">
                  <a:lumMod val="50000"/>
                </a:schemeClr>
              </a:solidFill>
            </a:endParaRPr>
          </a:p>
          <a:p>
            <a:pPr>
              <a:spcBef>
                <a:spcPts val="0"/>
              </a:spcBef>
              <a:defRPr/>
            </a:pPr>
            <a:r>
              <a:rPr lang="en-GB" dirty="0">
                <a:solidFill>
                  <a:schemeClr val="tx2">
                    <a:lumMod val="50000"/>
                  </a:schemeClr>
                </a:solidFill>
              </a:rPr>
              <a:t>animal behaviour</a:t>
            </a:r>
            <a:endParaRPr lang="it-IT" dirty="0">
              <a:solidFill>
                <a:schemeClr val="tx2">
                  <a:lumMod val="50000"/>
                </a:schemeClr>
              </a:solidFill>
            </a:endParaRPr>
          </a:p>
          <a:p>
            <a:pPr>
              <a:spcBef>
                <a:spcPts val="0"/>
              </a:spcBef>
              <a:defRPr/>
            </a:pPr>
            <a:r>
              <a:rPr lang="en-GB" dirty="0">
                <a:solidFill>
                  <a:schemeClr val="tx2">
                    <a:lumMod val="50000"/>
                  </a:schemeClr>
                </a:solidFill>
              </a:rPr>
              <a:t>technology</a:t>
            </a:r>
            <a:endParaRPr lang="it-IT" dirty="0">
              <a:solidFill>
                <a:schemeClr val="tx2">
                  <a:lumMod val="50000"/>
                </a:schemeClr>
              </a:solidFill>
            </a:endParaRPr>
          </a:p>
          <a:p>
            <a:pPr>
              <a:spcBef>
                <a:spcPts val="0"/>
              </a:spcBef>
              <a:defRPr/>
            </a:pPr>
            <a:r>
              <a:rPr lang="en-GB" dirty="0">
                <a:solidFill>
                  <a:schemeClr val="tx2">
                    <a:lumMod val="50000"/>
                  </a:schemeClr>
                </a:solidFill>
              </a:rPr>
              <a:t>disaster</a:t>
            </a:r>
            <a:endParaRPr lang="it-IT" dirty="0">
              <a:solidFill>
                <a:schemeClr val="tx2">
                  <a:lumMod val="50000"/>
                </a:schemeClr>
              </a:solidFill>
            </a:endParaRPr>
          </a:p>
          <a:p>
            <a:pPr>
              <a:spcBef>
                <a:spcPts val="0"/>
              </a:spcBef>
              <a:defRPr/>
            </a:pPr>
            <a:r>
              <a:rPr lang="en-GB" dirty="0">
                <a:solidFill>
                  <a:schemeClr val="tx2">
                    <a:lumMod val="50000"/>
                  </a:schemeClr>
                </a:solidFill>
              </a:rPr>
              <a:t>body and disease</a:t>
            </a:r>
            <a:endParaRPr lang="it-IT" dirty="0">
              <a:solidFill>
                <a:schemeClr val="tx2">
                  <a:lumMod val="50000"/>
                </a:schemeClr>
              </a:solidFill>
            </a:endParaRPr>
          </a:p>
        </p:txBody>
      </p:sp>
      <p:sp>
        <p:nvSpPr>
          <p:cNvPr id="28676"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4A4B06DC-7CFC-4E25-B4B0-1BF62930B158}" type="slidenum">
              <a:rPr lang="it-IT" altLang="it-IT" sz="1600" smtClean="0">
                <a:solidFill>
                  <a:srgbClr val="2F4B2F"/>
                </a:solidFill>
              </a:rPr>
              <a:pPr>
                <a:spcBef>
                  <a:spcPct val="0"/>
                </a:spcBef>
                <a:buClrTx/>
                <a:buSzTx/>
                <a:buFontTx/>
                <a:buNone/>
              </a:pPr>
              <a:t>21</a:t>
            </a:fld>
            <a:endParaRPr lang="it-IT" altLang="it-IT" sz="1600">
              <a:solidFill>
                <a:srgbClr val="2F4B2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859677-16BD-104E-8D22-9D38C748C0B3}"/>
              </a:ext>
            </a:extLst>
          </p:cNvPr>
          <p:cNvSpPr>
            <a:spLocks noGrp="1"/>
          </p:cNvSpPr>
          <p:nvPr>
            <p:ph type="title"/>
          </p:nvPr>
        </p:nvSpPr>
        <p:spPr/>
        <p:txBody>
          <a:bodyPr/>
          <a:lstStyle/>
          <a:p>
            <a:r>
              <a:rPr lang="it-IT" dirty="0" err="1"/>
              <a:t>Metaphors</a:t>
            </a:r>
            <a:endParaRPr lang="it-IT" dirty="0"/>
          </a:p>
        </p:txBody>
      </p:sp>
      <p:sp>
        <p:nvSpPr>
          <p:cNvPr id="3" name="Segnaposto numero diapositiva 2">
            <a:extLst>
              <a:ext uri="{FF2B5EF4-FFF2-40B4-BE49-F238E27FC236}">
                <a16:creationId xmlns:a16="http://schemas.microsoft.com/office/drawing/2014/main" id="{9D8F8351-0135-3840-A487-78B17A469B0D}"/>
              </a:ext>
            </a:extLst>
          </p:cNvPr>
          <p:cNvSpPr>
            <a:spLocks noGrp="1"/>
          </p:cNvSpPr>
          <p:nvPr>
            <p:ph type="sldNum" sz="quarter" idx="12"/>
          </p:nvPr>
        </p:nvSpPr>
        <p:spPr/>
        <p:txBody>
          <a:bodyPr/>
          <a:lstStyle/>
          <a:p>
            <a:pPr>
              <a:defRPr/>
            </a:pPr>
            <a:fld id="{78A69870-2969-4AA9-BF23-25FF853ACCD5}" type="slidenum">
              <a:rPr lang="it-IT" altLang="it-IT" smtClean="0"/>
              <a:pPr>
                <a:defRPr/>
              </a:pPr>
              <a:t>22</a:t>
            </a:fld>
            <a:endParaRPr lang="it-IT" altLang="it-IT"/>
          </a:p>
        </p:txBody>
      </p:sp>
      <p:sp>
        <p:nvSpPr>
          <p:cNvPr id="5" name="Rettangolo 4">
            <a:extLst>
              <a:ext uri="{FF2B5EF4-FFF2-40B4-BE49-F238E27FC236}">
                <a16:creationId xmlns:a16="http://schemas.microsoft.com/office/drawing/2014/main" id="{292739D0-0C88-CE4D-9D12-9494801DB75B}"/>
              </a:ext>
            </a:extLst>
          </p:cNvPr>
          <p:cNvSpPr/>
          <p:nvPr/>
        </p:nvSpPr>
        <p:spPr>
          <a:xfrm>
            <a:off x="395536" y="1700808"/>
            <a:ext cx="2194832" cy="461665"/>
          </a:xfrm>
          <a:prstGeom prst="rect">
            <a:avLst/>
          </a:prstGeom>
        </p:spPr>
        <p:txBody>
          <a:bodyPr wrap="none">
            <a:spAutoFit/>
          </a:bodyPr>
          <a:lstStyle/>
          <a:p>
            <a:r>
              <a:rPr lang="it-IT" sz="2400" dirty="0" err="1">
                <a:solidFill>
                  <a:srgbClr val="FF0000"/>
                </a:solidFill>
                <a:latin typeface="Linux Libertine"/>
              </a:rPr>
              <a:t>Sacrificial</a:t>
            </a:r>
            <a:r>
              <a:rPr lang="it-IT" sz="2400" dirty="0">
                <a:solidFill>
                  <a:srgbClr val="FF0000"/>
                </a:solidFill>
                <a:latin typeface="Linux Libertine"/>
              </a:rPr>
              <a:t> </a:t>
            </a:r>
            <a:r>
              <a:rPr lang="it-IT" sz="2400" dirty="0" err="1">
                <a:solidFill>
                  <a:srgbClr val="FF0000"/>
                </a:solidFill>
                <a:latin typeface="Linux Libertine"/>
              </a:rPr>
              <a:t>lamb</a:t>
            </a:r>
            <a:endParaRPr lang="it-IT" sz="2400" b="0" i="0" dirty="0">
              <a:solidFill>
                <a:srgbClr val="FF0000"/>
              </a:solidFill>
              <a:effectLst/>
              <a:latin typeface="Linux Libertine"/>
            </a:endParaRPr>
          </a:p>
        </p:txBody>
      </p:sp>
      <p:sp>
        <p:nvSpPr>
          <p:cNvPr id="6" name="Rettangolo 5">
            <a:extLst>
              <a:ext uri="{FF2B5EF4-FFF2-40B4-BE49-F238E27FC236}">
                <a16:creationId xmlns:a16="http://schemas.microsoft.com/office/drawing/2014/main" id="{DA116B4B-72F1-0C47-B539-F30F00329D38}"/>
              </a:ext>
            </a:extLst>
          </p:cNvPr>
          <p:cNvSpPr/>
          <p:nvPr/>
        </p:nvSpPr>
        <p:spPr>
          <a:xfrm>
            <a:off x="2987824" y="1527176"/>
            <a:ext cx="5328592" cy="1477328"/>
          </a:xfrm>
          <a:prstGeom prst="rect">
            <a:avLst/>
          </a:prstGeom>
        </p:spPr>
        <p:txBody>
          <a:bodyPr wrap="square">
            <a:spAutoFit/>
          </a:bodyPr>
          <a:lstStyle/>
          <a:p>
            <a:r>
              <a:rPr lang="it-IT" dirty="0">
                <a:solidFill>
                  <a:srgbClr val="000000"/>
                </a:solidFill>
              </a:rPr>
              <a:t>a </a:t>
            </a:r>
            <a:r>
              <a:rPr lang="it-IT" dirty="0" err="1">
                <a:solidFill>
                  <a:srgbClr val="000000"/>
                </a:solidFill>
              </a:rPr>
              <a:t>metaphorical</a:t>
            </a:r>
            <a:r>
              <a:rPr lang="it-IT" dirty="0">
                <a:solidFill>
                  <a:srgbClr val="000000"/>
                </a:solidFill>
              </a:rPr>
              <a:t> </a:t>
            </a:r>
            <a:r>
              <a:rPr lang="it-IT" dirty="0" err="1">
                <a:solidFill>
                  <a:srgbClr val="000000"/>
                </a:solidFill>
              </a:rPr>
              <a:t>reference</a:t>
            </a:r>
            <a:r>
              <a:rPr lang="it-IT" dirty="0">
                <a:solidFill>
                  <a:srgbClr val="000000"/>
                </a:solidFill>
              </a:rPr>
              <a:t> to a </a:t>
            </a:r>
            <a:r>
              <a:rPr lang="it-IT" dirty="0" err="1">
                <a:solidFill>
                  <a:srgbClr val="000000"/>
                </a:solidFill>
              </a:rPr>
              <a:t>person</a:t>
            </a:r>
            <a:r>
              <a:rPr lang="it-IT" dirty="0">
                <a:solidFill>
                  <a:srgbClr val="000000"/>
                </a:solidFill>
              </a:rPr>
              <a:t> or </a:t>
            </a:r>
            <a:r>
              <a:rPr lang="it-IT" dirty="0" err="1">
                <a:solidFill>
                  <a:srgbClr val="000000"/>
                </a:solidFill>
              </a:rPr>
              <a:t>animal</a:t>
            </a:r>
            <a:r>
              <a:rPr lang="it-IT" dirty="0">
                <a:solidFill>
                  <a:srgbClr val="000000"/>
                </a:solidFill>
              </a:rPr>
              <a:t> </a:t>
            </a:r>
            <a:r>
              <a:rPr lang="it-IT" dirty="0" err="1">
                <a:solidFill>
                  <a:srgbClr val="000000"/>
                </a:solidFill>
              </a:rPr>
              <a:t>sacrificed</a:t>
            </a:r>
            <a:r>
              <a:rPr lang="it-IT" dirty="0">
                <a:solidFill>
                  <a:srgbClr val="000000"/>
                </a:solidFill>
              </a:rPr>
              <a:t> for the common </a:t>
            </a:r>
            <a:r>
              <a:rPr lang="it-IT" dirty="0" err="1">
                <a:solidFill>
                  <a:srgbClr val="000000"/>
                </a:solidFill>
              </a:rPr>
              <a:t>good</a:t>
            </a:r>
            <a:r>
              <a:rPr lang="it-IT" dirty="0">
                <a:solidFill>
                  <a:srgbClr val="000000"/>
                </a:solidFill>
              </a:rPr>
              <a:t>. The </a:t>
            </a:r>
            <a:r>
              <a:rPr lang="it-IT" dirty="0" err="1">
                <a:solidFill>
                  <a:srgbClr val="000000"/>
                </a:solidFill>
              </a:rPr>
              <a:t>term</a:t>
            </a:r>
            <a:r>
              <a:rPr lang="it-IT" dirty="0">
                <a:solidFill>
                  <a:srgbClr val="000000"/>
                </a:solidFill>
              </a:rPr>
              <a:t> </a:t>
            </a:r>
            <a:r>
              <a:rPr lang="it-IT" dirty="0" err="1">
                <a:solidFill>
                  <a:srgbClr val="000000"/>
                </a:solidFill>
              </a:rPr>
              <a:t>is</a:t>
            </a:r>
            <a:r>
              <a:rPr lang="it-IT" dirty="0">
                <a:solidFill>
                  <a:srgbClr val="000000"/>
                </a:solidFill>
              </a:rPr>
              <a:t> </a:t>
            </a:r>
            <a:r>
              <a:rPr lang="it-IT" dirty="0" err="1">
                <a:solidFill>
                  <a:srgbClr val="000000"/>
                </a:solidFill>
              </a:rPr>
              <a:t>derived</a:t>
            </a:r>
            <a:r>
              <a:rPr lang="it-IT" dirty="0">
                <a:solidFill>
                  <a:srgbClr val="000000"/>
                </a:solidFill>
              </a:rPr>
              <a:t> from the </a:t>
            </a:r>
            <a:r>
              <a:rPr lang="it-IT" dirty="0" err="1">
                <a:solidFill>
                  <a:srgbClr val="000000"/>
                </a:solidFill>
              </a:rPr>
              <a:t>traditions</a:t>
            </a:r>
            <a:r>
              <a:rPr lang="it-IT" dirty="0">
                <a:solidFill>
                  <a:srgbClr val="000000"/>
                </a:solidFill>
              </a:rPr>
              <a:t> of </a:t>
            </a:r>
            <a:r>
              <a:rPr lang="it-IT" dirty="0" err="1">
                <a:solidFill>
                  <a:srgbClr val="000000"/>
                </a:solidFill>
              </a:rPr>
              <a:t>Abrahamic</a:t>
            </a:r>
            <a:r>
              <a:rPr lang="it-IT" dirty="0">
                <a:solidFill>
                  <a:srgbClr val="000000"/>
                </a:solidFill>
              </a:rPr>
              <a:t> </a:t>
            </a:r>
            <a:r>
              <a:rPr lang="it-IT" dirty="0" err="1">
                <a:solidFill>
                  <a:srgbClr val="000000"/>
                </a:solidFill>
              </a:rPr>
              <a:t>religion</a:t>
            </a:r>
            <a:r>
              <a:rPr lang="it-IT" dirty="0">
                <a:solidFill>
                  <a:srgbClr val="000000"/>
                </a:solidFill>
              </a:rPr>
              <a:t> </a:t>
            </a:r>
            <a:r>
              <a:rPr lang="it-IT" dirty="0" err="1">
                <a:solidFill>
                  <a:srgbClr val="000000"/>
                </a:solidFill>
              </a:rPr>
              <a:t>where</a:t>
            </a:r>
            <a:r>
              <a:rPr lang="it-IT" dirty="0">
                <a:solidFill>
                  <a:srgbClr val="000000"/>
                </a:solidFill>
              </a:rPr>
              <a:t> a </a:t>
            </a:r>
            <a:r>
              <a:rPr lang="it-IT" dirty="0" err="1">
                <a:solidFill>
                  <a:srgbClr val="000000"/>
                </a:solidFill>
              </a:rPr>
              <a:t>lamb</a:t>
            </a:r>
            <a:r>
              <a:rPr lang="it-IT" dirty="0">
                <a:solidFill>
                  <a:srgbClr val="000000"/>
                </a:solidFill>
              </a:rPr>
              <a:t>  </a:t>
            </a:r>
            <a:r>
              <a:rPr lang="it-IT" dirty="0">
                <a:solidFill>
                  <a:srgbClr val="000000"/>
                </a:solidFill>
                <a:hlinkClick r:id="rId2" tooltip="Domestic sheep">
                  <a:extLst>
                    <a:ext uri="{A12FA001-AC4F-418D-AE19-62706E023703}">
                      <ahyp:hlinkClr xmlns:ahyp="http://schemas.microsoft.com/office/drawing/2018/hyperlinkcolor" val="tx"/>
                    </a:ext>
                  </a:extLst>
                </a:hlinkClick>
              </a:rPr>
              <a:t>l</a:t>
            </a:r>
            <a:r>
              <a:rPr lang="it-IT" dirty="0">
                <a:solidFill>
                  <a:srgbClr val="000000"/>
                </a:solidFill>
              </a:rPr>
              <a:t> </a:t>
            </a:r>
            <a:r>
              <a:rPr lang="it-IT" dirty="0" err="1">
                <a:solidFill>
                  <a:srgbClr val="000000"/>
                </a:solidFill>
              </a:rPr>
              <a:t>is</a:t>
            </a:r>
            <a:r>
              <a:rPr lang="it-IT" dirty="0">
                <a:solidFill>
                  <a:srgbClr val="000000"/>
                </a:solidFill>
              </a:rPr>
              <a:t> a </a:t>
            </a:r>
            <a:r>
              <a:rPr lang="it-IT" dirty="0" err="1">
                <a:solidFill>
                  <a:srgbClr val="000000"/>
                </a:solidFill>
              </a:rPr>
              <a:t>highly</a:t>
            </a:r>
            <a:r>
              <a:rPr lang="it-IT" dirty="0">
                <a:solidFill>
                  <a:srgbClr val="000000"/>
                </a:solidFill>
              </a:rPr>
              <a:t> </a:t>
            </a:r>
            <a:r>
              <a:rPr lang="it-IT" dirty="0" err="1">
                <a:solidFill>
                  <a:srgbClr val="000000"/>
                </a:solidFill>
              </a:rPr>
              <a:t>valued</a:t>
            </a:r>
            <a:r>
              <a:rPr lang="it-IT" dirty="0">
                <a:solidFill>
                  <a:srgbClr val="000000"/>
                </a:solidFill>
              </a:rPr>
              <a:t> </a:t>
            </a:r>
            <a:r>
              <a:rPr lang="it-IT" dirty="0" err="1">
                <a:solidFill>
                  <a:srgbClr val="000000"/>
                </a:solidFill>
              </a:rPr>
              <a:t>possession</a:t>
            </a:r>
            <a:r>
              <a:rPr lang="it-IT" dirty="0">
                <a:solidFill>
                  <a:srgbClr val="000000"/>
                </a:solidFill>
              </a:rPr>
              <a:t>.</a:t>
            </a:r>
          </a:p>
        </p:txBody>
      </p:sp>
      <p:sp>
        <p:nvSpPr>
          <p:cNvPr id="7" name="Rettangolo 6">
            <a:extLst>
              <a:ext uri="{FF2B5EF4-FFF2-40B4-BE49-F238E27FC236}">
                <a16:creationId xmlns:a16="http://schemas.microsoft.com/office/drawing/2014/main" id="{8B4A91A6-864E-8A47-8D64-6C8D82F71998}"/>
              </a:ext>
            </a:extLst>
          </p:cNvPr>
          <p:cNvSpPr/>
          <p:nvPr/>
        </p:nvSpPr>
        <p:spPr>
          <a:xfrm>
            <a:off x="3419872" y="3105833"/>
            <a:ext cx="4572000" cy="646331"/>
          </a:xfrm>
          <a:prstGeom prst="rect">
            <a:avLst/>
          </a:prstGeom>
        </p:spPr>
        <p:txBody>
          <a:bodyPr>
            <a:spAutoFit/>
          </a:bodyPr>
          <a:lstStyle/>
          <a:p>
            <a:r>
              <a:rPr lang="it-IT" dirty="0">
                <a:solidFill>
                  <a:srgbClr val="222222"/>
                </a:solidFill>
              </a:rPr>
              <a:t>a </a:t>
            </a:r>
            <a:r>
              <a:rPr lang="it-IT" dirty="0" err="1">
                <a:solidFill>
                  <a:srgbClr val="222222"/>
                </a:solidFill>
              </a:rPr>
              <a:t>government</a:t>
            </a:r>
            <a:r>
              <a:rPr lang="it-IT" dirty="0">
                <a:solidFill>
                  <a:srgbClr val="222222"/>
                </a:solidFill>
              </a:rPr>
              <a:t> </a:t>
            </a:r>
            <a:r>
              <a:rPr lang="it-IT" dirty="0" err="1">
                <a:solidFill>
                  <a:srgbClr val="222222"/>
                </a:solidFill>
              </a:rPr>
              <a:t>that</a:t>
            </a:r>
            <a:r>
              <a:rPr lang="it-IT" dirty="0">
                <a:solidFill>
                  <a:srgbClr val="222222"/>
                </a:solidFill>
              </a:rPr>
              <a:t> </a:t>
            </a:r>
            <a:r>
              <a:rPr lang="it-IT" dirty="0" err="1">
                <a:solidFill>
                  <a:srgbClr val="222222"/>
                </a:solidFill>
              </a:rPr>
              <a:t>is</a:t>
            </a:r>
            <a:r>
              <a:rPr lang="it-IT" dirty="0">
                <a:solidFill>
                  <a:srgbClr val="222222"/>
                </a:solidFill>
              </a:rPr>
              <a:t> </a:t>
            </a:r>
            <a:r>
              <a:rPr lang="it-IT" dirty="0" err="1">
                <a:solidFill>
                  <a:srgbClr val="222222"/>
                </a:solidFill>
              </a:rPr>
              <a:t>manipulated</a:t>
            </a:r>
            <a:r>
              <a:rPr lang="it-IT" dirty="0">
                <a:solidFill>
                  <a:srgbClr val="222222"/>
                </a:solidFill>
              </a:rPr>
              <a:t> by a </a:t>
            </a:r>
            <a:r>
              <a:rPr lang="it-IT" dirty="0" err="1">
                <a:solidFill>
                  <a:srgbClr val="222222"/>
                </a:solidFill>
              </a:rPr>
              <a:t>foreign</a:t>
            </a:r>
            <a:r>
              <a:rPr lang="it-IT" dirty="0">
                <a:solidFill>
                  <a:srgbClr val="222222"/>
                </a:solidFill>
              </a:rPr>
              <a:t> </a:t>
            </a:r>
            <a:r>
              <a:rPr lang="it-IT" dirty="0" err="1">
                <a:solidFill>
                  <a:srgbClr val="222222"/>
                </a:solidFill>
              </a:rPr>
              <a:t>power</a:t>
            </a:r>
            <a:r>
              <a:rPr lang="it-IT" dirty="0">
                <a:solidFill>
                  <a:srgbClr val="222222"/>
                </a:solidFill>
              </a:rPr>
              <a:t> for </a:t>
            </a:r>
            <a:r>
              <a:rPr lang="it-IT" dirty="0" err="1">
                <a:solidFill>
                  <a:srgbClr val="222222"/>
                </a:solidFill>
              </a:rPr>
              <a:t>its</a:t>
            </a:r>
            <a:r>
              <a:rPr lang="it-IT" dirty="0">
                <a:solidFill>
                  <a:srgbClr val="222222"/>
                </a:solidFill>
              </a:rPr>
              <a:t> </a:t>
            </a:r>
            <a:r>
              <a:rPr lang="it-IT" dirty="0" err="1">
                <a:solidFill>
                  <a:srgbClr val="222222"/>
                </a:solidFill>
              </a:rPr>
              <a:t>own</a:t>
            </a:r>
            <a:r>
              <a:rPr lang="it-IT" dirty="0">
                <a:solidFill>
                  <a:srgbClr val="222222"/>
                </a:solidFill>
              </a:rPr>
              <a:t> </a:t>
            </a:r>
            <a:r>
              <a:rPr lang="it-IT" dirty="0" err="1">
                <a:solidFill>
                  <a:srgbClr val="222222"/>
                </a:solidFill>
              </a:rPr>
              <a:t>interests</a:t>
            </a:r>
            <a:r>
              <a:rPr lang="it-IT" dirty="0">
                <a:solidFill>
                  <a:srgbClr val="222222"/>
                </a:solidFill>
              </a:rPr>
              <a:t>.</a:t>
            </a:r>
            <a:endParaRPr lang="it-IT" dirty="0"/>
          </a:p>
        </p:txBody>
      </p:sp>
      <p:sp>
        <p:nvSpPr>
          <p:cNvPr id="8" name="Rettangolo 7">
            <a:extLst>
              <a:ext uri="{FF2B5EF4-FFF2-40B4-BE49-F238E27FC236}">
                <a16:creationId xmlns:a16="http://schemas.microsoft.com/office/drawing/2014/main" id="{31F438F0-86C4-5842-B8AE-D4CA36406882}"/>
              </a:ext>
            </a:extLst>
          </p:cNvPr>
          <p:cNvSpPr/>
          <p:nvPr/>
        </p:nvSpPr>
        <p:spPr>
          <a:xfrm>
            <a:off x="539552" y="3198167"/>
            <a:ext cx="2787045" cy="461665"/>
          </a:xfrm>
          <a:prstGeom prst="rect">
            <a:avLst/>
          </a:prstGeom>
        </p:spPr>
        <p:txBody>
          <a:bodyPr wrap="none">
            <a:spAutoFit/>
          </a:bodyPr>
          <a:lstStyle/>
          <a:p>
            <a:r>
              <a:rPr lang="it-IT" sz="2400" dirty="0" err="1">
                <a:solidFill>
                  <a:srgbClr val="FF0000"/>
                </a:solidFill>
                <a:latin typeface="Linux Libertine"/>
              </a:rPr>
              <a:t>Puppet</a:t>
            </a:r>
            <a:r>
              <a:rPr lang="it-IT" sz="2400" dirty="0">
                <a:solidFill>
                  <a:srgbClr val="FF0000"/>
                </a:solidFill>
                <a:latin typeface="Linux Libertine"/>
              </a:rPr>
              <a:t> </a:t>
            </a:r>
            <a:r>
              <a:rPr lang="it-IT" sz="2400" dirty="0" err="1">
                <a:solidFill>
                  <a:srgbClr val="FF0000"/>
                </a:solidFill>
                <a:latin typeface="Linux Libertine"/>
              </a:rPr>
              <a:t>government</a:t>
            </a:r>
            <a:endParaRPr lang="it-IT" sz="2400" b="0" i="0" dirty="0">
              <a:solidFill>
                <a:srgbClr val="FF0000"/>
              </a:solidFill>
              <a:effectLst/>
              <a:latin typeface="Linux Libertine"/>
            </a:endParaRPr>
          </a:p>
        </p:txBody>
      </p:sp>
      <p:sp>
        <p:nvSpPr>
          <p:cNvPr id="9" name="Rettangolo 8">
            <a:extLst>
              <a:ext uri="{FF2B5EF4-FFF2-40B4-BE49-F238E27FC236}">
                <a16:creationId xmlns:a16="http://schemas.microsoft.com/office/drawing/2014/main" id="{26AED85B-9025-1548-9F91-39CE715D6D5B}"/>
              </a:ext>
            </a:extLst>
          </p:cNvPr>
          <p:cNvSpPr/>
          <p:nvPr/>
        </p:nvSpPr>
        <p:spPr>
          <a:xfrm>
            <a:off x="1259632" y="4078054"/>
            <a:ext cx="6552728" cy="1938992"/>
          </a:xfrm>
          <a:prstGeom prst="rect">
            <a:avLst/>
          </a:prstGeom>
        </p:spPr>
        <p:txBody>
          <a:bodyPr wrap="square">
            <a:spAutoFit/>
          </a:bodyPr>
          <a:lstStyle/>
          <a:p>
            <a:r>
              <a:rPr lang="it-IT" sz="2400" b="1" dirty="0">
                <a:solidFill>
                  <a:srgbClr val="FF0000"/>
                </a:solidFill>
              </a:rPr>
              <a:t>An </a:t>
            </a:r>
            <a:r>
              <a:rPr lang="it-IT" sz="2400" b="1" i="1" dirty="0" err="1">
                <a:solidFill>
                  <a:srgbClr val="FF0000"/>
                </a:solidFill>
              </a:rPr>
              <a:t>éminence</a:t>
            </a:r>
            <a:r>
              <a:rPr lang="it-IT" sz="2400" b="1" i="1" dirty="0">
                <a:solidFill>
                  <a:srgbClr val="FF0000"/>
                </a:solidFill>
              </a:rPr>
              <a:t> </a:t>
            </a:r>
            <a:r>
              <a:rPr lang="it-IT" sz="2400" b="1" i="1" dirty="0" err="1">
                <a:solidFill>
                  <a:srgbClr val="FF0000"/>
                </a:solidFill>
              </a:rPr>
              <a:t>grise</a:t>
            </a:r>
            <a:r>
              <a:rPr lang="it-IT" sz="2400" b="1" dirty="0">
                <a:solidFill>
                  <a:srgbClr val="FF0000"/>
                </a:solidFill>
              </a:rPr>
              <a:t> </a:t>
            </a:r>
            <a:r>
              <a:rPr lang="it-IT" sz="2400" dirty="0">
                <a:solidFill>
                  <a:srgbClr val="222222"/>
                </a:solidFill>
              </a:rPr>
              <a:t>(</a:t>
            </a:r>
            <a:r>
              <a:rPr lang="it-IT" sz="2400" dirty="0">
                <a:solidFill>
                  <a:srgbClr val="000000"/>
                </a:solidFill>
              </a:rPr>
              <a:t>French </a:t>
            </a:r>
            <a:r>
              <a:rPr lang="it-IT" sz="2400" dirty="0" err="1">
                <a:solidFill>
                  <a:srgbClr val="000000"/>
                </a:solidFill>
              </a:rPr>
              <a:t>pronunciation</a:t>
            </a:r>
            <a:r>
              <a:rPr lang="it-IT" sz="2400" dirty="0">
                <a:solidFill>
                  <a:srgbClr val="000000"/>
                </a:solidFill>
              </a:rPr>
              <a:t>: </a:t>
            </a:r>
            <a:r>
              <a:rPr lang="it-IT" sz="2400" dirty="0"/>
              <a:t>​</a:t>
            </a:r>
            <a:r>
              <a:rPr lang="it-IT" sz="2400" dirty="0">
                <a:solidFill>
                  <a:srgbClr val="0B0080"/>
                </a:solidFill>
                <a:hlinkClick r:id="rId3" tooltip="Help:IPA/French"/>
              </a:rPr>
              <a:t>[eminɑ̃s ɡʁiz]</a:t>
            </a:r>
            <a:r>
              <a:rPr lang="it-IT" sz="2400" dirty="0">
                <a:solidFill>
                  <a:srgbClr val="222222"/>
                </a:solidFill>
              </a:rPr>
              <a:t>) or </a:t>
            </a:r>
            <a:r>
              <a:rPr lang="it-IT" sz="2400" b="1" dirty="0" err="1">
                <a:solidFill>
                  <a:srgbClr val="222222"/>
                </a:solidFill>
              </a:rPr>
              <a:t>grey</a:t>
            </a:r>
            <a:r>
              <a:rPr lang="it-IT" sz="2400" b="1" dirty="0">
                <a:solidFill>
                  <a:srgbClr val="222222"/>
                </a:solidFill>
              </a:rPr>
              <a:t> </a:t>
            </a:r>
            <a:r>
              <a:rPr lang="it-IT" sz="2400" b="1" dirty="0" err="1">
                <a:solidFill>
                  <a:srgbClr val="222222"/>
                </a:solidFill>
              </a:rPr>
              <a:t>eminence</a:t>
            </a:r>
            <a:r>
              <a:rPr lang="it-IT" sz="2400" dirty="0">
                <a:solidFill>
                  <a:srgbClr val="222222"/>
                </a:solidFill>
              </a:rPr>
              <a:t> </a:t>
            </a:r>
            <a:r>
              <a:rPr lang="it-IT" sz="2400" dirty="0" err="1">
                <a:solidFill>
                  <a:srgbClr val="222222"/>
                </a:solidFill>
              </a:rPr>
              <a:t>is</a:t>
            </a:r>
            <a:r>
              <a:rPr lang="it-IT" sz="2400" dirty="0">
                <a:solidFill>
                  <a:srgbClr val="222222"/>
                </a:solidFill>
              </a:rPr>
              <a:t> a </a:t>
            </a:r>
            <a:r>
              <a:rPr lang="it-IT" sz="2400" dirty="0" err="1">
                <a:solidFill>
                  <a:srgbClr val="222222"/>
                </a:solidFill>
              </a:rPr>
              <a:t>powerful</a:t>
            </a:r>
            <a:r>
              <a:rPr lang="it-IT" sz="2400" dirty="0">
                <a:solidFill>
                  <a:srgbClr val="222222"/>
                </a:solidFill>
              </a:rPr>
              <a:t> </a:t>
            </a:r>
            <a:r>
              <a:rPr lang="it-IT" sz="2400" dirty="0" err="1">
                <a:solidFill>
                  <a:srgbClr val="222222"/>
                </a:solidFill>
              </a:rPr>
              <a:t>decision</a:t>
            </a:r>
            <a:r>
              <a:rPr lang="it-IT" sz="2400" dirty="0">
                <a:solidFill>
                  <a:srgbClr val="222222"/>
                </a:solidFill>
              </a:rPr>
              <a:t>-maker or </a:t>
            </a:r>
            <a:r>
              <a:rPr lang="it-IT" sz="2400" dirty="0" err="1">
                <a:solidFill>
                  <a:srgbClr val="222222"/>
                </a:solidFill>
              </a:rPr>
              <a:t>adviser</a:t>
            </a:r>
            <a:r>
              <a:rPr lang="it-IT" sz="2400" dirty="0">
                <a:solidFill>
                  <a:srgbClr val="222222"/>
                </a:solidFill>
              </a:rPr>
              <a:t> </a:t>
            </a:r>
            <a:r>
              <a:rPr lang="it-IT" sz="2400" dirty="0" err="1">
                <a:solidFill>
                  <a:srgbClr val="222222"/>
                </a:solidFill>
              </a:rPr>
              <a:t>who</a:t>
            </a:r>
            <a:r>
              <a:rPr lang="it-IT" sz="2400" dirty="0">
                <a:solidFill>
                  <a:srgbClr val="222222"/>
                </a:solidFill>
              </a:rPr>
              <a:t> </a:t>
            </a:r>
            <a:r>
              <a:rPr lang="it-IT" sz="2400" dirty="0" err="1">
                <a:solidFill>
                  <a:srgbClr val="222222"/>
                </a:solidFill>
              </a:rPr>
              <a:t>operates</a:t>
            </a:r>
            <a:r>
              <a:rPr lang="it-IT" sz="2400" dirty="0">
                <a:solidFill>
                  <a:srgbClr val="222222"/>
                </a:solidFill>
              </a:rPr>
              <a:t> "</a:t>
            </a:r>
            <a:r>
              <a:rPr lang="it-IT" sz="2400" dirty="0" err="1">
                <a:solidFill>
                  <a:srgbClr val="222222"/>
                </a:solidFill>
              </a:rPr>
              <a:t>behind</a:t>
            </a:r>
            <a:r>
              <a:rPr lang="it-IT" sz="2400" dirty="0">
                <a:solidFill>
                  <a:srgbClr val="222222"/>
                </a:solidFill>
              </a:rPr>
              <a:t> the </a:t>
            </a:r>
            <a:r>
              <a:rPr lang="it-IT" sz="2400" dirty="0" err="1">
                <a:solidFill>
                  <a:srgbClr val="222222"/>
                </a:solidFill>
              </a:rPr>
              <a:t>scenes</a:t>
            </a:r>
            <a:r>
              <a:rPr lang="it-IT" sz="2400" dirty="0">
                <a:solidFill>
                  <a:srgbClr val="222222"/>
                </a:solidFill>
              </a:rPr>
              <a:t>", or in a non-public or </a:t>
            </a:r>
            <a:r>
              <a:rPr lang="it-IT" sz="2400" dirty="0" err="1">
                <a:solidFill>
                  <a:srgbClr val="222222"/>
                </a:solidFill>
              </a:rPr>
              <a:t>unofficial</a:t>
            </a:r>
            <a:r>
              <a:rPr lang="it-IT" sz="2400" dirty="0">
                <a:solidFill>
                  <a:srgbClr val="222222"/>
                </a:solidFill>
              </a:rPr>
              <a:t> </a:t>
            </a:r>
            <a:r>
              <a:rPr lang="it-IT" sz="2400" dirty="0" err="1">
                <a:solidFill>
                  <a:srgbClr val="222222"/>
                </a:solidFill>
              </a:rPr>
              <a:t>capacity</a:t>
            </a:r>
            <a:r>
              <a:rPr lang="it-IT" sz="2400" dirty="0">
                <a:solidFill>
                  <a:srgbClr val="222222"/>
                </a:solidFill>
              </a:rPr>
              <a:t>.</a:t>
            </a:r>
            <a:endParaRPr lang="it-IT" sz="2400" dirty="0"/>
          </a:p>
        </p:txBody>
      </p:sp>
    </p:spTree>
    <p:extLst>
      <p:ext uri="{BB962C8B-B14F-4D97-AF65-F5344CB8AC3E}">
        <p14:creationId xmlns:p14="http://schemas.microsoft.com/office/powerpoint/2010/main" val="1829331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000" dirty="0"/>
              <a:t>The role of metaphors</a:t>
            </a:r>
          </a:p>
        </p:txBody>
      </p:sp>
      <p:sp>
        <p:nvSpPr>
          <p:cNvPr id="3" name="Segnaposto contenuto 2"/>
          <p:cNvSpPr>
            <a:spLocks noGrp="1"/>
          </p:cNvSpPr>
          <p:nvPr>
            <p:ph sz="quarter" idx="1"/>
          </p:nvPr>
        </p:nvSpPr>
        <p:spPr>
          <a:xfrm>
            <a:off x="301625" y="1527175"/>
            <a:ext cx="8628063" cy="1116013"/>
          </a:xfrm>
        </p:spPr>
        <p:txBody>
          <a:bodyPr/>
          <a:lstStyle/>
          <a:p>
            <a:pPr marL="0" indent="0" algn="just">
              <a:spcBef>
                <a:spcPts val="0"/>
              </a:spcBef>
              <a:buFont typeface="Wingdings 2" panose="05020102010507070707" pitchFamily="18" charset="2"/>
              <a:buNone/>
              <a:defRPr/>
            </a:pPr>
            <a:r>
              <a:rPr lang="en-GB" dirty="0">
                <a:solidFill>
                  <a:schemeClr val="tx2">
                    <a:lumMod val="50000"/>
                  </a:schemeClr>
                </a:solidFill>
              </a:rPr>
              <a:t>Lakoff and Johnson (1980) and </a:t>
            </a:r>
            <a:r>
              <a:rPr lang="en-GB" dirty="0" err="1">
                <a:solidFill>
                  <a:schemeClr val="tx2">
                    <a:lumMod val="50000"/>
                  </a:schemeClr>
                </a:solidFill>
              </a:rPr>
              <a:t>Goatly</a:t>
            </a:r>
            <a:r>
              <a:rPr lang="en-GB" dirty="0">
                <a:solidFill>
                  <a:schemeClr val="tx2">
                    <a:lumMod val="50000"/>
                  </a:schemeClr>
                </a:solidFill>
              </a:rPr>
              <a:t> (1997) investigated the role of metaphors in everyday speech. </a:t>
            </a:r>
            <a:endParaRPr lang="it-IT" dirty="0">
              <a:solidFill>
                <a:schemeClr val="tx2">
                  <a:lumMod val="50000"/>
                </a:schemeClr>
              </a:solidFill>
            </a:endParaRPr>
          </a:p>
          <a:p>
            <a:pPr>
              <a:defRPr/>
            </a:pPr>
            <a:endParaRPr lang="it-IT" dirty="0"/>
          </a:p>
        </p:txBody>
      </p:sp>
      <p:pic>
        <p:nvPicPr>
          <p:cNvPr id="29700" name="Picture 2" descr="http://images.amazon.com/images/P/0226468011.01.LZZZZZZ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2571750"/>
            <a:ext cx="2428875" cy="374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4" descr="http://t3.gstatic.com/images?q=tbn:ANd9GcT_uaSMwLS24qxq79Ict5COWV92fmMXv5Xlz4RzCJAd4-Mxin2TX8bPJysOC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688" y="2503488"/>
            <a:ext cx="2428875"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BC49EB0D-59CC-41F7-88AD-CDE4D56B8E54}" type="slidenum">
              <a:rPr lang="it-IT" altLang="it-IT" sz="1600" smtClean="0">
                <a:solidFill>
                  <a:srgbClr val="2F4B2F"/>
                </a:solidFill>
              </a:rPr>
              <a:pPr>
                <a:spcBef>
                  <a:spcPct val="0"/>
                </a:spcBef>
                <a:buClrTx/>
                <a:buSzTx/>
                <a:buFontTx/>
                <a:buNone/>
              </a:pPr>
              <a:t>23</a:t>
            </a:fld>
            <a:endParaRPr lang="it-IT" altLang="it-IT" sz="1600">
              <a:solidFill>
                <a:srgbClr val="2F4B2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Immagine 1"/>
          <p:cNvPicPr>
            <a:picLocks noChangeAspect="1" noChangeArrowheads="1"/>
          </p:cNvPicPr>
          <p:nvPr/>
        </p:nvPicPr>
        <p:blipFill>
          <a:blip r:embed="rId2">
            <a:extLst>
              <a:ext uri="{28A0092B-C50C-407E-A947-70E740481C1C}">
                <a14:useLocalDpi xmlns:a14="http://schemas.microsoft.com/office/drawing/2010/main" val="0"/>
              </a:ext>
            </a:extLst>
          </a:blip>
          <a:srcRect l="21617" t="47015" r="22240" b="33582"/>
          <a:stretch>
            <a:fillRect/>
          </a:stretch>
        </p:blipFill>
        <p:spPr bwMode="auto">
          <a:xfrm>
            <a:off x="571500" y="1214438"/>
            <a:ext cx="8215313"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461A073A-0FB6-4F2E-85DF-02A48AF303D2}" type="slidenum">
              <a:rPr lang="it-IT" altLang="it-IT" sz="1600" smtClean="0">
                <a:solidFill>
                  <a:srgbClr val="FFFFFF"/>
                </a:solidFill>
              </a:rPr>
              <a:pPr>
                <a:spcBef>
                  <a:spcPct val="0"/>
                </a:spcBef>
                <a:buClrTx/>
                <a:buSzTx/>
                <a:buFontTx/>
                <a:buNone/>
              </a:pPr>
              <a:t>24</a:t>
            </a:fld>
            <a:endParaRPr lang="it-IT" altLang="it-IT" sz="1600">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02A925-A77D-D74C-8925-CD19BF9F9872}"/>
              </a:ext>
            </a:extLst>
          </p:cNvPr>
          <p:cNvSpPr>
            <a:spLocks noGrp="1"/>
          </p:cNvSpPr>
          <p:nvPr>
            <p:ph type="title"/>
          </p:nvPr>
        </p:nvSpPr>
        <p:spPr/>
        <p:txBody>
          <a:bodyPr/>
          <a:lstStyle/>
          <a:p>
            <a:r>
              <a:rPr lang="it-IT" dirty="0" err="1"/>
              <a:t>Metaphors</a:t>
            </a:r>
            <a:r>
              <a:rPr lang="it-IT" dirty="0"/>
              <a:t> in </a:t>
            </a:r>
            <a:r>
              <a:rPr lang="it-IT" dirty="0" err="1"/>
              <a:t>political</a:t>
            </a:r>
            <a:r>
              <a:rPr lang="it-IT" dirty="0"/>
              <a:t> </a:t>
            </a:r>
            <a:r>
              <a:rPr lang="it-IT" dirty="0" err="1"/>
              <a:t>discourse</a:t>
            </a:r>
            <a:endParaRPr lang="it-IT" dirty="0"/>
          </a:p>
        </p:txBody>
      </p:sp>
      <p:sp>
        <p:nvSpPr>
          <p:cNvPr id="3" name="Segnaposto numero diapositiva 2">
            <a:extLst>
              <a:ext uri="{FF2B5EF4-FFF2-40B4-BE49-F238E27FC236}">
                <a16:creationId xmlns:a16="http://schemas.microsoft.com/office/drawing/2014/main" id="{C58B8DD8-0EB5-7743-B1FA-7C632CD16F0A}"/>
              </a:ext>
            </a:extLst>
          </p:cNvPr>
          <p:cNvSpPr>
            <a:spLocks noGrp="1"/>
          </p:cNvSpPr>
          <p:nvPr>
            <p:ph type="sldNum" sz="quarter" idx="12"/>
          </p:nvPr>
        </p:nvSpPr>
        <p:spPr/>
        <p:txBody>
          <a:bodyPr/>
          <a:lstStyle/>
          <a:p>
            <a:pPr>
              <a:defRPr/>
            </a:pPr>
            <a:fld id="{78A69870-2969-4AA9-BF23-25FF853ACCD5}" type="slidenum">
              <a:rPr lang="it-IT" altLang="it-IT" smtClean="0"/>
              <a:pPr>
                <a:defRPr/>
              </a:pPr>
              <a:t>25</a:t>
            </a:fld>
            <a:endParaRPr lang="it-IT" altLang="it-IT"/>
          </a:p>
        </p:txBody>
      </p:sp>
      <p:sp>
        <p:nvSpPr>
          <p:cNvPr id="4" name="Rettangolo 3">
            <a:extLst>
              <a:ext uri="{FF2B5EF4-FFF2-40B4-BE49-F238E27FC236}">
                <a16:creationId xmlns:a16="http://schemas.microsoft.com/office/drawing/2014/main" id="{66F28E0A-32AE-C549-8BBF-2E77746AF026}"/>
              </a:ext>
            </a:extLst>
          </p:cNvPr>
          <p:cNvSpPr/>
          <p:nvPr/>
        </p:nvSpPr>
        <p:spPr>
          <a:xfrm>
            <a:off x="716397" y="2636912"/>
            <a:ext cx="7704856" cy="1938992"/>
          </a:xfrm>
          <a:prstGeom prst="rect">
            <a:avLst/>
          </a:prstGeom>
        </p:spPr>
        <p:txBody>
          <a:bodyPr wrap="square">
            <a:spAutoFit/>
          </a:bodyPr>
          <a:lstStyle/>
          <a:p>
            <a:r>
              <a:rPr lang="en-US" sz="2400" dirty="0">
                <a:solidFill>
                  <a:schemeClr val="tx2"/>
                </a:solidFill>
              </a:rPr>
              <a:t>/…/ </a:t>
            </a:r>
            <a:r>
              <a:rPr lang="en-US" sz="2400" dirty="0">
                <a:solidFill>
                  <a:schemeClr val="tx2"/>
                </a:solidFill>
                <a:highlight>
                  <a:srgbClr val="FFFF00"/>
                </a:highlight>
              </a:rPr>
              <a:t>that this nation, under God, shall have a new birth of freedom</a:t>
            </a:r>
            <a:r>
              <a:rPr lang="en-US" sz="2400" dirty="0">
                <a:solidFill>
                  <a:schemeClr val="tx2"/>
                </a:solidFill>
              </a:rPr>
              <a:t>, and </a:t>
            </a:r>
            <a:r>
              <a:rPr lang="en-US" sz="2400" dirty="0">
                <a:solidFill>
                  <a:schemeClr val="tx2"/>
                </a:solidFill>
                <a:highlight>
                  <a:srgbClr val="FFFF00"/>
                </a:highlight>
              </a:rPr>
              <a:t>that government </a:t>
            </a:r>
            <a:r>
              <a:rPr lang="en-US" sz="2400" dirty="0">
                <a:solidFill>
                  <a:schemeClr val="tx2"/>
                </a:solidFill>
              </a:rPr>
              <a:t>of the people, by the people, for the people, </a:t>
            </a:r>
            <a:r>
              <a:rPr lang="en-US" sz="2400" dirty="0">
                <a:solidFill>
                  <a:schemeClr val="tx2"/>
                </a:solidFill>
                <a:highlight>
                  <a:srgbClr val="FFFF00"/>
                </a:highlight>
              </a:rPr>
              <a:t>shall not perish from the earth</a:t>
            </a:r>
            <a:r>
              <a:rPr lang="en-US" sz="2400" dirty="0">
                <a:solidFill>
                  <a:schemeClr val="tx2"/>
                </a:solidFill>
              </a:rPr>
              <a:t>.” </a:t>
            </a:r>
          </a:p>
          <a:p>
            <a:endParaRPr lang="en-US" sz="2400" dirty="0">
              <a:solidFill>
                <a:schemeClr val="tx2"/>
              </a:solidFill>
            </a:endParaRPr>
          </a:p>
          <a:p>
            <a:r>
              <a:rPr lang="en-US" sz="2400" dirty="0">
                <a:solidFill>
                  <a:schemeClr val="tx2"/>
                </a:solidFill>
              </a:rPr>
              <a:t>(A. Lincoln, </a:t>
            </a:r>
            <a:r>
              <a:rPr lang="en-US" sz="2400" i="1" dirty="0">
                <a:solidFill>
                  <a:schemeClr val="tx2"/>
                </a:solidFill>
              </a:rPr>
              <a:t>The Gettysburg address</a:t>
            </a:r>
            <a:r>
              <a:rPr lang="en-US" sz="2400" dirty="0">
                <a:solidFill>
                  <a:schemeClr val="tx2"/>
                </a:solidFill>
              </a:rPr>
              <a:t>)</a:t>
            </a:r>
            <a:endParaRPr lang="it-IT" sz="2400" dirty="0">
              <a:solidFill>
                <a:schemeClr val="tx2"/>
              </a:solidFill>
            </a:endParaRPr>
          </a:p>
        </p:txBody>
      </p:sp>
    </p:spTree>
    <p:extLst>
      <p:ext uri="{BB962C8B-B14F-4D97-AF65-F5344CB8AC3E}">
        <p14:creationId xmlns:p14="http://schemas.microsoft.com/office/powerpoint/2010/main" val="3233129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02A925-A77D-D74C-8925-CD19BF9F9872}"/>
              </a:ext>
            </a:extLst>
          </p:cNvPr>
          <p:cNvSpPr>
            <a:spLocks noGrp="1"/>
          </p:cNvSpPr>
          <p:nvPr>
            <p:ph type="title"/>
          </p:nvPr>
        </p:nvSpPr>
        <p:spPr/>
        <p:txBody>
          <a:bodyPr/>
          <a:lstStyle/>
          <a:p>
            <a:r>
              <a:rPr lang="it-IT" dirty="0" err="1"/>
              <a:t>Metaphors</a:t>
            </a:r>
            <a:r>
              <a:rPr lang="it-IT" dirty="0"/>
              <a:t> in </a:t>
            </a:r>
            <a:r>
              <a:rPr lang="it-IT" dirty="0" err="1"/>
              <a:t>political</a:t>
            </a:r>
            <a:r>
              <a:rPr lang="it-IT" dirty="0"/>
              <a:t> </a:t>
            </a:r>
            <a:r>
              <a:rPr lang="it-IT" dirty="0" err="1"/>
              <a:t>discourse</a:t>
            </a:r>
            <a:endParaRPr lang="it-IT" dirty="0"/>
          </a:p>
        </p:txBody>
      </p:sp>
      <p:sp>
        <p:nvSpPr>
          <p:cNvPr id="3" name="Segnaposto numero diapositiva 2">
            <a:extLst>
              <a:ext uri="{FF2B5EF4-FFF2-40B4-BE49-F238E27FC236}">
                <a16:creationId xmlns:a16="http://schemas.microsoft.com/office/drawing/2014/main" id="{C58B8DD8-0EB5-7743-B1FA-7C632CD16F0A}"/>
              </a:ext>
            </a:extLst>
          </p:cNvPr>
          <p:cNvSpPr>
            <a:spLocks noGrp="1"/>
          </p:cNvSpPr>
          <p:nvPr>
            <p:ph type="sldNum" sz="quarter" idx="12"/>
          </p:nvPr>
        </p:nvSpPr>
        <p:spPr/>
        <p:txBody>
          <a:bodyPr/>
          <a:lstStyle/>
          <a:p>
            <a:pPr>
              <a:defRPr/>
            </a:pPr>
            <a:fld id="{78A69870-2969-4AA9-BF23-25FF853ACCD5}" type="slidenum">
              <a:rPr lang="it-IT" altLang="it-IT" smtClean="0"/>
              <a:pPr>
                <a:defRPr/>
              </a:pPr>
              <a:t>26</a:t>
            </a:fld>
            <a:endParaRPr lang="it-IT" altLang="it-IT"/>
          </a:p>
        </p:txBody>
      </p:sp>
      <p:sp>
        <p:nvSpPr>
          <p:cNvPr id="4" name="Rettangolo 3">
            <a:extLst>
              <a:ext uri="{FF2B5EF4-FFF2-40B4-BE49-F238E27FC236}">
                <a16:creationId xmlns:a16="http://schemas.microsoft.com/office/drawing/2014/main" id="{66F28E0A-32AE-C549-8BBF-2E77746AF026}"/>
              </a:ext>
            </a:extLst>
          </p:cNvPr>
          <p:cNvSpPr/>
          <p:nvPr/>
        </p:nvSpPr>
        <p:spPr>
          <a:xfrm>
            <a:off x="498679" y="1772816"/>
            <a:ext cx="8313749" cy="2932406"/>
          </a:xfrm>
          <a:prstGeom prst="rect">
            <a:avLst/>
          </a:prstGeom>
        </p:spPr>
        <p:txBody>
          <a:bodyPr wrap="square">
            <a:spAutoFit/>
          </a:bodyPr>
          <a:lstStyle/>
          <a:p>
            <a:pPr marL="0" indent="0" algn="just">
              <a:lnSpc>
                <a:spcPct val="107000"/>
              </a:lnSpc>
              <a:spcAft>
                <a:spcPts val="800"/>
              </a:spcAft>
              <a:buNone/>
            </a:pPr>
            <a:r>
              <a:rPr lang="it-IT" sz="2400" dirty="0">
                <a:solidFill>
                  <a:schemeClr val="tx2"/>
                </a:solidFill>
                <a:ea typeface="Times New Roman" panose="02020603050405020304" pitchFamily="18" charset="0"/>
              </a:rPr>
              <a:t>«Ella Baker, a </a:t>
            </a:r>
            <a:r>
              <a:rPr lang="it-IT" sz="2400" dirty="0" err="1">
                <a:solidFill>
                  <a:schemeClr val="tx2"/>
                </a:solidFill>
                <a:ea typeface="Times New Roman" panose="02020603050405020304" pitchFamily="18" charset="0"/>
              </a:rPr>
              <a:t>giant</a:t>
            </a:r>
            <a:r>
              <a:rPr lang="it-IT" sz="2400" dirty="0">
                <a:solidFill>
                  <a:schemeClr val="tx2"/>
                </a:solidFill>
                <a:ea typeface="Times New Roman" panose="02020603050405020304" pitchFamily="18" charset="0"/>
              </a:rPr>
              <a:t> of the </a:t>
            </a:r>
            <a:r>
              <a:rPr lang="it-IT" sz="2400" dirty="0" err="1">
                <a:solidFill>
                  <a:schemeClr val="tx2"/>
                </a:solidFill>
                <a:ea typeface="Times New Roman" panose="02020603050405020304" pitchFamily="18" charset="0"/>
              </a:rPr>
              <a:t>civil</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rights</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movement</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left</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us</a:t>
            </a:r>
            <a:r>
              <a:rPr lang="it-IT" sz="2400" dirty="0">
                <a:solidFill>
                  <a:schemeClr val="tx2"/>
                </a:solidFill>
                <a:ea typeface="Times New Roman" panose="02020603050405020304" pitchFamily="18" charset="0"/>
              </a:rPr>
              <a:t> with </a:t>
            </a:r>
            <a:r>
              <a:rPr lang="it-IT" sz="2400" dirty="0" err="1">
                <a:solidFill>
                  <a:schemeClr val="tx2"/>
                </a:solidFill>
                <a:ea typeface="Times New Roman" panose="02020603050405020304" pitchFamily="18" charset="0"/>
              </a:rPr>
              <a:t>this</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wisdom</a:t>
            </a:r>
            <a:r>
              <a:rPr lang="it-IT" sz="2400" dirty="0">
                <a:solidFill>
                  <a:schemeClr val="tx2"/>
                </a:solidFill>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Give</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people</a:t>
            </a:r>
            <a:r>
              <a:rPr lang="it-IT" sz="2400" dirty="0">
                <a:solidFill>
                  <a:schemeClr val="tx2"/>
                </a:solidFill>
                <a:highlight>
                  <a:srgbClr val="FFFF00"/>
                </a:highlight>
                <a:ea typeface="Times New Roman" panose="02020603050405020304" pitchFamily="18" charset="0"/>
              </a:rPr>
              <a:t> light and </a:t>
            </a:r>
            <a:r>
              <a:rPr lang="it-IT" sz="2400" dirty="0" err="1">
                <a:solidFill>
                  <a:schemeClr val="tx2"/>
                </a:solidFill>
                <a:highlight>
                  <a:srgbClr val="FFFF00"/>
                </a:highlight>
                <a:ea typeface="Times New Roman" panose="02020603050405020304" pitchFamily="18" charset="0"/>
              </a:rPr>
              <a:t>they</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will</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find</a:t>
            </a:r>
            <a:r>
              <a:rPr lang="it-IT" sz="2400" dirty="0">
                <a:solidFill>
                  <a:schemeClr val="tx2"/>
                </a:solidFill>
                <a:highlight>
                  <a:srgbClr val="FFFF00"/>
                </a:highlight>
                <a:ea typeface="Times New Roman" panose="02020603050405020304" pitchFamily="18" charset="0"/>
              </a:rPr>
              <a:t> a way</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Give</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people</a:t>
            </a:r>
            <a:r>
              <a:rPr lang="it-IT" sz="2400" dirty="0">
                <a:solidFill>
                  <a:schemeClr val="tx2"/>
                </a:solidFill>
                <a:ea typeface="Times New Roman" panose="02020603050405020304" pitchFamily="18" charset="0"/>
              </a:rPr>
              <a:t> light. </a:t>
            </a:r>
            <a:r>
              <a:rPr lang="it-IT" sz="2400" dirty="0" err="1">
                <a:solidFill>
                  <a:schemeClr val="tx2"/>
                </a:solidFill>
                <a:ea typeface="Times New Roman" panose="02020603050405020304" pitchFamily="18" charset="0"/>
              </a:rPr>
              <a:t>Those</a:t>
            </a:r>
            <a:r>
              <a:rPr lang="it-IT" sz="2400" dirty="0">
                <a:solidFill>
                  <a:schemeClr val="tx2"/>
                </a:solidFill>
                <a:ea typeface="Times New Roman" panose="02020603050405020304" pitchFamily="18" charset="0"/>
              </a:rPr>
              <a:t> are </a:t>
            </a:r>
            <a:r>
              <a:rPr lang="it-IT" sz="2400" dirty="0" err="1">
                <a:solidFill>
                  <a:schemeClr val="tx2"/>
                </a:solidFill>
                <a:ea typeface="Times New Roman" panose="02020603050405020304" pitchFamily="18" charset="0"/>
              </a:rPr>
              <a:t>words</a:t>
            </a:r>
            <a:r>
              <a:rPr lang="it-IT" sz="2400" dirty="0">
                <a:solidFill>
                  <a:schemeClr val="tx2"/>
                </a:solidFill>
                <a:ea typeface="Times New Roman" panose="02020603050405020304" pitchFamily="18" charset="0"/>
              </a:rPr>
              <a:t> for </a:t>
            </a:r>
            <a:r>
              <a:rPr lang="it-IT" sz="2400" dirty="0" err="1">
                <a:solidFill>
                  <a:schemeClr val="tx2"/>
                </a:solidFill>
                <a:ea typeface="Times New Roman" panose="02020603050405020304" pitchFamily="18" charset="0"/>
              </a:rPr>
              <a:t>our</a:t>
            </a:r>
            <a:r>
              <a:rPr lang="it-IT" sz="2400" dirty="0">
                <a:solidFill>
                  <a:schemeClr val="tx2"/>
                </a:solidFill>
                <a:ea typeface="Times New Roman" panose="02020603050405020304" pitchFamily="18" charset="0"/>
              </a:rPr>
              <a:t> time. </a:t>
            </a:r>
            <a:r>
              <a:rPr lang="it-IT" sz="2400" dirty="0">
                <a:solidFill>
                  <a:schemeClr val="tx2"/>
                </a:solidFill>
                <a:highlight>
                  <a:srgbClr val="FFFF00"/>
                </a:highlight>
                <a:ea typeface="Times New Roman" panose="02020603050405020304" pitchFamily="18" charset="0"/>
              </a:rPr>
              <a:t>The </a:t>
            </a:r>
            <a:r>
              <a:rPr lang="it-IT" sz="2400" dirty="0" err="1">
                <a:solidFill>
                  <a:schemeClr val="tx2"/>
                </a:solidFill>
                <a:highlight>
                  <a:srgbClr val="FFFF00"/>
                </a:highlight>
                <a:ea typeface="Times New Roman" panose="02020603050405020304" pitchFamily="18" charset="0"/>
              </a:rPr>
              <a:t>current</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president</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has</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cloaked</a:t>
            </a:r>
            <a:r>
              <a:rPr lang="it-IT" sz="2400" dirty="0">
                <a:solidFill>
                  <a:schemeClr val="tx2"/>
                </a:solidFill>
                <a:highlight>
                  <a:srgbClr val="FFFF00"/>
                </a:highlight>
                <a:ea typeface="Times New Roman" panose="02020603050405020304" pitchFamily="18" charset="0"/>
              </a:rPr>
              <a:t> America in </a:t>
            </a:r>
            <a:r>
              <a:rPr lang="it-IT" sz="2400" dirty="0" err="1">
                <a:solidFill>
                  <a:schemeClr val="tx2"/>
                </a:solidFill>
                <a:highlight>
                  <a:srgbClr val="FFFF00"/>
                </a:highlight>
                <a:ea typeface="Times New Roman" panose="02020603050405020304" pitchFamily="18" charset="0"/>
              </a:rPr>
              <a:t>darkness</a:t>
            </a:r>
            <a:r>
              <a:rPr lang="it-IT" sz="2400" dirty="0">
                <a:solidFill>
                  <a:schemeClr val="tx2"/>
                </a:solidFill>
                <a:ea typeface="Times New Roman" panose="02020603050405020304" pitchFamily="18" charset="0"/>
              </a:rPr>
              <a:t> for </a:t>
            </a:r>
            <a:r>
              <a:rPr lang="it-IT" sz="2400" dirty="0" err="1">
                <a:solidFill>
                  <a:schemeClr val="tx2"/>
                </a:solidFill>
                <a:ea typeface="Times New Roman" panose="02020603050405020304" pitchFamily="18" charset="0"/>
              </a:rPr>
              <a:t>much</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too</a:t>
            </a:r>
            <a:r>
              <a:rPr lang="it-IT" sz="2400" dirty="0">
                <a:solidFill>
                  <a:schemeClr val="tx2"/>
                </a:solidFill>
                <a:ea typeface="Times New Roman" panose="02020603050405020304" pitchFamily="18" charset="0"/>
              </a:rPr>
              <a:t> long……I </a:t>
            </a:r>
            <a:r>
              <a:rPr lang="it-IT" sz="2400" dirty="0" err="1">
                <a:solidFill>
                  <a:schemeClr val="tx2"/>
                </a:solidFill>
                <a:ea typeface="Times New Roman" panose="02020603050405020304" pitchFamily="18" charset="0"/>
              </a:rPr>
              <a:t>will</a:t>
            </a:r>
            <a:r>
              <a:rPr lang="it-IT" sz="2400" dirty="0">
                <a:solidFill>
                  <a:schemeClr val="tx2"/>
                </a:solidFill>
                <a:ea typeface="Times New Roman" panose="02020603050405020304" pitchFamily="18" charset="0"/>
              </a:rPr>
              <a:t> be an </a:t>
            </a:r>
            <a:r>
              <a:rPr lang="it-IT" sz="2400" dirty="0" err="1">
                <a:solidFill>
                  <a:schemeClr val="tx2"/>
                </a:solidFill>
                <a:ea typeface="Times New Roman" panose="02020603050405020304" pitchFamily="18" charset="0"/>
              </a:rPr>
              <a:t>ally</a:t>
            </a:r>
            <a:r>
              <a:rPr lang="it-IT" sz="2400" dirty="0">
                <a:solidFill>
                  <a:schemeClr val="tx2"/>
                </a:solidFill>
                <a:ea typeface="Times New Roman" panose="02020603050405020304" pitchFamily="18" charset="0"/>
              </a:rPr>
              <a:t> of the </a:t>
            </a:r>
            <a:r>
              <a:rPr lang="it-IT" sz="2400" dirty="0" err="1">
                <a:solidFill>
                  <a:schemeClr val="tx2"/>
                </a:solidFill>
                <a:ea typeface="Times New Roman" panose="02020603050405020304" pitchFamily="18" charset="0"/>
              </a:rPr>
              <a:t>United</a:t>
            </a:r>
            <a:r>
              <a:rPr lang="it-IT" sz="2400" dirty="0">
                <a:solidFill>
                  <a:schemeClr val="tx2"/>
                </a:solidFill>
                <a:ea typeface="Times New Roman" panose="02020603050405020304" pitchFamily="18" charset="0"/>
              </a:rPr>
              <a:t> </a:t>
            </a:r>
            <a:r>
              <a:rPr lang="it-IT" sz="2400" dirty="0" err="1">
                <a:solidFill>
                  <a:schemeClr val="tx2"/>
                </a:solidFill>
                <a:ea typeface="Times New Roman" panose="02020603050405020304" pitchFamily="18" charset="0"/>
              </a:rPr>
              <a:t>we</a:t>
            </a:r>
            <a:r>
              <a:rPr lang="it-IT" sz="2400" dirty="0">
                <a:solidFill>
                  <a:schemeClr val="tx2"/>
                </a:solidFill>
                <a:ea typeface="Times New Roman" panose="02020603050405020304" pitchFamily="18" charset="0"/>
              </a:rPr>
              <a:t> can, and </a:t>
            </a:r>
            <a:r>
              <a:rPr lang="it-IT" sz="2400" dirty="0" err="1">
                <a:solidFill>
                  <a:schemeClr val="tx2"/>
                </a:solidFill>
                <a:ea typeface="Times New Roman" panose="02020603050405020304" pitchFamily="18" charset="0"/>
              </a:rPr>
              <a:t>will</a:t>
            </a:r>
            <a:r>
              <a:rPr lang="it-IT" sz="2400" dirty="0">
                <a:solidFill>
                  <a:schemeClr val="tx2"/>
                </a:solidFill>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overcome</a:t>
            </a:r>
            <a:r>
              <a:rPr lang="it-IT" sz="2400" dirty="0">
                <a:solidFill>
                  <a:schemeClr val="tx2"/>
                </a:solidFill>
                <a:highlight>
                  <a:srgbClr val="FFFF00"/>
                </a:highlight>
                <a:ea typeface="Times New Roman" panose="02020603050405020304" pitchFamily="18" charset="0"/>
              </a:rPr>
              <a:t> </a:t>
            </a:r>
            <a:r>
              <a:rPr lang="it-IT" sz="2400" dirty="0" err="1">
                <a:solidFill>
                  <a:schemeClr val="tx2"/>
                </a:solidFill>
                <a:highlight>
                  <a:srgbClr val="FFFF00"/>
                </a:highlight>
                <a:ea typeface="Times New Roman" panose="02020603050405020304" pitchFamily="18" charset="0"/>
              </a:rPr>
              <a:t>this</a:t>
            </a:r>
            <a:r>
              <a:rPr lang="it-IT" sz="2400" dirty="0">
                <a:solidFill>
                  <a:schemeClr val="tx2"/>
                </a:solidFill>
                <a:highlight>
                  <a:srgbClr val="FFFF00"/>
                </a:highlight>
                <a:ea typeface="Times New Roman" panose="02020603050405020304" pitchFamily="18" charset="0"/>
              </a:rPr>
              <a:t> season of </a:t>
            </a:r>
            <a:r>
              <a:rPr lang="it-IT" sz="2400" dirty="0" err="1">
                <a:solidFill>
                  <a:schemeClr val="tx2"/>
                </a:solidFill>
                <a:highlight>
                  <a:srgbClr val="FFFF00"/>
                </a:highlight>
                <a:ea typeface="Times New Roman" panose="02020603050405020304" pitchFamily="18" charset="0"/>
              </a:rPr>
              <a:t>darkness</a:t>
            </a:r>
            <a:r>
              <a:rPr lang="it-IT" sz="2400" dirty="0">
                <a:solidFill>
                  <a:schemeClr val="tx2"/>
                </a:solidFill>
                <a:highlight>
                  <a:srgbClr val="FFFF00"/>
                </a:highlight>
                <a:ea typeface="Times New Roman" panose="02020603050405020304" pitchFamily="18" charset="0"/>
              </a:rPr>
              <a:t> in America</a:t>
            </a:r>
            <a:r>
              <a:rPr lang="it-IT" sz="2400" dirty="0">
                <a:solidFill>
                  <a:schemeClr val="tx2"/>
                </a:solidFill>
                <a:ea typeface="Times New Roman" panose="02020603050405020304" pitchFamily="18" charset="0"/>
              </a:rPr>
              <a:t>.» </a:t>
            </a:r>
          </a:p>
          <a:p>
            <a:pPr marL="0" indent="0" algn="just">
              <a:lnSpc>
                <a:spcPct val="107000"/>
              </a:lnSpc>
              <a:spcAft>
                <a:spcPts val="800"/>
              </a:spcAft>
              <a:buNone/>
            </a:pPr>
            <a:r>
              <a:rPr lang="it-IT" sz="2400" dirty="0">
                <a:solidFill>
                  <a:schemeClr val="tx2"/>
                </a:solidFill>
                <a:ea typeface="Times New Roman" panose="02020603050405020304" pitchFamily="18" charset="0"/>
              </a:rPr>
              <a:t>(</a:t>
            </a:r>
            <a:r>
              <a:rPr lang="it-IT" sz="2000" i="1" dirty="0" err="1">
                <a:solidFill>
                  <a:srgbClr val="002060"/>
                </a:solidFill>
                <a:ea typeface="Times New Roman" panose="02020603050405020304" pitchFamily="18" charset="0"/>
              </a:rPr>
              <a:t>Joe</a:t>
            </a:r>
            <a:r>
              <a:rPr lang="it-IT" sz="2000" i="1" dirty="0">
                <a:solidFill>
                  <a:srgbClr val="002060"/>
                </a:solidFill>
                <a:ea typeface="Times New Roman" panose="02020603050405020304" pitchFamily="18" charset="0"/>
              </a:rPr>
              <a:t> </a:t>
            </a:r>
            <a:r>
              <a:rPr lang="it-IT" sz="2000" i="1" dirty="0" err="1">
                <a:solidFill>
                  <a:srgbClr val="002060"/>
                </a:solidFill>
                <a:ea typeface="Times New Roman" panose="02020603050405020304" pitchFamily="18" charset="0"/>
              </a:rPr>
              <a:t>Biden’s</a:t>
            </a:r>
            <a:r>
              <a:rPr lang="it-IT" sz="2000" i="1" dirty="0">
                <a:solidFill>
                  <a:srgbClr val="002060"/>
                </a:solidFill>
                <a:ea typeface="Times New Roman" panose="02020603050405020304" pitchFamily="18" charset="0"/>
              </a:rPr>
              <a:t> </a:t>
            </a:r>
            <a:r>
              <a:rPr lang="it-IT" sz="2000" i="1" dirty="0" err="1">
                <a:solidFill>
                  <a:srgbClr val="002060"/>
                </a:solidFill>
                <a:ea typeface="Times New Roman" panose="02020603050405020304" pitchFamily="18" charset="0"/>
              </a:rPr>
              <a:t>speech</a:t>
            </a:r>
            <a:r>
              <a:rPr lang="it-IT" sz="2000" i="1" dirty="0">
                <a:solidFill>
                  <a:srgbClr val="002060"/>
                </a:solidFill>
                <a:ea typeface="Times New Roman" panose="02020603050405020304" pitchFamily="18" charset="0"/>
              </a:rPr>
              <a:t>, </a:t>
            </a:r>
            <a:r>
              <a:rPr lang="it-IT" sz="2000" i="1" dirty="0" err="1">
                <a:solidFill>
                  <a:srgbClr val="002060"/>
                </a:solidFill>
                <a:ea typeface="Times New Roman" panose="02020603050405020304" pitchFamily="18" charset="0"/>
              </a:rPr>
              <a:t>Democratic</a:t>
            </a:r>
            <a:r>
              <a:rPr lang="it-IT" sz="2000" i="1" dirty="0">
                <a:solidFill>
                  <a:srgbClr val="002060"/>
                </a:solidFill>
                <a:ea typeface="Times New Roman" panose="02020603050405020304" pitchFamily="18" charset="0"/>
              </a:rPr>
              <a:t> Convention, 2020)</a:t>
            </a:r>
          </a:p>
        </p:txBody>
      </p:sp>
    </p:spTree>
    <p:extLst>
      <p:ext uri="{BB962C8B-B14F-4D97-AF65-F5344CB8AC3E}">
        <p14:creationId xmlns:p14="http://schemas.microsoft.com/office/powerpoint/2010/main" val="2473083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5750" y="285750"/>
            <a:ext cx="8534400" cy="1000125"/>
          </a:xfrm>
        </p:spPr>
        <p:txBody>
          <a:bodyPr/>
          <a:lstStyle/>
          <a:p>
            <a:pPr>
              <a:defRPr/>
            </a:pPr>
            <a:r>
              <a:rPr lang="en-GB" sz="4000" dirty="0"/>
              <a:t>METAPHOR OF THE JOURNEY</a:t>
            </a:r>
            <a:br>
              <a:rPr lang="it-IT" sz="2000" dirty="0"/>
            </a:br>
            <a:endParaRPr lang="it-IT" sz="2000" dirty="0"/>
          </a:p>
        </p:txBody>
      </p:sp>
      <p:sp>
        <p:nvSpPr>
          <p:cNvPr id="3" name="Segnaposto contenuto 2"/>
          <p:cNvSpPr>
            <a:spLocks noGrp="1"/>
          </p:cNvSpPr>
          <p:nvPr>
            <p:ph sz="quarter" idx="1"/>
          </p:nvPr>
        </p:nvSpPr>
        <p:spPr>
          <a:xfrm>
            <a:off x="301625" y="1357313"/>
            <a:ext cx="4627563" cy="3143250"/>
          </a:xfrm>
        </p:spPr>
        <p:txBody>
          <a:bodyPr/>
          <a:lstStyle/>
          <a:p>
            <a:pPr marL="514350" indent="-514350">
              <a:buFont typeface="Wingdings 2" panose="05020102010507070707" pitchFamily="18" charset="2"/>
              <a:buNone/>
              <a:defRPr/>
            </a:pPr>
            <a:r>
              <a:rPr lang="en-GB" dirty="0">
                <a:solidFill>
                  <a:schemeClr val="tx2">
                    <a:lumMod val="50000"/>
                  </a:schemeClr>
                </a:solidFill>
              </a:rPr>
              <a:t>MATCHING:</a:t>
            </a:r>
          </a:p>
          <a:p>
            <a:pPr marL="514350" indent="-514350">
              <a:buFont typeface="+mj-lt"/>
              <a:buAutoNum type="arabicPeriod"/>
              <a:defRPr/>
            </a:pPr>
            <a:r>
              <a:rPr lang="en-GB" dirty="0">
                <a:solidFill>
                  <a:schemeClr val="tx2">
                    <a:lumMod val="50000"/>
                  </a:schemeClr>
                </a:solidFill>
              </a:rPr>
              <a:t>step by step</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go round in circles</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go off in the wrong direction</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arrive at a conclusion</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be lost</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be stuck</a:t>
            </a:r>
            <a:endParaRPr lang="it-IT" dirty="0"/>
          </a:p>
        </p:txBody>
      </p:sp>
      <p:pic>
        <p:nvPicPr>
          <p:cNvPr id="31748" name="Picture 2" descr="http://3.bp.blogspot.com/-_6rhMfakWck/UL0qeks42FI/AAAAAAAADGo/ptXmi3YWo2I/s1600/wro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75" y="4357688"/>
            <a:ext cx="2643188" cy="198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p:nvPr/>
        </p:nvSpPr>
        <p:spPr>
          <a:xfrm>
            <a:off x="5214938" y="1428750"/>
            <a:ext cx="3714750" cy="4600575"/>
          </a:xfrm>
          <a:prstGeom prst="rect">
            <a:avLst/>
          </a:prstGeom>
          <a:noFill/>
        </p:spPr>
        <p:txBody>
          <a:bodyPr>
            <a:spAutoFit/>
          </a:bodyPr>
          <a:lstStyle/>
          <a:p>
            <a:pPr marL="342900" indent="-342900" eaLnBrk="1" hangingPunct="1">
              <a:buFont typeface="+mj-lt"/>
              <a:buAutoNum type="alphaLcParenR"/>
              <a:defRPr/>
            </a:pPr>
            <a:r>
              <a:rPr lang="it-IT" sz="2500" dirty="0" err="1">
                <a:solidFill>
                  <a:schemeClr val="accent3">
                    <a:lumMod val="50000"/>
                  </a:schemeClr>
                </a:solidFill>
                <a:latin typeface="+mn-lt"/>
              </a:rPr>
              <a:t>keep</a:t>
            </a:r>
            <a:r>
              <a:rPr lang="it-IT" sz="2500" dirty="0">
                <a:solidFill>
                  <a:schemeClr val="accent3">
                    <a:lumMod val="50000"/>
                  </a:schemeClr>
                </a:solidFill>
                <a:latin typeface="+mn-lt"/>
              </a:rPr>
              <a:t> </a:t>
            </a:r>
            <a:r>
              <a:rPr lang="it-IT" sz="2500" dirty="0" err="1">
                <a:solidFill>
                  <a:schemeClr val="accent3">
                    <a:lumMod val="50000"/>
                  </a:schemeClr>
                </a:solidFill>
                <a:latin typeface="+mn-lt"/>
              </a:rPr>
              <a:t>going</a:t>
            </a:r>
            <a:r>
              <a:rPr lang="it-IT" sz="2500" dirty="0">
                <a:solidFill>
                  <a:schemeClr val="accent3">
                    <a:lumMod val="50000"/>
                  </a:schemeClr>
                </a:solidFill>
                <a:latin typeface="+mn-lt"/>
              </a:rPr>
              <a:t> back to the </a:t>
            </a:r>
            <a:r>
              <a:rPr lang="it-IT" sz="2500" dirty="0" err="1">
                <a:solidFill>
                  <a:schemeClr val="accent3">
                    <a:lumMod val="50000"/>
                  </a:schemeClr>
                </a:solidFill>
                <a:latin typeface="+mn-lt"/>
              </a:rPr>
              <a:t>same</a:t>
            </a:r>
            <a:r>
              <a:rPr lang="it-IT" sz="2500" dirty="0">
                <a:solidFill>
                  <a:schemeClr val="accent3">
                    <a:lumMod val="50000"/>
                  </a:schemeClr>
                </a:solidFill>
                <a:latin typeface="+mn-lt"/>
              </a:rPr>
              <a:t> subject</a:t>
            </a:r>
          </a:p>
          <a:p>
            <a:pPr marL="342900" indent="-342900" eaLnBrk="1" hangingPunct="1">
              <a:buFont typeface="+mj-lt"/>
              <a:buAutoNum type="alphaLcParenR"/>
              <a:defRPr/>
            </a:pPr>
            <a:r>
              <a:rPr lang="it-IT" sz="2500" dirty="0">
                <a:solidFill>
                  <a:schemeClr val="accent3">
                    <a:lumMod val="50000"/>
                  </a:schemeClr>
                </a:solidFill>
                <a:latin typeface="+mn-lt"/>
              </a:rPr>
              <a:t>be </a:t>
            </a:r>
            <a:r>
              <a:rPr lang="it-IT" sz="2500" dirty="0" err="1">
                <a:solidFill>
                  <a:schemeClr val="accent3">
                    <a:lumMod val="50000"/>
                  </a:schemeClr>
                </a:solidFill>
                <a:latin typeface="+mn-lt"/>
              </a:rPr>
              <a:t>confused</a:t>
            </a:r>
            <a:endParaRPr lang="it-IT" sz="2500" dirty="0">
              <a:solidFill>
                <a:schemeClr val="accent3">
                  <a:lumMod val="50000"/>
                </a:schemeClr>
              </a:solidFill>
              <a:latin typeface="+mn-lt"/>
            </a:endParaRPr>
          </a:p>
          <a:p>
            <a:pPr marL="342900" indent="-342900" eaLnBrk="1" hangingPunct="1">
              <a:buFont typeface="+mj-lt"/>
              <a:buAutoNum type="alphaLcParenR"/>
              <a:defRPr/>
            </a:pPr>
            <a:r>
              <a:rPr lang="it-IT" sz="2500" dirty="0" err="1">
                <a:solidFill>
                  <a:schemeClr val="accent3">
                    <a:lumMod val="50000"/>
                  </a:schemeClr>
                </a:solidFill>
                <a:latin typeface="+mn-lt"/>
              </a:rPr>
              <a:t>gradually</a:t>
            </a:r>
            <a:r>
              <a:rPr lang="it-IT" sz="2500" dirty="0">
                <a:solidFill>
                  <a:schemeClr val="accent3">
                    <a:lumMod val="50000"/>
                  </a:schemeClr>
                </a:solidFill>
                <a:latin typeface="+mn-lt"/>
              </a:rPr>
              <a:t>, in stages, </a:t>
            </a:r>
            <a:r>
              <a:rPr lang="it-IT" sz="2500" dirty="0" err="1">
                <a:solidFill>
                  <a:schemeClr val="accent3">
                    <a:lumMod val="50000"/>
                  </a:schemeClr>
                </a:solidFill>
                <a:latin typeface="+mn-lt"/>
              </a:rPr>
              <a:t>little</a:t>
            </a:r>
            <a:r>
              <a:rPr lang="it-IT" sz="2500" dirty="0">
                <a:solidFill>
                  <a:schemeClr val="accent3">
                    <a:lumMod val="50000"/>
                  </a:schemeClr>
                </a:solidFill>
                <a:latin typeface="+mn-lt"/>
              </a:rPr>
              <a:t> by </a:t>
            </a:r>
            <a:r>
              <a:rPr lang="it-IT" sz="2500" dirty="0" err="1">
                <a:solidFill>
                  <a:schemeClr val="accent3">
                    <a:lumMod val="50000"/>
                  </a:schemeClr>
                </a:solidFill>
                <a:latin typeface="+mn-lt"/>
              </a:rPr>
              <a:t>little</a:t>
            </a:r>
            <a:endParaRPr lang="it-IT" sz="2500" dirty="0">
              <a:solidFill>
                <a:schemeClr val="accent3">
                  <a:lumMod val="50000"/>
                </a:schemeClr>
              </a:solidFill>
              <a:latin typeface="+mn-lt"/>
            </a:endParaRPr>
          </a:p>
          <a:p>
            <a:pPr marL="342900" indent="-342900" eaLnBrk="1" hangingPunct="1">
              <a:buFont typeface="+mj-lt"/>
              <a:buAutoNum type="alphaLcParenR"/>
              <a:defRPr/>
            </a:pPr>
            <a:r>
              <a:rPr lang="it-IT" sz="2500" dirty="0">
                <a:solidFill>
                  <a:schemeClr val="accent3">
                    <a:lumMod val="50000"/>
                  </a:schemeClr>
                </a:solidFill>
                <a:latin typeface="+mn-lt"/>
              </a:rPr>
              <a:t>be </a:t>
            </a:r>
            <a:r>
              <a:rPr lang="it-IT" sz="2500" dirty="0" err="1">
                <a:solidFill>
                  <a:schemeClr val="accent3">
                    <a:lumMod val="50000"/>
                  </a:schemeClr>
                </a:solidFill>
                <a:latin typeface="+mn-lt"/>
              </a:rPr>
              <a:t>confused</a:t>
            </a:r>
            <a:r>
              <a:rPr lang="it-IT" sz="2500" dirty="0">
                <a:solidFill>
                  <a:schemeClr val="accent3">
                    <a:lumMod val="50000"/>
                  </a:schemeClr>
                </a:solidFill>
                <a:latin typeface="+mn-lt"/>
              </a:rPr>
              <a:t>, </a:t>
            </a:r>
            <a:r>
              <a:rPr lang="it-IT" sz="2500" dirty="0" err="1">
                <a:solidFill>
                  <a:schemeClr val="accent3">
                    <a:lumMod val="50000"/>
                  </a:schemeClr>
                </a:solidFill>
                <a:latin typeface="+mn-lt"/>
              </a:rPr>
              <a:t>puzzled</a:t>
            </a:r>
            <a:r>
              <a:rPr lang="it-IT" sz="2500" dirty="0">
                <a:solidFill>
                  <a:schemeClr val="accent3">
                    <a:lumMod val="50000"/>
                  </a:schemeClr>
                </a:solidFill>
                <a:latin typeface="+mn-lt"/>
              </a:rPr>
              <a:t>, </a:t>
            </a:r>
            <a:r>
              <a:rPr lang="it-IT" sz="2500" dirty="0" err="1">
                <a:solidFill>
                  <a:schemeClr val="accent3">
                    <a:lumMod val="50000"/>
                  </a:schemeClr>
                </a:solidFill>
                <a:latin typeface="+mn-lt"/>
              </a:rPr>
              <a:t>going</a:t>
            </a:r>
            <a:r>
              <a:rPr lang="it-IT" sz="2500" dirty="0">
                <a:solidFill>
                  <a:schemeClr val="accent3">
                    <a:lumMod val="50000"/>
                  </a:schemeClr>
                </a:solidFill>
                <a:latin typeface="+mn-lt"/>
              </a:rPr>
              <a:t> </a:t>
            </a:r>
            <a:r>
              <a:rPr lang="it-IT" sz="2500" dirty="0" err="1">
                <a:solidFill>
                  <a:schemeClr val="accent3">
                    <a:lumMod val="50000"/>
                  </a:schemeClr>
                </a:solidFill>
                <a:latin typeface="+mn-lt"/>
              </a:rPr>
              <a:t>nowhere</a:t>
            </a:r>
            <a:endParaRPr lang="it-IT" sz="2500" dirty="0">
              <a:solidFill>
                <a:schemeClr val="accent3">
                  <a:lumMod val="50000"/>
                </a:schemeClr>
              </a:solidFill>
              <a:latin typeface="+mn-lt"/>
            </a:endParaRPr>
          </a:p>
          <a:p>
            <a:pPr marL="342900" indent="-342900" eaLnBrk="1" hangingPunct="1">
              <a:buFont typeface="+mj-lt"/>
              <a:buAutoNum type="alphaLcParenR"/>
              <a:defRPr/>
            </a:pPr>
            <a:r>
              <a:rPr lang="it-IT" sz="2500" dirty="0" err="1">
                <a:solidFill>
                  <a:schemeClr val="accent3">
                    <a:lumMod val="50000"/>
                  </a:schemeClr>
                </a:solidFill>
                <a:latin typeface="+mn-lt"/>
              </a:rPr>
              <a:t>reach</a:t>
            </a:r>
            <a:r>
              <a:rPr lang="it-IT" sz="2500" dirty="0">
                <a:solidFill>
                  <a:schemeClr val="accent3">
                    <a:lumMod val="50000"/>
                  </a:schemeClr>
                </a:solidFill>
                <a:latin typeface="+mn-lt"/>
              </a:rPr>
              <a:t> a </a:t>
            </a:r>
            <a:r>
              <a:rPr lang="it-IT" sz="2500" dirty="0" err="1">
                <a:solidFill>
                  <a:schemeClr val="accent3">
                    <a:lumMod val="50000"/>
                  </a:schemeClr>
                </a:solidFill>
                <a:latin typeface="+mn-lt"/>
              </a:rPr>
              <a:t>conclusion</a:t>
            </a:r>
            <a:r>
              <a:rPr lang="it-IT" sz="2500" dirty="0">
                <a:solidFill>
                  <a:schemeClr val="accent3">
                    <a:lumMod val="50000"/>
                  </a:schemeClr>
                </a:solidFill>
                <a:latin typeface="+mn-lt"/>
              </a:rPr>
              <a:t>, decide on an </a:t>
            </a:r>
            <a:r>
              <a:rPr lang="it-IT" sz="2500" dirty="0" err="1">
                <a:solidFill>
                  <a:schemeClr val="accent3">
                    <a:lumMod val="50000"/>
                  </a:schemeClr>
                </a:solidFill>
                <a:latin typeface="+mn-lt"/>
              </a:rPr>
              <a:t>issue</a:t>
            </a:r>
            <a:endParaRPr lang="it-IT" sz="2500" dirty="0">
              <a:solidFill>
                <a:schemeClr val="accent3">
                  <a:lumMod val="50000"/>
                </a:schemeClr>
              </a:solidFill>
              <a:latin typeface="+mn-lt"/>
            </a:endParaRPr>
          </a:p>
          <a:p>
            <a:pPr marL="342900" indent="-342900" eaLnBrk="1" hangingPunct="1">
              <a:buFont typeface="+mj-lt"/>
              <a:buAutoNum type="alphaLcParenR"/>
              <a:defRPr/>
            </a:pPr>
            <a:r>
              <a:rPr lang="it-IT" sz="2500" dirty="0" err="1">
                <a:solidFill>
                  <a:schemeClr val="accent3">
                    <a:lumMod val="50000"/>
                  </a:schemeClr>
                </a:solidFill>
                <a:latin typeface="+mn-lt"/>
              </a:rPr>
              <a:t>going</a:t>
            </a:r>
            <a:r>
              <a:rPr lang="it-IT" sz="2500" dirty="0">
                <a:solidFill>
                  <a:schemeClr val="accent3">
                    <a:lumMod val="50000"/>
                  </a:schemeClr>
                </a:solidFill>
                <a:latin typeface="+mn-lt"/>
              </a:rPr>
              <a:t> on the wrong </a:t>
            </a:r>
            <a:r>
              <a:rPr lang="it-IT" sz="2500" dirty="0" err="1">
                <a:solidFill>
                  <a:schemeClr val="accent3">
                    <a:lumMod val="50000"/>
                  </a:schemeClr>
                </a:solidFill>
                <a:latin typeface="+mn-lt"/>
              </a:rPr>
              <a:t>track</a:t>
            </a:r>
            <a:endParaRPr lang="it-IT" sz="2500" dirty="0">
              <a:solidFill>
                <a:schemeClr val="accent3">
                  <a:lumMod val="50000"/>
                </a:schemeClr>
              </a:solidFill>
              <a:latin typeface="+mn-lt"/>
            </a:endParaRPr>
          </a:p>
          <a:p>
            <a:pPr marL="342900" indent="-342900" eaLnBrk="1" hangingPunct="1">
              <a:buFont typeface="+mj-lt"/>
              <a:buAutoNum type="alphaLcParenR"/>
              <a:defRPr/>
            </a:pPr>
            <a:endParaRPr lang="it-IT" dirty="0"/>
          </a:p>
        </p:txBody>
      </p:sp>
      <p:sp>
        <p:nvSpPr>
          <p:cNvPr id="31750"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2B131A35-08F6-43AC-9E5C-3CD6ED15CEED}" type="slidenum">
              <a:rPr lang="it-IT" altLang="it-IT" sz="1600" smtClean="0">
                <a:solidFill>
                  <a:srgbClr val="2F4B2F"/>
                </a:solidFill>
              </a:rPr>
              <a:pPr>
                <a:spcBef>
                  <a:spcPct val="0"/>
                </a:spcBef>
                <a:buClrTx/>
                <a:buSzTx/>
                <a:buFontTx/>
                <a:buNone/>
              </a:pPr>
              <a:t>27</a:t>
            </a:fld>
            <a:endParaRPr lang="it-IT" altLang="it-IT" sz="1600">
              <a:solidFill>
                <a:srgbClr val="2F4B2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olo 1"/>
          <p:cNvSpPr>
            <a:spLocks noGrp="1"/>
          </p:cNvSpPr>
          <p:nvPr>
            <p:ph type="title"/>
          </p:nvPr>
        </p:nvSpPr>
        <p:spPr>
          <a:xfrm>
            <a:off x="357188" y="320675"/>
            <a:ext cx="7858125" cy="679450"/>
          </a:xfrm>
        </p:spPr>
        <p:txBody>
          <a:bodyPr/>
          <a:lstStyle/>
          <a:p>
            <a:r>
              <a:rPr lang="it-IT" altLang="it-IT" sz="4400">
                <a:solidFill>
                  <a:schemeClr val="accent1"/>
                </a:solidFill>
              </a:rPr>
              <a:t>Journey &amp; path</a:t>
            </a:r>
          </a:p>
        </p:txBody>
      </p:sp>
      <p:pic>
        <p:nvPicPr>
          <p:cNvPr id="32771" name="Segnaposto contenuto 5"/>
          <p:cNvPicPr>
            <a:picLocks noGrp="1"/>
          </p:cNvPicPr>
          <p:nvPr>
            <p:ph idx="1"/>
          </p:nvPr>
        </p:nvPicPr>
        <p:blipFill>
          <a:blip r:embed="rId3">
            <a:extLst>
              <a:ext uri="{28A0092B-C50C-407E-A947-70E740481C1C}">
                <a14:useLocalDpi xmlns:a14="http://schemas.microsoft.com/office/drawing/2010/main" val="0"/>
              </a:ext>
            </a:extLst>
          </a:blip>
          <a:srcRect l="4044" t="14178" r="55832" b="70895"/>
          <a:stretch>
            <a:fillRect/>
          </a:stretch>
        </p:blipFill>
        <p:spPr>
          <a:xfrm>
            <a:off x="857250" y="4000500"/>
            <a:ext cx="7215188" cy="2000250"/>
          </a:xfrm>
        </p:spPr>
      </p:pic>
      <p:pic>
        <p:nvPicPr>
          <p:cNvPr id="32772" name="Immagine 6"/>
          <p:cNvPicPr>
            <a:picLocks noChangeAspect="1" noChangeArrowheads="1"/>
          </p:cNvPicPr>
          <p:nvPr/>
        </p:nvPicPr>
        <p:blipFill>
          <a:blip r:embed="rId4">
            <a:extLst>
              <a:ext uri="{28A0092B-C50C-407E-A947-70E740481C1C}">
                <a14:useLocalDpi xmlns:a14="http://schemas.microsoft.com/office/drawing/2010/main" val="0"/>
              </a:ext>
            </a:extLst>
          </a:blip>
          <a:srcRect l="3888" t="13930" r="55832" b="64677"/>
          <a:stretch>
            <a:fillRect/>
          </a:stretch>
        </p:blipFill>
        <p:spPr bwMode="auto">
          <a:xfrm>
            <a:off x="857250" y="1643063"/>
            <a:ext cx="7215188"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913314F-C263-4A40-93C3-59AE786F9F20}" type="slidenum">
              <a:rPr lang="it-IT" altLang="it-IT" sz="1600" smtClean="0">
                <a:solidFill>
                  <a:srgbClr val="2F4B2F"/>
                </a:solidFill>
              </a:rPr>
              <a:pPr>
                <a:spcBef>
                  <a:spcPct val="0"/>
                </a:spcBef>
                <a:buClrTx/>
                <a:buSzTx/>
                <a:buFontTx/>
                <a:buNone/>
              </a:pPr>
              <a:t>28</a:t>
            </a:fld>
            <a:endParaRPr lang="it-IT" altLang="it-IT" sz="1600">
              <a:solidFill>
                <a:srgbClr val="2F4B2F"/>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625" y="214313"/>
            <a:ext cx="8286750" cy="785812"/>
          </a:xfrm>
        </p:spPr>
        <p:txBody>
          <a:bodyPr/>
          <a:lstStyle/>
          <a:p>
            <a:pPr>
              <a:defRPr/>
            </a:pPr>
            <a:r>
              <a:rPr lang="it-IT" sz="4400" dirty="0" err="1">
                <a:solidFill>
                  <a:schemeClr val="bg2">
                    <a:lumMod val="10000"/>
                  </a:schemeClr>
                </a:solidFill>
              </a:rPr>
              <a:t>Journey</a:t>
            </a:r>
            <a:r>
              <a:rPr lang="it-IT" sz="4400" dirty="0">
                <a:solidFill>
                  <a:schemeClr val="bg2">
                    <a:lumMod val="10000"/>
                  </a:schemeClr>
                </a:solidFill>
              </a:rPr>
              <a:t> &amp; </a:t>
            </a:r>
            <a:r>
              <a:rPr lang="it-IT" sz="4400" dirty="0" err="1">
                <a:solidFill>
                  <a:schemeClr val="bg2">
                    <a:lumMod val="10000"/>
                  </a:schemeClr>
                </a:solidFill>
              </a:rPr>
              <a:t>path</a:t>
            </a:r>
            <a:r>
              <a:rPr lang="it-IT" sz="4400" dirty="0">
                <a:solidFill>
                  <a:schemeClr val="bg2">
                    <a:lumMod val="10000"/>
                  </a:schemeClr>
                </a:solidFill>
              </a:rPr>
              <a:t> (2)</a:t>
            </a:r>
          </a:p>
        </p:txBody>
      </p:sp>
      <p:sp>
        <p:nvSpPr>
          <p:cNvPr id="18435" name="Segnaposto contenuto 2"/>
          <p:cNvSpPr>
            <a:spLocks noGrp="1"/>
          </p:cNvSpPr>
          <p:nvPr>
            <p:ph idx="1"/>
          </p:nvPr>
        </p:nvSpPr>
        <p:spPr>
          <a:xfrm>
            <a:off x="214313" y="1357313"/>
            <a:ext cx="8572500" cy="5099050"/>
          </a:xfrm>
        </p:spPr>
        <p:txBody>
          <a:bodyPr/>
          <a:lstStyle/>
          <a:p>
            <a:pPr algn="just">
              <a:buFont typeface="Wingdings" pitchFamily="2" charset="2"/>
              <a:buChar char="q"/>
              <a:defRPr/>
            </a:pPr>
            <a:r>
              <a:rPr lang="it-IT" sz="2400" i="1" dirty="0">
                <a:solidFill>
                  <a:schemeClr val="bg2">
                    <a:lumMod val="10000"/>
                  </a:schemeClr>
                </a:solidFill>
              </a:rPr>
              <a:t>women have to </a:t>
            </a:r>
            <a:r>
              <a:rPr lang="it-IT" sz="2400" b="1" i="1" dirty="0" err="1">
                <a:solidFill>
                  <a:schemeClr val="bg2">
                    <a:lumMod val="10000"/>
                  </a:schemeClr>
                </a:solidFill>
              </a:rPr>
              <a:t>lead</a:t>
            </a:r>
            <a:r>
              <a:rPr lang="it-IT" sz="2400" b="1" i="1" dirty="0">
                <a:solidFill>
                  <a:schemeClr val="bg2">
                    <a:lumMod val="10000"/>
                  </a:schemeClr>
                </a:solidFill>
              </a:rPr>
              <a:t> the way</a:t>
            </a:r>
          </a:p>
          <a:p>
            <a:pPr algn="just">
              <a:buFont typeface="Wingdings" pitchFamily="2" charset="2"/>
              <a:buChar char="q"/>
              <a:defRPr/>
            </a:pPr>
            <a:r>
              <a:rPr lang="it-IT" sz="2400" i="1" dirty="0" err="1">
                <a:solidFill>
                  <a:schemeClr val="bg2">
                    <a:lumMod val="10000"/>
                  </a:schemeClr>
                </a:solidFill>
              </a:rPr>
              <a:t>there</a:t>
            </a:r>
            <a:r>
              <a:rPr lang="it-IT" sz="2400" i="1" dirty="0">
                <a:solidFill>
                  <a:schemeClr val="bg2">
                    <a:lumMod val="10000"/>
                  </a:schemeClr>
                </a:solidFill>
              </a:rPr>
              <a:t> is a lot </a:t>
            </a:r>
            <a:r>
              <a:rPr lang="it-IT" sz="2400" b="1" i="1" dirty="0" err="1">
                <a:solidFill>
                  <a:schemeClr val="bg2">
                    <a:lumMod val="10000"/>
                  </a:schemeClr>
                </a:solidFill>
              </a:rPr>
              <a:t>ahead</a:t>
            </a:r>
            <a:r>
              <a:rPr lang="it-IT" sz="2400" i="1" dirty="0">
                <a:solidFill>
                  <a:schemeClr val="bg2">
                    <a:lumMod val="10000"/>
                  </a:schemeClr>
                </a:solidFill>
              </a:rPr>
              <a:t> of </a:t>
            </a:r>
            <a:r>
              <a:rPr lang="it-IT" sz="2400" i="1" dirty="0" err="1">
                <a:solidFill>
                  <a:schemeClr val="bg2">
                    <a:lumMod val="10000"/>
                  </a:schemeClr>
                </a:solidFill>
              </a:rPr>
              <a:t>us</a:t>
            </a:r>
            <a:endParaRPr lang="it-IT" sz="2400" i="1" dirty="0">
              <a:solidFill>
                <a:schemeClr val="bg2">
                  <a:lumMod val="10000"/>
                </a:schemeClr>
              </a:solidFill>
            </a:endParaRPr>
          </a:p>
          <a:p>
            <a:pPr algn="just">
              <a:buFont typeface="Wingdings" pitchFamily="2" charset="2"/>
              <a:buChar char="q"/>
              <a:defRPr/>
            </a:pPr>
            <a:r>
              <a:rPr lang="it-IT" sz="2400" b="1" i="1" dirty="0" err="1">
                <a:solidFill>
                  <a:schemeClr val="bg2">
                    <a:lumMod val="10000"/>
                  </a:schemeClr>
                </a:solidFill>
              </a:rPr>
              <a:t>how</a:t>
            </a:r>
            <a:r>
              <a:rPr lang="it-IT" sz="2400" b="1" i="1" dirty="0">
                <a:solidFill>
                  <a:schemeClr val="bg2">
                    <a:lumMod val="10000"/>
                  </a:schemeClr>
                </a:solidFill>
              </a:rPr>
              <a:t> far </a:t>
            </a:r>
            <a:r>
              <a:rPr lang="it-IT" sz="2400" i="1" dirty="0">
                <a:solidFill>
                  <a:schemeClr val="bg2">
                    <a:lumMod val="10000"/>
                  </a:schemeClr>
                </a:solidFill>
              </a:rPr>
              <a:t>this </a:t>
            </a:r>
            <a:r>
              <a:rPr lang="it-IT" sz="2400" i="1" dirty="0" err="1">
                <a:solidFill>
                  <a:schemeClr val="bg2">
                    <a:lumMod val="10000"/>
                  </a:schemeClr>
                </a:solidFill>
              </a:rPr>
              <a:t>country</a:t>
            </a:r>
            <a:r>
              <a:rPr lang="it-IT" sz="2400" i="1" dirty="0">
                <a:solidFill>
                  <a:schemeClr val="bg2">
                    <a:lumMod val="10000"/>
                  </a:schemeClr>
                </a:solidFill>
              </a:rPr>
              <a:t> has come</a:t>
            </a:r>
          </a:p>
          <a:p>
            <a:pPr algn="just">
              <a:buFont typeface="Wingdings" pitchFamily="2" charset="2"/>
              <a:buChar char="q"/>
              <a:defRPr/>
            </a:pPr>
            <a:r>
              <a:rPr lang="it-IT" sz="2400" i="1" dirty="0">
                <a:solidFill>
                  <a:schemeClr val="bg2">
                    <a:lumMod val="10000"/>
                  </a:schemeClr>
                </a:solidFill>
              </a:rPr>
              <a:t>the </a:t>
            </a:r>
            <a:r>
              <a:rPr lang="it-IT" sz="2400" i="1" dirty="0" err="1">
                <a:solidFill>
                  <a:schemeClr val="bg2">
                    <a:lumMod val="10000"/>
                  </a:schemeClr>
                </a:solidFill>
              </a:rPr>
              <a:t>pioneers</a:t>
            </a:r>
            <a:r>
              <a:rPr lang="it-IT" sz="2400" i="1" dirty="0">
                <a:solidFill>
                  <a:schemeClr val="bg2">
                    <a:lumMod val="10000"/>
                  </a:schemeClr>
                </a:solidFill>
              </a:rPr>
              <a:t> who </a:t>
            </a:r>
            <a:r>
              <a:rPr lang="it-IT" sz="2400" i="1" dirty="0" err="1">
                <a:solidFill>
                  <a:schemeClr val="bg2">
                    <a:lumMod val="10000"/>
                  </a:schemeClr>
                </a:solidFill>
              </a:rPr>
              <a:t>began</a:t>
            </a:r>
            <a:r>
              <a:rPr lang="it-IT" sz="2400" i="1" dirty="0">
                <a:solidFill>
                  <a:schemeClr val="bg2">
                    <a:lumMod val="10000"/>
                  </a:schemeClr>
                </a:solidFill>
              </a:rPr>
              <a:t> </a:t>
            </a:r>
            <a:r>
              <a:rPr lang="it-IT" sz="2400" b="1" i="1" dirty="0" err="1">
                <a:solidFill>
                  <a:schemeClr val="bg2">
                    <a:lumMod val="10000"/>
                  </a:schemeClr>
                </a:solidFill>
              </a:rPr>
              <a:t>charting</a:t>
            </a:r>
            <a:r>
              <a:rPr lang="it-IT" sz="2400" b="1" i="1" dirty="0">
                <a:solidFill>
                  <a:schemeClr val="bg2">
                    <a:lumMod val="10000"/>
                  </a:schemeClr>
                </a:solidFill>
              </a:rPr>
              <a:t> the </a:t>
            </a:r>
            <a:r>
              <a:rPr lang="it-IT" sz="2400" b="1" i="1" dirty="0" err="1">
                <a:solidFill>
                  <a:schemeClr val="bg2">
                    <a:lumMod val="10000"/>
                  </a:schemeClr>
                </a:solidFill>
              </a:rPr>
              <a:t>path</a:t>
            </a:r>
            <a:r>
              <a:rPr lang="it-IT" sz="2400" b="1" i="1" dirty="0">
                <a:solidFill>
                  <a:schemeClr val="bg2">
                    <a:lumMod val="10000"/>
                  </a:schemeClr>
                </a:solidFill>
              </a:rPr>
              <a:t> </a:t>
            </a:r>
            <a:r>
              <a:rPr lang="it-IT" sz="2400" i="1" dirty="0">
                <a:solidFill>
                  <a:schemeClr val="bg2">
                    <a:lumMod val="10000"/>
                  </a:schemeClr>
                </a:solidFill>
              </a:rPr>
              <a:t>that we </a:t>
            </a:r>
            <a:r>
              <a:rPr lang="it-IT" sz="2400" i="1" dirty="0" err="1">
                <a:solidFill>
                  <a:schemeClr val="bg2">
                    <a:lumMod val="10000"/>
                  </a:schemeClr>
                </a:solidFill>
              </a:rPr>
              <a:t>ourselves</a:t>
            </a:r>
            <a:r>
              <a:rPr lang="it-IT" sz="2400" i="1" dirty="0">
                <a:solidFill>
                  <a:schemeClr val="bg2">
                    <a:lumMod val="10000"/>
                  </a:schemeClr>
                </a:solidFill>
              </a:rPr>
              <a:t> </a:t>
            </a:r>
            <a:r>
              <a:rPr lang="it-IT" sz="2400" b="1" i="1" dirty="0" err="1">
                <a:solidFill>
                  <a:schemeClr val="bg2">
                    <a:lumMod val="10000"/>
                  </a:schemeClr>
                </a:solidFill>
              </a:rPr>
              <a:t>walk</a:t>
            </a:r>
            <a:r>
              <a:rPr lang="it-IT" sz="2400" i="1" dirty="0">
                <a:solidFill>
                  <a:schemeClr val="bg2">
                    <a:lumMod val="10000"/>
                  </a:schemeClr>
                </a:solidFill>
              </a:rPr>
              <a:t> </a:t>
            </a:r>
            <a:r>
              <a:rPr lang="it-IT" sz="2400" i="1" dirty="0" err="1">
                <a:solidFill>
                  <a:schemeClr val="bg2">
                    <a:lumMod val="10000"/>
                  </a:schemeClr>
                </a:solidFill>
              </a:rPr>
              <a:t>today</a:t>
            </a:r>
            <a:endParaRPr lang="it-IT" sz="2400" i="1" dirty="0">
              <a:solidFill>
                <a:schemeClr val="bg2">
                  <a:lumMod val="10000"/>
                </a:schemeClr>
              </a:solidFill>
            </a:endParaRPr>
          </a:p>
          <a:p>
            <a:pPr algn="just">
              <a:buFont typeface="Wingdings" pitchFamily="2" charset="2"/>
              <a:buChar char="q"/>
              <a:defRPr/>
            </a:pPr>
            <a:r>
              <a:rPr lang="it-IT" sz="2400" i="1" dirty="0" err="1">
                <a:solidFill>
                  <a:schemeClr val="bg2">
                    <a:lumMod val="10000"/>
                  </a:schemeClr>
                </a:solidFill>
              </a:rPr>
              <a:t>willingness</a:t>
            </a:r>
            <a:r>
              <a:rPr lang="it-IT" sz="2400" i="1" dirty="0">
                <a:solidFill>
                  <a:schemeClr val="bg2">
                    <a:lumMod val="10000"/>
                  </a:schemeClr>
                </a:solidFill>
              </a:rPr>
              <a:t> to </a:t>
            </a:r>
            <a:r>
              <a:rPr lang="it-IT" sz="2400" i="1" dirty="0" err="1">
                <a:solidFill>
                  <a:schemeClr val="bg2">
                    <a:lumMod val="10000"/>
                  </a:schemeClr>
                </a:solidFill>
              </a:rPr>
              <a:t>make</a:t>
            </a:r>
            <a:r>
              <a:rPr lang="it-IT" sz="2400" i="1" dirty="0">
                <a:solidFill>
                  <a:schemeClr val="bg2">
                    <a:lumMod val="10000"/>
                  </a:schemeClr>
                </a:solidFill>
              </a:rPr>
              <a:t> this </a:t>
            </a:r>
            <a:r>
              <a:rPr lang="it-IT" sz="2400" b="1" i="1" dirty="0">
                <a:solidFill>
                  <a:schemeClr val="bg2">
                    <a:lumMod val="10000"/>
                  </a:schemeClr>
                </a:solidFill>
              </a:rPr>
              <a:t>march</a:t>
            </a:r>
            <a:r>
              <a:rPr lang="it-IT" sz="2400" i="1" dirty="0">
                <a:solidFill>
                  <a:schemeClr val="bg2">
                    <a:lumMod val="10000"/>
                  </a:schemeClr>
                </a:solidFill>
              </a:rPr>
              <a:t> </a:t>
            </a:r>
            <a:r>
              <a:rPr lang="it-IT" sz="2400" i="1" dirty="0" err="1">
                <a:solidFill>
                  <a:schemeClr val="bg2">
                    <a:lumMod val="10000"/>
                  </a:schemeClr>
                </a:solidFill>
              </a:rPr>
              <a:t>together</a:t>
            </a:r>
            <a:r>
              <a:rPr lang="it-IT" sz="2400" i="1" dirty="0">
                <a:solidFill>
                  <a:schemeClr val="bg2">
                    <a:lumMod val="10000"/>
                  </a:schemeClr>
                </a:solidFill>
              </a:rPr>
              <a:t> with </a:t>
            </a:r>
            <a:r>
              <a:rPr lang="it-IT" sz="2400" i="1" dirty="0" err="1">
                <a:solidFill>
                  <a:schemeClr val="bg2">
                    <a:lumMod val="10000"/>
                  </a:schemeClr>
                </a:solidFill>
              </a:rPr>
              <a:t>us</a:t>
            </a:r>
            <a:endParaRPr lang="it-IT" sz="2400" i="1" dirty="0">
              <a:solidFill>
                <a:schemeClr val="bg2">
                  <a:lumMod val="10000"/>
                </a:schemeClr>
              </a:solidFill>
            </a:endParaRPr>
          </a:p>
          <a:p>
            <a:pPr algn="just">
              <a:buFont typeface="Wingdings" pitchFamily="2" charset="2"/>
              <a:buChar char="q"/>
              <a:defRPr/>
            </a:pPr>
            <a:r>
              <a:rPr lang="it-IT" sz="2400" i="1" dirty="0">
                <a:solidFill>
                  <a:schemeClr val="bg2">
                    <a:lumMod val="10000"/>
                  </a:schemeClr>
                </a:solidFill>
              </a:rPr>
              <a:t>we will </a:t>
            </a:r>
            <a:r>
              <a:rPr lang="it-IT" sz="2400" b="1" i="1" dirty="0">
                <a:solidFill>
                  <a:schemeClr val="bg2">
                    <a:lumMod val="10000"/>
                  </a:schemeClr>
                </a:solidFill>
              </a:rPr>
              <a:t>take </a:t>
            </a:r>
            <a:r>
              <a:rPr lang="it-IT" sz="2400" b="1" i="1" dirty="0" err="1">
                <a:solidFill>
                  <a:schemeClr val="bg2">
                    <a:lumMod val="10000"/>
                  </a:schemeClr>
                </a:solidFill>
              </a:rPr>
              <a:t>those</a:t>
            </a:r>
            <a:r>
              <a:rPr lang="it-IT" sz="2400" b="1" i="1" dirty="0">
                <a:solidFill>
                  <a:schemeClr val="bg2">
                    <a:lumMod val="10000"/>
                  </a:schemeClr>
                </a:solidFill>
              </a:rPr>
              <a:t> </a:t>
            </a:r>
            <a:r>
              <a:rPr lang="it-IT" sz="2400" b="1" i="1" dirty="0" err="1">
                <a:solidFill>
                  <a:schemeClr val="bg2">
                    <a:lumMod val="10000"/>
                  </a:schemeClr>
                </a:solidFill>
              </a:rPr>
              <a:t>steps</a:t>
            </a:r>
            <a:r>
              <a:rPr lang="it-IT" sz="2400" b="1" i="1" dirty="0">
                <a:solidFill>
                  <a:schemeClr val="bg2">
                    <a:lumMod val="10000"/>
                  </a:schemeClr>
                </a:solidFill>
              </a:rPr>
              <a:t> </a:t>
            </a:r>
            <a:r>
              <a:rPr lang="it-IT" sz="2400" i="1" dirty="0" err="1">
                <a:solidFill>
                  <a:schemeClr val="bg2">
                    <a:lumMod val="10000"/>
                  </a:schemeClr>
                </a:solidFill>
              </a:rPr>
              <a:t>together</a:t>
            </a:r>
            <a:endParaRPr lang="it-IT" sz="2400" i="1" dirty="0">
              <a:solidFill>
                <a:schemeClr val="bg2">
                  <a:lumMod val="10000"/>
                </a:schemeClr>
              </a:solidFill>
            </a:endParaRPr>
          </a:p>
          <a:p>
            <a:pPr algn="just">
              <a:buFont typeface="Wingdings" pitchFamily="2" charset="2"/>
              <a:buChar char="q"/>
              <a:defRPr/>
            </a:pPr>
            <a:r>
              <a:rPr lang="it-IT" sz="2400" i="1" dirty="0">
                <a:solidFill>
                  <a:schemeClr val="bg2">
                    <a:lumMod val="10000"/>
                  </a:schemeClr>
                </a:solidFill>
              </a:rPr>
              <a:t>we will </a:t>
            </a:r>
            <a:r>
              <a:rPr lang="it-IT" sz="2400" b="1" i="1" dirty="0" err="1">
                <a:solidFill>
                  <a:schemeClr val="bg2">
                    <a:lumMod val="10000"/>
                  </a:schemeClr>
                </a:solidFill>
              </a:rPr>
              <a:t>keep</a:t>
            </a:r>
            <a:r>
              <a:rPr lang="it-IT" sz="2400" b="1" i="1" dirty="0">
                <a:solidFill>
                  <a:schemeClr val="bg2">
                    <a:lumMod val="10000"/>
                  </a:schemeClr>
                </a:solidFill>
              </a:rPr>
              <a:t> </a:t>
            </a:r>
            <a:r>
              <a:rPr lang="it-IT" sz="2400" b="1" i="1" dirty="0" err="1">
                <a:solidFill>
                  <a:schemeClr val="bg2">
                    <a:lumMod val="10000"/>
                  </a:schemeClr>
                </a:solidFill>
              </a:rPr>
              <a:t>moving</a:t>
            </a:r>
            <a:r>
              <a:rPr lang="it-IT" sz="2400" b="1" i="1" dirty="0">
                <a:solidFill>
                  <a:schemeClr val="bg2">
                    <a:lumMod val="10000"/>
                  </a:schemeClr>
                </a:solidFill>
              </a:rPr>
              <a:t> </a:t>
            </a:r>
            <a:r>
              <a:rPr lang="it-IT" sz="2400" b="1" i="1" dirty="0" err="1">
                <a:solidFill>
                  <a:schemeClr val="bg2">
                    <a:lumMod val="10000"/>
                  </a:schemeClr>
                </a:solidFill>
              </a:rPr>
              <a:t>toward</a:t>
            </a:r>
            <a:r>
              <a:rPr lang="it-IT" sz="2400" b="1" i="1" dirty="0">
                <a:solidFill>
                  <a:schemeClr val="bg2">
                    <a:lumMod val="10000"/>
                  </a:schemeClr>
                </a:solidFill>
              </a:rPr>
              <a:t> </a:t>
            </a:r>
            <a:r>
              <a:rPr lang="it-IT" sz="2400" i="1" dirty="0">
                <a:solidFill>
                  <a:schemeClr val="bg2">
                    <a:lumMod val="10000"/>
                  </a:schemeClr>
                </a:solidFill>
              </a:rPr>
              <a:t>a </a:t>
            </a:r>
            <a:r>
              <a:rPr lang="it-IT" sz="2400" b="1" i="1" dirty="0" err="1">
                <a:solidFill>
                  <a:schemeClr val="bg2">
                    <a:lumMod val="10000"/>
                  </a:schemeClr>
                </a:solidFill>
              </a:rPr>
              <a:t>destination</a:t>
            </a:r>
            <a:endParaRPr lang="it-IT" sz="2400" b="1" i="1" dirty="0">
              <a:solidFill>
                <a:schemeClr val="bg2">
                  <a:lumMod val="10000"/>
                </a:schemeClr>
              </a:solidFill>
            </a:endParaRPr>
          </a:p>
          <a:p>
            <a:pPr algn="just">
              <a:buFont typeface="Wingdings" pitchFamily="2" charset="2"/>
              <a:buChar char="q"/>
              <a:defRPr/>
            </a:pPr>
            <a:r>
              <a:rPr lang="it-IT" sz="2400" i="1" dirty="0">
                <a:solidFill>
                  <a:schemeClr val="bg2">
                    <a:lumMod val="10000"/>
                  </a:schemeClr>
                </a:solidFill>
              </a:rPr>
              <a:t>women and men </a:t>
            </a:r>
            <a:r>
              <a:rPr lang="it-IT" sz="2400" i="1" dirty="0" err="1">
                <a:solidFill>
                  <a:schemeClr val="bg2">
                    <a:lumMod val="10000"/>
                  </a:schemeClr>
                </a:solidFill>
              </a:rPr>
              <a:t>around</a:t>
            </a:r>
            <a:r>
              <a:rPr lang="it-IT" sz="2400" i="1" dirty="0">
                <a:solidFill>
                  <a:schemeClr val="bg2">
                    <a:lumMod val="10000"/>
                  </a:schemeClr>
                </a:solidFill>
              </a:rPr>
              <a:t> the world are </a:t>
            </a:r>
            <a:r>
              <a:rPr lang="it-IT" sz="2400" b="1" i="1" dirty="0" err="1">
                <a:solidFill>
                  <a:schemeClr val="bg2">
                    <a:lumMod val="10000"/>
                  </a:schemeClr>
                </a:solidFill>
              </a:rPr>
              <a:t>stepping</a:t>
            </a:r>
            <a:r>
              <a:rPr lang="it-IT" sz="2400" b="1" i="1" dirty="0">
                <a:solidFill>
                  <a:schemeClr val="bg2">
                    <a:lumMod val="10000"/>
                  </a:schemeClr>
                </a:solidFill>
              </a:rPr>
              <a:t> </a:t>
            </a:r>
            <a:r>
              <a:rPr lang="it-IT" sz="2400" b="1" i="1" dirty="0" err="1">
                <a:solidFill>
                  <a:schemeClr val="bg2">
                    <a:lumMod val="10000"/>
                  </a:schemeClr>
                </a:solidFill>
              </a:rPr>
              <a:t>forward</a:t>
            </a:r>
            <a:endParaRPr lang="it-IT" sz="2400" b="1" i="1" dirty="0">
              <a:solidFill>
                <a:schemeClr val="bg2">
                  <a:lumMod val="10000"/>
                </a:schemeClr>
              </a:solidFill>
            </a:endParaRPr>
          </a:p>
          <a:p>
            <a:pPr algn="just">
              <a:buFont typeface="Wingdings" pitchFamily="2" charset="2"/>
              <a:buChar char="q"/>
              <a:defRPr/>
            </a:pPr>
            <a:r>
              <a:rPr lang="it-IT" sz="2400" i="1" dirty="0" err="1">
                <a:solidFill>
                  <a:schemeClr val="bg2">
                    <a:lumMod val="10000"/>
                  </a:schemeClr>
                </a:solidFill>
              </a:rPr>
              <a:t>We</a:t>
            </a:r>
            <a:r>
              <a:rPr lang="it-IT" sz="2400" i="1" dirty="0">
                <a:solidFill>
                  <a:schemeClr val="bg2">
                    <a:lumMod val="10000"/>
                  </a:schemeClr>
                </a:solidFill>
              </a:rPr>
              <a:t> are building </a:t>
            </a:r>
            <a:r>
              <a:rPr lang="it-IT" sz="2400" b="1" i="1" dirty="0">
                <a:solidFill>
                  <a:schemeClr val="bg2">
                    <a:lumMod val="10000"/>
                  </a:schemeClr>
                </a:solidFill>
              </a:rPr>
              <a:t>a </a:t>
            </a:r>
            <a:r>
              <a:rPr lang="it-IT" sz="2400" b="1" i="1" dirty="0" err="1">
                <a:solidFill>
                  <a:schemeClr val="bg2">
                    <a:lumMod val="10000"/>
                  </a:schemeClr>
                </a:solidFill>
              </a:rPr>
              <a:t>roadmap</a:t>
            </a:r>
            <a:r>
              <a:rPr lang="it-IT" sz="2400" b="1" i="1" dirty="0">
                <a:solidFill>
                  <a:schemeClr val="bg2">
                    <a:lumMod val="10000"/>
                  </a:schemeClr>
                </a:solidFill>
              </a:rPr>
              <a:t> </a:t>
            </a:r>
            <a:r>
              <a:rPr lang="it-IT" sz="2400" i="1" dirty="0">
                <a:solidFill>
                  <a:schemeClr val="bg2">
                    <a:lumMod val="10000"/>
                  </a:schemeClr>
                </a:solidFill>
              </a:rPr>
              <a:t>to </a:t>
            </a:r>
            <a:r>
              <a:rPr lang="it-IT" sz="2400" i="1" dirty="0" err="1">
                <a:solidFill>
                  <a:schemeClr val="bg2">
                    <a:lumMod val="10000"/>
                  </a:schemeClr>
                </a:solidFill>
              </a:rPr>
              <a:t>peace</a:t>
            </a:r>
            <a:r>
              <a:rPr lang="it-IT" sz="2400" i="1" dirty="0">
                <a:solidFill>
                  <a:schemeClr val="bg2">
                    <a:lumMod val="10000"/>
                  </a:schemeClr>
                </a:solidFill>
              </a:rPr>
              <a:t>.</a:t>
            </a:r>
            <a:endParaRPr lang="it-IT" sz="2400" b="1" i="1" dirty="0">
              <a:solidFill>
                <a:schemeClr val="bg2">
                  <a:lumMod val="10000"/>
                </a:schemeClr>
              </a:solidFill>
            </a:endParaRPr>
          </a:p>
        </p:txBody>
      </p:sp>
      <p:sp>
        <p:nvSpPr>
          <p:cNvPr id="34820"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77404B1E-E54B-49D9-B005-A41586CD1A67}" type="slidenum">
              <a:rPr lang="it-IT" altLang="it-IT" sz="1600" smtClean="0">
                <a:solidFill>
                  <a:srgbClr val="2F4B2F"/>
                </a:solidFill>
              </a:rPr>
              <a:pPr>
                <a:spcBef>
                  <a:spcPct val="0"/>
                </a:spcBef>
                <a:buClrTx/>
                <a:buSzTx/>
                <a:buFontTx/>
                <a:buNone/>
              </a:pPr>
              <a:t>29</a:t>
            </a:fld>
            <a:endParaRPr lang="it-IT" altLang="it-IT" sz="1600">
              <a:solidFill>
                <a:srgbClr val="2F4B2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The problem of truth (1)</a:t>
            </a:r>
            <a:endParaRPr lang="it-IT" sz="4000" dirty="0"/>
          </a:p>
        </p:txBody>
      </p:sp>
      <p:sp>
        <p:nvSpPr>
          <p:cNvPr id="3" name="Segnaposto contenuto 2"/>
          <p:cNvSpPr>
            <a:spLocks noGrp="1"/>
          </p:cNvSpPr>
          <p:nvPr>
            <p:ph sz="quarter" idx="1"/>
          </p:nvPr>
        </p:nvSpPr>
        <p:spPr>
          <a:xfrm>
            <a:off x="301625" y="1527175"/>
            <a:ext cx="8504238" cy="4572000"/>
          </a:xfrm>
        </p:spPr>
        <p:txBody>
          <a:bodyPr/>
          <a:lstStyle/>
          <a:p>
            <a:pPr algn="just">
              <a:buFont typeface="Wingdings 2" panose="05020102010507070707" pitchFamily="18" charset="2"/>
              <a:buNone/>
              <a:defRPr/>
            </a:pPr>
            <a:r>
              <a:rPr lang="en-GB" dirty="0">
                <a:solidFill>
                  <a:schemeClr val="tx2">
                    <a:lumMod val="50000"/>
                  </a:schemeClr>
                </a:solidFill>
              </a:rPr>
              <a:t>1) </a:t>
            </a:r>
            <a:r>
              <a:rPr lang="en-GB" b="1" dirty="0">
                <a:solidFill>
                  <a:schemeClr val="tx2">
                    <a:lumMod val="50000"/>
                  </a:schemeClr>
                </a:solidFill>
              </a:rPr>
              <a:t>Politicians often complain about bias in the media and about witch-hunts</a:t>
            </a:r>
            <a:endParaRPr lang="it-IT" dirty="0">
              <a:solidFill>
                <a:schemeClr val="tx2">
                  <a:lumMod val="50000"/>
                </a:schemeClr>
              </a:solidFill>
            </a:endParaRPr>
          </a:p>
          <a:p>
            <a:pPr algn="just">
              <a:defRPr/>
            </a:pPr>
            <a:r>
              <a:rPr lang="en-GB" b="1" dirty="0">
                <a:solidFill>
                  <a:schemeClr val="tx2">
                    <a:lumMod val="50000"/>
                  </a:schemeClr>
                </a:solidFill>
              </a:rPr>
              <a:t>bias</a:t>
            </a:r>
            <a:r>
              <a:rPr lang="en-GB" dirty="0">
                <a:solidFill>
                  <a:schemeClr val="tx2">
                    <a:lumMod val="50000"/>
                  </a:schemeClr>
                </a:solidFill>
              </a:rPr>
              <a:t>: '</a:t>
            </a:r>
            <a:r>
              <a:rPr lang="en-GB" dirty="0" err="1">
                <a:solidFill>
                  <a:schemeClr val="tx2">
                    <a:lumMod val="50000"/>
                  </a:schemeClr>
                </a:solidFill>
              </a:rPr>
              <a:t>baɪəs</a:t>
            </a:r>
            <a:r>
              <a:rPr lang="en-GB" dirty="0">
                <a:solidFill>
                  <a:schemeClr val="tx2">
                    <a:lumMod val="50000"/>
                  </a:schemeClr>
                </a:solidFill>
              </a:rPr>
              <a:t>, prejudices, preconceptions, preferences or inclinations;</a:t>
            </a:r>
            <a:endParaRPr lang="it-IT" dirty="0">
              <a:solidFill>
                <a:schemeClr val="tx2">
                  <a:lumMod val="50000"/>
                </a:schemeClr>
              </a:solidFill>
            </a:endParaRPr>
          </a:p>
          <a:p>
            <a:pPr algn="just">
              <a:defRPr/>
            </a:pPr>
            <a:r>
              <a:rPr lang="en-GB" b="1" dirty="0">
                <a:solidFill>
                  <a:schemeClr val="tx2">
                    <a:lumMod val="50000"/>
                  </a:schemeClr>
                </a:solidFill>
              </a:rPr>
              <a:t>witch-hunts</a:t>
            </a:r>
            <a:r>
              <a:rPr lang="en-GB" dirty="0">
                <a:solidFill>
                  <a:schemeClr val="tx2">
                    <a:lumMod val="50000"/>
                  </a:schemeClr>
                </a:solidFill>
              </a:rPr>
              <a:t>: a hunt against opponents,</a:t>
            </a:r>
          </a:p>
          <a:p>
            <a:pPr marL="0" indent="0" algn="just">
              <a:buNone/>
              <a:defRPr/>
            </a:pPr>
            <a:r>
              <a:rPr lang="en-GB" dirty="0">
                <a:solidFill>
                  <a:schemeClr val="tx2">
                    <a:lumMod val="50000"/>
                  </a:schemeClr>
                </a:solidFill>
              </a:rPr>
              <a:t>sometimes unjustified; </a:t>
            </a:r>
          </a:p>
          <a:p>
            <a:pPr marL="0" indent="0" algn="just">
              <a:buNone/>
              <a:defRPr/>
            </a:pPr>
            <a:r>
              <a:rPr lang="en-GB" dirty="0">
                <a:solidFill>
                  <a:schemeClr val="tx2">
                    <a:lumMod val="50000"/>
                  </a:schemeClr>
                </a:solidFill>
              </a:rPr>
              <a:t>searching out and harassing dissenters;</a:t>
            </a:r>
            <a:endParaRPr lang="it-IT" dirty="0">
              <a:solidFill>
                <a:schemeClr val="tx2">
                  <a:lumMod val="50000"/>
                </a:schemeClr>
              </a:solidFill>
            </a:endParaRPr>
          </a:p>
          <a:p>
            <a:pPr algn="just">
              <a:buFont typeface="Wingdings 2" panose="05020102010507070707" pitchFamily="18" charset="2"/>
              <a:buNone/>
              <a:defRPr/>
            </a:pPr>
            <a:r>
              <a:rPr lang="en-GB" dirty="0">
                <a:solidFill>
                  <a:schemeClr val="tx2">
                    <a:lumMod val="50000"/>
                  </a:schemeClr>
                </a:solidFill>
              </a:rPr>
              <a:t>2) “</a:t>
            </a:r>
            <a:r>
              <a:rPr lang="en-GB" b="1" dirty="0">
                <a:solidFill>
                  <a:schemeClr val="tx2">
                    <a:lumMod val="50000"/>
                  </a:schemeClr>
                </a:solidFill>
              </a:rPr>
              <a:t>media do not report the truth, but present a distorted picture which serves their own interests</a:t>
            </a:r>
            <a:r>
              <a:rPr lang="en-GB" dirty="0">
                <a:solidFill>
                  <a:schemeClr val="tx2">
                    <a:lumMod val="50000"/>
                  </a:schemeClr>
                </a:solidFill>
              </a:rPr>
              <a:t>”</a:t>
            </a:r>
            <a:endParaRPr lang="it-IT" dirty="0">
              <a:solidFill>
                <a:schemeClr val="tx2">
                  <a:lumMod val="50000"/>
                </a:schemeClr>
              </a:solidFill>
            </a:endParaRPr>
          </a:p>
        </p:txBody>
      </p:sp>
      <p:pic>
        <p:nvPicPr>
          <p:cNvPr id="17412" name="Picture 2" descr="http://static.ddmcdn.com/gif/halloween-games-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2996952"/>
            <a:ext cx="1881188"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48E1F955-66F8-4A3D-905F-82407398151E}" type="slidenum">
              <a:rPr lang="it-IT" altLang="it-IT" sz="1600" smtClean="0">
                <a:solidFill>
                  <a:srgbClr val="2F4B2F"/>
                </a:solidFill>
              </a:rPr>
              <a:pPr>
                <a:spcBef>
                  <a:spcPct val="0"/>
                </a:spcBef>
                <a:buClrTx/>
                <a:buSzTx/>
                <a:buFontTx/>
                <a:buNone/>
              </a:pPr>
              <a:t>3</a:t>
            </a:fld>
            <a:endParaRPr lang="it-IT" altLang="it-IT" sz="1600">
              <a:solidFill>
                <a:srgbClr val="2F4B2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egnaposto numero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C1566C95-2EB0-486D-916A-AB9FA4D81EBE}" type="slidenum">
              <a:rPr lang="it-IT" altLang="it-IT" sz="1600" smtClean="0">
                <a:solidFill>
                  <a:srgbClr val="FFFFFF"/>
                </a:solidFill>
              </a:rPr>
              <a:pPr>
                <a:spcBef>
                  <a:spcPct val="0"/>
                </a:spcBef>
                <a:buClrTx/>
                <a:buSzTx/>
                <a:buFontTx/>
                <a:buNone/>
              </a:pPr>
              <a:t>30</a:t>
            </a:fld>
            <a:endParaRPr lang="it-IT" altLang="it-IT" sz="1600">
              <a:solidFill>
                <a:srgbClr val="FFFFFF"/>
              </a:solidFill>
            </a:endParaRPr>
          </a:p>
        </p:txBody>
      </p:sp>
      <p:pic>
        <p:nvPicPr>
          <p:cNvPr id="36867" name="Picture 2" descr="http://2.bp.blogspot.com/-VffzX2KlNfc/UP2l1gZ7E-I/AAAAAAAAOp4/9UHLejzp0n0/s1600/14810_4850092722633_659930950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214313"/>
            <a:ext cx="6157912" cy="614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695692-A9C1-2649-8B89-A4ABEC2FC45C}"/>
              </a:ext>
            </a:extLst>
          </p:cNvPr>
          <p:cNvSpPr>
            <a:spLocks noGrp="1"/>
          </p:cNvSpPr>
          <p:nvPr>
            <p:ph type="title"/>
          </p:nvPr>
        </p:nvSpPr>
        <p:spPr/>
        <p:txBody>
          <a:bodyPr/>
          <a:lstStyle/>
          <a:p>
            <a:r>
              <a:rPr lang="it-IT" dirty="0" err="1"/>
              <a:t>Journey</a:t>
            </a:r>
            <a:r>
              <a:rPr lang="it-IT" dirty="0"/>
              <a:t> </a:t>
            </a:r>
            <a:r>
              <a:rPr lang="it-IT" dirty="0" err="1"/>
              <a:t>metaphors</a:t>
            </a:r>
            <a:endParaRPr lang="it-IT" dirty="0"/>
          </a:p>
        </p:txBody>
      </p:sp>
      <p:sp>
        <p:nvSpPr>
          <p:cNvPr id="3" name="Segnaposto numero diapositiva 2">
            <a:extLst>
              <a:ext uri="{FF2B5EF4-FFF2-40B4-BE49-F238E27FC236}">
                <a16:creationId xmlns:a16="http://schemas.microsoft.com/office/drawing/2014/main" id="{1F5D8068-0F66-1D49-A0A8-5C8D7D7D04AB}"/>
              </a:ext>
            </a:extLst>
          </p:cNvPr>
          <p:cNvSpPr>
            <a:spLocks noGrp="1"/>
          </p:cNvSpPr>
          <p:nvPr>
            <p:ph type="sldNum" sz="quarter" idx="12"/>
          </p:nvPr>
        </p:nvSpPr>
        <p:spPr/>
        <p:txBody>
          <a:bodyPr/>
          <a:lstStyle/>
          <a:p>
            <a:pPr>
              <a:defRPr/>
            </a:pPr>
            <a:fld id="{78A69870-2969-4AA9-BF23-25FF853ACCD5}" type="slidenum">
              <a:rPr lang="it-IT" altLang="it-IT" smtClean="0"/>
              <a:pPr>
                <a:defRPr/>
              </a:pPr>
              <a:t>31</a:t>
            </a:fld>
            <a:endParaRPr lang="it-IT" altLang="it-IT"/>
          </a:p>
        </p:txBody>
      </p:sp>
      <p:sp>
        <p:nvSpPr>
          <p:cNvPr id="4" name="Rettangolo 3">
            <a:extLst>
              <a:ext uri="{FF2B5EF4-FFF2-40B4-BE49-F238E27FC236}">
                <a16:creationId xmlns:a16="http://schemas.microsoft.com/office/drawing/2014/main" id="{E8CE265F-B14E-1546-9B3A-51575089D612}"/>
              </a:ext>
            </a:extLst>
          </p:cNvPr>
          <p:cNvSpPr/>
          <p:nvPr/>
        </p:nvSpPr>
        <p:spPr>
          <a:xfrm>
            <a:off x="611560" y="1700808"/>
            <a:ext cx="7773689" cy="3139321"/>
          </a:xfrm>
          <a:prstGeom prst="rect">
            <a:avLst/>
          </a:prstGeom>
        </p:spPr>
        <p:txBody>
          <a:bodyPr wrap="square">
            <a:spAutoFit/>
          </a:bodyPr>
          <a:lstStyle/>
          <a:p>
            <a:pPr algn="just"/>
            <a:r>
              <a:rPr lang="en-US" dirty="0">
                <a:solidFill>
                  <a:schemeClr val="tx2"/>
                </a:solidFill>
                <a:highlight>
                  <a:srgbClr val="FFFF00"/>
                </a:highlight>
              </a:rPr>
              <a:t>We shall go on to the end</a:t>
            </a:r>
            <a:r>
              <a:rPr lang="en-US" dirty="0">
                <a:solidFill>
                  <a:schemeClr val="tx2"/>
                </a:solidFill>
              </a:rPr>
              <a:t>, we shall fight in France, we shall fight on the seas and oceans, we shall fight with growing confidence and growing strength in the air, we shall defend our Island, whatever the cost may be, we shall fight on the beaches, we shall fight on the landing grounds, we shall fight in the fields and in the streets, we shall fight in the hills; we shall never surrender, and even if, which I do not for a moment believe, this Island or a large part of it were subjugated and starving, then our Empire beyond the seas, armed and guarded by the British Fleet, would </a:t>
            </a:r>
            <a:r>
              <a:rPr lang="en-US" dirty="0">
                <a:solidFill>
                  <a:schemeClr val="tx2"/>
                </a:solidFill>
                <a:highlight>
                  <a:srgbClr val="FFFF00"/>
                </a:highlight>
              </a:rPr>
              <a:t>carry on the struggle,</a:t>
            </a:r>
            <a:r>
              <a:rPr lang="en-US" dirty="0">
                <a:solidFill>
                  <a:schemeClr val="tx2"/>
                </a:solidFill>
              </a:rPr>
              <a:t> until, in God’s good time, the New World, with all its power and might, </a:t>
            </a:r>
            <a:r>
              <a:rPr lang="en-US" dirty="0">
                <a:solidFill>
                  <a:schemeClr val="tx2"/>
                </a:solidFill>
                <a:highlight>
                  <a:srgbClr val="FFFF00"/>
                </a:highlight>
              </a:rPr>
              <a:t>steps forth to </a:t>
            </a:r>
            <a:r>
              <a:rPr lang="en-US" dirty="0">
                <a:solidFill>
                  <a:schemeClr val="tx2"/>
                </a:solidFill>
              </a:rPr>
              <a:t>the rescue and the liberation of the old.</a:t>
            </a:r>
          </a:p>
          <a:p>
            <a:pPr algn="just"/>
            <a:r>
              <a:rPr lang="en-US" dirty="0">
                <a:solidFill>
                  <a:schemeClr val="tx2"/>
                </a:solidFill>
              </a:rPr>
              <a:t>(W. </a:t>
            </a:r>
            <a:r>
              <a:rPr lang="en-US" dirty="0" err="1">
                <a:solidFill>
                  <a:schemeClr val="tx2"/>
                </a:solidFill>
              </a:rPr>
              <a:t>Chruchill</a:t>
            </a:r>
            <a:r>
              <a:rPr lang="en-US" dirty="0">
                <a:solidFill>
                  <a:schemeClr val="tx2"/>
                </a:solidFill>
              </a:rPr>
              <a:t>. </a:t>
            </a:r>
            <a:r>
              <a:rPr lang="en-US" i="1" dirty="0">
                <a:solidFill>
                  <a:schemeClr val="tx2"/>
                </a:solidFill>
              </a:rPr>
              <a:t>We shall fight on the beaches</a:t>
            </a:r>
            <a:r>
              <a:rPr lang="en-US" dirty="0">
                <a:solidFill>
                  <a:schemeClr val="tx2"/>
                </a:solidFill>
              </a:rPr>
              <a:t>)</a:t>
            </a:r>
            <a:endParaRPr lang="it-IT" dirty="0">
              <a:solidFill>
                <a:schemeClr val="tx2"/>
              </a:solidFill>
            </a:endParaRPr>
          </a:p>
        </p:txBody>
      </p:sp>
      <p:sp>
        <p:nvSpPr>
          <p:cNvPr id="6" name="Rettangolo 5">
            <a:extLst>
              <a:ext uri="{FF2B5EF4-FFF2-40B4-BE49-F238E27FC236}">
                <a16:creationId xmlns:a16="http://schemas.microsoft.com/office/drawing/2014/main" id="{8D5B369D-FB73-3C42-BB57-96ED8BD1498D}"/>
              </a:ext>
            </a:extLst>
          </p:cNvPr>
          <p:cNvSpPr/>
          <p:nvPr/>
        </p:nvSpPr>
        <p:spPr>
          <a:xfrm>
            <a:off x="1487897" y="4898032"/>
            <a:ext cx="6161856" cy="1200329"/>
          </a:xfrm>
          <a:prstGeom prst="rect">
            <a:avLst/>
          </a:prstGeom>
        </p:spPr>
        <p:txBody>
          <a:bodyPr wrap="square">
            <a:spAutoFit/>
          </a:bodyPr>
          <a:lstStyle/>
          <a:p>
            <a:r>
              <a:rPr lang="en-US" dirty="0">
                <a:solidFill>
                  <a:schemeClr val="tx2"/>
                </a:solidFill>
                <a:latin typeface="Verdana" panose="020B0604030504040204" pitchFamily="34" charset="0"/>
                <a:ea typeface="Calibri" panose="020F0502020204030204" pitchFamily="34" charset="0"/>
                <a:cs typeface="Times New Roman" panose="02020603050405020304" pitchFamily="18" charset="0"/>
              </a:rPr>
              <a:t>None of us will ever forget this day, yet </a:t>
            </a:r>
            <a:r>
              <a:rPr lang="en-US" dirty="0">
                <a:solidFill>
                  <a:schemeClr val="tx2"/>
                </a:solidFill>
                <a:highlight>
                  <a:srgbClr val="FFFF00"/>
                </a:highlight>
                <a:latin typeface="Verdana" panose="020B0604030504040204" pitchFamily="34" charset="0"/>
                <a:ea typeface="Calibri" panose="020F0502020204030204" pitchFamily="34" charset="0"/>
                <a:cs typeface="Times New Roman" panose="02020603050405020304" pitchFamily="18" charset="0"/>
              </a:rPr>
              <a:t>we go forward </a:t>
            </a:r>
            <a:r>
              <a:rPr lang="en-US" dirty="0">
                <a:solidFill>
                  <a:schemeClr val="tx2"/>
                </a:solidFill>
                <a:latin typeface="Verdana" panose="020B0604030504040204" pitchFamily="34" charset="0"/>
                <a:ea typeface="Calibri" panose="020F0502020204030204" pitchFamily="34" charset="0"/>
                <a:cs typeface="Times New Roman" panose="02020603050405020304" pitchFamily="18" charset="0"/>
              </a:rPr>
              <a:t>to defend freedom and all that is good and just in our world.</a:t>
            </a:r>
            <a:r>
              <a:rPr lang="it-IT" dirty="0">
                <a:solidFill>
                  <a:schemeClr val="tx2"/>
                </a:solidFill>
              </a:rPr>
              <a:t> </a:t>
            </a:r>
          </a:p>
          <a:p>
            <a:r>
              <a:rPr lang="it-IT" dirty="0">
                <a:solidFill>
                  <a:schemeClr val="tx2"/>
                </a:solidFill>
              </a:rPr>
              <a:t>(G.W. Bush </a:t>
            </a:r>
            <a:r>
              <a:rPr lang="it-IT" i="1" dirty="0">
                <a:solidFill>
                  <a:schemeClr val="tx2"/>
                </a:solidFill>
              </a:rPr>
              <a:t>9/11 </a:t>
            </a:r>
            <a:r>
              <a:rPr lang="it-IT" i="1" dirty="0" err="1">
                <a:solidFill>
                  <a:schemeClr val="tx2"/>
                </a:solidFill>
              </a:rPr>
              <a:t>speech</a:t>
            </a:r>
            <a:r>
              <a:rPr lang="it-IT" dirty="0">
                <a:solidFill>
                  <a:schemeClr val="tx2"/>
                </a:solidFill>
              </a:rPr>
              <a:t>)</a:t>
            </a:r>
          </a:p>
        </p:txBody>
      </p:sp>
    </p:spTree>
    <p:extLst>
      <p:ext uri="{BB962C8B-B14F-4D97-AF65-F5344CB8AC3E}">
        <p14:creationId xmlns:p14="http://schemas.microsoft.com/office/powerpoint/2010/main" val="1640857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000" dirty="0"/>
              <a:t>SPORT AND WAR</a:t>
            </a:r>
          </a:p>
        </p:txBody>
      </p:sp>
      <p:sp>
        <p:nvSpPr>
          <p:cNvPr id="3" name="Segnaposto contenuto 2"/>
          <p:cNvSpPr>
            <a:spLocks noGrp="1"/>
          </p:cNvSpPr>
          <p:nvPr>
            <p:ph sz="quarter" idx="1"/>
          </p:nvPr>
        </p:nvSpPr>
        <p:spPr>
          <a:xfrm>
            <a:off x="301625" y="1527175"/>
            <a:ext cx="8504238" cy="4830763"/>
          </a:xfrm>
        </p:spPr>
        <p:txBody>
          <a:bodyPr/>
          <a:lstStyle/>
          <a:p>
            <a:pPr algn="just">
              <a:defRPr/>
            </a:pPr>
            <a:r>
              <a:rPr lang="en-GB" dirty="0">
                <a:solidFill>
                  <a:schemeClr val="tx2">
                    <a:lumMod val="50000"/>
                  </a:schemeClr>
                </a:solidFill>
              </a:rPr>
              <a:t>Two common sources of metaphors in politics are SPORT and WAR: both involve physical contest. </a:t>
            </a:r>
          </a:p>
          <a:p>
            <a:pPr algn="just">
              <a:defRPr/>
            </a:pPr>
            <a:endParaRPr lang="it-IT" dirty="0">
              <a:solidFill>
                <a:schemeClr val="tx2">
                  <a:lumMod val="50000"/>
                </a:schemeClr>
              </a:solidFill>
            </a:endParaRPr>
          </a:p>
          <a:p>
            <a:pPr algn="just">
              <a:defRPr/>
            </a:pPr>
            <a:r>
              <a:rPr lang="en-GB" u="sng" dirty="0">
                <a:solidFill>
                  <a:schemeClr val="tx2">
                    <a:lumMod val="50000"/>
                  </a:schemeClr>
                </a:solidFill>
              </a:rPr>
              <a:t>Boxing metaphors</a:t>
            </a:r>
            <a:r>
              <a:rPr lang="en-GB" dirty="0">
                <a:solidFill>
                  <a:schemeClr val="tx2">
                    <a:lumMod val="50000"/>
                  </a:schemeClr>
                </a:solidFill>
              </a:rPr>
              <a:t>: convey a sense of toughness and aggression </a:t>
            </a:r>
            <a:r>
              <a:rPr lang="en-GB" dirty="0">
                <a:solidFill>
                  <a:schemeClr val="tx2">
                    <a:lumMod val="50000"/>
                  </a:schemeClr>
                </a:solidFill>
                <a:sym typeface="Wingdings"/>
              </a:rPr>
              <a:t></a:t>
            </a:r>
            <a:r>
              <a:rPr lang="en-GB" dirty="0">
                <a:solidFill>
                  <a:schemeClr val="tx2">
                    <a:lumMod val="50000"/>
                  </a:schemeClr>
                </a:solidFill>
              </a:rPr>
              <a:t> in electoral campaigns when elections are seen as a fight.</a:t>
            </a:r>
          </a:p>
          <a:p>
            <a:pPr algn="just">
              <a:buFont typeface="Wingdings 2" panose="05020102010507070707" pitchFamily="18" charset="2"/>
              <a:buNone/>
              <a:defRPr/>
            </a:pPr>
            <a:endParaRPr lang="it-IT" dirty="0">
              <a:solidFill>
                <a:schemeClr val="tx2">
                  <a:lumMod val="50000"/>
                </a:schemeClr>
              </a:solidFill>
            </a:endParaRPr>
          </a:p>
          <a:p>
            <a:pPr algn="just">
              <a:defRPr/>
            </a:pPr>
            <a:r>
              <a:rPr lang="en-GB" u="sng" dirty="0">
                <a:solidFill>
                  <a:schemeClr val="tx2">
                    <a:lumMod val="50000"/>
                  </a:schemeClr>
                </a:solidFill>
              </a:rPr>
              <a:t>Baseball metaphors</a:t>
            </a:r>
            <a:r>
              <a:rPr lang="en-GB" dirty="0">
                <a:solidFill>
                  <a:schemeClr val="tx2">
                    <a:lumMod val="50000"/>
                  </a:schemeClr>
                </a:solidFill>
              </a:rPr>
              <a:t>: especially in the USA? The UK?</a:t>
            </a:r>
          </a:p>
          <a:p>
            <a:pPr algn="just">
              <a:defRPr/>
            </a:pPr>
            <a:endParaRPr lang="it-IT" dirty="0">
              <a:solidFill>
                <a:schemeClr val="tx2">
                  <a:lumMod val="50000"/>
                </a:schemeClr>
              </a:solidFill>
            </a:endParaRPr>
          </a:p>
          <a:p>
            <a:pPr algn="just">
              <a:defRPr/>
            </a:pPr>
            <a:r>
              <a:rPr lang="en-GB" u="sng" dirty="0">
                <a:solidFill>
                  <a:schemeClr val="tx2">
                    <a:lumMod val="50000"/>
                  </a:schemeClr>
                </a:solidFill>
              </a:rPr>
              <a:t>Cricket metaphors</a:t>
            </a:r>
            <a:r>
              <a:rPr lang="en-GB" dirty="0">
                <a:solidFill>
                  <a:schemeClr val="tx2">
                    <a:lumMod val="50000"/>
                  </a:schemeClr>
                </a:solidFill>
              </a:rPr>
              <a:t>: especially in the USA? The UK?</a:t>
            </a:r>
            <a:endParaRPr lang="it-IT" dirty="0">
              <a:solidFill>
                <a:schemeClr val="tx2">
                  <a:lumMod val="50000"/>
                </a:schemeClr>
              </a:solidFill>
            </a:endParaRPr>
          </a:p>
          <a:p>
            <a:pPr>
              <a:defRPr/>
            </a:pPr>
            <a:endParaRPr lang="it-IT" dirty="0"/>
          </a:p>
        </p:txBody>
      </p:sp>
      <p:sp>
        <p:nvSpPr>
          <p:cNvPr id="37892"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C1BF4142-1752-4FD9-8A2A-43715BA1BFEE}" type="slidenum">
              <a:rPr lang="it-IT" altLang="it-IT" sz="1600" smtClean="0">
                <a:solidFill>
                  <a:srgbClr val="2F4B2F"/>
                </a:solidFill>
              </a:rPr>
              <a:pPr>
                <a:spcBef>
                  <a:spcPct val="0"/>
                </a:spcBef>
                <a:buClrTx/>
                <a:buSzTx/>
                <a:buFontTx/>
                <a:buNone/>
              </a:pPr>
              <a:t>32</a:t>
            </a:fld>
            <a:endParaRPr lang="it-IT" altLang="it-IT" sz="1600">
              <a:solidFill>
                <a:srgbClr val="2F4B2F"/>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Immagine 1"/>
          <p:cNvPicPr>
            <a:picLocks noChangeAspect="1" noChangeArrowheads="1"/>
          </p:cNvPicPr>
          <p:nvPr/>
        </p:nvPicPr>
        <p:blipFill>
          <a:blip r:embed="rId2">
            <a:extLst>
              <a:ext uri="{28A0092B-C50C-407E-A947-70E740481C1C}">
                <a14:useLocalDpi xmlns:a14="http://schemas.microsoft.com/office/drawing/2010/main" val="0"/>
              </a:ext>
            </a:extLst>
          </a:blip>
          <a:srcRect l="21928" t="48508" r="21928" b="30846"/>
          <a:stretch>
            <a:fillRect/>
          </a:stretch>
        </p:blipFill>
        <p:spPr bwMode="auto">
          <a:xfrm>
            <a:off x="285750" y="214313"/>
            <a:ext cx="8572500"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Picture 2" descr="http://www.usmansheikh.com/wp-content/uploads/2009/08/curveb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9313" y="3752850"/>
            <a:ext cx="1643062"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4" descr="http://www.royston-crow.co.uk/polopoly_fs/am11reed_4_1_1465442%21image/1177359598.jpg_gen/derivatives/landscape_630/117735959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7313" y="3743325"/>
            <a:ext cx="1785937"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75FED15-CA39-4161-B3F3-924F2FA28828}" type="slidenum">
              <a:rPr lang="it-IT" altLang="it-IT" sz="1600" smtClean="0">
                <a:solidFill>
                  <a:srgbClr val="FFFFFF"/>
                </a:solidFill>
              </a:rPr>
              <a:pPr>
                <a:spcBef>
                  <a:spcPct val="0"/>
                </a:spcBef>
                <a:buClrTx/>
                <a:buSzTx/>
                <a:buFontTx/>
                <a:buNone/>
              </a:pPr>
              <a:t>33</a:t>
            </a:fld>
            <a:endParaRPr lang="it-IT" altLang="it-IT" sz="1600">
              <a:solidFill>
                <a:srgbClr val="FFFF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BOXING METAPHORS</a:t>
            </a:r>
            <a:endParaRPr lang="it-IT" sz="4000" dirty="0"/>
          </a:p>
        </p:txBody>
      </p:sp>
      <p:sp>
        <p:nvSpPr>
          <p:cNvPr id="3" name="Segnaposto contenuto 2"/>
          <p:cNvSpPr>
            <a:spLocks noGrp="1"/>
          </p:cNvSpPr>
          <p:nvPr>
            <p:ph sz="quarter" idx="1"/>
          </p:nvPr>
        </p:nvSpPr>
        <p:spPr>
          <a:xfrm>
            <a:off x="301625" y="1527175"/>
            <a:ext cx="4484688" cy="2830513"/>
          </a:xfrm>
        </p:spPr>
        <p:txBody>
          <a:bodyPr/>
          <a:lstStyle/>
          <a:p>
            <a:pPr marL="514350" indent="-514350">
              <a:buFont typeface="Wingdings 2" panose="05020102010507070707" pitchFamily="18" charset="2"/>
              <a:buNone/>
              <a:defRPr/>
            </a:pPr>
            <a:r>
              <a:rPr lang="en-GB" sz="3200" dirty="0">
                <a:solidFill>
                  <a:schemeClr val="tx2">
                    <a:lumMod val="50000"/>
                  </a:schemeClr>
                </a:solidFill>
              </a:rPr>
              <a:t>MATCHING</a:t>
            </a:r>
          </a:p>
          <a:p>
            <a:pPr marL="514350" indent="-514350">
              <a:spcBef>
                <a:spcPts val="600"/>
              </a:spcBef>
              <a:buFont typeface="+mj-lt"/>
              <a:buAutoNum type="arabicPeriod"/>
              <a:defRPr/>
            </a:pPr>
            <a:r>
              <a:rPr lang="en-GB" sz="3200" dirty="0">
                <a:solidFill>
                  <a:schemeClr val="tx2">
                    <a:lumMod val="50000"/>
                  </a:schemeClr>
                </a:solidFill>
              </a:rPr>
              <a:t>the gloves are off</a:t>
            </a:r>
            <a:endParaRPr lang="it-IT" sz="3200" dirty="0">
              <a:solidFill>
                <a:schemeClr val="tx2">
                  <a:lumMod val="50000"/>
                </a:schemeClr>
              </a:solidFill>
            </a:endParaRPr>
          </a:p>
          <a:p>
            <a:pPr marL="514350" indent="-514350">
              <a:spcBef>
                <a:spcPts val="600"/>
              </a:spcBef>
              <a:buFont typeface="+mj-lt"/>
              <a:buAutoNum type="arabicPeriod"/>
              <a:defRPr/>
            </a:pPr>
            <a:r>
              <a:rPr lang="en-GB" sz="3200" dirty="0">
                <a:solidFill>
                  <a:schemeClr val="tx2">
                    <a:lumMod val="50000"/>
                  </a:schemeClr>
                </a:solidFill>
              </a:rPr>
              <a:t>bare-knuckle fight</a:t>
            </a:r>
            <a:endParaRPr lang="it-IT" sz="3200" dirty="0">
              <a:solidFill>
                <a:schemeClr val="tx2">
                  <a:lumMod val="50000"/>
                </a:schemeClr>
              </a:solidFill>
            </a:endParaRPr>
          </a:p>
          <a:p>
            <a:pPr marL="514350" indent="-514350">
              <a:spcBef>
                <a:spcPts val="600"/>
              </a:spcBef>
              <a:buFont typeface="+mj-lt"/>
              <a:buAutoNum type="arabicPeriod"/>
              <a:defRPr/>
            </a:pPr>
            <a:r>
              <a:rPr lang="en-GB" sz="3200" dirty="0">
                <a:solidFill>
                  <a:schemeClr val="tx2">
                    <a:lumMod val="50000"/>
                  </a:schemeClr>
                </a:solidFill>
              </a:rPr>
              <a:t>throw in the towel</a:t>
            </a:r>
          </a:p>
        </p:txBody>
      </p:sp>
      <p:pic>
        <p:nvPicPr>
          <p:cNvPr id="39940" name="Picture 4" descr="http://www.softwareindustryinsights.com/wp-content/uploads/2011/11/tow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4000500"/>
            <a:ext cx="2928937"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6" descr="http://thomsonreuters.com/content/corporate/images/288111/5418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0" y="1643063"/>
            <a:ext cx="3143250" cy="209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4211638" y="3937000"/>
            <a:ext cx="4821237" cy="2554288"/>
          </a:xfrm>
          <a:prstGeom prst="rect">
            <a:avLst/>
          </a:prstGeom>
          <a:noFill/>
        </p:spPr>
        <p:txBody>
          <a:bodyPr>
            <a:spAutoFit/>
          </a:bodyPr>
          <a:lstStyle/>
          <a:p>
            <a:pPr marL="457200" indent="-457200" eaLnBrk="1" hangingPunct="1">
              <a:spcBef>
                <a:spcPts val="600"/>
              </a:spcBef>
              <a:buFont typeface="+mj-lt"/>
              <a:buAutoNum type="alphaLcParenR"/>
              <a:defRPr/>
            </a:pPr>
            <a:r>
              <a:rPr lang="it-IT" sz="3000" dirty="0" err="1">
                <a:solidFill>
                  <a:schemeClr val="accent3">
                    <a:lumMod val="50000"/>
                  </a:schemeClr>
                </a:solidFill>
                <a:latin typeface="+mn-lt"/>
              </a:rPr>
              <a:t>give</a:t>
            </a:r>
            <a:r>
              <a:rPr lang="it-IT" sz="3000" dirty="0">
                <a:solidFill>
                  <a:schemeClr val="accent3">
                    <a:lumMod val="50000"/>
                  </a:schemeClr>
                </a:solidFill>
                <a:latin typeface="+mn-lt"/>
              </a:rPr>
              <a:t> up, </a:t>
            </a:r>
            <a:r>
              <a:rPr lang="it-IT" sz="3000" dirty="0" err="1">
                <a:solidFill>
                  <a:schemeClr val="accent3">
                    <a:lumMod val="50000"/>
                  </a:schemeClr>
                </a:solidFill>
                <a:latin typeface="+mn-lt"/>
              </a:rPr>
              <a:t>admit</a:t>
            </a:r>
            <a:r>
              <a:rPr lang="it-IT" sz="3000" dirty="0">
                <a:solidFill>
                  <a:schemeClr val="accent3">
                    <a:lumMod val="50000"/>
                  </a:schemeClr>
                </a:solidFill>
                <a:latin typeface="+mn-lt"/>
              </a:rPr>
              <a:t> </a:t>
            </a:r>
            <a:r>
              <a:rPr lang="it-IT" sz="3000" dirty="0" err="1">
                <a:solidFill>
                  <a:schemeClr val="accent3">
                    <a:lumMod val="50000"/>
                  </a:schemeClr>
                </a:solidFill>
                <a:latin typeface="+mn-lt"/>
              </a:rPr>
              <a:t>defeat</a:t>
            </a:r>
            <a:endParaRPr lang="it-IT" sz="3000" dirty="0">
              <a:solidFill>
                <a:schemeClr val="accent3">
                  <a:lumMod val="50000"/>
                </a:schemeClr>
              </a:solidFill>
              <a:latin typeface="+mn-lt"/>
            </a:endParaRPr>
          </a:p>
          <a:p>
            <a:pPr marL="457200" indent="-457200" eaLnBrk="1" hangingPunct="1">
              <a:spcBef>
                <a:spcPts val="600"/>
              </a:spcBef>
              <a:buFont typeface="+mj-lt"/>
              <a:buAutoNum type="alphaLcParenR"/>
              <a:defRPr/>
            </a:pPr>
            <a:r>
              <a:rPr lang="it-IT" sz="3000" dirty="0" err="1">
                <a:solidFill>
                  <a:schemeClr val="accent3">
                    <a:lumMod val="50000"/>
                  </a:schemeClr>
                </a:solidFill>
                <a:latin typeface="+mn-lt"/>
              </a:rPr>
              <a:t>without</a:t>
            </a:r>
            <a:r>
              <a:rPr lang="it-IT" sz="3000" dirty="0">
                <a:solidFill>
                  <a:schemeClr val="accent3">
                    <a:lumMod val="50000"/>
                  </a:schemeClr>
                </a:solidFill>
                <a:latin typeface="+mn-lt"/>
              </a:rPr>
              <a:t> </a:t>
            </a:r>
            <a:r>
              <a:rPr lang="it-IT" sz="3000" dirty="0" err="1">
                <a:solidFill>
                  <a:schemeClr val="accent3">
                    <a:lumMod val="50000"/>
                  </a:schemeClr>
                </a:solidFill>
                <a:latin typeface="+mn-lt"/>
              </a:rPr>
              <a:t>boxing</a:t>
            </a:r>
            <a:r>
              <a:rPr lang="it-IT" sz="3000" dirty="0">
                <a:solidFill>
                  <a:schemeClr val="accent3">
                    <a:lumMod val="50000"/>
                  </a:schemeClr>
                </a:solidFill>
                <a:latin typeface="+mn-lt"/>
              </a:rPr>
              <a:t> </a:t>
            </a:r>
            <a:r>
              <a:rPr lang="it-IT" sz="3000" dirty="0" err="1">
                <a:solidFill>
                  <a:schemeClr val="accent3">
                    <a:lumMod val="50000"/>
                  </a:schemeClr>
                </a:solidFill>
                <a:latin typeface="+mn-lt"/>
              </a:rPr>
              <a:t>gloves</a:t>
            </a:r>
            <a:endParaRPr lang="it-IT" sz="3000" dirty="0">
              <a:solidFill>
                <a:schemeClr val="accent3">
                  <a:lumMod val="50000"/>
                </a:schemeClr>
              </a:solidFill>
              <a:latin typeface="+mn-lt"/>
            </a:endParaRPr>
          </a:p>
          <a:p>
            <a:pPr marL="457200" indent="-457200" eaLnBrk="1" hangingPunct="1">
              <a:spcBef>
                <a:spcPts val="600"/>
              </a:spcBef>
              <a:buFont typeface="+mj-lt"/>
              <a:buAutoNum type="alphaLcParenR"/>
              <a:defRPr/>
            </a:pPr>
            <a:r>
              <a:rPr lang="it-IT" sz="3000" dirty="0">
                <a:solidFill>
                  <a:schemeClr val="accent3">
                    <a:lumMod val="50000"/>
                  </a:schemeClr>
                </a:solidFill>
                <a:latin typeface="+mn-lt"/>
              </a:rPr>
              <a:t>it is </a:t>
            </a:r>
            <a:r>
              <a:rPr lang="it-IT" sz="3000" dirty="0" err="1">
                <a:solidFill>
                  <a:schemeClr val="accent3">
                    <a:lumMod val="50000"/>
                  </a:schemeClr>
                </a:solidFill>
                <a:latin typeface="+mn-lt"/>
              </a:rPr>
              <a:t>going</a:t>
            </a:r>
            <a:r>
              <a:rPr lang="it-IT" sz="3000" dirty="0">
                <a:solidFill>
                  <a:schemeClr val="accent3">
                    <a:lumMod val="50000"/>
                  </a:schemeClr>
                </a:solidFill>
                <a:latin typeface="+mn-lt"/>
              </a:rPr>
              <a:t> to be a </a:t>
            </a:r>
            <a:r>
              <a:rPr lang="it-IT" sz="3000" dirty="0" err="1">
                <a:solidFill>
                  <a:schemeClr val="accent3">
                    <a:lumMod val="50000"/>
                  </a:schemeClr>
                </a:solidFill>
                <a:latin typeface="+mn-lt"/>
              </a:rPr>
              <a:t>serious</a:t>
            </a:r>
            <a:r>
              <a:rPr lang="it-IT" sz="3000" dirty="0">
                <a:solidFill>
                  <a:schemeClr val="accent3">
                    <a:lumMod val="50000"/>
                  </a:schemeClr>
                </a:solidFill>
                <a:latin typeface="+mn-lt"/>
              </a:rPr>
              <a:t>, aggressive dispute</a:t>
            </a:r>
          </a:p>
        </p:txBody>
      </p:sp>
      <p:sp>
        <p:nvSpPr>
          <p:cNvPr id="39943" name="Segnaposto numero diapositiva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5CBFA2C7-ADA8-40EC-B3BE-54CC8BF1DBD1}" type="slidenum">
              <a:rPr lang="it-IT" altLang="it-IT" sz="1600" smtClean="0">
                <a:solidFill>
                  <a:srgbClr val="2F4B2F"/>
                </a:solidFill>
              </a:rPr>
              <a:pPr>
                <a:spcBef>
                  <a:spcPct val="0"/>
                </a:spcBef>
                <a:buClrTx/>
                <a:buSzTx/>
                <a:buFontTx/>
                <a:buNone/>
              </a:pPr>
              <a:t>34</a:t>
            </a:fld>
            <a:endParaRPr lang="it-IT" altLang="it-IT" sz="1600">
              <a:solidFill>
                <a:srgbClr val="2F4B2F"/>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ED054D-A07D-3B42-9161-A14A2A4F13BF}"/>
              </a:ext>
            </a:extLst>
          </p:cNvPr>
          <p:cNvSpPr>
            <a:spLocks noGrp="1"/>
          </p:cNvSpPr>
          <p:nvPr>
            <p:ph type="title"/>
          </p:nvPr>
        </p:nvSpPr>
        <p:spPr/>
        <p:txBody>
          <a:bodyPr/>
          <a:lstStyle/>
          <a:p>
            <a:r>
              <a:rPr lang="it-IT" dirty="0"/>
              <a:t>BOXING METAPHORS</a:t>
            </a:r>
          </a:p>
        </p:txBody>
      </p:sp>
      <p:sp>
        <p:nvSpPr>
          <p:cNvPr id="3" name="Segnaposto numero diapositiva 2">
            <a:extLst>
              <a:ext uri="{FF2B5EF4-FFF2-40B4-BE49-F238E27FC236}">
                <a16:creationId xmlns:a16="http://schemas.microsoft.com/office/drawing/2014/main" id="{84BA2FCF-14F4-EA44-B041-3D6C6C073372}"/>
              </a:ext>
            </a:extLst>
          </p:cNvPr>
          <p:cNvSpPr>
            <a:spLocks noGrp="1"/>
          </p:cNvSpPr>
          <p:nvPr>
            <p:ph type="sldNum" sz="quarter" idx="12"/>
          </p:nvPr>
        </p:nvSpPr>
        <p:spPr/>
        <p:txBody>
          <a:bodyPr/>
          <a:lstStyle/>
          <a:p>
            <a:pPr>
              <a:defRPr/>
            </a:pPr>
            <a:fld id="{78A69870-2969-4AA9-BF23-25FF853ACCD5}" type="slidenum">
              <a:rPr lang="it-IT" altLang="it-IT" smtClean="0"/>
              <a:pPr>
                <a:defRPr/>
              </a:pPr>
              <a:t>35</a:t>
            </a:fld>
            <a:endParaRPr lang="it-IT" altLang="it-IT"/>
          </a:p>
        </p:txBody>
      </p:sp>
      <p:sp>
        <p:nvSpPr>
          <p:cNvPr id="4" name="Rettangolo 3">
            <a:extLst>
              <a:ext uri="{FF2B5EF4-FFF2-40B4-BE49-F238E27FC236}">
                <a16:creationId xmlns:a16="http://schemas.microsoft.com/office/drawing/2014/main" id="{EC38D4BE-5B82-754A-AA7B-E154CB0C5330}"/>
              </a:ext>
            </a:extLst>
          </p:cNvPr>
          <p:cNvSpPr/>
          <p:nvPr/>
        </p:nvSpPr>
        <p:spPr>
          <a:xfrm>
            <a:off x="298450" y="1527176"/>
            <a:ext cx="7975612" cy="2246769"/>
          </a:xfrm>
          <a:prstGeom prst="rect">
            <a:avLst/>
          </a:prstGeom>
        </p:spPr>
        <p:txBody>
          <a:bodyPr wrap="square">
            <a:spAutoFit/>
          </a:bodyPr>
          <a:lstStyle/>
          <a:p>
            <a:pPr fontAlgn="t"/>
            <a:r>
              <a:rPr lang="it-IT" sz="2000" b="1" dirty="0">
                <a:solidFill>
                  <a:srgbClr val="FF0000"/>
                </a:solidFill>
                <a:latin typeface="arial" panose="020B0604020202020204" pitchFamily="34" charset="0"/>
              </a:rPr>
              <a:t>The </a:t>
            </a:r>
            <a:r>
              <a:rPr lang="it-IT" sz="2000" b="1" dirty="0" err="1">
                <a:solidFill>
                  <a:srgbClr val="FF0000"/>
                </a:solidFill>
                <a:latin typeface="arial" panose="020B0604020202020204" pitchFamily="34" charset="0"/>
              </a:rPr>
              <a:t>gloves</a:t>
            </a:r>
            <a:r>
              <a:rPr lang="it-IT" sz="2000" b="1" dirty="0">
                <a:solidFill>
                  <a:srgbClr val="FF0000"/>
                </a:solidFill>
                <a:latin typeface="arial" panose="020B0604020202020204" pitchFamily="34" charset="0"/>
              </a:rPr>
              <a:t> are off </a:t>
            </a:r>
            <a:r>
              <a:rPr lang="it-IT" sz="2000" dirty="0">
                <a:solidFill>
                  <a:srgbClr val="222222"/>
                </a:solidFill>
                <a:latin typeface="arial" panose="020B0604020202020204" pitchFamily="34" charset="0"/>
              </a:rPr>
              <a:t>(or with the </a:t>
            </a:r>
            <a:r>
              <a:rPr lang="it-IT" sz="2000" dirty="0" err="1">
                <a:solidFill>
                  <a:srgbClr val="222222"/>
                </a:solidFill>
                <a:latin typeface="arial" panose="020B0604020202020204" pitchFamily="34" charset="0"/>
              </a:rPr>
              <a:t>gloves</a:t>
            </a:r>
            <a:r>
              <a:rPr lang="it-IT" sz="2000" dirty="0">
                <a:solidFill>
                  <a:srgbClr val="222222"/>
                </a:solidFill>
                <a:latin typeface="arial" panose="020B0604020202020204" pitchFamily="34" charset="0"/>
              </a:rPr>
              <a:t> off or take the </a:t>
            </a:r>
            <a:r>
              <a:rPr lang="it-IT" sz="2000" dirty="0" err="1">
                <a:solidFill>
                  <a:srgbClr val="222222"/>
                </a:solidFill>
                <a:latin typeface="arial" panose="020B0604020202020204" pitchFamily="34" charset="0"/>
              </a:rPr>
              <a:t>gloves</a:t>
            </a:r>
            <a:r>
              <a:rPr lang="it-IT" sz="2000" dirty="0">
                <a:solidFill>
                  <a:srgbClr val="222222"/>
                </a:solidFill>
                <a:latin typeface="arial" panose="020B0604020202020204" pitchFamily="34" charset="0"/>
              </a:rPr>
              <a:t> off):</a:t>
            </a:r>
          </a:p>
          <a:p>
            <a:pPr fontAlgn="t"/>
            <a:endParaRPr lang="it-IT" sz="2000" dirty="0">
              <a:solidFill>
                <a:srgbClr val="222222"/>
              </a:solidFill>
              <a:latin typeface="arial" panose="020B0604020202020204" pitchFamily="34" charset="0"/>
            </a:endParaRPr>
          </a:p>
          <a:p>
            <a:r>
              <a:rPr lang="it-IT" sz="2000" dirty="0" err="1">
                <a:solidFill>
                  <a:srgbClr val="222222"/>
                </a:solidFill>
                <a:latin typeface="arial" panose="020B0604020202020204" pitchFamily="34" charset="0"/>
              </a:rPr>
              <a:t>Used</a:t>
            </a:r>
            <a:r>
              <a:rPr lang="it-IT" sz="2000" dirty="0">
                <a:solidFill>
                  <a:srgbClr val="222222"/>
                </a:solidFill>
                <a:latin typeface="arial" panose="020B0604020202020204" pitchFamily="34" charset="0"/>
              </a:rPr>
              <a:t> to express the </a:t>
            </a:r>
            <a:r>
              <a:rPr lang="it-IT" sz="2000" dirty="0" err="1">
                <a:solidFill>
                  <a:srgbClr val="222222"/>
                </a:solidFill>
                <a:latin typeface="arial" panose="020B0604020202020204" pitchFamily="34" charset="0"/>
              </a:rPr>
              <a:t>notion</a:t>
            </a:r>
            <a:r>
              <a:rPr lang="it-IT" sz="2000" dirty="0">
                <a:solidFill>
                  <a:srgbClr val="222222"/>
                </a:solidFill>
                <a:latin typeface="arial" panose="020B0604020202020204" pitchFamily="34" charset="0"/>
              </a:rPr>
              <a:t> </a:t>
            </a:r>
            <a:r>
              <a:rPr lang="it-IT" sz="2000" dirty="0" err="1">
                <a:solidFill>
                  <a:srgbClr val="222222"/>
                </a:solidFill>
                <a:latin typeface="arial" panose="020B0604020202020204" pitchFamily="34" charset="0"/>
              </a:rPr>
              <a:t>that</a:t>
            </a:r>
            <a:r>
              <a:rPr lang="it-IT" sz="2000" dirty="0">
                <a:solidFill>
                  <a:srgbClr val="222222"/>
                </a:solidFill>
                <a:latin typeface="arial" panose="020B0604020202020204" pitchFamily="34" charset="0"/>
              </a:rPr>
              <a:t> </a:t>
            </a:r>
            <a:r>
              <a:rPr lang="it-IT" sz="2000" dirty="0" err="1">
                <a:solidFill>
                  <a:srgbClr val="222222"/>
                </a:solidFill>
                <a:latin typeface="arial" panose="020B0604020202020204" pitchFamily="34" charset="0"/>
              </a:rPr>
              <a:t>something</a:t>
            </a:r>
            <a:r>
              <a:rPr lang="it-IT" sz="2000" dirty="0">
                <a:solidFill>
                  <a:srgbClr val="222222"/>
                </a:solidFill>
                <a:latin typeface="arial" panose="020B0604020202020204" pitchFamily="34" charset="0"/>
              </a:rPr>
              <a:t> </a:t>
            </a:r>
            <a:r>
              <a:rPr lang="it-IT" sz="2000" dirty="0" err="1">
                <a:solidFill>
                  <a:srgbClr val="222222"/>
                </a:solidFill>
                <a:latin typeface="arial" panose="020B0604020202020204" pitchFamily="34" charset="0"/>
              </a:rPr>
              <a:t>will</a:t>
            </a:r>
            <a:r>
              <a:rPr lang="it-IT" sz="2000" dirty="0">
                <a:solidFill>
                  <a:srgbClr val="222222"/>
                </a:solidFill>
                <a:latin typeface="arial" panose="020B0604020202020204" pitchFamily="34" charset="0"/>
              </a:rPr>
              <a:t> be </a:t>
            </a:r>
            <a:r>
              <a:rPr lang="it-IT" sz="2000" dirty="0" err="1">
                <a:solidFill>
                  <a:srgbClr val="222222"/>
                </a:solidFill>
                <a:latin typeface="arial" panose="020B0604020202020204" pitchFamily="34" charset="0"/>
              </a:rPr>
              <a:t>done</a:t>
            </a:r>
            <a:r>
              <a:rPr lang="it-IT" sz="2000" dirty="0">
                <a:solidFill>
                  <a:srgbClr val="222222"/>
                </a:solidFill>
                <a:latin typeface="arial" panose="020B0604020202020204" pitchFamily="34" charset="0"/>
              </a:rPr>
              <a:t> in an </a:t>
            </a:r>
            <a:r>
              <a:rPr lang="it-IT" sz="2000" dirty="0" err="1">
                <a:solidFill>
                  <a:srgbClr val="222222"/>
                </a:solidFill>
                <a:latin typeface="arial" panose="020B0604020202020204" pitchFamily="34" charset="0"/>
              </a:rPr>
              <a:t>uncompromising</a:t>
            </a:r>
            <a:r>
              <a:rPr lang="it-IT" sz="2000" dirty="0">
                <a:solidFill>
                  <a:srgbClr val="222222"/>
                </a:solidFill>
                <a:latin typeface="arial" panose="020B0604020202020204" pitchFamily="34" charset="0"/>
              </a:rPr>
              <a:t> or </a:t>
            </a:r>
            <a:r>
              <a:rPr lang="it-IT" sz="2000" dirty="0" err="1">
                <a:solidFill>
                  <a:srgbClr val="222222"/>
                </a:solidFill>
                <a:latin typeface="arial" panose="020B0604020202020204" pitchFamily="34" charset="0"/>
              </a:rPr>
              <a:t>ruthless</a:t>
            </a:r>
            <a:r>
              <a:rPr lang="it-IT" sz="2000" dirty="0">
                <a:solidFill>
                  <a:srgbClr val="222222"/>
                </a:solidFill>
                <a:latin typeface="arial" panose="020B0604020202020204" pitchFamily="34" charset="0"/>
              </a:rPr>
              <a:t> way.</a:t>
            </a:r>
          </a:p>
          <a:p>
            <a:endParaRPr lang="it-IT" sz="2000" dirty="0">
              <a:solidFill>
                <a:srgbClr val="FF0000"/>
              </a:solidFill>
              <a:latin typeface="arial" panose="020B0604020202020204" pitchFamily="34" charset="0"/>
            </a:endParaRPr>
          </a:p>
          <a:p>
            <a:r>
              <a:rPr lang="it-IT" sz="2000" dirty="0">
                <a:solidFill>
                  <a:srgbClr val="FF0000"/>
                </a:solidFill>
                <a:latin typeface="arial" panose="020B0604020202020204" pitchFamily="34" charset="0"/>
              </a:rPr>
              <a:t>«For the </a:t>
            </a:r>
            <a:r>
              <a:rPr lang="it-IT" sz="2000" dirty="0" err="1">
                <a:solidFill>
                  <a:srgbClr val="FF0000"/>
                </a:solidFill>
                <a:latin typeface="arial" panose="020B0604020202020204" pitchFamily="34" charset="0"/>
              </a:rPr>
              <a:t>banks</a:t>
            </a:r>
            <a:r>
              <a:rPr lang="it-IT" sz="2000" dirty="0">
                <a:solidFill>
                  <a:srgbClr val="FF0000"/>
                </a:solidFill>
                <a:latin typeface="arial" panose="020B0604020202020204" pitchFamily="34" charset="0"/>
              </a:rPr>
              <a:t> </a:t>
            </a:r>
            <a:r>
              <a:rPr lang="it-IT" sz="2000" dirty="0" err="1">
                <a:solidFill>
                  <a:srgbClr val="FF0000"/>
                </a:solidFill>
                <a:latin typeface="arial" panose="020B0604020202020204" pitchFamily="34" charset="0"/>
              </a:rPr>
              <a:t>chasing</a:t>
            </a:r>
            <a:r>
              <a:rPr lang="it-IT" sz="2000" dirty="0">
                <a:solidFill>
                  <a:srgbClr val="FF0000"/>
                </a:solidFill>
                <a:latin typeface="arial" panose="020B0604020202020204" pitchFamily="34" charset="0"/>
              </a:rPr>
              <a:t> </a:t>
            </a:r>
            <a:r>
              <a:rPr lang="it-IT" sz="2000" dirty="0" err="1">
                <a:solidFill>
                  <a:srgbClr val="FF0000"/>
                </a:solidFill>
                <a:latin typeface="arial" panose="020B0604020202020204" pitchFamily="34" charset="0"/>
              </a:rPr>
              <a:t>this</a:t>
            </a:r>
            <a:r>
              <a:rPr lang="it-IT" sz="2000" dirty="0">
                <a:solidFill>
                  <a:srgbClr val="FF0000"/>
                </a:solidFill>
                <a:latin typeface="arial" panose="020B0604020202020204" pitchFamily="34" charset="0"/>
              </a:rPr>
              <a:t> </a:t>
            </a:r>
            <a:r>
              <a:rPr lang="it-IT" sz="2000" dirty="0" err="1">
                <a:solidFill>
                  <a:srgbClr val="FF0000"/>
                </a:solidFill>
                <a:latin typeface="arial" panose="020B0604020202020204" pitchFamily="34" charset="0"/>
              </a:rPr>
              <a:t>growing</a:t>
            </a:r>
            <a:r>
              <a:rPr lang="it-IT" sz="2000" dirty="0">
                <a:solidFill>
                  <a:srgbClr val="FF0000"/>
                </a:solidFill>
                <a:latin typeface="arial" panose="020B0604020202020204" pitchFamily="34" charset="0"/>
              </a:rPr>
              <a:t> business, the </a:t>
            </a:r>
            <a:r>
              <a:rPr lang="it-IT" sz="2000" dirty="0" err="1">
                <a:solidFill>
                  <a:srgbClr val="FF0000"/>
                </a:solidFill>
                <a:latin typeface="arial" panose="020B0604020202020204" pitchFamily="34" charset="0"/>
              </a:rPr>
              <a:t>gloves</a:t>
            </a:r>
            <a:r>
              <a:rPr lang="it-IT" sz="2000" dirty="0">
                <a:solidFill>
                  <a:srgbClr val="FF0000"/>
                </a:solidFill>
                <a:latin typeface="arial" panose="020B0604020202020204" pitchFamily="34" charset="0"/>
              </a:rPr>
              <a:t> are </a:t>
            </a:r>
            <a:r>
              <a:rPr lang="it-IT" sz="2000" dirty="0" err="1">
                <a:solidFill>
                  <a:srgbClr val="FF0000"/>
                </a:solidFill>
                <a:latin typeface="arial" panose="020B0604020202020204" pitchFamily="34" charset="0"/>
              </a:rPr>
              <a:t>now</a:t>
            </a:r>
            <a:r>
              <a:rPr lang="it-IT" sz="2000" dirty="0">
                <a:solidFill>
                  <a:srgbClr val="FF0000"/>
                </a:solidFill>
                <a:latin typeface="arial" panose="020B0604020202020204" pitchFamily="34" charset="0"/>
              </a:rPr>
              <a:t> </a:t>
            </a:r>
            <a:r>
              <a:rPr lang="it-IT" sz="2000" dirty="0" err="1">
                <a:solidFill>
                  <a:srgbClr val="FF0000"/>
                </a:solidFill>
                <a:latin typeface="arial" panose="020B0604020202020204" pitchFamily="34" charset="0"/>
              </a:rPr>
              <a:t>definitely</a:t>
            </a:r>
            <a:r>
              <a:rPr lang="it-IT" sz="2000" dirty="0">
                <a:solidFill>
                  <a:srgbClr val="FF0000"/>
                </a:solidFill>
                <a:latin typeface="arial" panose="020B0604020202020204" pitchFamily="34" charset="0"/>
              </a:rPr>
              <a:t> off"</a:t>
            </a:r>
            <a:endParaRPr lang="it-IT" sz="2000" b="0" i="0" dirty="0">
              <a:solidFill>
                <a:srgbClr val="FF0000"/>
              </a:solidFill>
              <a:effectLst/>
              <a:latin typeface="arial" panose="020B0604020202020204" pitchFamily="34" charset="0"/>
            </a:endParaRPr>
          </a:p>
        </p:txBody>
      </p:sp>
      <p:sp>
        <p:nvSpPr>
          <p:cNvPr id="5" name="Rettangolo 4">
            <a:extLst>
              <a:ext uri="{FF2B5EF4-FFF2-40B4-BE49-F238E27FC236}">
                <a16:creationId xmlns:a16="http://schemas.microsoft.com/office/drawing/2014/main" id="{FD5BC19E-5140-304B-9CC8-18A4DA644E64}"/>
              </a:ext>
            </a:extLst>
          </p:cNvPr>
          <p:cNvSpPr/>
          <p:nvPr/>
        </p:nvSpPr>
        <p:spPr>
          <a:xfrm>
            <a:off x="273433" y="3823158"/>
            <a:ext cx="8446839" cy="2831544"/>
          </a:xfrm>
          <a:prstGeom prst="rect">
            <a:avLst/>
          </a:prstGeom>
        </p:spPr>
        <p:txBody>
          <a:bodyPr wrap="square">
            <a:spAutoFit/>
          </a:bodyPr>
          <a:lstStyle/>
          <a:p>
            <a:r>
              <a:rPr lang="it-IT" sz="2000" b="1" dirty="0">
                <a:solidFill>
                  <a:srgbClr val="134FE6"/>
                </a:solidFill>
                <a:hlinkClick r:id="rId2"/>
              </a:rPr>
              <a:t>Throw in the towel</a:t>
            </a:r>
            <a:endParaRPr lang="it-IT" sz="2000" dirty="0">
              <a:solidFill>
                <a:srgbClr val="333333"/>
              </a:solidFill>
            </a:endParaRPr>
          </a:p>
          <a:p>
            <a:r>
              <a:rPr lang="it-IT" sz="2000" dirty="0">
                <a:solidFill>
                  <a:srgbClr val="2C353C"/>
                </a:solidFill>
              </a:rPr>
              <a:t>To </a:t>
            </a:r>
            <a:r>
              <a:rPr lang="it-IT" sz="2000" dirty="0" err="1">
                <a:solidFill>
                  <a:srgbClr val="2C353C"/>
                </a:solidFill>
              </a:rPr>
              <a:t>quit</a:t>
            </a:r>
            <a:r>
              <a:rPr lang="it-IT" sz="2000" dirty="0">
                <a:solidFill>
                  <a:srgbClr val="2C353C"/>
                </a:solidFill>
              </a:rPr>
              <a:t>.</a:t>
            </a:r>
            <a:br>
              <a:rPr lang="it-IT" sz="2000" dirty="0">
                <a:solidFill>
                  <a:srgbClr val="2C353C"/>
                </a:solidFill>
              </a:rPr>
            </a:br>
            <a:br>
              <a:rPr lang="it-IT" sz="2000" dirty="0">
                <a:solidFill>
                  <a:srgbClr val="2C353C"/>
                </a:solidFill>
              </a:rPr>
            </a:br>
            <a:r>
              <a:rPr lang="it-IT" sz="2000" dirty="0" err="1">
                <a:solidFill>
                  <a:srgbClr val="2C353C"/>
                </a:solidFill>
              </a:rPr>
              <a:t>This</a:t>
            </a:r>
            <a:r>
              <a:rPr lang="it-IT" sz="2000" dirty="0">
                <a:solidFill>
                  <a:srgbClr val="2C353C"/>
                </a:solidFill>
              </a:rPr>
              <a:t> </a:t>
            </a:r>
            <a:r>
              <a:rPr lang="it-IT" sz="2000" dirty="0" err="1">
                <a:solidFill>
                  <a:srgbClr val="2C353C"/>
                </a:solidFill>
              </a:rPr>
              <a:t>phrase</a:t>
            </a:r>
            <a:r>
              <a:rPr lang="it-IT" sz="2000" dirty="0">
                <a:solidFill>
                  <a:srgbClr val="2C353C"/>
                </a:solidFill>
              </a:rPr>
              <a:t> </a:t>
            </a:r>
            <a:r>
              <a:rPr lang="it-IT" sz="2000" dirty="0" err="1">
                <a:solidFill>
                  <a:srgbClr val="2C353C"/>
                </a:solidFill>
              </a:rPr>
              <a:t>comes</a:t>
            </a:r>
            <a:r>
              <a:rPr lang="it-IT" sz="2000" dirty="0">
                <a:solidFill>
                  <a:srgbClr val="2C353C"/>
                </a:solidFill>
              </a:rPr>
              <a:t> from </a:t>
            </a:r>
            <a:r>
              <a:rPr lang="it-IT" sz="2000" b="1" u="sng" dirty="0">
                <a:solidFill>
                  <a:srgbClr val="134FE6"/>
                </a:solidFill>
                <a:hlinkClick r:id="rId3"/>
              </a:rPr>
              <a:t>boxing</a:t>
            </a:r>
            <a:r>
              <a:rPr lang="it-IT" sz="2000" dirty="0">
                <a:solidFill>
                  <a:srgbClr val="2C353C"/>
                </a:solidFill>
              </a:rPr>
              <a:t>. </a:t>
            </a:r>
            <a:r>
              <a:rPr lang="it-IT" sz="2000" dirty="0" err="1">
                <a:solidFill>
                  <a:srgbClr val="2C353C"/>
                </a:solidFill>
              </a:rPr>
              <a:t>When</a:t>
            </a:r>
            <a:r>
              <a:rPr lang="it-IT" sz="2000" dirty="0">
                <a:solidFill>
                  <a:srgbClr val="2C353C"/>
                </a:solidFill>
              </a:rPr>
              <a:t> a </a:t>
            </a:r>
            <a:r>
              <a:rPr lang="it-IT" sz="2000" b="1" u="sng" dirty="0">
                <a:solidFill>
                  <a:srgbClr val="134FE6"/>
                </a:solidFill>
                <a:hlinkClick r:id="rId4"/>
              </a:rPr>
              <a:t>boxer</a:t>
            </a:r>
            <a:r>
              <a:rPr lang="it-IT" sz="2000" dirty="0">
                <a:solidFill>
                  <a:srgbClr val="2C353C"/>
                </a:solidFill>
              </a:rPr>
              <a:t> </a:t>
            </a:r>
            <a:r>
              <a:rPr lang="it-IT" sz="2000" dirty="0" err="1">
                <a:solidFill>
                  <a:srgbClr val="2C353C"/>
                </a:solidFill>
              </a:rPr>
              <a:t>is</a:t>
            </a:r>
            <a:r>
              <a:rPr lang="it-IT" sz="2000" dirty="0">
                <a:solidFill>
                  <a:srgbClr val="2C353C"/>
                </a:solidFill>
              </a:rPr>
              <a:t> </a:t>
            </a:r>
            <a:r>
              <a:rPr lang="it-IT" sz="2000" dirty="0" err="1">
                <a:solidFill>
                  <a:srgbClr val="2C353C"/>
                </a:solidFill>
              </a:rPr>
              <a:t>too</a:t>
            </a:r>
            <a:r>
              <a:rPr lang="it-IT" sz="2000" dirty="0">
                <a:solidFill>
                  <a:srgbClr val="2C353C"/>
                </a:solidFill>
              </a:rPr>
              <a:t> beat up to continue, </a:t>
            </a:r>
            <a:r>
              <a:rPr lang="it-IT" sz="2000" dirty="0" err="1">
                <a:solidFill>
                  <a:srgbClr val="2C353C"/>
                </a:solidFill>
              </a:rPr>
              <a:t>his</a:t>
            </a:r>
            <a:r>
              <a:rPr lang="it-IT" sz="2000" dirty="0">
                <a:solidFill>
                  <a:srgbClr val="2C353C"/>
                </a:solidFill>
              </a:rPr>
              <a:t> coach </a:t>
            </a:r>
            <a:r>
              <a:rPr lang="it-IT" sz="2000" dirty="0" err="1">
                <a:solidFill>
                  <a:srgbClr val="2C353C"/>
                </a:solidFill>
              </a:rPr>
              <a:t>throws</a:t>
            </a:r>
            <a:r>
              <a:rPr lang="it-IT" sz="2000" dirty="0">
                <a:solidFill>
                  <a:srgbClr val="2C353C"/>
                </a:solidFill>
              </a:rPr>
              <a:t> a </a:t>
            </a:r>
            <a:r>
              <a:rPr lang="it-IT" sz="2000" dirty="0" err="1">
                <a:solidFill>
                  <a:srgbClr val="2C353C"/>
                </a:solidFill>
              </a:rPr>
              <a:t>towel</a:t>
            </a:r>
            <a:r>
              <a:rPr lang="it-IT" sz="2000" dirty="0">
                <a:solidFill>
                  <a:srgbClr val="2C353C"/>
                </a:solidFill>
              </a:rPr>
              <a:t> </a:t>
            </a:r>
            <a:r>
              <a:rPr lang="it-IT" sz="2000" b="1" u="sng" dirty="0">
                <a:solidFill>
                  <a:srgbClr val="134FE6"/>
                </a:solidFill>
                <a:hlinkClick r:id="rId5"/>
              </a:rPr>
              <a:t>into the ring</a:t>
            </a:r>
            <a:r>
              <a:rPr lang="it-IT" sz="2000" dirty="0">
                <a:solidFill>
                  <a:srgbClr val="2C353C"/>
                </a:solidFill>
              </a:rPr>
              <a:t> to </a:t>
            </a:r>
            <a:r>
              <a:rPr lang="it-IT" sz="2000" dirty="0" err="1">
                <a:solidFill>
                  <a:srgbClr val="2C353C"/>
                </a:solidFill>
              </a:rPr>
              <a:t>signal</a:t>
            </a:r>
            <a:r>
              <a:rPr lang="it-IT" sz="2000" dirty="0">
                <a:solidFill>
                  <a:srgbClr val="2C353C"/>
                </a:solidFill>
              </a:rPr>
              <a:t> </a:t>
            </a:r>
            <a:r>
              <a:rPr lang="it-IT" sz="2000" dirty="0" err="1">
                <a:solidFill>
                  <a:srgbClr val="2C353C"/>
                </a:solidFill>
              </a:rPr>
              <a:t>that</a:t>
            </a:r>
            <a:r>
              <a:rPr lang="it-IT" sz="2000" dirty="0">
                <a:solidFill>
                  <a:srgbClr val="2C353C"/>
                </a:solidFill>
              </a:rPr>
              <a:t> the </a:t>
            </a:r>
            <a:r>
              <a:rPr lang="it-IT" sz="2000" dirty="0" err="1">
                <a:solidFill>
                  <a:srgbClr val="2C353C"/>
                </a:solidFill>
              </a:rPr>
              <a:t>fight</a:t>
            </a:r>
            <a:r>
              <a:rPr lang="it-IT" sz="2000" dirty="0">
                <a:solidFill>
                  <a:srgbClr val="2C353C"/>
                </a:solidFill>
              </a:rPr>
              <a:t> </a:t>
            </a:r>
            <a:r>
              <a:rPr lang="it-IT" sz="2000" dirty="0" err="1">
                <a:solidFill>
                  <a:srgbClr val="2C353C"/>
                </a:solidFill>
              </a:rPr>
              <a:t>is</a:t>
            </a:r>
            <a:r>
              <a:rPr lang="it-IT" sz="2000" dirty="0">
                <a:solidFill>
                  <a:srgbClr val="2C353C"/>
                </a:solidFill>
              </a:rPr>
              <a:t> over.</a:t>
            </a:r>
          </a:p>
          <a:p>
            <a:endParaRPr lang="it-IT" sz="2000" i="1" dirty="0">
              <a:solidFill>
                <a:srgbClr val="2C353C"/>
              </a:solidFill>
            </a:endParaRPr>
          </a:p>
          <a:p>
            <a:r>
              <a:rPr lang="it-IT" sz="2000" i="1" dirty="0">
                <a:solidFill>
                  <a:srgbClr val="2C353C"/>
                </a:solidFill>
              </a:rPr>
              <a:t>«The company </a:t>
            </a:r>
            <a:r>
              <a:rPr lang="it-IT" sz="2000" i="1" dirty="0" err="1">
                <a:solidFill>
                  <a:srgbClr val="2C353C"/>
                </a:solidFill>
              </a:rPr>
              <a:t>threw</a:t>
            </a:r>
            <a:r>
              <a:rPr lang="it-IT" sz="2000" i="1" dirty="0">
                <a:solidFill>
                  <a:srgbClr val="2C353C"/>
                </a:solidFill>
              </a:rPr>
              <a:t> in </a:t>
            </a:r>
            <a:r>
              <a:rPr lang="it-IT" sz="2000" b="1" i="1" u="sng" dirty="0">
                <a:solidFill>
                  <a:srgbClr val="134FE6"/>
                </a:solidFill>
                <a:hlinkClick r:id="rId6"/>
              </a:rPr>
              <a:t>the towel</a:t>
            </a:r>
            <a:r>
              <a:rPr lang="it-IT" sz="2000" i="1" dirty="0">
                <a:solidFill>
                  <a:srgbClr val="2C353C"/>
                </a:solidFill>
              </a:rPr>
              <a:t> </a:t>
            </a:r>
            <a:r>
              <a:rPr lang="it-IT" sz="2000" i="1" dirty="0" err="1">
                <a:solidFill>
                  <a:srgbClr val="2C353C"/>
                </a:solidFill>
              </a:rPr>
              <a:t>after</a:t>
            </a:r>
            <a:r>
              <a:rPr lang="it-IT" sz="2000" i="1" dirty="0">
                <a:solidFill>
                  <a:srgbClr val="2C353C"/>
                </a:solidFill>
              </a:rPr>
              <a:t> </a:t>
            </a:r>
            <a:r>
              <a:rPr lang="it-IT" sz="2000" i="1" dirty="0" err="1">
                <a:solidFill>
                  <a:srgbClr val="2C353C"/>
                </a:solidFill>
              </a:rPr>
              <a:t>losing</a:t>
            </a:r>
            <a:r>
              <a:rPr lang="it-IT" sz="2000" i="1" dirty="0">
                <a:solidFill>
                  <a:srgbClr val="2C353C"/>
                </a:solidFill>
              </a:rPr>
              <a:t> </a:t>
            </a:r>
            <a:r>
              <a:rPr lang="it-IT" sz="2000" i="1" dirty="0" err="1">
                <a:solidFill>
                  <a:srgbClr val="2C353C"/>
                </a:solidFill>
              </a:rPr>
              <a:t>all</a:t>
            </a:r>
            <a:r>
              <a:rPr lang="it-IT" sz="2000" i="1" dirty="0">
                <a:solidFill>
                  <a:srgbClr val="2C353C"/>
                </a:solidFill>
              </a:rPr>
              <a:t> of </a:t>
            </a:r>
            <a:r>
              <a:rPr lang="it-IT" sz="2000" i="1" dirty="0" err="1">
                <a:solidFill>
                  <a:srgbClr val="2C353C"/>
                </a:solidFill>
              </a:rPr>
              <a:t>its</a:t>
            </a:r>
            <a:r>
              <a:rPr lang="it-IT" sz="2000" i="1" dirty="0">
                <a:solidFill>
                  <a:srgbClr val="2C353C"/>
                </a:solidFill>
              </a:rPr>
              <a:t> major </a:t>
            </a:r>
            <a:r>
              <a:rPr lang="it-IT" sz="2000" i="1" dirty="0" err="1">
                <a:solidFill>
                  <a:srgbClr val="2C353C"/>
                </a:solidFill>
              </a:rPr>
              <a:t>customers</a:t>
            </a:r>
            <a:r>
              <a:rPr lang="it-IT" sz="2000" i="1" dirty="0">
                <a:solidFill>
                  <a:srgbClr val="2C353C"/>
                </a:solidFill>
              </a:rPr>
              <a:t>».</a:t>
            </a:r>
            <a:br>
              <a:rPr lang="it-IT" i="1" dirty="0">
                <a:solidFill>
                  <a:srgbClr val="2C353C"/>
                </a:solidFill>
              </a:rPr>
            </a:br>
            <a:endParaRPr lang="it-IT" b="0" i="1" dirty="0">
              <a:solidFill>
                <a:srgbClr val="2C353C"/>
              </a:solidFill>
              <a:effectLst/>
            </a:endParaRPr>
          </a:p>
        </p:txBody>
      </p:sp>
    </p:spTree>
    <p:extLst>
      <p:ext uri="{BB962C8B-B14F-4D97-AF65-F5344CB8AC3E}">
        <p14:creationId xmlns:p14="http://schemas.microsoft.com/office/powerpoint/2010/main" val="23984730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BASEBALL METAPHORS</a:t>
            </a:r>
            <a:endParaRPr lang="it-IT" sz="4000" dirty="0"/>
          </a:p>
        </p:txBody>
      </p:sp>
      <p:sp>
        <p:nvSpPr>
          <p:cNvPr id="3" name="Segnaposto contenuto 2"/>
          <p:cNvSpPr>
            <a:spLocks noGrp="1"/>
          </p:cNvSpPr>
          <p:nvPr>
            <p:ph sz="quarter" idx="1"/>
          </p:nvPr>
        </p:nvSpPr>
        <p:spPr>
          <a:xfrm>
            <a:off x="301625" y="1357313"/>
            <a:ext cx="3913188" cy="3000375"/>
          </a:xfrm>
        </p:spPr>
        <p:txBody>
          <a:bodyPr/>
          <a:lstStyle/>
          <a:p>
            <a:pPr marL="514350" indent="-514350">
              <a:buFont typeface="Wingdings 2" panose="05020102010507070707" pitchFamily="18" charset="2"/>
              <a:buNone/>
              <a:defRPr/>
            </a:pPr>
            <a:r>
              <a:rPr lang="en-GB" dirty="0">
                <a:solidFill>
                  <a:schemeClr val="tx2">
                    <a:lumMod val="50000"/>
                  </a:schemeClr>
                </a:solidFill>
              </a:rPr>
              <a:t>MATCHING</a:t>
            </a:r>
          </a:p>
          <a:p>
            <a:pPr marL="514350" indent="-514350">
              <a:buFont typeface="+mj-lt"/>
              <a:buAutoNum type="arabicPeriod"/>
              <a:defRPr/>
            </a:pPr>
            <a:r>
              <a:rPr lang="en-GB" dirty="0">
                <a:solidFill>
                  <a:schemeClr val="tx2">
                    <a:lumMod val="50000"/>
                  </a:schemeClr>
                </a:solidFill>
              </a:rPr>
              <a:t>a new ball game</a:t>
            </a:r>
            <a:endParaRPr lang="it-IT" sz="1800" dirty="0">
              <a:solidFill>
                <a:schemeClr val="tx2">
                  <a:lumMod val="50000"/>
                </a:schemeClr>
              </a:solidFill>
            </a:endParaRPr>
          </a:p>
          <a:p>
            <a:pPr marL="514350" indent="-514350" algn="just">
              <a:buFont typeface="+mj-lt"/>
              <a:buAutoNum type="arabicPeriod"/>
              <a:defRPr/>
            </a:pPr>
            <a:r>
              <a:rPr lang="en-GB" dirty="0">
                <a:solidFill>
                  <a:schemeClr val="tx2">
                    <a:lumMod val="50000"/>
                  </a:schemeClr>
                </a:solidFill>
              </a:rPr>
              <a:t>a ball park figure</a:t>
            </a:r>
            <a:endParaRPr lang="it-IT" sz="1800"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spin</a:t>
            </a:r>
            <a:endParaRPr lang="it-IT" sz="1800"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to play ball</a:t>
            </a:r>
            <a:endParaRPr lang="it-IT" dirty="0">
              <a:solidFill>
                <a:schemeClr val="tx2">
                  <a:lumMod val="50000"/>
                </a:schemeClr>
              </a:solidFill>
            </a:endParaRPr>
          </a:p>
          <a:p>
            <a:pPr marL="514350" indent="-514350">
              <a:buFont typeface="+mj-lt"/>
              <a:buAutoNum type="arabicPeriod"/>
              <a:defRPr/>
            </a:pPr>
            <a:r>
              <a:rPr lang="en-GB" dirty="0">
                <a:solidFill>
                  <a:schemeClr val="tx2">
                    <a:lumMod val="50000"/>
                  </a:schemeClr>
                </a:solidFill>
              </a:rPr>
              <a:t>back at first base</a:t>
            </a:r>
            <a:endParaRPr lang="it-IT" dirty="0"/>
          </a:p>
          <a:p>
            <a:pPr>
              <a:defRPr/>
            </a:pPr>
            <a:endParaRPr lang="it-IT" dirty="0"/>
          </a:p>
        </p:txBody>
      </p:sp>
      <p:pic>
        <p:nvPicPr>
          <p:cNvPr id="40964" name="Picture 2" descr="http://farm3.static.flickr.com/2564/3872560365_7bc9a6d9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4406900"/>
            <a:ext cx="3000375"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p:nvPr/>
        </p:nvSpPr>
        <p:spPr>
          <a:xfrm>
            <a:off x="3929063" y="1571625"/>
            <a:ext cx="4786312" cy="4471988"/>
          </a:xfrm>
          <a:prstGeom prst="rect">
            <a:avLst/>
          </a:prstGeom>
          <a:noFill/>
        </p:spPr>
        <p:txBody>
          <a:bodyPr>
            <a:spAutoFit/>
          </a:bodyPr>
          <a:lstStyle/>
          <a:p>
            <a:pPr marL="342900" indent="-342900" eaLnBrk="1" hangingPunct="1">
              <a:buFont typeface="+mj-lt"/>
              <a:buAutoNum type="alphaLcParenR"/>
              <a:defRPr/>
            </a:pPr>
            <a:r>
              <a:rPr lang="it-IT" sz="2800" dirty="0">
                <a:solidFill>
                  <a:schemeClr val="accent3">
                    <a:lumMod val="50000"/>
                  </a:schemeClr>
                </a:solidFill>
                <a:latin typeface="+mn-lt"/>
              </a:rPr>
              <a:t>to go back to the </a:t>
            </a:r>
            <a:r>
              <a:rPr lang="it-IT" sz="2800" dirty="0" err="1">
                <a:solidFill>
                  <a:schemeClr val="accent3">
                    <a:lumMod val="50000"/>
                  </a:schemeClr>
                </a:solidFill>
                <a:latin typeface="+mn-lt"/>
              </a:rPr>
              <a:t>initial</a:t>
            </a:r>
            <a:r>
              <a:rPr lang="it-IT" sz="2800" dirty="0">
                <a:solidFill>
                  <a:schemeClr val="accent3">
                    <a:lumMod val="50000"/>
                  </a:schemeClr>
                </a:solidFill>
                <a:latin typeface="+mn-lt"/>
              </a:rPr>
              <a:t> stage</a:t>
            </a:r>
          </a:p>
          <a:p>
            <a:pPr marL="342900" indent="-342900" eaLnBrk="1" hangingPunct="1">
              <a:buFont typeface="+mj-lt"/>
              <a:buAutoNum type="alphaLcParenR"/>
              <a:defRPr/>
            </a:pPr>
            <a:r>
              <a:rPr lang="it-IT" sz="2800" dirty="0">
                <a:solidFill>
                  <a:schemeClr val="accent3">
                    <a:lumMod val="50000"/>
                  </a:schemeClr>
                </a:solidFill>
                <a:latin typeface="+mn-lt"/>
              </a:rPr>
              <a:t>rotate quickly</a:t>
            </a:r>
          </a:p>
          <a:p>
            <a:pPr marL="342900" indent="-342900" eaLnBrk="1" hangingPunct="1">
              <a:buFont typeface="+mj-lt"/>
              <a:buAutoNum type="alphaLcParenR"/>
              <a:defRPr/>
            </a:pPr>
            <a:r>
              <a:rPr lang="it-IT" sz="2800" dirty="0">
                <a:solidFill>
                  <a:schemeClr val="accent3">
                    <a:lumMod val="50000"/>
                  </a:schemeClr>
                </a:solidFill>
                <a:latin typeface="+mn-lt"/>
              </a:rPr>
              <a:t>to </a:t>
            </a:r>
            <a:r>
              <a:rPr lang="it-IT" sz="2800" dirty="0" err="1">
                <a:solidFill>
                  <a:schemeClr val="accent3">
                    <a:lumMod val="50000"/>
                  </a:schemeClr>
                </a:solidFill>
                <a:latin typeface="+mn-lt"/>
              </a:rPr>
              <a:t>agree</a:t>
            </a:r>
            <a:r>
              <a:rPr lang="it-IT" sz="2800" dirty="0">
                <a:solidFill>
                  <a:schemeClr val="accent3">
                    <a:lumMod val="50000"/>
                  </a:schemeClr>
                </a:solidFill>
                <a:latin typeface="+mn-lt"/>
              </a:rPr>
              <a:t> to do </a:t>
            </a:r>
            <a:r>
              <a:rPr lang="it-IT" sz="2800" dirty="0" err="1">
                <a:solidFill>
                  <a:schemeClr val="accent3">
                    <a:lumMod val="50000"/>
                  </a:schemeClr>
                </a:solidFill>
                <a:latin typeface="+mn-lt"/>
              </a:rPr>
              <a:t>something</a:t>
            </a:r>
            <a:r>
              <a:rPr lang="it-IT" sz="2800" dirty="0">
                <a:solidFill>
                  <a:schemeClr val="accent3">
                    <a:lumMod val="50000"/>
                  </a:schemeClr>
                </a:solidFill>
                <a:latin typeface="+mn-lt"/>
              </a:rPr>
              <a:t> </a:t>
            </a:r>
            <a:r>
              <a:rPr lang="it-IT" sz="2800" dirty="0" err="1">
                <a:solidFill>
                  <a:schemeClr val="accent3">
                    <a:lumMod val="50000"/>
                  </a:schemeClr>
                </a:solidFill>
                <a:latin typeface="+mn-lt"/>
              </a:rPr>
              <a:t>together</a:t>
            </a:r>
            <a:endParaRPr lang="it-IT" sz="2800" dirty="0">
              <a:solidFill>
                <a:schemeClr val="accent3">
                  <a:lumMod val="50000"/>
                </a:schemeClr>
              </a:solidFill>
              <a:latin typeface="+mn-lt"/>
            </a:endParaRPr>
          </a:p>
          <a:p>
            <a:pPr marL="342900" indent="-342900" eaLnBrk="1" hangingPunct="1">
              <a:buFont typeface="+mj-lt"/>
              <a:buAutoNum type="alphaLcParenR"/>
              <a:defRPr/>
            </a:pPr>
            <a:r>
              <a:rPr lang="it-IT" sz="2800" dirty="0">
                <a:solidFill>
                  <a:schemeClr val="accent3">
                    <a:lumMod val="50000"/>
                  </a:schemeClr>
                </a:solidFill>
                <a:latin typeface="+mn-lt"/>
              </a:rPr>
              <a:t> a </a:t>
            </a:r>
            <a:r>
              <a:rPr lang="it-IT" sz="2800" dirty="0" err="1">
                <a:solidFill>
                  <a:schemeClr val="accent3">
                    <a:lumMod val="50000"/>
                  </a:schemeClr>
                </a:solidFill>
                <a:latin typeface="+mn-lt"/>
              </a:rPr>
              <a:t>rough</a:t>
            </a:r>
            <a:r>
              <a:rPr lang="it-IT" sz="2800" dirty="0">
                <a:solidFill>
                  <a:schemeClr val="accent3">
                    <a:lumMod val="50000"/>
                  </a:schemeClr>
                </a:solidFill>
                <a:latin typeface="+mn-lt"/>
              </a:rPr>
              <a:t> or </a:t>
            </a:r>
            <a:r>
              <a:rPr lang="it-IT" sz="2800" dirty="0" err="1">
                <a:solidFill>
                  <a:schemeClr val="accent3">
                    <a:lumMod val="50000"/>
                  </a:schemeClr>
                </a:solidFill>
                <a:latin typeface="+mn-lt"/>
              </a:rPr>
              <a:t>approximate</a:t>
            </a:r>
            <a:r>
              <a:rPr lang="it-IT" sz="2800" dirty="0">
                <a:solidFill>
                  <a:schemeClr val="accent3">
                    <a:lumMod val="50000"/>
                  </a:schemeClr>
                </a:solidFill>
                <a:latin typeface="+mn-lt"/>
              </a:rPr>
              <a:t> </a:t>
            </a:r>
            <a:r>
              <a:rPr lang="it-IT" sz="2800" dirty="0" err="1">
                <a:solidFill>
                  <a:schemeClr val="accent3">
                    <a:lumMod val="50000"/>
                  </a:schemeClr>
                </a:solidFill>
                <a:latin typeface="+mn-lt"/>
              </a:rPr>
              <a:t>number</a:t>
            </a:r>
            <a:endParaRPr lang="it-IT" sz="2800" dirty="0">
              <a:solidFill>
                <a:schemeClr val="accent3">
                  <a:lumMod val="50000"/>
                </a:schemeClr>
              </a:solidFill>
              <a:latin typeface="+mn-lt"/>
            </a:endParaRPr>
          </a:p>
          <a:p>
            <a:pPr marL="342900" indent="-342900" eaLnBrk="1" hangingPunct="1">
              <a:buFont typeface="+mj-lt"/>
              <a:buAutoNum type="alphaLcParenR"/>
              <a:defRPr/>
            </a:pPr>
            <a:r>
              <a:rPr lang="it-IT" sz="2800" dirty="0">
                <a:solidFill>
                  <a:schemeClr val="accent3">
                    <a:lumMod val="50000"/>
                  </a:schemeClr>
                </a:solidFill>
                <a:latin typeface="+mn-lt"/>
              </a:rPr>
              <a:t>a particular situation </a:t>
            </a:r>
            <a:r>
              <a:rPr lang="it-IT" sz="2800" dirty="0" err="1">
                <a:solidFill>
                  <a:schemeClr val="accent3">
                    <a:lumMod val="50000"/>
                  </a:schemeClr>
                </a:solidFill>
                <a:latin typeface="+mn-lt"/>
              </a:rPr>
              <a:t>radically</a:t>
            </a:r>
            <a:r>
              <a:rPr lang="it-IT" sz="2800" dirty="0">
                <a:solidFill>
                  <a:schemeClr val="accent3">
                    <a:lumMod val="50000"/>
                  </a:schemeClr>
                </a:solidFill>
                <a:latin typeface="+mn-lt"/>
              </a:rPr>
              <a:t> different from the </a:t>
            </a:r>
            <a:r>
              <a:rPr lang="it-IT" sz="2800" dirty="0" err="1">
                <a:solidFill>
                  <a:schemeClr val="accent3">
                    <a:lumMod val="50000"/>
                  </a:schemeClr>
                </a:solidFill>
                <a:latin typeface="+mn-lt"/>
              </a:rPr>
              <a:t>preceding</a:t>
            </a:r>
            <a:r>
              <a:rPr lang="it-IT" sz="2800" dirty="0">
                <a:solidFill>
                  <a:schemeClr val="accent3">
                    <a:lumMod val="50000"/>
                  </a:schemeClr>
                </a:solidFill>
                <a:latin typeface="+mn-lt"/>
              </a:rPr>
              <a:t> one</a:t>
            </a:r>
          </a:p>
        </p:txBody>
      </p:sp>
      <p:sp>
        <p:nvSpPr>
          <p:cNvPr id="40966"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00699B2F-3AF8-4791-91EC-05F9908FE324}" type="slidenum">
              <a:rPr lang="it-IT" altLang="it-IT" sz="1600" smtClean="0">
                <a:solidFill>
                  <a:srgbClr val="2F4B2F"/>
                </a:solidFill>
              </a:rPr>
              <a:pPr>
                <a:spcBef>
                  <a:spcPct val="0"/>
                </a:spcBef>
                <a:buClrTx/>
                <a:buSzTx/>
                <a:buFontTx/>
                <a:buNone/>
              </a:pPr>
              <a:t>36</a:t>
            </a:fld>
            <a:endParaRPr lang="it-IT" altLang="it-IT" sz="1600">
              <a:solidFill>
                <a:srgbClr val="2F4B2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37124E-C86D-1043-873E-86AEB79AB37E}"/>
              </a:ext>
            </a:extLst>
          </p:cNvPr>
          <p:cNvSpPr>
            <a:spLocks noGrp="1"/>
          </p:cNvSpPr>
          <p:nvPr>
            <p:ph type="title"/>
          </p:nvPr>
        </p:nvSpPr>
        <p:spPr/>
        <p:txBody>
          <a:bodyPr/>
          <a:lstStyle/>
          <a:p>
            <a:r>
              <a:rPr lang="it-IT" dirty="0"/>
              <a:t>BASEBALL METAPHORS</a:t>
            </a:r>
          </a:p>
        </p:txBody>
      </p:sp>
      <p:sp>
        <p:nvSpPr>
          <p:cNvPr id="3" name="Segnaposto numero diapositiva 2">
            <a:extLst>
              <a:ext uri="{FF2B5EF4-FFF2-40B4-BE49-F238E27FC236}">
                <a16:creationId xmlns:a16="http://schemas.microsoft.com/office/drawing/2014/main" id="{5C1FC389-A93A-6749-B440-9649DC19D9C8}"/>
              </a:ext>
            </a:extLst>
          </p:cNvPr>
          <p:cNvSpPr>
            <a:spLocks noGrp="1"/>
          </p:cNvSpPr>
          <p:nvPr>
            <p:ph type="sldNum" sz="quarter" idx="12"/>
          </p:nvPr>
        </p:nvSpPr>
        <p:spPr/>
        <p:txBody>
          <a:bodyPr/>
          <a:lstStyle/>
          <a:p>
            <a:pPr>
              <a:defRPr/>
            </a:pPr>
            <a:fld id="{78A69870-2969-4AA9-BF23-25FF853ACCD5}" type="slidenum">
              <a:rPr lang="it-IT" altLang="it-IT" smtClean="0"/>
              <a:pPr>
                <a:defRPr/>
              </a:pPr>
              <a:t>37</a:t>
            </a:fld>
            <a:endParaRPr lang="it-IT" altLang="it-IT"/>
          </a:p>
        </p:txBody>
      </p:sp>
      <p:sp>
        <p:nvSpPr>
          <p:cNvPr id="4" name="Rettangolo 3">
            <a:extLst>
              <a:ext uri="{FF2B5EF4-FFF2-40B4-BE49-F238E27FC236}">
                <a16:creationId xmlns:a16="http://schemas.microsoft.com/office/drawing/2014/main" id="{8C35537C-8E72-2A41-9EDD-90C11B670B3D}"/>
              </a:ext>
            </a:extLst>
          </p:cNvPr>
          <p:cNvSpPr/>
          <p:nvPr/>
        </p:nvSpPr>
        <p:spPr>
          <a:xfrm>
            <a:off x="1547665" y="2529334"/>
            <a:ext cx="6236562" cy="461665"/>
          </a:xfrm>
          <a:prstGeom prst="rect">
            <a:avLst/>
          </a:prstGeom>
        </p:spPr>
        <p:txBody>
          <a:bodyPr wrap="square">
            <a:spAutoFit/>
          </a:bodyPr>
          <a:lstStyle/>
          <a:p>
            <a:r>
              <a:rPr lang="it-IT" sz="2400" b="1" dirty="0">
                <a:solidFill>
                  <a:srgbClr val="40354E"/>
                </a:solidFill>
                <a:latin typeface="Montserrat"/>
              </a:rPr>
              <a:t>Obama </a:t>
            </a:r>
            <a:r>
              <a:rPr lang="it-IT" sz="2400" b="1" dirty="0" err="1">
                <a:solidFill>
                  <a:srgbClr val="40354E"/>
                </a:solidFill>
                <a:latin typeface="Montserrat"/>
              </a:rPr>
              <a:t>says</a:t>
            </a:r>
            <a:r>
              <a:rPr lang="it-IT" sz="2400" b="1" dirty="0">
                <a:solidFill>
                  <a:srgbClr val="40354E"/>
                </a:solidFill>
                <a:latin typeface="Montserrat"/>
              </a:rPr>
              <a:t>..."</a:t>
            </a:r>
            <a:r>
              <a:rPr lang="it-IT" sz="2400" b="1" dirty="0" err="1">
                <a:solidFill>
                  <a:srgbClr val="40354E"/>
                </a:solidFill>
                <a:latin typeface="Montserrat"/>
              </a:rPr>
              <a:t>Let's</a:t>
            </a:r>
            <a:r>
              <a:rPr lang="it-IT" sz="2400" b="1" dirty="0">
                <a:solidFill>
                  <a:srgbClr val="40354E"/>
                </a:solidFill>
                <a:latin typeface="Montserrat"/>
              </a:rPr>
              <a:t> play </a:t>
            </a:r>
            <a:r>
              <a:rPr lang="it-IT" sz="2400" b="1" dirty="0" err="1">
                <a:solidFill>
                  <a:srgbClr val="40354E"/>
                </a:solidFill>
                <a:latin typeface="Montserrat"/>
              </a:rPr>
              <a:t>ball</a:t>
            </a:r>
            <a:r>
              <a:rPr lang="it-IT" sz="2400" b="1" dirty="0">
                <a:solidFill>
                  <a:srgbClr val="40354E"/>
                </a:solidFill>
                <a:latin typeface="Montserrat"/>
              </a:rPr>
              <a:t>, </a:t>
            </a:r>
            <a:r>
              <a:rPr lang="it-IT" sz="2400" b="1" dirty="0" err="1">
                <a:solidFill>
                  <a:srgbClr val="40354E"/>
                </a:solidFill>
                <a:latin typeface="Montserrat"/>
              </a:rPr>
              <a:t>not</a:t>
            </a:r>
            <a:r>
              <a:rPr lang="it-IT" sz="2400" b="1" dirty="0">
                <a:solidFill>
                  <a:srgbClr val="40354E"/>
                </a:solidFill>
                <a:latin typeface="Montserrat"/>
              </a:rPr>
              <a:t> war" </a:t>
            </a:r>
            <a:endParaRPr lang="it-IT" sz="2400" b="1" i="0" dirty="0">
              <a:solidFill>
                <a:srgbClr val="40354E"/>
              </a:solidFill>
              <a:effectLst/>
              <a:latin typeface="Montserrat"/>
            </a:endParaRPr>
          </a:p>
        </p:txBody>
      </p:sp>
      <p:sp>
        <p:nvSpPr>
          <p:cNvPr id="5" name="Rettangolo 4">
            <a:extLst>
              <a:ext uri="{FF2B5EF4-FFF2-40B4-BE49-F238E27FC236}">
                <a16:creationId xmlns:a16="http://schemas.microsoft.com/office/drawing/2014/main" id="{B5E8E383-3575-0B4C-86A2-596D8AD97750}"/>
              </a:ext>
            </a:extLst>
          </p:cNvPr>
          <p:cNvSpPr/>
          <p:nvPr/>
        </p:nvSpPr>
        <p:spPr>
          <a:xfrm>
            <a:off x="1691680" y="1772816"/>
            <a:ext cx="5112567" cy="461665"/>
          </a:xfrm>
          <a:prstGeom prst="rect">
            <a:avLst/>
          </a:prstGeom>
        </p:spPr>
        <p:txBody>
          <a:bodyPr wrap="square">
            <a:spAutoFit/>
          </a:bodyPr>
          <a:lstStyle/>
          <a:p>
            <a:r>
              <a:rPr lang="it-IT" sz="2400" dirty="0" err="1">
                <a:solidFill>
                  <a:srgbClr val="FF0000"/>
                </a:solidFill>
                <a:latin typeface="ProximaNovaCond-Extrabld"/>
              </a:rPr>
              <a:t>It’s</a:t>
            </a:r>
            <a:r>
              <a:rPr lang="it-IT" sz="2400" dirty="0">
                <a:solidFill>
                  <a:srgbClr val="FF0000"/>
                </a:solidFill>
                <a:latin typeface="ProximaNovaCond-Extrabld"/>
              </a:rPr>
              <a:t> a Whole New </a:t>
            </a:r>
            <a:r>
              <a:rPr lang="it-IT" sz="2400" dirty="0" err="1">
                <a:solidFill>
                  <a:srgbClr val="FF0000"/>
                </a:solidFill>
                <a:latin typeface="ProximaNovaCond-Extrabld"/>
              </a:rPr>
              <a:t>Ballgame</a:t>
            </a:r>
            <a:r>
              <a:rPr lang="it-IT" sz="2400" dirty="0">
                <a:solidFill>
                  <a:srgbClr val="FF0000"/>
                </a:solidFill>
                <a:latin typeface="ProximaNovaCond-Extrabld"/>
              </a:rPr>
              <a:t> for Obama</a:t>
            </a:r>
            <a:endParaRPr lang="it-IT" sz="2400" b="0" i="0" dirty="0">
              <a:solidFill>
                <a:srgbClr val="FF0000"/>
              </a:solidFill>
              <a:effectLst/>
              <a:latin typeface="ProximaNovaCond-Extrabld"/>
            </a:endParaRPr>
          </a:p>
        </p:txBody>
      </p:sp>
      <p:sp>
        <p:nvSpPr>
          <p:cNvPr id="6" name="Rettangolo 5">
            <a:extLst>
              <a:ext uri="{FF2B5EF4-FFF2-40B4-BE49-F238E27FC236}">
                <a16:creationId xmlns:a16="http://schemas.microsoft.com/office/drawing/2014/main" id="{6E663286-ACEE-A14E-BE74-450052C9D21A}"/>
              </a:ext>
            </a:extLst>
          </p:cNvPr>
          <p:cNvSpPr/>
          <p:nvPr/>
        </p:nvSpPr>
        <p:spPr>
          <a:xfrm>
            <a:off x="827584" y="3408851"/>
            <a:ext cx="7200800" cy="1569660"/>
          </a:xfrm>
          <a:prstGeom prst="rect">
            <a:avLst/>
          </a:prstGeom>
        </p:spPr>
        <p:txBody>
          <a:bodyPr wrap="square">
            <a:spAutoFit/>
          </a:bodyPr>
          <a:lstStyle/>
          <a:p>
            <a:r>
              <a:rPr lang="it-IT" sz="2400" dirty="0">
                <a:solidFill>
                  <a:srgbClr val="000000"/>
                </a:solidFill>
                <a:latin typeface="Harriet Text"/>
              </a:rPr>
              <a:t>“</a:t>
            </a:r>
            <a:r>
              <a:rPr lang="it-IT" sz="2400" dirty="0" err="1">
                <a:solidFill>
                  <a:srgbClr val="000000"/>
                </a:solidFill>
                <a:latin typeface="Harriet Text"/>
              </a:rPr>
              <a:t>You</a:t>
            </a:r>
            <a:r>
              <a:rPr lang="it-IT" sz="2400" dirty="0">
                <a:solidFill>
                  <a:srgbClr val="000000"/>
                </a:solidFill>
                <a:latin typeface="Harriet Text"/>
              </a:rPr>
              <a:t> </a:t>
            </a:r>
            <a:r>
              <a:rPr lang="it-IT" sz="2400" dirty="0" err="1">
                <a:solidFill>
                  <a:srgbClr val="000000"/>
                </a:solidFill>
                <a:latin typeface="Harriet Text"/>
              </a:rPr>
              <a:t>know</a:t>
            </a:r>
            <a:r>
              <a:rPr lang="it-IT" sz="2400" dirty="0">
                <a:solidFill>
                  <a:srgbClr val="000000"/>
                </a:solidFill>
                <a:latin typeface="Harriet Text"/>
              </a:rPr>
              <a:t> </a:t>
            </a:r>
            <a:r>
              <a:rPr lang="it-IT" sz="2400" dirty="0" err="1">
                <a:solidFill>
                  <a:srgbClr val="000000"/>
                </a:solidFill>
                <a:latin typeface="Harriet Text"/>
              </a:rPr>
              <a:t>how</a:t>
            </a:r>
            <a:r>
              <a:rPr lang="it-IT" sz="2400" dirty="0">
                <a:solidFill>
                  <a:srgbClr val="000000"/>
                </a:solidFill>
                <a:latin typeface="Harriet Text"/>
              </a:rPr>
              <a:t> I </a:t>
            </a:r>
            <a:r>
              <a:rPr lang="it-IT" sz="2400" dirty="0" err="1">
                <a:solidFill>
                  <a:srgbClr val="000000"/>
                </a:solidFill>
                <a:latin typeface="Harriet Text"/>
              </a:rPr>
              <a:t>really</a:t>
            </a:r>
            <a:r>
              <a:rPr lang="it-IT" sz="2400" dirty="0">
                <a:solidFill>
                  <a:srgbClr val="000000"/>
                </a:solidFill>
                <a:latin typeface="Harriet Text"/>
              </a:rPr>
              <a:t> </a:t>
            </a:r>
            <a:r>
              <a:rPr lang="it-IT" sz="2400" dirty="0" err="1">
                <a:solidFill>
                  <a:srgbClr val="000000"/>
                </a:solidFill>
                <a:latin typeface="Harriet Text"/>
              </a:rPr>
              <a:t>feel</a:t>
            </a:r>
            <a:r>
              <a:rPr lang="it-IT" sz="2400" dirty="0">
                <a:solidFill>
                  <a:srgbClr val="000000"/>
                </a:solidFill>
                <a:latin typeface="Harriet Text"/>
              </a:rPr>
              <a:t>?” Franklin Roosevelt </a:t>
            </a:r>
            <a:r>
              <a:rPr lang="it-IT" sz="2400" dirty="0" err="1">
                <a:solidFill>
                  <a:srgbClr val="000000"/>
                </a:solidFill>
                <a:latin typeface="Harriet Text"/>
              </a:rPr>
              <a:t>said</a:t>
            </a:r>
            <a:r>
              <a:rPr lang="it-IT" sz="2400" dirty="0">
                <a:solidFill>
                  <a:srgbClr val="000000"/>
                </a:solidFill>
                <a:latin typeface="Harriet Text"/>
              </a:rPr>
              <a:t> in 1945. “I </a:t>
            </a:r>
            <a:r>
              <a:rPr lang="it-IT" sz="2400" dirty="0" err="1">
                <a:solidFill>
                  <a:srgbClr val="000000"/>
                </a:solidFill>
                <a:latin typeface="Harriet Text"/>
              </a:rPr>
              <a:t>feel</a:t>
            </a:r>
            <a:r>
              <a:rPr lang="it-IT" sz="2400" dirty="0">
                <a:solidFill>
                  <a:srgbClr val="000000"/>
                </a:solidFill>
                <a:latin typeface="Harriet Text"/>
              </a:rPr>
              <a:t> </a:t>
            </a:r>
            <a:r>
              <a:rPr lang="it-IT" sz="2400" dirty="0" err="1">
                <a:solidFill>
                  <a:srgbClr val="000000"/>
                </a:solidFill>
                <a:latin typeface="Harriet Text"/>
              </a:rPr>
              <a:t>like</a:t>
            </a:r>
            <a:r>
              <a:rPr lang="it-IT" sz="2400" dirty="0">
                <a:solidFill>
                  <a:srgbClr val="000000"/>
                </a:solidFill>
                <a:latin typeface="Harriet Text"/>
              </a:rPr>
              <a:t> a baseball team </a:t>
            </a:r>
            <a:r>
              <a:rPr lang="it-IT" sz="2400" dirty="0" err="1">
                <a:solidFill>
                  <a:srgbClr val="000000"/>
                </a:solidFill>
                <a:latin typeface="Harriet Text"/>
              </a:rPr>
              <a:t>going</a:t>
            </a:r>
            <a:r>
              <a:rPr lang="it-IT" sz="2400" dirty="0">
                <a:solidFill>
                  <a:srgbClr val="000000"/>
                </a:solidFill>
                <a:latin typeface="Harriet Text"/>
              </a:rPr>
              <a:t> </a:t>
            </a:r>
            <a:r>
              <a:rPr lang="it-IT" sz="2400" dirty="0" err="1">
                <a:solidFill>
                  <a:srgbClr val="000000"/>
                </a:solidFill>
                <a:latin typeface="Harriet Text"/>
              </a:rPr>
              <a:t>into</a:t>
            </a:r>
            <a:r>
              <a:rPr lang="it-IT" sz="2400" dirty="0">
                <a:solidFill>
                  <a:srgbClr val="000000"/>
                </a:solidFill>
                <a:latin typeface="Harriet Text"/>
              </a:rPr>
              <a:t> the </a:t>
            </a:r>
            <a:r>
              <a:rPr lang="it-IT" sz="2400" dirty="0" err="1">
                <a:solidFill>
                  <a:srgbClr val="000000"/>
                </a:solidFill>
                <a:latin typeface="Harriet Text"/>
              </a:rPr>
              <a:t>ninth</a:t>
            </a:r>
            <a:r>
              <a:rPr lang="it-IT" sz="2400" dirty="0">
                <a:solidFill>
                  <a:srgbClr val="000000"/>
                </a:solidFill>
                <a:latin typeface="Harriet Text"/>
              </a:rPr>
              <a:t> inning with </a:t>
            </a:r>
            <a:r>
              <a:rPr lang="it-IT" sz="2400" dirty="0" err="1">
                <a:solidFill>
                  <a:srgbClr val="000000"/>
                </a:solidFill>
                <a:latin typeface="Harriet Text"/>
              </a:rPr>
              <a:t>only</a:t>
            </a:r>
            <a:r>
              <a:rPr lang="it-IT" sz="2400" dirty="0">
                <a:solidFill>
                  <a:srgbClr val="000000"/>
                </a:solidFill>
                <a:latin typeface="Harriet Text"/>
              </a:rPr>
              <a:t> </a:t>
            </a:r>
            <a:r>
              <a:rPr lang="it-IT" sz="2400" dirty="0" err="1">
                <a:solidFill>
                  <a:srgbClr val="000000"/>
                </a:solidFill>
                <a:latin typeface="Harriet Text"/>
              </a:rPr>
              <a:t>eight</a:t>
            </a:r>
            <a:r>
              <a:rPr lang="it-IT" sz="2400" dirty="0">
                <a:solidFill>
                  <a:srgbClr val="000000"/>
                </a:solidFill>
                <a:latin typeface="Harriet Text"/>
              </a:rPr>
              <a:t> men </a:t>
            </a:r>
            <a:r>
              <a:rPr lang="it-IT" sz="2400" dirty="0" err="1">
                <a:solidFill>
                  <a:srgbClr val="000000"/>
                </a:solidFill>
                <a:latin typeface="Harriet Text"/>
              </a:rPr>
              <a:t>left</a:t>
            </a:r>
            <a:r>
              <a:rPr lang="it-IT" sz="2400" dirty="0">
                <a:solidFill>
                  <a:srgbClr val="000000"/>
                </a:solidFill>
                <a:latin typeface="Harriet Text"/>
              </a:rPr>
              <a:t> to play.” </a:t>
            </a:r>
            <a:r>
              <a:rPr lang="it-IT" sz="2400" dirty="0" err="1">
                <a:solidFill>
                  <a:srgbClr val="000000"/>
                </a:solidFill>
                <a:latin typeface="Harriet Text"/>
              </a:rPr>
              <a:t>Eight</a:t>
            </a:r>
            <a:r>
              <a:rPr lang="it-IT" sz="2400" dirty="0">
                <a:solidFill>
                  <a:srgbClr val="000000"/>
                </a:solidFill>
                <a:latin typeface="Harriet Text"/>
              </a:rPr>
              <a:t> </a:t>
            </a:r>
            <a:r>
              <a:rPr lang="it-IT" sz="2400" dirty="0" err="1">
                <a:solidFill>
                  <a:srgbClr val="000000"/>
                </a:solidFill>
                <a:latin typeface="Harriet Text"/>
              </a:rPr>
              <a:t>days</a:t>
            </a:r>
            <a:r>
              <a:rPr lang="it-IT" sz="2400" dirty="0">
                <a:solidFill>
                  <a:srgbClr val="000000"/>
                </a:solidFill>
                <a:latin typeface="Harriet Text"/>
              </a:rPr>
              <a:t> </a:t>
            </a:r>
            <a:r>
              <a:rPr lang="it-IT" sz="2400" dirty="0" err="1">
                <a:solidFill>
                  <a:srgbClr val="000000"/>
                </a:solidFill>
                <a:latin typeface="Harriet Text"/>
              </a:rPr>
              <a:t>after</a:t>
            </a:r>
            <a:r>
              <a:rPr lang="it-IT" sz="2400" dirty="0">
                <a:solidFill>
                  <a:srgbClr val="000000"/>
                </a:solidFill>
                <a:latin typeface="Harriet Text"/>
              </a:rPr>
              <a:t> </a:t>
            </a:r>
            <a:r>
              <a:rPr lang="it-IT" sz="2400" dirty="0" err="1">
                <a:solidFill>
                  <a:srgbClr val="000000"/>
                </a:solidFill>
                <a:latin typeface="Harriet Text"/>
              </a:rPr>
              <a:t>uttering</a:t>
            </a:r>
            <a:r>
              <a:rPr lang="it-IT" sz="2400" dirty="0">
                <a:solidFill>
                  <a:srgbClr val="000000"/>
                </a:solidFill>
                <a:latin typeface="Harriet Text"/>
              </a:rPr>
              <a:t> </a:t>
            </a:r>
            <a:r>
              <a:rPr lang="it-IT" sz="2400" dirty="0" err="1">
                <a:solidFill>
                  <a:srgbClr val="000000"/>
                </a:solidFill>
                <a:latin typeface="Harriet Text"/>
              </a:rPr>
              <a:t>that</a:t>
            </a:r>
            <a:r>
              <a:rPr lang="it-IT" sz="2400" dirty="0">
                <a:solidFill>
                  <a:srgbClr val="000000"/>
                </a:solidFill>
                <a:latin typeface="Harriet Text"/>
              </a:rPr>
              <a:t> line, Roosevelt </a:t>
            </a:r>
            <a:r>
              <a:rPr lang="it-IT" sz="2400" dirty="0" err="1">
                <a:solidFill>
                  <a:srgbClr val="000000"/>
                </a:solidFill>
                <a:latin typeface="Harriet Text"/>
              </a:rPr>
              <a:t>was</a:t>
            </a:r>
            <a:r>
              <a:rPr lang="it-IT" sz="2400" dirty="0">
                <a:solidFill>
                  <a:srgbClr val="000000"/>
                </a:solidFill>
                <a:latin typeface="Harriet Text"/>
              </a:rPr>
              <a:t> dead.</a:t>
            </a:r>
            <a:endParaRPr lang="it-IT" sz="2400" dirty="0"/>
          </a:p>
        </p:txBody>
      </p:sp>
    </p:spTree>
    <p:extLst>
      <p:ext uri="{BB962C8B-B14F-4D97-AF65-F5344CB8AC3E}">
        <p14:creationId xmlns:p14="http://schemas.microsoft.com/office/powerpoint/2010/main" val="19142967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GENERAL SPORT METAPHORS</a:t>
            </a:r>
            <a:endParaRPr lang="it-IT" sz="4000" dirty="0"/>
          </a:p>
        </p:txBody>
      </p:sp>
      <p:sp>
        <p:nvSpPr>
          <p:cNvPr id="3" name="Segnaposto contenuto 2"/>
          <p:cNvSpPr>
            <a:spLocks noGrp="1"/>
          </p:cNvSpPr>
          <p:nvPr>
            <p:ph sz="quarter" idx="1"/>
          </p:nvPr>
        </p:nvSpPr>
        <p:spPr>
          <a:xfrm>
            <a:off x="214313" y="1571625"/>
            <a:ext cx="4572000" cy="3214688"/>
          </a:xfrm>
        </p:spPr>
        <p:txBody>
          <a:bodyPr/>
          <a:lstStyle/>
          <a:p>
            <a:pPr marL="514350" indent="-514350">
              <a:buFont typeface="+mj-lt"/>
              <a:buAutoNum type="arabicPeriod"/>
              <a:defRPr/>
            </a:pPr>
            <a:r>
              <a:rPr lang="en-GB" dirty="0">
                <a:solidFill>
                  <a:schemeClr val="tx2">
                    <a:lumMod val="50000"/>
                  </a:schemeClr>
                </a:solidFill>
              </a:rPr>
              <a:t>To keep your eye on the ball</a:t>
            </a:r>
            <a:endParaRPr lang="it-IT" dirty="0">
              <a:solidFill>
                <a:schemeClr val="tx2">
                  <a:lumMod val="50000"/>
                </a:schemeClr>
              </a:solidFill>
            </a:endParaRPr>
          </a:p>
          <a:p>
            <a:pPr marL="514350" indent="-514350">
              <a:buFont typeface="+mj-lt"/>
              <a:buAutoNum type="arabicPeriod"/>
              <a:defRPr/>
            </a:pPr>
            <a:r>
              <a:rPr lang="it-IT" dirty="0">
                <a:solidFill>
                  <a:schemeClr val="tx2">
                    <a:lumMod val="50000"/>
                  </a:schemeClr>
                </a:solidFill>
              </a:rPr>
              <a:t>First-</a:t>
            </a:r>
            <a:r>
              <a:rPr lang="it-IT" dirty="0" err="1">
                <a:solidFill>
                  <a:schemeClr val="tx2">
                    <a:lumMod val="50000"/>
                  </a:schemeClr>
                </a:solidFill>
              </a:rPr>
              <a:t>past</a:t>
            </a:r>
            <a:r>
              <a:rPr lang="it-IT" dirty="0">
                <a:solidFill>
                  <a:schemeClr val="tx2">
                    <a:lumMod val="50000"/>
                  </a:schemeClr>
                </a:solidFill>
              </a:rPr>
              <a:t>-the-post </a:t>
            </a:r>
          </a:p>
          <a:p>
            <a:pPr marL="514350" indent="-514350">
              <a:buFont typeface="+mj-lt"/>
              <a:buAutoNum type="arabicPeriod"/>
              <a:defRPr/>
            </a:pPr>
            <a:r>
              <a:rPr lang="it-IT" dirty="0" err="1">
                <a:solidFill>
                  <a:schemeClr val="tx2">
                    <a:lumMod val="50000"/>
                  </a:schemeClr>
                </a:solidFill>
              </a:rPr>
              <a:t>Winning</a:t>
            </a:r>
            <a:r>
              <a:rPr lang="it-IT" dirty="0">
                <a:solidFill>
                  <a:schemeClr val="tx2">
                    <a:lumMod val="50000"/>
                  </a:schemeClr>
                </a:solidFill>
              </a:rPr>
              <a:t> season</a:t>
            </a:r>
          </a:p>
          <a:p>
            <a:pPr marL="514350" indent="-514350">
              <a:buFont typeface="+mj-lt"/>
              <a:buAutoNum type="arabicPeriod"/>
              <a:defRPr/>
            </a:pPr>
            <a:r>
              <a:rPr lang="it-IT" dirty="0">
                <a:solidFill>
                  <a:schemeClr val="tx2">
                    <a:lumMod val="50000"/>
                  </a:schemeClr>
                </a:solidFill>
              </a:rPr>
              <a:t>Front-</a:t>
            </a:r>
            <a:r>
              <a:rPr lang="it-IT" dirty="0" err="1">
                <a:solidFill>
                  <a:schemeClr val="tx2">
                    <a:lumMod val="50000"/>
                  </a:schemeClr>
                </a:solidFill>
              </a:rPr>
              <a:t>runner</a:t>
            </a:r>
            <a:endParaRPr lang="it-IT" dirty="0">
              <a:solidFill>
                <a:schemeClr val="tx2">
                  <a:lumMod val="50000"/>
                </a:schemeClr>
              </a:solidFill>
            </a:endParaRPr>
          </a:p>
        </p:txBody>
      </p:sp>
      <p:pic>
        <p:nvPicPr>
          <p:cNvPr id="41988" name="Picture 2" descr="http://upload.wikimedia.org/wikipedia/commons/6/6f/Cricket_wicket_keep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563" y="4857750"/>
            <a:ext cx="2000250" cy="136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p:cNvSpPr txBox="1"/>
          <p:nvPr/>
        </p:nvSpPr>
        <p:spPr>
          <a:xfrm>
            <a:off x="5000624" y="1284514"/>
            <a:ext cx="3929063" cy="5878532"/>
          </a:xfrm>
          <a:prstGeom prst="rect">
            <a:avLst/>
          </a:prstGeom>
          <a:noFill/>
        </p:spPr>
        <p:txBody>
          <a:bodyPr>
            <a:spAutoFit/>
          </a:bodyPr>
          <a:lstStyle/>
          <a:p>
            <a:pPr marL="342900" indent="-342900" eaLnBrk="1" hangingPunct="1">
              <a:spcBef>
                <a:spcPts val="600"/>
              </a:spcBef>
              <a:spcAft>
                <a:spcPts val="600"/>
              </a:spcAft>
              <a:buFont typeface="+mj-lt"/>
              <a:buAutoNum type="alphaLcParenR"/>
              <a:defRPr/>
            </a:pPr>
            <a:r>
              <a:rPr lang="it-IT" sz="2800" dirty="0">
                <a:solidFill>
                  <a:schemeClr val="accent3">
                    <a:lumMod val="50000"/>
                  </a:schemeClr>
                </a:solidFill>
                <a:latin typeface="+mn-lt"/>
              </a:rPr>
              <a:t>to </a:t>
            </a:r>
            <a:r>
              <a:rPr lang="it-IT" sz="2800" dirty="0" err="1">
                <a:solidFill>
                  <a:schemeClr val="accent3">
                    <a:lumMod val="50000"/>
                  </a:schemeClr>
                </a:solidFill>
                <a:latin typeface="+mn-lt"/>
              </a:rPr>
              <a:t>remain</a:t>
            </a:r>
            <a:r>
              <a:rPr lang="it-IT" sz="2800" dirty="0">
                <a:solidFill>
                  <a:schemeClr val="accent3">
                    <a:lumMod val="50000"/>
                  </a:schemeClr>
                </a:solidFill>
                <a:latin typeface="+mn-lt"/>
              </a:rPr>
              <a:t> </a:t>
            </a:r>
            <a:r>
              <a:rPr lang="it-IT" sz="2800" dirty="0" err="1">
                <a:solidFill>
                  <a:schemeClr val="accent3">
                    <a:lumMod val="50000"/>
                  </a:schemeClr>
                </a:solidFill>
                <a:latin typeface="+mn-lt"/>
              </a:rPr>
              <a:t>alert</a:t>
            </a:r>
            <a:endParaRPr lang="it-IT" sz="2800" dirty="0">
              <a:solidFill>
                <a:schemeClr val="accent3">
                  <a:lumMod val="50000"/>
                </a:schemeClr>
              </a:solidFill>
              <a:latin typeface="+mn-lt"/>
            </a:endParaRPr>
          </a:p>
          <a:p>
            <a:pPr marL="342900" indent="-342900" eaLnBrk="1" hangingPunct="1">
              <a:spcBef>
                <a:spcPts val="600"/>
              </a:spcBef>
              <a:spcAft>
                <a:spcPts val="600"/>
              </a:spcAft>
              <a:buFont typeface="+mj-lt"/>
              <a:buAutoNum type="alphaLcParenR"/>
              <a:defRPr/>
            </a:pPr>
            <a:r>
              <a:rPr lang="it-IT" sz="2800" dirty="0" err="1">
                <a:solidFill>
                  <a:schemeClr val="accent3">
                    <a:lumMod val="50000"/>
                  </a:schemeClr>
                </a:solidFill>
                <a:latin typeface="+mn-lt"/>
              </a:rPr>
              <a:t>contestant</a:t>
            </a:r>
            <a:r>
              <a:rPr lang="it-IT" sz="2800" dirty="0">
                <a:solidFill>
                  <a:schemeClr val="accent3">
                    <a:lumMod val="50000"/>
                  </a:schemeClr>
                </a:solidFill>
                <a:latin typeface="+mn-lt"/>
              </a:rPr>
              <a:t> </a:t>
            </a:r>
            <a:r>
              <a:rPr lang="it-IT" sz="2800" dirty="0" err="1">
                <a:solidFill>
                  <a:schemeClr val="accent3">
                    <a:lumMod val="50000"/>
                  </a:schemeClr>
                </a:solidFill>
                <a:latin typeface="+mn-lt"/>
              </a:rPr>
              <a:t>leading</a:t>
            </a:r>
            <a:r>
              <a:rPr lang="it-IT" sz="2800" dirty="0">
                <a:solidFill>
                  <a:schemeClr val="accent3">
                    <a:lumMod val="50000"/>
                  </a:schemeClr>
                </a:solidFill>
                <a:latin typeface="+mn-lt"/>
              </a:rPr>
              <a:t> in a race</a:t>
            </a:r>
          </a:p>
          <a:p>
            <a:pPr marL="342900" indent="-342900" eaLnBrk="1" hangingPunct="1">
              <a:spcBef>
                <a:spcPts val="600"/>
              </a:spcBef>
              <a:spcAft>
                <a:spcPts val="600"/>
              </a:spcAft>
              <a:buFont typeface="+mj-lt"/>
              <a:buAutoNum type="alphaLcParenR"/>
              <a:defRPr/>
            </a:pPr>
            <a:r>
              <a:rPr lang="it-IT" sz="2800" dirty="0" err="1">
                <a:solidFill>
                  <a:schemeClr val="accent3">
                    <a:lumMod val="50000"/>
                  </a:schemeClr>
                </a:solidFill>
                <a:latin typeface="+mn-lt"/>
              </a:rPr>
              <a:t>contestant</a:t>
            </a:r>
            <a:r>
              <a:rPr lang="it-IT" sz="2800" dirty="0">
                <a:solidFill>
                  <a:schemeClr val="accent3">
                    <a:lumMod val="50000"/>
                  </a:schemeClr>
                </a:solidFill>
                <a:latin typeface="+mn-lt"/>
              </a:rPr>
              <a:t> </a:t>
            </a:r>
            <a:r>
              <a:rPr lang="it-IT" sz="2800" dirty="0" err="1">
                <a:solidFill>
                  <a:schemeClr val="accent3">
                    <a:lumMod val="50000"/>
                  </a:schemeClr>
                </a:solidFill>
                <a:latin typeface="+mn-lt"/>
              </a:rPr>
              <a:t>winning</a:t>
            </a:r>
            <a:r>
              <a:rPr lang="it-IT" sz="2800" dirty="0">
                <a:solidFill>
                  <a:schemeClr val="accent3">
                    <a:lumMod val="50000"/>
                  </a:schemeClr>
                </a:solidFill>
                <a:latin typeface="+mn-lt"/>
              </a:rPr>
              <a:t> a race by </a:t>
            </a:r>
            <a:r>
              <a:rPr lang="it-IT" sz="2800" dirty="0" err="1">
                <a:solidFill>
                  <a:schemeClr val="accent3">
                    <a:lumMod val="50000"/>
                  </a:schemeClr>
                </a:solidFill>
                <a:latin typeface="+mn-lt"/>
              </a:rPr>
              <a:t>being</a:t>
            </a:r>
            <a:r>
              <a:rPr lang="it-IT" sz="2800" dirty="0">
                <a:solidFill>
                  <a:schemeClr val="accent3">
                    <a:lumMod val="50000"/>
                  </a:schemeClr>
                </a:solidFill>
                <a:latin typeface="+mn-lt"/>
              </a:rPr>
              <a:t> the first to </a:t>
            </a:r>
            <a:r>
              <a:rPr lang="it-IT" sz="2800" dirty="0" err="1">
                <a:solidFill>
                  <a:schemeClr val="accent3">
                    <a:lumMod val="50000"/>
                  </a:schemeClr>
                </a:solidFill>
                <a:latin typeface="+mn-lt"/>
              </a:rPr>
              <a:t>reach</a:t>
            </a:r>
            <a:r>
              <a:rPr lang="it-IT" sz="2800" dirty="0">
                <a:solidFill>
                  <a:schemeClr val="accent3">
                    <a:lumMod val="50000"/>
                  </a:schemeClr>
                </a:solidFill>
                <a:latin typeface="+mn-lt"/>
              </a:rPr>
              <a:t> the </a:t>
            </a:r>
            <a:r>
              <a:rPr lang="it-IT" sz="2800" dirty="0" err="1">
                <a:solidFill>
                  <a:schemeClr val="accent3">
                    <a:lumMod val="50000"/>
                  </a:schemeClr>
                </a:solidFill>
                <a:latin typeface="+mn-lt"/>
              </a:rPr>
              <a:t>finishing</a:t>
            </a:r>
            <a:r>
              <a:rPr lang="it-IT" sz="2800" dirty="0">
                <a:solidFill>
                  <a:schemeClr val="accent3">
                    <a:lumMod val="50000"/>
                  </a:schemeClr>
                </a:solidFill>
                <a:latin typeface="+mn-lt"/>
              </a:rPr>
              <a:t> line. </a:t>
            </a:r>
            <a:r>
              <a:rPr lang="it-IT" sz="2800" dirty="0" err="1">
                <a:solidFill>
                  <a:schemeClr val="accent3">
                    <a:lumMod val="50000"/>
                  </a:schemeClr>
                </a:solidFill>
                <a:latin typeface="+mn-lt"/>
              </a:rPr>
              <a:t>Also</a:t>
            </a:r>
            <a:r>
              <a:rPr lang="it-IT" sz="2800" dirty="0">
                <a:solidFill>
                  <a:schemeClr val="accent3">
                    <a:lumMod val="50000"/>
                  </a:schemeClr>
                </a:solidFill>
                <a:latin typeface="+mn-lt"/>
              </a:rPr>
              <a:t> </a:t>
            </a:r>
            <a:r>
              <a:rPr lang="it-IT" sz="2800" dirty="0" err="1">
                <a:solidFill>
                  <a:schemeClr val="accent3">
                    <a:lumMod val="50000"/>
                  </a:schemeClr>
                </a:solidFill>
                <a:latin typeface="+mn-lt"/>
              </a:rPr>
              <a:t>simple-majority</a:t>
            </a:r>
            <a:r>
              <a:rPr lang="it-IT" sz="2800" dirty="0">
                <a:solidFill>
                  <a:schemeClr val="accent3">
                    <a:lumMod val="50000"/>
                  </a:schemeClr>
                </a:solidFill>
                <a:latin typeface="+mn-lt"/>
              </a:rPr>
              <a:t> </a:t>
            </a:r>
            <a:r>
              <a:rPr lang="it-IT" sz="2800" dirty="0" err="1">
                <a:solidFill>
                  <a:schemeClr val="accent3">
                    <a:lumMod val="50000"/>
                  </a:schemeClr>
                </a:solidFill>
                <a:latin typeface="+mn-lt"/>
              </a:rPr>
              <a:t>winner</a:t>
            </a:r>
            <a:endParaRPr lang="it-IT" sz="2800" dirty="0">
              <a:solidFill>
                <a:schemeClr val="accent3">
                  <a:lumMod val="50000"/>
                </a:schemeClr>
              </a:solidFill>
              <a:latin typeface="+mn-lt"/>
            </a:endParaRPr>
          </a:p>
          <a:p>
            <a:pPr marL="342900" indent="-342900" eaLnBrk="1" hangingPunct="1">
              <a:spcBef>
                <a:spcPts val="600"/>
              </a:spcBef>
              <a:spcAft>
                <a:spcPts val="600"/>
              </a:spcAft>
              <a:buFont typeface="+mj-lt"/>
              <a:buAutoNum type="alphaLcParenR"/>
              <a:defRPr/>
            </a:pPr>
            <a:r>
              <a:rPr lang="it-IT" sz="2800" dirty="0" err="1">
                <a:solidFill>
                  <a:schemeClr val="accent3">
                    <a:lumMod val="50000"/>
                  </a:schemeClr>
                </a:solidFill>
                <a:latin typeface="+mn-lt"/>
              </a:rPr>
              <a:t>Past</a:t>
            </a:r>
            <a:r>
              <a:rPr lang="it-IT" sz="2800" dirty="0">
                <a:solidFill>
                  <a:schemeClr val="accent3">
                    <a:lumMod val="50000"/>
                  </a:schemeClr>
                </a:solidFill>
                <a:latin typeface="+mn-lt"/>
              </a:rPr>
              <a:t> performance </a:t>
            </a:r>
            <a:r>
              <a:rPr lang="it-IT" sz="2800" dirty="0" err="1">
                <a:solidFill>
                  <a:schemeClr val="accent3">
                    <a:lumMod val="50000"/>
                  </a:schemeClr>
                </a:solidFill>
                <a:latin typeface="+mn-lt"/>
              </a:rPr>
              <a:t>characterized</a:t>
            </a:r>
            <a:r>
              <a:rPr lang="it-IT" sz="2800" dirty="0">
                <a:solidFill>
                  <a:schemeClr val="accent3">
                    <a:lumMod val="50000"/>
                  </a:schemeClr>
                </a:solidFill>
                <a:latin typeface="+mn-lt"/>
              </a:rPr>
              <a:t> by </a:t>
            </a:r>
            <a:r>
              <a:rPr lang="it-IT" sz="2800" dirty="0" err="1">
                <a:solidFill>
                  <a:schemeClr val="accent3">
                    <a:lumMod val="50000"/>
                  </a:schemeClr>
                </a:solidFill>
                <a:latin typeface="+mn-lt"/>
              </a:rPr>
              <a:t>winning</a:t>
            </a:r>
            <a:r>
              <a:rPr lang="it-IT" sz="2800" dirty="0">
                <a:solidFill>
                  <a:schemeClr val="accent3">
                    <a:lumMod val="50000"/>
                  </a:schemeClr>
                </a:solidFill>
                <a:latin typeface="+mn-lt"/>
              </a:rPr>
              <a:t> </a:t>
            </a:r>
            <a:r>
              <a:rPr lang="it-IT" sz="2800" dirty="0" err="1">
                <a:solidFill>
                  <a:schemeClr val="accent3">
                    <a:lumMod val="50000"/>
                  </a:schemeClr>
                </a:solidFill>
                <a:latin typeface="+mn-lt"/>
              </a:rPr>
              <a:t>most</a:t>
            </a:r>
            <a:r>
              <a:rPr lang="it-IT" sz="2800" dirty="0">
                <a:solidFill>
                  <a:schemeClr val="accent3">
                    <a:lumMod val="50000"/>
                  </a:schemeClr>
                </a:solidFill>
                <a:latin typeface="+mn-lt"/>
              </a:rPr>
              <a:t> games</a:t>
            </a:r>
          </a:p>
          <a:p>
            <a:pPr marL="342900" indent="-342900" eaLnBrk="1" hangingPunct="1">
              <a:spcBef>
                <a:spcPts val="600"/>
              </a:spcBef>
              <a:spcAft>
                <a:spcPts val="600"/>
              </a:spcAft>
              <a:buFont typeface="+mj-lt"/>
              <a:buAutoNum type="alphaLcParenR"/>
              <a:defRPr/>
            </a:pPr>
            <a:endParaRPr lang="it-IT" sz="2800" dirty="0">
              <a:solidFill>
                <a:schemeClr val="accent3">
                  <a:lumMod val="50000"/>
                </a:schemeClr>
              </a:solidFill>
              <a:latin typeface="+mn-lt"/>
            </a:endParaRPr>
          </a:p>
        </p:txBody>
      </p:sp>
      <p:sp>
        <p:nvSpPr>
          <p:cNvPr id="41990" name="Segnaposto numero diapositiva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235A8F8B-6DD8-4658-9103-6D4A35241A0C}" type="slidenum">
              <a:rPr lang="it-IT" altLang="it-IT" sz="1600" smtClean="0">
                <a:solidFill>
                  <a:srgbClr val="2F4B2F"/>
                </a:solidFill>
              </a:rPr>
              <a:pPr>
                <a:spcBef>
                  <a:spcPct val="0"/>
                </a:spcBef>
                <a:buClrTx/>
                <a:buSzTx/>
                <a:buFontTx/>
                <a:buNone/>
              </a:pPr>
              <a:t>38</a:t>
            </a:fld>
            <a:endParaRPr lang="it-IT" altLang="it-IT" sz="1600">
              <a:solidFill>
                <a:srgbClr val="2F4B2F"/>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WAR METAPHORS</a:t>
            </a:r>
            <a:endParaRPr lang="it-IT" sz="4000" dirty="0"/>
          </a:p>
        </p:txBody>
      </p:sp>
      <p:sp>
        <p:nvSpPr>
          <p:cNvPr id="3" name="Segnaposto contenuto 2"/>
          <p:cNvSpPr>
            <a:spLocks noGrp="1"/>
          </p:cNvSpPr>
          <p:nvPr>
            <p:ph sz="quarter" idx="1"/>
          </p:nvPr>
        </p:nvSpPr>
        <p:spPr>
          <a:xfrm>
            <a:off x="301625" y="1357313"/>
            <a:ext cx="4341813" cy="5143500"/>
          </a:xfrm>
        </p:spPr>
        <p:txBody>
          <a:bodyPr/>
          <a:lstStyle/>
          <a:p>
            <a:pPr>
              <a:buFont typeface="Wingdings 2" panose="05020102010507070707" pitchFamily="18" charset="2"/>
              <a:buNone/>
              <a:defRPr/>
            </a:pPr>
            <a:r>
              <a:rPr lang="en-GB" dirty="0">
                <a:solidFill>
                  <a:schemeClr val="tx2">
                    <a:lumMod val="50000"/>
                  </a:schemeClr>
                </a:solidFill>
              </a:rPr>
              <a:t>MATCHING</a:t>
            </a:r>
          </a:p>
          <a:p>
            <a:pPr marL="514350" indent="-514350">
              <a:buFont typeface="+mj-lt"/>
              <a:buAutoNum type="arabicPeriod"/>
              <a:defRPr/>
            </a:pPr>
            <a:r>
              <a:rPr lang="en-GB" sz="2600" dirty="0">
                <a:solidFill>
                  <a:schemeClr val="tx2">
                    <a:lumMod val="50000"/>
                  </a:schemeClr>
                </a:solidFill>
              </a:rPr>
              <a:t>hit the ground running</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damage control</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campaign</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leads are surrendered</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collateral damage</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ethnic cleansing</a:t>
            </a:r>
            <a:endParaRPr lang="it-IT" sz="2600" dirty="0">
              <a:solidFill>
                <a:schemeClr val="tx2">
                  <a:lumMod val="50000"/>
                </a:schemeClr>
              </a:solidFill>
            </a:endParaRPr>
          </a:p>
          <a:p>
            <a:pPr marL="514350" indent="-514350">
              <a:buFont typeface="+mj-lt"/>
              <a:buAutoNum type="arabicPeriod"/>
              <a:defRPr/>
            </a:pPr>
            <a:r>
              <a:rPr lang="en-GB" sz="2600" dirty="0">
                <a:solidFill>
                  <a:schemeClr val="tx2">
                    <a:lumMod val="50000"/>
                  </a:schemeClr>
                </a:solidFill>
              </a:rPr>
              <a:t>fighting a last-ditch</a:t>
            </a:r>
          </a:p>
          <a:p>
            <a:pPr marL="514350" indent="-514350">
              <a:buFont typeface="+mj-lt"/>
              <a:buAutoNum type="arabicPeriod"/>
              <a:defRPr/>
            </a:pPr>
            <a:r>
              <a:rPr lang="en-GB" sz="2600" dirty="0">
                <a:solidFill>
                  <a:schemeClr val="tx2">
                    <a:lumMod val="50000"/>
                  </a:schemeClr>
                </a:solidFill>
              </a:rPr>
              <a:t>friendly fire</a:t>
            </a:r>
            <a:endParaRPr lang="it-IT" sz="2600" dirty="0"/>
          </a:p>
        </p:txBody>
      </p:sp>
      <p:sp>
        <p:nvSpPr>
          <p:cNvPr id="6" name="Rettangolo 5"/>
          <p:cNvSpPr/>
          <p:nvPr/>
        </p:nvSpPr>
        <p:spPr>
          <a:xfrm>
            <a:off x="4357688" y="1500188"/>
            <a:ext cx="4429125" cy="4678362"/>
          </a:xfrm>
          <a:prstGeom prst="rect">
            <a:avLst/>
          </a:prstGeom>
        </p:spPr>
        <p:txBody>
          <a:bodyPr>
            <a:spAutoFit/>
          </a:bodyPr>
          <a:lstStyle/>
          <a:p>
            <a:pPr marL="342900" indent="-342900" eaLnBrk="1" hangingPunct="1">
              <a:buFont typeface="+mj-lt"/>
              <a:buAutoNum type="alphaLcParenR"/>
              <a:defRPr/>
            </a:pPr>
            <a:r>
              <a:rPr lang="en-US" sz="2000" dirty="0">
                <a:solidFill>
                  <a:srgbClr val="676A55">
                    <a:lumMod val="50000"/>
                  </a:srgbClr>
                </a:solidFill>
                <a:latin typeface="Georgia"/>
                <a:cs typeface="+mn-cs"/>
              </a:rPr>
              <a:t>something done as a final recourse to prevent a crisis or disaster</a:t>
            </a:r>
          </a:p>
          <a:p>
            <a:pPr marL="342900" indent="-342900" eaLnBrk="1" hangingPunct="1">
              <a:buFont typeface="+mj-lt"/>
              <a:buAutoNum type="alphaLcParenR"/>
              <a:defRPr/>
            </a:pPr>
            <a:r>
              <a:rPr lang="en-US" sz="2000" dirty="0">
                <a:solidFill>
                  <a:srgbClr val="676A55">
                    <a:lumMod val="50000"/>
                  </a:srgbClr>
                </a:solidFill>
                <a:latin typeface="Georgia"/>
                <a:cs typeface="+mn-cs"/>
              </a:rPr>
              <a:t>incidental destruction of things (not the intended target)</a:t>
            </a:r>
          </a:p>
          <a:p>
            <a:pPr marL="342900" indent="-342900" eaLnBrk="1" hangingPunct="1">
              <a:buFont typeface="+mj-lt"/>
              <a:buAutoNum type="alphaLcParenR"/>
              <a:defRPr/>
            </a:pPr>
            <a:r>
              <a:rPr lang="en-US" sz="2000" dirty="0">
                <a:solidFill>
                  <a:srgbClr val="676A55">
                    <a:lumMod val="50000"/>
                  </a:srgbClr>
                </a:solidFill>
                <a:latin typeface="Georgia"/>
                <a:cs typeface="+mn-cs"/>
              </a:rPr>
              <a:t>eliminating unwanted ethnic or religious groups</a:t>
            </a:r>
          </a:p>
          <a:p>
            <a:pPr marL="342900" indent="-342900" eaLnBrk="1" hangingPunct="1">
              <a:buFont typeface="+mj-lt"/>
              <a:buAutoNum type="alphaLcParenR"/>
              <a:defRPr/>
            </a:pPr>
            <a:r>
              <a:rPr lang="en-US" sz="2000" dirty="0">
                <a:solidFill>
                  <a:srgbClr val="676A55">
                    <a:lumMod val="50000"/>
                  </a:srgbClr>
                </a:solidFill>
                <a:latin typeface="Georgia"/>
                <a:cs typeface="+mn-cs"/>
              </a:rPr>
              <a:t>effort to minimize damage or loss</a:t>
            </a:r>
          </a:p>
          <a:p>
            <a:pPr marL="342900" indent="-342900" eaLnBrk="1" hangingPunct="1">
              <a:buFont typeface="+mj-lt"/>
              <a:buAutoNum type="alphaLcParenR"/>
              <a:defRPr/>
            </a:pPr>
            <a:r>
              <a:rPr lang="en-US" sz="2000" dirty="0">
                <a:solidFill>
                  <a:srgbClr val="676A55">
                    <a:lumMod val="50000"/>
                  </a:srgbClr>
                </a:solidFill>
                <a:latin typeface="Georgia"/>
                <a:cs typeface="+mn-cs"/>
              </a:rPr>
              <a:t>military operations; activities to achieve a goal</a:t>
            </a:r>
          </a:p>
          <a:p>
            <a:pPr marL="342900" indent="-342900" eaLnBrk="1" hangingPunct="1">
              <a:buFont typeface="+mj-lt"/>
              <a:buAutoNum type="alphaLcParenR"/>
              <a:defRPr/>
            </a:pPr>
            <a:r>
              <a:rPr lang="en-US" sz="2000" dirty="0">
                <a:solidFill>
                  <a:srgbClr val="676A55">
                    <a:lumMod val="50000"/>
                  </a:srgbClr>
                </a:solidFill>
                <a:latin typeface="Georgia"/>
                <a:cs typeface="+mn-cs"/>
              </a:rPr>
              <a:t>running straight into action; start very energetically</a:t>
            </a:r>
          </a:p>
          <a:p>
            <a:pPr marL="342900" indent="-342900" eaLnBrk="1" hangingPunct="1">
              <a:buFont typeface="+mj-lt"/>
              <a:buAutoNum type="alphaLcParenR"/>
              <a:defRPr/>
            </a:pPr>
            <a:r>
              <a:rPr lang="en-US" sz="2000" dirty="0">
                <a:solidFill>
                  <a:srgbClr val="676A55">
                    <a:lumMod val="50000"/>
                  </a:srgbClr>
                </a:solidFill>
                <a:latin typeface="Georgia"/>
                <a:cs typeface="+mn-cs"/>
              </a:rPr>
              <a:t>give in</a:t>
            </a:r>
          </a:p>
          <a:p>
            <a:pPr marL="342900" indent="-342900" eaLnBrk="1" hangingPunct="1">
              <a:buFont typeface="+mj-lt"/>
              <a:buAutoNum type="alphaLcParenR"/>
              <a:defRPr/>
            </a:pPr>
            <a:r>
              <a:rPr lang="en-US" sz="2000" dirty="0">
                <a:solidFill>
                  <a:srgbClr val="676A55">
                    <a:lumMod val="50000"/>
                  </a:srgbClr>
                </a:solidFill>
                <a:latin typeface="Georgia"/>
                <a:cs typeface="+mn-cs"/>
              </a:rPr>
              <a:t>death inadvertently caused to one’s own troops</a:t>
            </a:r>
          </a:p>
          <a:p>
            <a:pPr marL="342900" indent="-342900" eaLnBrk="1" hangingPunct="1">
              <a:buFont typeface="+mj-lt"/>
              <a:buAutoNum type="alphaLcParenR"/>
              <a:defRPr/>
            </a:pPr>
            <a:endParaRPr lang="it-IT" dirty="0"/>
          </a:p>
        </p:txBody>
      </p:sp>
      <p:sp>
        <p:nvSpPr>
          <p:cNvPr id="43013"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C7F717B-19B2-468B-9798-7C2FF34E311A}" type="slidenum">
              <a:rPr lang="it-IT" altLang="it-IT" sz="1600" smtClean="0">
                <a:solidFill>
                  <a:srgbClr val="2F4B2F"/>
                </a:solidFill>
              </a:rPr>
              <a:pPr>
                <a:spcBef>
                  <a:spcPct val="0"/>
                </a:spcBef>
                <a:buClrTx/>
                <a:buSzTx/>
                <a:buFontTx/>
                <a:buNone/>
              </a:pPr>
              <a:t>39</a:t>
            </a:fld>
            <a:endParaRPr lang="it-IT" altLang="it-IT" sz="1600">
              <a:solidFill>
                <a:srgbClr val="2F4B2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The problem of truth (2)</a:t>
            </a:r>
            <a:endParaRPr lang="it-IT" sz="4000" dirty="0"/>
          </a:p>
        </p:txBody>
      </p:sp>
      <p:sp>
        <p:nvSpPr>
          <p:cNvPr id="3" name="Segnaposto contenuto 2"/>
          <p:cNvSpPr>
            <a:spLocks noGrp="1"/>
          </p:cNvSpPr>
          <p:nvPr>
            <p:ph sz="quarter" idx="1"/>
          </p:nvPr>
        </p:nvSpPr>
        <p:spPr>
          <a:xfrm>
            <a:off x="142875" y="1527175"/>
            <a:ext cx="8786813" cy="2259013"/>
          </a:xfrm>
        </p:spPr>
        <p:txBody>
          <a:bodyPr/>
          <a:lstStyle/>
          <a:p>
            <a:pPr algn="just">
              <a:buFont typeface="Wingdings 2" panose="05020102010507070707" pitchFamily="18" charset="2"/>
              <a:buNone/>
              <a:defRPr/>
            </a:pPr>
            <a:r>
              <a:rPr lang="en-GB" dirty="0">
                <a:solidFill>
                  <a:schemeClr val="tx2">
                    <a:lumMod val="50000"/>
                  </a:schemeClr>
                </a:solidFill>
              </a:rPr>
              <a:t>3) </a:t>
            </a:r>
            <a:r>
              <a:rPr lang="en-GB" b="1" dirty="0">
                <a:solidFill>
                  <a:schemeClr val="tx2">
                    <a:lumMod val="50000"/>
                  </a:schemeClr>
                </a:solidFill>
              </a:rPr>
              <a:t>the complaints often concern the presentation of a story including the language used to tell it</a:t>
            </a:r>
            <a:endParaRPr lang="it-IT" dirty="0">
              <a:solidFill>
                <a:schemeClr val="tx2">
                  <a:lumMod val="50000"/>
                </a:schemeClr>
              </a:solidFill>
            </a:endParaRPr>
          </a:p>
          <a:p>
            <a:pPr algn="just">
              <a:buFont typeface="Wingdings 2" panose="05020102010507070707" pitchFamily="18" charset="2"/>
              <a:buNone/>
              <a:defRPr/>
            </a:pPr>
            <a:r>
              <a:rPr lang="en-GB" dirty="0">
                <a:solidFill>
                  <a:schemeClr val="tx2">
                    <a:lumMod val="50000"/>
                  </a:schemeClr>
                </a:solidFill>
              </a:rPr>
              <a:t>4)</a:t>
            </a:r>
            <a:r>
              <a:rPr lang="en-GB" b="1" dirty="0">
                <a:solidFill>
                  <a:schemeClr val="tx2">
                    <a:lumMod val="50000"/>
                  </a:schemeClr>
                </a:solidFill>
              </a:rPr>
              <a:t> Is there an absolute truth? Is there a neutral language? Is there an unbiased report?</a:t>
            </a:r>
          </a:p>
          <a:p>
            <a:pPr>
              <a:buFont typeface="Wingdings 2" panose="05020102010507070707" pitchFamily="18" charset="2"/>
              <a:buNone/>
              <a:defRPr/>
            </a:pPr>
            <a:r>
              <a:rPr lang="en-GB" b="1" dirty="0">
                <a:solidFill>
                  <a:schemeClr val="tx2">
                    <a:lumMod val="50000"/>
                  </a:schemeClr>
                </a:solidFill>
              </a:rPr>
              <a:t>    unbiased</a:t>
            </a:r>
            <a:r>
              <a:rPr lang="en-GB" dirty="0">
                <a:solidFill>
                  <a:schemeClr val="tx2">
                    <a:lumMod val="50000"/>
                  </a:schemeClr>
                </a:solidFill>
              </a:rPr>
              <a:t>: impartial, fair, non-partisan</a:t>
            </a:r>
            <a:endParaRPr lang="it-IT" dirty="0">
              <a:solidFill>
                <a:schemeClr val="tx2">
                  <a:lumMod val="50000"/>
                </a:schemeClr>
              </a:solidFill>
            </a:endParaRPr>
          </a:p>
          <a:p>
            <a:pPr>
              <a:defRPr/>
            </a:pPr>
            <a:endParaRPr lang="it-IT" dirty="0"/>
          </a:p>
        </p:txBody>
      </p:sp>
      <p:sp>
        <p:nvSpPr>
          <p:cNvPr id="20485"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01CB668-6AA2-4402-B075-441A401B66A8}" type="slidenum">
              <a:rPr lang="it-IT" altLang="it-IT" sz="1600" smtClean="0">
                <a:solidFill>
                  <a:srgbClr val="2F4B2F"/>
                </a:solidFill>
              </a:rPr>
              <a:pPr>
                <a:spcBef>
                  <a:spcPct val="0"/>
                </a:spcBef>
                <a:buClrTx/>
                <a:buSzTx/>
                <a:buFontTx/>
                <a:buNone/>
              </a:pPr>
              <a:t>4</a:t>
            </a:fld>
            <a:endParaRPr lang="it-IT" altLang="it-IT" sz="1600">
              <a:solidFill>
                <a:srgbClr val="2F4B2F"/>
              </a:solidFill>
            </a:endParaRPr>
          </a:p>
        </p:txBody>
      </p:sp>
      <p:pic>
        <p:nvPicPr>
          <p:cNvPr id="59394" name="Picture 2" descr="Media Bias in Canada | The Canadian Encyclopedia">
            <a:extLst>
              <a:ext uri="{FF2B5EF4-FFF2-40B4-BE49-F238E27FC236}">
                <a16:creationId xmlns:a16="http://schemas.microsoft.com/office/drawing/2014/main" id="{54F451AE-7ECA-7D44-BF77-4CCC3F1EC8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313" y="3859999"/>
            <a:ext cx="3995936" cy="2665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WAR METAPHORS</a:t>
            </a:r>
            <a:endParaRPr lang="it-IT" sz="4000" dirty="0"/>
          </a:p>
        </p:txBody>
      </p:sp>
      <p:sp>
        <p:nvSpPr>
          <p:cNvPr id="43013"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C7F717B-19B2-468B-9798-7C2FF34E311A}" type="slidenum">
              <a:rPr lang="it-IT" altLang="it-IT" sz="1600" smtClean="0">
                <a:solidFill>
                  <a:srgbClr val="2F4B2F"/>
                </a:solidFill>
              </a:rPr>
              <a:pPr>
                <a:spcBef>
                  <a:spcPct val="0"/>
                </a:spcBef>
                <a:buClrTx/>
                <a:buSzTx/>
                <a:buFontTx/>
                <a:buNone/>
              </a:pPr>
              <a:t>40</a:t>
            </a:fld>
            <a:endParaRPr lang="it-IT" altLang="it-IT" sz="1600">
              <a:solidFill>
                <a:srgbClr val="2F4B2F"/>
              </a:solidFill>
            </a:endParaRPr>
          </a:p>
        </p:txBody>
      </p:sp>
      <p:sp>
        <p:nvSpPr>
          <p:cNvPr id="5" name="Rettangolo 4">
            <a:extLst>
              <a:ext uri="{FF2B5EF4-FFF2-40B4-BE49-F238E27FC236}">
                <a16:creationId xmlns:a16="http://schemas.microsoft.com/office/drawing/2014/main" id="{858FD273-8D25-0344-8016-BAF17269DB3D}"/>
              </a:ext>
            </a:extLst>
          </p:cNvPr>
          <p:cNvSpPr/>
          <p:nvPr/>
        </p:nvSpPr>
        <p:spPr>
          <a:xfrm>
            <a:off x="301625" y="1772816"/>
            <a:ext cx="8374831" cy="4031873"/>
          </a:xfrm>
          <a:prstGeom prst="rect">
            <a:avLst/>
          </a:prstGeom>
        </p:spPr>
        <p:txBody>
          <a:bodyPr wrap="square">
            <a:spAutoFit/>
          </a:bodyPr>
          <a:lstStyle/>
          <a:p>
            <a:r>
              <a:rPr lang="it-IT" sz="3200" dirty="0">
                <a:solidFill>
                  <a:srgbClr val="000000"/>
                </a:solidFill>
                <a:latin typeface="Georgia" panose="02040502050405020303" pitchFamily="18" charset="0"/>
              </a:rPr>
              <a:t>The men in the Soviet </a:t>
            </a:r>
            <a:r>
              <a:rPr lang="it-IT" sz="3200" dirty="0" err="1">
                <a:solidFill>
                  <a:srgbClr val="000000"/>
                </a:solidFill>
                <a:latin typeface="Georgia" panose="02040502050405020303" pitchFamily="18" charset="0"/>
              </a:rPr>
              <a:t>politburo</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don't</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have</a:t>
            </a:r>
            <a:r>
              <a:rPr lang="it-IT" sz="3200" dirty="0">
                <a:solidFill>
                  <a:srgbClr val="000000"/>
                </a:solidFill>
                <a:latin typeface="Georgia" panose="02040502050405020303" pitchFamily="18" charset="0"/>
              </a:rPr>
              <a:t> to </a:t>
            </a:r>
            <a:r>
              <a:rPr lang="it-IT" sz="3200" dirty="0" err="1">
                <a:solidFill>
                  <a:srgbClr val="000000"/>
                </a:solidFill>
                <a:latin typeface="Georgia" panose="02040502050405020303" pitchFamily="18" charset="0"/>
              </a:rPr>
              <a:t>worry</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about</a:t>
            </a:r>
            <a:r>
              <a:rPr lang="it-IT" sz="3200" dirty="0">
                <a:solidFill>
                  <a:srgbClr val="000000"/>
                </a:solidFill>
                <a:latin typeface="Georgia" panose="02040502050405020303" pitchFamily="18" charset="0"/>
              </a:rPr>
              <a:t> the </a:t>
            </a:r>
            <a:r>
              <a:rPr lang="it-IT" sz="3200" dirty="0" err="1">
                <a:solidFill>
                  <a:srgbClr val="000000"/>
                </a:solidFill>
                <a:latin typeface="Georgia" panose="02040502050405020303" pitchFamily="18" charset="0"/>
              </a:rPr>
              <a:t>ebb</a:t>
            </a:r>
            <a:r>
              <a:rPr lang="it-IT" sz="3200" dirty="0">
                <a:solidFill>
                  <a:srgbClr val="000000"/>
                </a:solidFill>
                <a:latin typeface="Georgia" panose="02040502050405020303" pitchFamily="18" charset="0"/>
              </a:rPr>
              <a:t> and flow of public opinion. </a:t>
            </a:r>
            <a:r>
              <a:rPr lang="it-IT" sz="3200" dirty="0" err="1">
                <a:solidFill>
                  <a:srgbClr val="000000"/>
                </a:solidFill>
                <a:latin typeface="Georgia" panose="02040502050405020303" pitchFamily="18" charset="0"/>
              </a:rPr>
              <a:t>They</a:t>
            </a:r>
            <a:r>
              <a:rPr lang="it-IT" sz="3200" dirty="0">
                <a:solidFill>
                  <a:srgbClr val="000000"/>
                </a:solidFill>
                <a:latin typeface="Georgia" panose="02040502050405020303" pitchFamily="18" charset="0"/>
              </a:rPr>
              <a:t> put </a:t>
            </a:r>
            <a:r>
              <a:rPr lang="it-IT" sz="3200" dirty="0" err="1">
                <a:solidFill>
                  <a:srgbClr val="000000"/>
                </a:solidFill>
                <a:latin typeface="Georgia" panose="02040502050405020303" pitchFamily="18" charset="0"/>
              </a:rPr>
              <a:t>guns</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before</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butter</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while</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we</a:t>
            </a:r>
            <a:r>
              <a:rPr lang="it-IT" sz="3200" dirty="0">
                <a:solidFill>
                  <a:srgbClr val="000000"/>
                </a:solidFill>
                <a:latin typeface="Georgia" panose="02040502050405020303" pitchFamily="18" charset="0"/>
              </a:rPr>
              <a:t> put just </a:t>
            </a:r>
            <a:r>
              <a:rPr lang="it-IT" sz="3200" dirty="0" err="1">
                <a:solidFill>
                  <a:srgbClr val="000000"/>
                </a:solidFill>
                <a:latin typeface="Georgia" panose="02040502050405020303" pitchFamily="18" charset="0"/>
              </a:rPr>
              <a:t>about</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everything</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before</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guns</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They</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know</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that</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they</a:t>
            </a:r>
            <a:r>
              <a:rPr lang="it-IT" sz="3200" dirty="0">
                <a:solidFill>
                  <a:srgbClr val="000000"/>
                </a:solidFill>
                <a:latin typeface="Georgia" panose="02040502050405020303" pitchFamily="18" charset="0"/>
              </a:rPr>
              <a:t> are a super </a:t>
            </a:r>
            <a:r>
              <a:rPr lang="it-IT" sz="3200" dirty="0" err="1">
                <a:solidFill>
                  <a:srgbClr val="000000"/>
                </a:solidFill>
                <a:latin typeface="Georgia" panose="02040502050405020303" pitchFamily="18" charset="0"/>
              </a:rPr>
              <a:t>power</a:t>
            </a:r>
            <a:r>
              <a:rPr lang="it-IT" sz="3200" dirty="0">
                <a:solidFill>
                  <a:srgbClr val="000000"/>
                </a:solidFill>
                <a:latin typeface="Georgia" panose="02040502050405020303" pitchFamily="18" charset="0"/>
              </a:rPr>
              <a:t> in </a:t>
            </a:r>
            <a:r>
              <a:rPr lang="it-IT" sz="3200" dirty="0" err="1">
                <a:solidFill>
                  <a:srgbClr val="000000"/>
                </a:solidFill>
                <a:latin typeface="Georgia" panose="02040502050405020303" pitchFamily="18" charset="0"/>
              </a:rPr>
              <a:t>only</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one</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sense</a:t>
            </a:r>
            <a:r>
              <a:rPr lang="it-IT" sz="3200" dirty="0">
                <a:solidFill>
                  <a:srgbClr val="000000"/>
                </a:solidFill>
                <a:latin typeface="Georgia" panose="02040502050405020303" pitchFamily="18" charset="0"/>
              </a:rPr>
              <a:t>—the </a:t>
            </a:r>
            <a:r>
              <a:rPr lang="it-IT" sz="3200" dirty="0" err="1">
                <a:solidFill>
                  <a:srgbClr val="000000"/>
                </a:solidFill>
                <a:latin typeface="Georgia" panose="02040502050405020303" pitchFamily="18" charset="0"/>
              </a:rPr>
              <a:t>military</a:t>
            </a:r>
            <a:r>
              <a:rPr lang="it-IT" sz="3200" dirty="0">
                <a:solidFill>
                  <a:srgbClr val="000000"/>
                </a:solidFill>
                <a:latin typeface="Georgia" panose="02040502050405020303" pitchFamily="18" charset="0"/>
              </a:rPr>
              <a:t> </a:t>
            </a:r>
            <a:r>
              <a:rPr lang="it-IT" sz="3200" dirty="0" err="1">
                <a:solidFill>
                  <a:srgbClr val="000000"/>
                </a:solidFill>
                <a:latin typeface="Georgia" panose="02040502050405020303" pitchFamily="18" charset="0"/>
              </a:rPr>
              <a:t>sense</a:t>
            </a:r>
            <a:r>
              <a:rPr lang="it-IT" sz="3200" dirty="0">
                <a:solidFill>
                  <a:srgbClr val="000000"/>
                </a:solidFill>
                <a:latin typeface="Georgia" panose="02040502050405020303" pitchFamily="18" charset="0"/>
              </a:rPr>
              <a:t>. </a:t>
            </a:r>
          </a:p>
          <a:p>
            <a:endParaRPr lang="it-IT" sz="3200" dirty="0">
              <a:solidFill>
                <a:srgbClr val="000000"/>
              </a:solidFill>
              <a:latin typeface="Georgia" panose="02040502050405020303" pitchFamily="18" charset="0"/>
            </a:endParaRPr>
          </a:p>
          <a:p>
            <a:r>
              <a:rPr lang="it-IT" sz="3200" dirty="0">
                <a:solidFill>
                  <a:srgbClr val="FF0000"/>
                </a:solidFill>
                <a:latin typeface="Georgia" panose="02040502050405020303" pitchFamily="18" charset="0"/>
              </a:rPr>
              <a:t>(</a:t>
            </a:r>
            <a:r>
              <a:rPr lang="it-IT" sz="2000" i="1" dirty="0">
                <a:solidFill>
                  <a:srgbClr val="FF0000"/>
                </a:solidFill>
                <a:latin typeface="Georgia" panose="02040502050405020303" pitchFamily="18" charset="0"/>
              </a:rPr>
              <a:t>M. Thatcher, The </a:t>
            </a:r>
            <a:r>
              <a:rPr lang="it-IT" sz="2000" i="1" dirty="0" err="1">
                <a:solidFill>
                  <a:srgbClr val="FF0000"/>
                </a:solidFill>
                <a:latin typeface="Georgia" panose="02040502050405020303" pitchFamily="18" charset="0"/>
              </a:rPr>
              <a:t>Iron</a:t>
            </a:r>
            <a:r>
              <a:rPr lang="it-IT" sz="2000" i="1" dirty="0">
                <a:solidFill>
                  <a:srgbClr val="FF0000"/>
                </a:solidFill>
                <a:latin typeface="Georgia" panose="02040502050405020303" pitchFamily="18" charset="0"/>
              </a:rPr>
              <a:t> Lady Speech, 1976</a:t>
            </a:r>
            <a:r>
              <a:rPr lang="it-IT" sz="3200" dirty="0">
                <a:solidFill>
                  <a:srgbClr val="FF0000"/>
                </a:solidFill>
                <a:latin typeface="Georgia" panose="02040502050405020303" pitchFamily="18" charset="0"/>
              </a:rPr>
              <a:t>)</a:t>
            </a:r>
            <a:endParaRPr lang="it-IT" sz="3200" dirty="0">
              <a:solidFill>
                <a:srgbClr val="FF0000"/>
              </a:solidFill>
            </a:endParaRPr>
          </a:p>
        </p:txBody>
      </p:sp>
    </p:spTree>
    <p:extLst>
      <p:ext uri="{BB962C8B-B14F-4D97-AF65-F5344CB8AC3E}">
        <p14:creationId xmlns:p14="http://schemas.microsoft.com/office/powerpoint/2010/main" val="3737215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1625" y="0"/>
            <a:ext cx="8628063" cy="1071563"/>
          </a:xfrm>
        </p:spPr>
        <p:txBody>
          <a:bodyPr/>
          <a:lstStyle/>
          <a:p>
            <a:pPr algn="just">
              <a:defRPr/>
            </a:pPr>
            <a:r>
              <a:rPr lang="en-GB" sz="2800" dirty="0"/>
              <a:t>Work in pairs. What is the meaning of these metaphors in your language? </a:t>
            </a:r>
            <a:endParaRPr lang="it-IT" sz="2800" dirty="0"/>
          </a:p>
        </p:txBody>
      </p:sp>
      <p:sp>
        <p:nvSpPr>
          <p:cNvPr id="3" name="Segnaposto contenuto 2"/>
          <p:cNvSpPr>
            <a:spLocks noGrp="1"/>
          </p:cNvSpPr>
          <p:nvPr>
            <p:ph sz="quarter" idx="1"/>
          </p:nvPr>
        </p:nvSpPr>
        <p:spPr>
          <a:xfrm>
            <a:off x="301625" y="1527175"/>
            <a:ext cx="3984625" cy="4572000"/>
          </a:xfrm>
        </p:spPr>
        <p:txBody>
          <a:bodyPr/>
          <a:lstStyle/>
          <a:p>
            <a:pPr algn="just">
              <a:defRPr/>
            </a:pPr>
            <a:r>
              <a:rPr lang="it-IT" sz="2400" dirty="0" err="1">
                <a:solidFill>
                  <a:schemeClr val="tx2">
                    <a:lumMod val="50000"/>
                  </a:schemeClr>
                </a:solidFill>
              </a:rPr>
              <a:t>acceptable</a:t>
            </a:r>
            <a:r>
              <a:rPr lang="it-IT" sz="2400" dirty="0">
                <a:solidFill>
                  <a:schemeClr val="tx2">
                    <a:lumMod val="50000"/>
                  </a:schemeClr>
                </a:solidFill>
              </a:rPr>
              <a:t> </a:t>
            </a:r>
            <a:r>
              <a:rPr lang="it-IT" sz="2400" dirty="0" err="1">
                <a:solidFill>
                  <a:schemeClr val="tx2">
                    <a:lumMod val="50000"/>
                  </a:schemeClr>
                </a:solidFill>
              </a:rPr>
              <a:t>losses</a:t>
            </a:r>
            <a:endParaRPr lang="it-IT" sz="2400" dirty="0">
              <a:solidFill>
                <a:schemeClr val="tx2">
                  <a:lumMod val="50000"/>
                </a:schemeClr>
              </a:solidFill>
            </a:endParaRPr>
          </a:p>
          <a:p>
            <a:pPr algn="just">
              <a:defRPr/>
            </a:pPr>
            <a:r>
              <a:rPr lang="it-IT" sz="2400" dirty="0" err="1">
                <a:solidFill>
                  <a:schemeClr val="tx2">
                    <a:lumMod val="50000"/>
                  </a:schemeClr>
                </a:solidFill>
              </a:rPr>
              <a:t>acceptable</a:t>
            </a:r>
            <a:r>
              <a:rPr lang="it-IT" sz="2400" dirty="0">
                <a:solidFill>
                  <a:schemeClr val="tx2">
                    <a:lumMod val="50000"/>
                  </a:schemeClr>
                </a:solidFill>
              </a:rPr>
              <a:t> </a:t>
            </a:r>
            <a:r>
              <a:rPr lang="it-IT" sz="2400" dirty="0" err="1">
                <a:solidFill>
                  <a:schemeClr val="tx2">
                    <a:lumMod val="50000"/>
                  </a:schemeClr>
                </a:solidFill>
              </a:rPr>
              <a:t>risk</a:t>
            </a:r>
            <a:endParaRPr lang="it-IT" sz="2400" dirty="0">
              <a:solidFill>
                <a:schemeClr val="tx2">
                  <a:lumMod val="50000"/>
                </a:schemeClr>
              </a:solidFill>
            </a:endParaRPr>
          </a:p>
          <a:p>
            <a:pPr algn="just">
              <a:defRPr/>
            </a:pPr>
            <a:r>
              <a:rPr lang="en-GB" sz="2400" dirty="0">
                <a:solidFill>
                  <a:schemeClr val="tx2">
                    <a:lumMod val="50000"/>
                  </a:schemeClr>
                </a:solidFill>
              </a:rPr>
              <a:t>acting a part</a:t>
            </a:r>
            <a:endParaRPr lang="it-IT" sz="2400" dirty="0">
              <a:solidFill>
                <a:schemeClr val="tx2">
                  <a:lumMod val="50000"/>
                </a:schemeClr>
              </a:solidFill>
            </a:endParaRPr>
          </a:p>
          <a:p>
            <a:pPr algn="just">
              <a:defRPr/>
            </a:pPr>
            <a:r>
              <a:rPr lang="it-IT" sz="2400" dirty="0" err="1">
                <a:solidFill>
                  <a:schemeClr val="tx2">
                    <a:lumMod val="50000"/>
                  </a:schemeClr>
                </a:solidFill>
              </a:rPr>
              <a:t>adding</a:t>
            </a:r>
            <a:r>
              <a:rPr lang="it-IT" sz="2400" dirty="0">
                <a:solidFill>
                  <a:schemeClr val="tx2">
                    <a:lumMod val="50000"/>
                  </a:schemeClr>
                </a:solidFill>
              </a:rPr>
              <a:t> value</a:t>
            </a:r>
          </a:p>
          <a:p>
            <a:pPr algn="just">
              <a:defRPr/>
            </a:pPr>
            <a:r>
              <a:rPr lang="en-GB" sz="2400" dirty="0">
                <a:solidFill>
                  <a:schemeClr val="tx2">
                    <a:lumMod val="50000"/>
                  </a:schemeClr>
                </a:solidFill>
              </a:rPr>
              <a:t>all the world's a stage</a:t>
            </a:r>
            <a:endParaRPr lang="it-IT" sz="2400" dirty="0">
              <a:solidFill>
                <a:schemeClr val="tx2">
                  <a:lumMod val="50000"/>
                </a:schemeClr>
              </a:solidFill>
            </a:endParaRPr>
          </a:p>
          <a:p>
            <a:pPr algn="just">
              <a:defRPr/>
            </a:pPr>
            <a:r>
              <a:rPr lang="it-IT" sz="2400" dirty="0">
                <a:solidFill>
                  <a:schemeClr val="tx2">
                    <a:lumMod val="50000"/>
                  </a:schemeClr>
                </a:solidFill>
              </a:rPr>
              <a:t>at </a:t>
            </a:r>
            <a:r>
              <a:rPr lang="it-IT" sz="2400" dirty="0" err="1">
                <a:solidFill>
                  <a:schemeClr val="tx2">
                    <a:lumMod val="50000"/>
                  </a:schemeClr>
                </a:solidFill>
              </a:rPr>
              <a:t>stake</a:t>
            </a:r>
            <a:endParaRPr lang="it-IT" sz="2400" dirty="0">
              <a:solidFill>
                <a:schemeClr val="tx2">
                  <a:lumMod val="50000"/>
                </a:schemeClr>
              </a:solidFill>
            </a:endParaRPr>
          </a:p>
          <a:p>
            <a:pPr algn="just">
              <a:defRPr/>
            </a:pPr>
            <a:r>
              <a:rPr lang="it-IT" sz="2400" dirty="0" err="1">
                <a:solidFill>
                  <a:schemeClr val="tx2">
                    <a:lumMod val="50000"/>
                  </a:schemeClr>
                </a:solidFill>
              </a:rPr>
              <a:t>balancing</a:t>
            </a:r>
            <a:r>
              <a:rPr lang="it-IT" sz="2400" dirty="0">
                <a:solidFill>
                  <a:schemeClr val="tx2">
                    <a:lumMod val="50000"/>
                  </a:schemeClr>
                </a:solidFill>
              </a:rPr>
              <a:t> the </a:t>
            </a:r>
            <a:r>
              <a:rPr lang="it-IT" sz="2400" dirty="0" err="1">
                <a:solidFill>
                  <a:schemeClr val="tx2">
                    <a:lumMod val="50000"/>
                  </a:schemeClr>
                </a:solidFill>
              </a:rPr>
              <a:t>books</a:t>
            </a:r>
            <a:endParaRPr lang="it-IT" sz="2400" dirty="0">
              <a:solidFill>
                <a:schemeClr val="tx2">
                  <a:lumMod val="50000"/>
                </a:schemeClr>
              </a:solidFill>
            </a:endParaRPr>
          </a:p>
          <a:p>
            <a:pPr algn="just">
              <a:defRPr/>
            </a:pPr>
            <a:r>
              <a:rPr lang="it-IT" sz="2400" dirty="0">
                <a:solidFill>
                  <a:schemeClr val="tx2">
                    <a:lumMod val="50000"/>
                  </a:schemeClr>
                </a:solidFill>
              </a:rPr>
              <a:t>be a </a:t>
            </a:r>
            <a:r>
              <a:rPr lang="it-IT" sz="2400" dirty="0" err="1">
                <a:solidFill>
                  <a:schemeClr val="tx2">
                    <a:lumMod val="50000"/>
                  </a:schemeClr>
                </a:solidFill>
              </a:rPr>
              <a:t>machine</a:t>
            </a:r>
            <a:endParaRPr lang="it-IT" sz="2400" dirty="0">
              <a:solidFill>
                <a:schemeClr val="tx2">
                  <a:lumMod val="50000"/>
                </a:schemeClr>
              </a:solidFill>
            </a:endParaRPr>
          </a:p>
          <a:p>
            <a:pPr algn="just">
              <a:defRPr/>
            </a:pPr>
            <a:r>
              <a:rPr lang="it-IT" sz="2400" dirty="0" err="1">
                <a:solidFill>
                  <a:schemeClr val="tx2">
                    <a:lumMod val="50000"/>
                  </a:schemeClr>
                </a:solidFill>
              </a:rPr>
              <a:t>bombarded</a:t>
            </a:r>
            <a:r>
              <a:rPr lang="it-IT" sz="2400" dirty="0">
                <a:solidFill>
                  <a:schemeClr val="tx2">
                    <a:lumMod val="50000"/>
                  </a:schemeClr>
                </a:solidFill>
              </a:rPr>
              <a:t> by </a:t>
            </a:r>
            <a:r>
              <a:rPr lang="it-IT" sz="2400" dirty="0" err="1">
                <a:solidFill>
                  <a:schemeClr val="tx2">
                    <a:lumMod val="50000"/>
                  </a:schemeClr>
                </a:solidFill>
              </a:rPr>
              <a:t>insults</a:t>
            </a:r>
            <a:endParaRPr lang="it-IT" sz="2400" dirty="0">
              <a:solidFill>
                <a:schemeClr val="tx2">
                  <a:lumMod val="50000"/>
                </a:schemeClr>
              </a:solidFill>
            </a:endParaRPr>
          </a:p>
          <a:p>
            <a:pPr algn="just">
              <a:defRPr/>
            </a:pPr>
            <a:r>
              <a:rPr lang="it-IT" sz="2400" dirty="0" err="1">
                <a:solidFill>
                  <a:schemeClr val="tx2">
                    <a:lumMod val="50000"/>
                  </a:schemeClr>
                </a:solidFill>
              </a:rPr>
              <a:t>cost-benefit</a:t>
            </a:r>
            <a:r>
              <a:rPr lang="it-IT" sz="2400" dirty="0">
                <a:solidFill>
                  <a:schemeClr val="tx2">
                    <a:lumMod val="50000"/>
                  </a:schemeClr>
                </a:solidFill>
              </a:rPr>
              <a:t> analysis</a:t>
            </a:r>
          </a:p>
          <a:p>
            <a:pPr>
              <a:defRPr/>
            </a:pPr>
            <a:endParaRPr lang="it-IT" dirty="0"/>
          </a:p>
        </p:txBody>
      </p:sp>
      <p:sp>
        <p:nvSpPr>
          <p:cNvPr id="8" name="CasellaDiTesto 7"/>
          <p:cNvSpPr txBox="1"/>
          <p:nvPr/>
        </p:nvSpPr>
        <p:spPr>
          <a:xfrm>
            <a:off x="5000625" y="2357438"/>
            <a:ext cx="3571875" cy="3108325"/>
          </a:xfrm>
          <a:prstGeom prst="rect">
            <a:avLst/>
          </a:prstGeom>
          <a:noFill/>
        </p:spPr>
        <p:txBody>
          <a:bodyPr>
            <a:spAutoFit/>
          </a:bodyPr>
          <a:lstStyle/>
          <a:p>
            <a:pPr eaLnBrk="1" hangingPunct="1">
              <a:defRPr/>
            </a:pPr>
            <a:r>
              <a:rPr lang="en-GB" sz="2800" dirty="0">
                <a:solidFill>
                  <a:schemeClr val="accent3">
                    <a:lumMod val="50000"/>
                  </a:schemeClr>
                </a:solidFill>
                <a:latin typeface="+mn-lt"/>
              </a:rPr>
              <a:t>Do you know what source they come from (politics, sports, religion, history, economics, family life, health and medicine…)?</a:t>
            </a:r>
            <a:endParaRPr lang="it-IT" sz="2800" dirty="0">
              <a:solidFill>
                <a:schemeClr val="accent3">
                  <a:lumMod val="50000"/>
                </a:schemeClr>
              </a:solidFill>
              <a:latin typeface="+mn-lt"/>
            </a:endParaRPr>
          </a:p>
        </p:txBody>
      </p:sp>
      <p:sp>
        <p:nvSpPr>
          <p:cNvPr id="44037"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06CD02A2-2F6D-4686-9985-A40D36202752}" type="slidenum">
              <a:rPr lang="it-IT" altLang="it-IT" sz="1600" smtClean="0">
                <a:solidFill>
                  <a:srgbClr val="2F4B2F"/>
                </a:solidFill>
              </a:rPr>
              <a:pPr>
                <a:spcBef>
                  <a:spcPct val="0"/>
                </a:spcBef>
                <a:buClrTx/>
                <a:buSzTx/>
                <a:buFontTx/>
                <a:buNone/>
              </a:pPr>
              <a:t>41</a:t>
            </a:fld>
            <a:endParaRPr lang="it-IT" altLang="it-IT" sz="1600">
              <a:solidFill>
                <a:srgbClr val="2F4B2F"/>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www.cglearn.it/mysite/wp-content/uploads/2012/06/bow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788988"/>
            <a:ext cx="3714750" cy="4630737"/>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45059" name="Picture 4" descr="http://www.cglearn.it/mysite/wp-content/uploads/2012/06/pot-263x300.gif"/>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43438" y="785813"/>
            <a:ext cx="3786187" cy="4643437"/>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785813" y="5429250"/>
            <a:ext cx="7643812" cy="1108075"/>
          </a:xfrm>
          <a:prstGeom prst="rect">
            <a:avLst/>
          </a:prstGeom>
          <a:noFill/>
        </p:spPr>
        <p:txBody>
          <a:bodyPr>
            <a:spAutoFit/>
          </a:bodyPr>
          <a:lstStyle/>
          <a:p>
            <a:pPr algn="ctr" eaLnBrk="1" hangingPunct="1">
              <a:defRPr/>
            </a:pPr>
            <a:r>
              <a:rPr lang="it-IT" sz="4800" dirty="0" err="1">
                <a:solidFill>
                  <a:schemeClr val="accent3">
                    <a:lumMod val="50000"/>
                  </a:schemeClr>
                </a:solidFill>
                <a:latin typeface="+mn-lt"/>
              </a:rPr>
              <a:t>Melting</a:t>
            </a:r>
            <a:r>
              <a:rPr lang="it-IT" sz="4800" dirty="0">
                <a:solidFill>
                  <a:schemeClr val="accent3">
                    <a:lumMod val="50000"/>
                  </a:schemeClr>
                </a:solidFill>
                <a:latin typeface="+mn-lt"/>
              </a:rPr>
              <a:t> </a:t>
            </a:r>
            <a:r>
              <a:rPr lang="it-IT" sz="4800" dirty="0" err="1">
                <a:solidFill>
                  <a:schemeClr val="accent3">
                    <a:lumMod val="50000"/>
                  </a:schemeClr>
                </a:solidFill>
                <a:latin typeface="+mn-lt"/>
              </a:rPr>
              <a:t>pot</a:t>
            </a:r>
            <a:r>
              <a:rPr lang="it-IT" sz="4800" dirty="0">
                <a:solidFill>
                  <a:schemeClr val="accent3">
                    <a:lumMod val="50000"/>
                  </a:schemeClr>
                </a:solidFill>
                <a:latin typeface="+mn-lt"/>
              </a:rPr>
              <a:t> or </a:t>
            </a:r>
            <a:r>
              <a:rPr lang="it-IT" sz="4800" dirty="0" err="1">
                <a:solidFill>
                  <a:schemeClr val="accent3">
                    <a:lumMod val="50000"/>
                  </a:schemeClr>
                </a:solidFill>
                <a:latin typeface="+mn-lt"/>
              </a:rPr>
              <a:t>salad</a:t>
            </a:r>
            <a:r>
              <a:rPr lang="it-IT" sz="4800" dirty="0">
                <a:solidFill>
                  <a:schemeClr val="accent3">
                    <a:lumMod val="50000"/>
                  </a:schemeClr>
                </a:solidFill>
                <a:latin typeface="+mn-lt"/>
              </a:rPr>
              <a:t> </a:t>
            </a:r>
            <a:r>
              <a:rPr lang="it-IT" sz="4800" dirty="0" err="1">
                <a:solidFill>
                  <a:schemeClr val="accent3">
                    <a:lumMod val="50000"/>
                  </a:schemeClr>
                </a:solidFill>
                <a:latin typeface="+mn-lt"/>
              </a:rPr>
              <a:t>bowl</a:t>
            </a:r>
            <a:r>
              <a:rPr lang="it-IT" sz="4800" dirty="0">
                <a:solidFill>
                  <a:schemeClr val="accent3">
                    <a:lumMod val="50000"/>
                  </a:schemeClr>
                </a:solidFill>
                <a:latin typeface="+mn-lt"/>
              </a:rPr>
              <a:t>?</a:t>
            </a:r>
          </a:p>
          <a:p>
            <a:pPr eaLnBrk="1" hangingPunct="1">
              <a:defRPr/>
            </a:pPr>
            <a:endParaRPr lang="it-IT" dirty="0"/>
          </a:p>
        </p:txBody>
      </p:sp>
      <p:sp>
        <p:nvSpPr>
          <p:cNvPr id="45061"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4224F345-0B82-408D-A55C-1887B7EB35E6}" type="slidenum">
              <a:rPr lang="it-IT" altLang="it-IT" sz="1600" smtClean="0">
                <a:solidFill>
                  <a:srgbClr val="FFFFFF"/>
                </a:solidFill>
              </a:rPr>
              <a:pPr>
                <a:spcBef>
                  <a:spcPct val="0"/>
                </a:spcBef>
                <a:buClrTx/>
                <a:buSzTx/>
                <a:buFontTx/>
                <a:buNone/>
              </a:pPr>
              <a:t>42</a:t>
            </a:fld>
            <a:endParaRPr lang="it-IT" altLang="it-IT" sz="1600">
              <a:solidFill>
                <a:srgbClr val="FFFFFF"/>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313" y="228600"/>
            <a:ext cx="8715375" cy="842963"/>
          </a:xfrm>
        </p:spPr>
        <p:txBody>
          <a:bodyPr/>
          <a:lstStyle/>
          <a:p>
            <a:pPr algn="just">
              <a:defRPr/>
            </a:pPr>
            <a:r>
              <a:rPr lang="en-GB" sz="2400" dirty="0"/>
              <a:t>Work in pairs. What is the meaning of these metaphors in your language? </a:t>
            </a:r>
            <a:endParaRPr lang="it-IT" sz="2400" dirty="0"/>
          </a:p>
        </p:txBody>
      </p:sp>
      <p:sp>
        <p:nvSpPr>
          <p:cNvPr id="3" name="Segnaposto contenuto 2"/>
          <p:cNvSpPr>
            <a:spLocks noGrp="1"/>
          </p:cNvSpPr>
          <p:nvPr>
            <p:ph sz="quarter" idx="1"/>
          </p:nvPr>
        </p:nvSpPr>
        <p:spPr>
          <a:xfrm>
            <a:off x="301625" y="1428750"/>
            <a:ext cx="8504238" cy="4929188"/>
          </a:xfrm>
        </p:spPr>
        <p:txBody>
          <a:bodyPr/>
          <a:lstStyle/>
          <a:p>
            <a:pPr>
              <a:defRPr/>
            </a:pPr>
            <a:r>
              <a:rPr lang="it-IT" sz="2400" dirty="0" err="1">
                <a:solidFill>
                  <a:schemeClr val="tx2">
                    <a:lumMod val="50000"/>
                  </a:schemeClr>
                </a:solidFill>
              </a:rPr>
              <a:t>diamond</a:t>
            </a:r>
            <a:r>
              <a:rPr lang="it-IT" sz="2400" dirty="0">
                <a:solidFill>
                  <a:schemeClr val="tx2">
                    <a:lumMod val="50000"/>
                  </a:schemeClr>
                </a:solidFill>
              </a:rPr>
              <a:t> in the </a:t>
            </a:r>
            <a:r>
              <a:rPr lang="it-IT" sz="2400" dirty="0" err="1">
                <a:solidFill>
                  <a:schemeClr val="tx2">
                    <a:lumMod val="50000"/>
                  </a:schemeClr>
                </a:solidFill>
              </a:rPr>
              <a:t>rough</a:t>
            </a:r>
            <a:endParaRPr lang="it-IT" sz="2400" dirty="0">
              <a:solidFill>
                <a:schemeClr val="tx2">
                  <a:lumMod val="50000"/>
                </a:schemeClr>
              </a:solidFill>
            </a:endParaRPr>
          </a:p>
          <a:p>
            <a:pPr>
              <a:defRPr/>
            </a:pPr>
            <a:r>
              <a:rPr lang="it-IT" sz="2400" dirty="0" err="1">
                <a:solidFill>
                  <a:schemeClr val="tx2">
                    <a:lumMod val="50000"/>
                  </a:schemeClr>
                </a:solidFill>
              </a:rPr>
              <a:t>difficult</a:t>
            </a:r>
            <a:r>
              <a:rPr lang="it-IT" sz="2400" dirty="0">
                <a:solidFill>
                  <a:schemeClr val="tx2">
                    <a:lumMod val="50000"/>
                  </a:schemeClr>
                </a:solidFill>
              </a:rPr>
              <a:t> to </a:t>
            </a:r>
            <a:r>
              <a:rPr lang="it-IT" sz="2400" dirty="0" err="1">
                <a:solidFill>
                  <a:schemeClr val="tx2">
                    <a:lumMod val="50000"/>
                  </a:schemeClr>
                </a:solidFill>
              </a:rPr>
              <a:t>swallow</a:t>
            </a:r>
            <a:endParaRPr lang="it-IT" sz="2400" dirty="0">
              <a:solidFill>
                <a:schemeClr val="tx2">
                  <a:lumMod val="50000"/>
                </a:schemeClr>
              </a:solidFill>
            </a:endParaRPr>
          </a:p>
          <a:p>
            <a:pPr>
              <a:defRPr/>
            </a:pPr>
            <a:r>
              <a:rPr lang="it-IT" sz="2400" dirty="0" err="1">
                <a:solidFill>
                  <a:schemeClr val="tx2">
                    <a:lumMod val="50000"/>
                  </a:schemeClr>
                </a:solidFill>
              </a:rPr>
              <a:t>food</a:t>
            </a:r>
            <a:r>
              <a:rPr lang="it-IT" sz="2400" dirty="0">
                <a:solidFill>
                  <a:schemeClr val="tx2">
                    <a:lumMod val="50000"/>
                  </a:schemeClr>
                </a:solidFill>
              </a:rPr>
              <a:t> for </a:t>
            </a:r>
            <a:r>
              <a:rPr lang="it-IT" sz="2400" dirty="0" err="1">
                <a:solidFill>
                  <a:schemeClr val="tx2">
                    <a:lumMod val="50000"/>
                  </a:schemeClr>
                </a:solidFill>
              </a:rPr>
              <a:t>thought</a:t>
            </a:r>
            <a:endParaRPr lang="it-IT" sz="2400" dirty="0">
              <a:solidFill>
                <a:schemeClr val="tx2">
                  <a:lumMod val="50000"/>
                </a:schemeClr>
              </a:solidFill>
            </a:endParaRPr>
          </a:p>
          <a:p>
            <a:pPr>
              <a:defRPr/>
            </a:pPr>
            <a:r>
              <a:rPr lang="en-GB" sz="2400" dirty="0">
                <a:solidFill>
                  <a:schemeClr val="tx2">
                    <a:lumMod val="50000"/>
                  </a:schemeClr>
                </a:solidFill>
              </a:rPr>
              <a:t>launching an attack</a:t>
            </a:r>
            <a:endParaRPr lang="it-IT" sz="2400" dirty="0">
              <a:solidFill>
                <a:schemeClr val="tx2">
                  <a:lumMod val="50000"/>
                </a:schemeClr>
              </a:solidFill>
            </a:endParaRPr>
          </a:p>
          <a:p>
            <a:pPr>
              <a:defRPr/>
            </a:pPr>
            <a:r>
              <a:rPr lang="en-GB" sz="2400" dirty="0">
                <a:solidFill>
                  <a:schemeClr val="tx2">
                    <a:lumMod val="50000"/>
                  </a:schemeClr>
                </a:solidFill>
              </a:rPr>
              <a:t>melting pot</a:t>
            </a:r>
            <a:endParaRPr lang="it-IT" sz="2400" dirty="0">
              <a:solidFill>
                <a:schemeClr val="tx2">
                  <a:lumMod val="50000"/>
                </a:schemeClr>
              </a:solidFill>
            </a:endParaRPr>
          </a:p>
          <a:p>
            <a:pPr>
              <a:defRPr/>
            </a:pPr>
            <a:r>
              <a:rPr lang="en-GB" sz="2400" dirty="0">
                <a:solidFill>
                  <a:schemeClr val="tx2">
                    <a:lumMod val="50000"/>
                  </a:schemeClr>
                </a:solidFill>
              </a:rPr>
              <a:t>my life is an open book </a:t>
            </a:r>
            <a:endParaRPr lang="it-IT" sz="2400" dirty="0">
              <a:solidFill>
                <a:schemeClr val="tx2">
                  <a:lumMod val="50000"/>
                </a:schemeClr>
              </a:solidFill>
            </a:endParaRPr>
          </a:p>
          <a:p>
            <a:pPr>
              <a:defRPr/>
            </a:pPr>
            <a:r>
              <a:rPr lang="it-IT" sz="2400" dirty="0">
                <a:solidFill>
                  <a:schemeClr val="tx2">
                    <a:lumMod val="50000"/>
                  </a:schemeClr>
                </a:solidFill>
              </a:rPr>
              <a:t>no </a:t>
            </a:r>
            <a:r>
              <a:rPr lang="it-IT" sz="2400" dirty="0" err="1">
                <a:solidFill>
                  <a:schemeClr val="tx2">
                    <a:lumMod val="50000"/>
                  </a:schemeClr>
                </a:solidFill>
              </a:rPr>
              <a:t>pain</a:t>
            </a:r>
            <a:r>
              <a:rPr lang="it-IT" sz="2400" dirty="0">
                <a:solidFill>
                  <a:schemeClr val="tx2">
                    <a:lumMod val="50000"/>
                  </a:schemeClr>
                </a:solidFill>
              </a:rPr>
              <a:t>, no </a:t>
            </a:r>
            <a:r>
              <a:rPr lang="it-IT" sz="2400" dirty="0" err="1">
                <a:solidFill>
                  <a:schemeClr val="tx2">
                    <a:lumMod val="50000"/>
                  </a:schemeClr>
                </a:solidFill>
              </a:rPr>
              <a:t>gain</a:t>
            </a:r>
            <a:endParaRPr lang="it-IT" sz="2400" dirty="0">
              <a:solidFill>
                <a:schemeClr val="tx2">
                  <a:lumMod val="50000"/>
                </a:schemeClr>
              </a:solidFill>
            </a:endParaRPr>
          </a:p>
          <a:p>
            <a:pPr>
              <a:defRPr/>
            </a:pPr>
            <a:r>
              <a:rPr lang="it-IT" sz="2400" dirty="0">
                <a:solidFill>
                  <a:schemeClr val="tx2">
                    <a:lumMod val="50000"/>
                  </a:schemeClr>
                </a:solidFill>
              </a:rPr>
              <a:t>play </a:t>
            </a:r>
            <a:r>
              <a:rPr lang="it-IT" sz="2400" dirty="0" err="1">
                <a:solidFill>
                  <a:schemeClr val="tx2">
                    <a:lumMod val="50000"/>
                  </a:schemeClr>
                </a:solidFill>
              </a:rPr>
              <a:t>hide</a:t>
            </a:r>
            <a:r>
              <a:rPr lang="it-IT" sz="2400" dirty="0">
                <a:solidFill>
                  <a:schemeClr val="tx2">
                    <a:lumMod val="50000"/>
                  </a:schemeClr>
                </a:solidFill>
              </a:rPr>
              <a:t> and </a:t>
            </a:r>
            <a:r>
              <a:rPr lang="it-IT" sz="2400" dirty="0" err="1">
                <a:solidFill>
                  <a:schemeClr val="tx2">
                    <a:lumMod val="50000"/>
                  </a:schemeClr>
                </a:solidFill>
              </a:rPr>
              <a:t>seek</a:t>
            </a:r>
            <a:endParaRPr lang="it-IT" sz="2400" dirty="0">
              <a:solidFill>
                <a:schemeClr val="tx2">
                  <a:lumMod val="50000"/>
                </a:schemeClr>
              </a:solidFill>
            </a:endParaRPr>
          </a:p>
          <a:p>
            <a:pPr>
              <a:defRPr/>
            </a:pPr>
            <a:r>
              <a:rPr lang="en-GB" sz="2400" dirty="0">
                <a:solidFill>
                  <a:schemeClr val="tx2">
                    <a:lumMod val="50000"/>
                  </a:schemeClr>
                </a:solidFill>
              </a:rPr>
              <a:t>play to win</a:t>
            </a:r>
            <a:endParaRPr lang="it-IT" sz="2400" dirty="0">
              <a:solidFill>
                <a:schemeClr val="tx2">
                  <a:lumMod val="50000"/>
                </a:schemeClr>
              </a:solidFill>
            </a:endParaRPr>
          </a:p>
          <a:p>
            <a:pPr>
              <a:defRPr/>
            </a:pPr>
            <a:r>
              <a:rPr lang="en-GB" sz="2400" dirty="0">
                <a:solidFill>
                  <a:schemeClr val="tx2">
                    <a:lumMod val="50000"/>
                  </a:schemeClr>
                </a:solidFill>
              </a:rPr>
              <a:t>puppet government</a:t>
            </a:r>
            <a:endParaRPr lang="it-IT" sz="2400" dirty="0">
              <a:solidFill>
                <a:schemeClr val="tx2">
                  <a:lumMod val="50000"/>
                </a:schemeClr>
              </a:solidFill>
            </a:endParaRPr>
          </a:p>
          <a:p>
            <a:pPr>
              <a:defRPr/>
            </a:pPr>
            <a:r>
              <a:rPr lang="en-GB" sz="2400" dirty="0">
                <a:solidFill>
                  <a:schemeClr val="tx2">
                    <a:lumMod val="50000"/>
                  </a:schemeClr>
                </a:solidFill>
              </a:rPr>
              <a:t>salad bowl</a:t>
            </a:r>
            <a:endParaRPr lang="it-IT" sz="2400" dirty="0">
              <a:solidFill>
                <a:schemeClr val="tx2">
                  <a:lumMod val="50000"/>
                </a:schemeClr>
              </a:solidFill>
            </a:endParaRPr>
          </a:p>
          <a:p>
            <a:pPr>
              <a:defRPr/>
            </a:pPr>
            <a:endParaRPr lang="it-IT" dirty="0"/>
          </a:p>
        </p:txBody>
      </p:sp>
      <p:pic>
        <p:nvPicPr>
          <p:cNvPr id="46084" name="Picture 2" descr="http://www.inminds.co.uk/may17-03-7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1643063"/>
            <a:ext cx="3798888" cy="417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F38A8FEA-F236-4D22-AA7B-1119D9611D12}" type="slidenum">
              <a:rPr lang="it-IT" altLang="it-IT" sz="1600" smtClean="0">
                <a:solidFill>
                  <a:srgbClr val="2F4B2F"/>
                </a:solidFill>
              </a:rPr>
              <a:pPr>
                <a:spcBef>
                  <a:spcPct val="0"/>
                </a:spcBef>
                <a:buClrTx/>
                <a:buSzTx/>
                <a:buFontTx/>
                <a:buNone/>
              </a:pPr>
              <a:t>43</a:t>
            </a:fld>
            <a:endParaRPr lang="it-IT" altLang="it-IT" sz="1600">
              <a:solidFill>
                <a:srgbClr val="2F4B2F"/>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313" y="228600"/>
            <a:ext cx="8715375" cy="842963"/>
          </a:xfrm>
        </p:spPr>
        <p:txBody>
          <a:bodyPr/>
          <a:lstStyle/>
          <a:p>
            <a:pPr algn="just">
              <a:defRPr/>
            </a:pPr>
            <a:r>
              <a:rPr lang="en-GB" sz="2400" dirty="0"/>
              <a:t>Work in pairs. What is the meaning of these metaphors in your language? </a:t>
            </a:r>
            <a:endParaRPr lang="it-IT" sz="2400" dirty="0"/>
          </a:p>
        </p:txBody>
      </p:sp>
      <p:sp>
        <p:nvSpPr>
          <p:cNvPr id="3" name="Segnaposto contenuto 2"/>
          <p:cNvSpPr>
            <a:spLocks noGrp="1"/>
          </p:cNvSpPr>
          <p:nvPr>
            <p:ph sz="quarter" idx="1"/>
          </p:nvPr>
        </p:nvSpPr>
        <p:spPr>
          <a:xfrm>
            <a:off x="301625" y="1571625"/>
            <a:ext cx="4984750" cy="4786313"/>
          </a:xfrm>
        </p:spPr>
        <p:txBody>
          <a:bodyPr/>
          <a:lstStyle/>
          <a:p>
            <a:pPr>
              <a:defRPr/>
            </a:pPr>
            <a:r>
              <a:rPr lang="en-GB" sz="2400" dirty="0">
                <a:solidFill>
                  <a:schemeClr val="tx2">
                    <a:lumMod val="50000"/>
                  </a:schemeClr>
                </a:solidFill>
              </a:rPr>
              <a:t>sowing the seeds of progress</a:t>
            </a:r>
            <a:endParaRPr lang="it-IT" sz="2400" dirty="0">
              <a:solidFill>
                <a:schemeClr val="tx2">
                  <a:lumMod val="50000"/>
                </a:schemeClr>
              </a:solidFill>
            </a:endParaRPr>
          </a:p>
          <a:p>
            <a:pPr>
              <a:defRPr/>
            </a:pPr>
            <a:r>
              <a:rPr lang="en-GB" sz="2400" dirty="0">
                <a:solidFill>
                  <a:schemeClr val="tx2">
                    <a:lumMod val="50000"/>
                  </a:schemeClr>
                </a:solidFill>
              </a:rPr>
              <a:t>the best </a:t>
            </a:r>
            <a:r>
              <a:rPr lang="en-GB" sz="2400" dirty="0" err="1">
                <a:solidFill>
                  <a:schemeClr val="tx2">
                    <a:lumMod val="50000"/>
                  </a:schemeClr>
                </a:solidFill>
              </a:rPr>
              <a:t>defense</a:t>
            </a:r>
            <a:r>
              <a:rPr lang="en-GB" sz="2400" dirty="0">
                <a:solidFill>
                  <a:schemeClr val="tx2">
                    <a:lumMod val="50000"/>
                  </a:schemeClr>
                </a:solidFill>
              </a:rPr>
              <a:t> is a good offense</a:t>
            </a:r>
            <a:endParaRPr lang="it-IT" sz="2400" dirty="0">
              <a:solidFill>
                <a:schemeClr val="tx2">
                  <a:lumMod val="50000"/>
                </a:schemeClr>
              </a:solidFill>
            </a:endParaRPr>
          </a:p>
          <a:p>
            <a:pPr>
              <a:defRPr/>
            </a:pPr>
            <a:r>
              <a:rPr lang="en-GB" sz="2400" dirty="0">
                <a:solidFill>
                  <a:schemeClr val="tx2">
                    <a:lumMod val="50000"/>
                  </a:schemeClr>
                </a:solidFill>
              </a:rPr>
              <a:t>to sing the same old song</a:t>
            </a:r>
            <a:endParaRPr lang="it-IT" sz="2400" dirty="0">
              <a:solidFill>
                <a:schemeClr val="tx2">
                  <a:lumMod val="50000"/>
                </a:schemeClr>
              </a:solidFill>
            </a:endParaRPr>
          </a:p>
          <a:p>
            <a:pPr>
              <a:defRPr/>
            </a:pPr>
            <a:r>
              <a:rPr lang="en-GB" sz="2400" dirty="0">
                <a:solidFill>
                  <a:schemeClr val="tx2">
                    <a:lumMod val="50000"/>
                  </a:schemeClr>
                </a:solidFill>
              </a:rPr>
              <a:t>to strike a familiar chord</a:t>
            </a:r>
            <a:endParaRPr lang="it-IT" sz="2400" dirty="0">
              <a:solidFill>
                <a:schemeClr val="tx2">
                  <a:lumMod val="50000"/>
                </a:schemeClr>
              </a:solidFill>
            </a:endParaRPr>
          </a:p>
          <a:p>
            <a:pPr>
              <a:defRPr/>
            </a:pPr>
            <a:r>
              <a:rPr lang="en-GB" sz="2400" dirty="0">
                <a:solidFill>
                  <a:schemeClr val="tx2">
                    <a:lumMod val="50000"/>
                  </a:schemeClr>
                </a:solidFill>
              </a:rPr>
              <a:t>to be on the offensive</a:t>
            </a:r>
            <a:endParaRPr lang="it-IT" sz="2400" dirty="0">
              <a:solidFill>
                <a:schemeClr val="tx2">
                  <a:lumMod val="50000"/>
                </a:schemeClr>
              </a:solidFill>
            </a:endParaRPr>
          </a:p>
          <a:p>
            <a:pPr>
              <a:defRPr/>
            </a:pPr>
            <a:r>
              <a:rPr lang="en-GB" sz="2400" dirty="0">
                <a:solidFill>
                  <a:schemeClr val="tx2">
                    <a:lumMod val="50000"/>
                  </a:schemeClr>
                </a:solidFill>
              </a:rPr>
              <a:t>take flak</a:t>
            </a:r>
            <a:endParaRPr lang="it-IT" sz="2400" dirty="0">
              <a:solidFill>
                <a:schemeClr val="tx2">
                  <a:lumMod val="50000"/>
                </a:schemeClr>
              </a:solidFill>
            </a:endParaRPr>
          </a:p>
          <a:p>
            <a:pPr>
              <a:defRPr/>
            </a:pPr>
            <a:r>
              <a:rPr lang="en-GB" sz="2400" dirty="0">
                <a:solidFill>
                  <a:schemeClr val="tx2">
                    <a:lumMod val="50000"/>
                  </a:schemeClr>
                </a:solidFill>
              </a:rPr>
              <a:t>target</a:t>
            </a:r>
            <a:endParaRPr lang="it-IT" sz="2400" dirty="0">
              <a:solidFill>
                <a:schemeClr val="tx2">
                  <a:lumMod val="50000"/>
                </a:schemeClr>
              </a:solidFill>
            </a:endParaRPr>
          </a:p>
          <a:p>
            <a:pPr>
              <a:defRPr/>
            </a:pPr>
            <a:r>
              <a:rPr lang="en-GB" sz="2400" dirty="0">
                <a:solidFill>
                  <a:schemeClr val="tx2">
                    <a:lumMod val="50000"/>
                  </a:schemeClr>
                </a:solidFill>
              </a:rPr>
              <a:t>time bomb</a:t>
            </a:r>
            <a:endParaRPr lang="it-IT" sz="2400" dirty="0">
              <a:solidFill>
                <a:schemeClr val="tx2">
                  <a:lumMod val="50000"/>
                </a:schemeClr>
              </a:solidFill>
            </a:endParaRPr>
          </a:p>
          <a:p>
            <a:pPr>
              <a:defRPr/>
            </a:pPr>
            <a:r>
              <a:rPr lang="it-IT" sz="2400" dirty="0">
                <a:solidFill>
                  <a:schemeClr val="tx2">
                    <a:lumMod val="50000"/>
                  </a:schemeClr>
                </a:solidFill>
              </a:rPr>
              <a:t>to have </a:t>
            </a:r>
            <a:r>
              <a:rPr lang="it-IT" sz="2400" dirty="0" err="1">
                <a:solidFill>
                  <a:schemeClr val="tx2">
                    <a:lumMod val="50000"/>
                  </a:schemeClr>
                </a:solidFill>
              </a:rPr>
              <a:t>faith</a:t>
            </a:r>
            <a:endParaRPr lang="it-IT" sz="2400" dirty="0">
              <a:solidFill>
                <a:schemeClr val="tx2">
                  <a:lumMod val="50000"/>
                </a:schemeClr>
              </a:solidFill>
            </a:endParaRPr>
          </a:p>
          <a:p>
            <a:pPr>
              <a:defRPr/>
            </a:pPr>
            <a:r>
              <a:rPr lang="en-GB" sz="2400" dirty="0">
                <a:solidFill>
                  <a:schemeClr val="tx2">
                    <a:lumMod val="50000"/>
                  </a:schemeClr>
                </a:solidFill>
              </a:rPr>
              <a:t>witch-hunt</a:t>
            </a:r>
            <a:endParaRPr lang="it-IT" sz="2400" dirty="0">
              <a:solidFill>
                <a:schemeClr val="tx2">
                  <a:lumMod val="50000"/>
                </a:schemeClr>
              </a:solidFill>
            </a:endParaRPr>
          </a:p>
          <a:p>
            <a:pPr>
              <a:buFont typeface="Wingdings 2" panose="05020102010507070707" pitchFamily="18" charset="2"/>
              <a:buNone/>
              <a:defRPr/>
            </a:pPr>
            <a:endParaRPr lang="it-IT" dirty="0"/>
          </a:p>
        </p:txBody>
      </p:sp>
      <p:pic>
        <p:nvPicPr>
          <p:cNvPr id="47108" name="Picture 5" descr="http://www.btbpress.com/wp-content/uploads/2013/03/Sowing-the-Seeds-of-Gramm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0" y="3357563"/>
            <a:ext cx="4767263"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647EB810-4F21-412F-915B-2688FD66AFFA}" type="slidenum">
              <a:rPr lang="it-IT" altLang="it-IT" sz="1600" smtClean="0">
                <a:solidFill>
                  <a:srgbClr val="2F4B2F"/>
                </a:solidFill>
              </a:rPr>
              <a:pPr>
                <a:spcBef>
                  <a:spcPct val="0"/>
                </a:spcBef>
                <a:buClrTx/>
                <a:buSzTx/>
                <a:buFontTx/>
                <a:buNone/>
              </a:pPr>
              <a:t>44</a:t>
            </a:fld>
            <a:endParaRPr lang="it-IT" altLang="it-IT" sz="1600">
              <a:solidFill>
                <a:srgbClr val="2F4B2F"/>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313" y="228600"/>
            <a:ext cx="8715375" cy="842963"/>
          </a:xfrm>
        </p:spPr>
        <p:txBody>
          <a:bodyPr/>
          <a:lstStyle/>
          <a:p>
            <a:pPr algn="just">
              <a:defRPr/>
            </a:pPr>
            <a:r>
              <a:rPr lang="en-GB" sz="2400" b="1" dirty="0"/>
              <a:t>Metaphors – Question </a:t>
            </a:r>
            <a:r>
              <a:rPr lang="en-GB" sz="2400" dirty="0"/>
              <a:t>(</a:t>
            </a:r>
            <a:r>
              <a:rPr lang="en-GB" sz="2400" dirty="0" err="1"/>
              <a:t>Partington</a:t>
            </a:r>
            <a:r>
              <a:rPr lang="en-GB" sz="2400" dirty="0"/>
              <a:t> p. 129- solution p. 150)</a:t>
            </a:r>
            <a:endParaRPr lang="it-IT" sz="2400" dirty="0"/>
          </a:p>
        </p:txBody>
      </p:sp>
      <p:pic>
        <p:nvPicPr>
          <p:cNvPr id="48131" name="Immagin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268413"/>
            <a:ext cx="6643687"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olo 1"/>
          <p:cNvSpPr>
            <a:spLocks noGrp="1"/>
          </p:cNvSpPr>
          <p:nvPr>
            <p:ph type="title"/>
          </p:nvPr>
        </p:nvSpPr>
        <p:spPr/>
        <p:txBody>
          <a:bodyPr/>
          <a:lstStyle/>
          <a:p>
            <a:r>
              <a:rPr lang="it-IT" altLang="it-IT" sz="4000"/>
              <a:t>The power of metonymy</a:t>
            </a:r>
          </a:p>
        </p:txBody>
      </p:sp>
      <p:sp>
        <p:nvSpPr>
          <p:cNvPr id="3" name="Rettangolo 2"/>
          <p:cNvSpPr/>
          <p:nvPr/>
        </p:nvSpPr>
        <p:spPr>
          <a:xfrm>
            <a:off x="214313" y="1714500"/>
            <a:ext cx="5000625" cy="1570038"/>
          </a:xfrm>
          <a:prstGeom prst="rect">
            <a:avLst/>
          </a:prstGeom>
        </p:spPr>
        <p:txBody>
          <a:bodyPr>
            <a:spAutoFit/>
          </a:bodyPr>
          <a:lstStyle/>
          <a:p>
            <a:pPr algn="just" eaLnBrk="1" hangingPunct="1">
              <a:defRPr/>
            </a:pPr>
            <a:r>
              <a:rPr lang="en-GB" sz="2400" dirty="0">
                <a:solidFill>
                  <a:schemeClr val="tx2">
                    <a:lumMod val="50000"/>
                  </a:schemeClr>
                </a:solidFill>
                <a:latin typeface="+mn-lt"/>
              </a:rPr>
              <a:t>Replacing the name of something with something which is connected to it, or is a part of it, without being the whole thing.</a:t>
            </a:r>
            <a:endParaRPr lang="it-IT" sz="2400" dirty="0">
              <a:solidFill>
                <a:schemeClr val="tx2">
                  <a:lumMod val="50000"/>
                </a:schemeClr>
              </a:solidFill>
              <a:latin typeface="+mn-lt"/>
            </a:endParaRPr>
          </a:p>
        </p:txBody>
      </p:sp>
      <p:pic>
        <p:nvPicPr>
          <p:cNvPr id="61444" name="Picture 2" descr="http://www.destination360.com/north-america/us/washington-dc/images/s/washington-dc-white-hous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4143375"/>
            <a:ext cx="2613025"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4" descr="http://www.travlang.com/blog/wp-content/uploads/2010/04/buckinghampalace_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9313" y="1571625"/>
            <a:ext cx="25003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6" descr="http://mag.sky.it/static/images/sezioni/mag/10-downing-street-grneri-ve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3286125"/>
            <a:ext cx="20716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Picture 8" descr="http://upload.wikimedia.org/wikipedia/commons/thumb/e/ed/PalazzoChigi.jpeg/280px-PalazzoChigi.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6438" y="4000500"/>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8" name="Segnaposto numero diapositiva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38BA466F-4281-47D4-ABFE-DCF689707C61}" type="slidenum">
              <a:rPr lang="it-IT" altLang="it-IT" sz="1600" smtClean="0">
                <a:solidFill>
                  <a:srgbClr val="2F4B2F"/>
                </a:solidFill>
              </a:rPr>
              <a:pPr>
                <a:spcBef>
                  <a:spcPct val="0"/>
                </a:spcBef>
                <a:buClrTx/>
                <a:buSzTx/>
                <a:buFontTx/>
                <a:buNone/>
              </a:pPr>
              <a:t>46</a:t>
            </a:fld>
            <a:endParaRPr lang="it-IT" altLang="it-IT" sz="1600">
              <a:solidFill>
                <a:srgbClr val="2F4B2F"/>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olo 1"/>
          <p:cNvSpPr>
            <a:spLocks noGrp="1"/>
          </p:cNvSpPr>
          <p:nvPr>
            <p:ph type="title"/>
          </p:nvPr>
        </p:nvSpPr>
        <p:spPr>
          <a:xfrm>
            <a:off x="214313" y="228600"/>
            <a:ext cx="8715375" cy="758825"/>
          </a:xfrm>
        </p:spPr>
        <p:txBody>
          <a:bodyPr/>
          <a:lstStyle/>
          <a:p>
            <a:pPr algn="just"/>
            <a:r>
              <a:rPr lang="en-GB" altLang="it-IT" sz="2200"/>
              <a:t>Work in pairs. Complete the following table identifying where these metonymic expressions are used and what their meaning is.</a:t>
            </a:r>
            <a:endParaRPr lang="it-IT" altLang="it-IT" sz="2200"/>
          </a:p>
        </p:txBody>
      </p:sp>
      <p:graphicFrame>
        <p:nvGraphicFramePr>
          <p:cNvPr id="4" name="Tabella 3"/>
          <p:cNvGraphicFramePr>
            <a:graphicFrameLocks noGrp="1"/>
          </p:cNvGraphicFramePr>
          <p:nvPr/>
        </p:nvGraphicFramePr>
        <p:xfrm>
          <a:off x="285750" y="1428750"/>
          <a:ext cx="8572500" cy="5214930"/>
        </p:xfrm>
        <a:graphic>
          <a:graphicData uri="http://schemas.openxmlformats.org/drawingml/2006/table">
            <a:tbl>
              <a:tblPr/>
              <a:tblGrid>
                <a:gridCol w="2042979">
                  <a:extLst>
                    <a:ext uri="{9D8B030D-6E8A-4147-A177-3AD203B41FA5}">
                      <a16:colId xmlns:a16="http://schemas.microsoft.com/office/drawing/2014/main" val="20000"/>
                    </a:ext>
                  </a:extLst>
                </a:gridCol>
                <a:gridCol w="1422074">
                  <a:extLst>
                    <a:ext uri="{9D8B030D-6E8A-4147-A177-3AD203B41FA5}">
                      <a16:colId xmlns:a16="http://schemas.microsoft.com/office/drawing/2014/main" val="20001"/>
                    </a:ext>
                  </a:extLst>
                </a:gridCol>
                <a:gridCol w="5107447">
                  <a:extLst>
                    <a:ext uri="{9D8B030D-6E8A-4147-A177-3AD203B41FA5}">
                      <a16:colId xmlns:a16="http://schemas.microsoft.com/office/drawing/2014/main" val="20002"/>
                    </a:ext>
                  </a:extLst>
                </a:gridCol>
              </a:tblGrid>
              <a:tr h="274470">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r>
                        <a:rPr lang="en-GB" sz="1600" dirty="0">
                          <a:solidFill>
                            <a:schemeClr val="tx2">
                              <a:lumMod val="50000"/>
                            </a:schemeClr>
                          </a:solidFill>
                          <a:latin typeface="Times New Roman"/>
                          <a:ea typeface="SimSun"/>
                        </a:rPr>
                        <a:t>Place/Country</a:t>
                      </a:r>
                      <a:endParaRPr lang="it-IT" sz="1600" dirty="0">
                        <a:solidFill>
                          <a:schemeClr val="tx2">
                            <a:lumMod val="50000"/>
                          </a:schemeClr>
                        </a:solidFill>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dirty="0">
                          <a:solidFill>
                            <a:schemeClr val="tx2">
                              <a:lumMod val="50000"/>
                            </a:schemeClr>
                          </a:solidFill>
                          <a:latin typeface="Times New Roman"/>
                          <a:ea typeface="SimSun"/>
                        </a:rPr>
                        <a:t>Meaning</a:t>
                      </a:r>
                      <a:endParaRPr lang="it-IT" sz="1600" dirty="0">
                        <a:solidFill>
                          <a:schemeClr val="tx2">
                            <a:lumMod val="50000"/>
                          </a:schemeClr>
                        </a:solidFill>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4470">
                <a:tc>
                  <a:txBody>
                    <a:bodyPr/>
                    <a:lstStyle/>
                    <a:p>
                      <a:pPr>
                        <a:spcAft>
                          <a:spcPts val="0"/>
                        </a:spcAft>
                      </a:pPr>
                      <a:r>
                        <a:rPr lang="en-GB" sz="1600" dirty="0">
                          <a:solidFill>
                            <a:schemeClr val="tx2">
                              <a:lumMod val="50000"/>
                            </a:schemeClr>
                          </a:solidFill>
                          <a:latin typeface="Times New Roman"/>
                          <a:ea typeface="SimSun"/>
                        </a:rPr>
                        <a:t>Shakespeare</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600" dirty="0">
                        <a:solidFill>
                          <a:schemeClr val="tx2">
                            <a:lumMod val="50000"/>
                          </a:schemeClr>
                        </a:solidFill>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solidFill>
                            <a:schemeClr val="tx2">
                              <a:lumMod val="50000"/>
                            </a:schemeClr>
                          </a:solidFill>
                          <a:latin typeface="Times New Roman"/>
                          <a:ea typeface="SimSun"/>
                        </a:rPr>
                        <a:t>The works of Shakespeare ex. “I love Shakespeare”</a:t>
                      </a:r>
                      <a:endParaRPr lang="it-IT" sz="1600" dirty="0">
                        <a:solidFill>
                          <a:schemeClr val="tx2">
                            <a:lumMod val="50000"/>
                          </a:schemeClr>
                        </a:solidFill>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4470">
                <a:tc>
                  <a:txBody>
                    <a:bodyPr/>
                    <a:lstStyle/>
                    <a:p>
                      <a:pPr>
                        <a:spcAft>
                          <a:spcPts val="0"/>
                        </a:spcAft>
                      </a:pPr>
                      <a:r>
                        <a:rPr lang="en-GB" sz="1600" dirty="0">
                          <a:solidFill>
                            <a:schemeClr val="tx2">
                              <a:lumMod val="50000"/>
                            </a:schemeClr>
                          </a:solidFill>
                          <a:latin typeface="Times New Roman"/>
                          <a:ea typeface="SimSun"/>
                        </a:rPr>
                        <a:t>The White House</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4470">
                <a:tc>
                  <a:txBody>
                    <a:bodyPr/>
                    <a:lstStyle/>
                    <a:p>
                      <a:pPr>
                        <a:spcAft>
                          <a:spcPts val="0"/>
                        </a:spcAft>
                      </a:pPr>
                      <a:r>
                        <a:rPr lang="en-GB" sz="1600" dirty="0">
                          <a:solidFill>
                            <a:schemeClr val="tx2">
                              <a:lumMod val="50000"/>
                            </a:schemeClr>
                          </a:solidFill>
                          <a:latin typeface="Times New Roman"/>
                          <a:ea typeface="SimSun"/>
                        </a:rPr>
                        <a:t>Buckingham Palace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4470">
                <a:tc>
                  <a:txBody>
                    <a:bodyPr/>
                    <a:lstStyle/>
                    <a:p>
                      <a:pPr>
                        <a:spcAft>
                          <a:spcPts val="0"/>
                        </a:spcAft>
                      </a:pPr>
                      <a:r>
                        <a:rPr lang="en-GB" sz="1600" dirty="0">
                          <a:solidFill>
                            <a:schemeClr val="tx2">
                              <a:lumMod val="50000"/>
                            </a:schemeClr>
                          </a:solidFill>
                          <a:latin typeface="Times New Roman"/>
                          <a:ea typeface="SimSun"/>
                        </a:rPr>
                        <a:t>Westminster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4470">
                <a:tc>
                  <a:txBody>
                    <a:bodyPr/>
                    <a:lstStyle/>
                    <a:p>
                      <a:pPr>
                        <a:spcAft>
                          <a:spcPts val="0"/>
                        </a:spcAft>
                      </a:pPr>
                      <a:r>
                        <a:rPr lang="en-GB" sz="1600">
                          <a:solidFill>
                            <a:schemeClr val="tx2">
                              <a:lumMod val="50000"/>
                            </a:schemeClr>
                          </a:solidFill>
                          <a:latin typeface="Times New Roman"/>
                          <a:ea typeface="SimSun"/>
                        </a:rPr>
                        <a:t>The Crown</a:t>
                      </a:r>
                      <a:endParaRPr lang="it-IT" sz="160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4470">
                <a:tc>
                  <a:txBody>
                    <a:bodyPr/>
                    <a:lstStyle/>
                    <a:p>
                      <a:pPr>
                        <a:spcAft>
                          <a:spcPts val="0"/>
                        </a:spcAft>
                      </a:pPr>
                      <a:r>
                        <a:rPr lang="en-GB" sz="1600" dirty="0">
                          <a:solidFill>
                            <a:schemeClr val="tx2">
                              <a:lumMod val="50000"/>
                            </a:schemeClr>
                          </a:solidFill>
                          <a:latin typeface="Times New Roman"/>
                          <a:ea typeface="SimSun"/>
                        </a:rPr>
                        <a:t>Downing Street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4470">
                <a:tc>
                  <a:txBody>
                    <a:bodyPr/>
                    <a:lstStyle/>
                    <a:p>
                      <a:pPr>
                        <a:spcAft>
                          <a:spcPts val="0"/>
                        </a:spcAft>
                      </a:pPr>
                      <a:r>
                        <a:rPr lang="en-GB" sz="1600" dirty="0">
                          <a:solidFill>
                            <a:schemeClr val="tx2">
                              <a:lumMod val="50000"/>
                            </a:schemeClr>
                          </a:solidFill>
                          <a:latin typeface="Times New Roman"/>
                          <a:ea typeface="SimSun"/>
                        </a:rPr>
                        <a:t>Hollywood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4470">
                <a:tc>
                  <a:txBody>
                    <a:bodyPr/>
                    <a:lstStyle/>
                    <a:p>
                      <a:pPr>
                        <a:spcAft>
                          <a:spcPts val="0"/>
                        </a:spcAft>
                      </a:pPr>
                      <a:r>
                        <a:rPr lang="en-GB" sz="1600" dirty="0">
                          <a:solidFill>
                            <a:schemeClr val="tx2">
                              <a:lumMod val="50000"/>
                            </a:schemeClr>
                          </a:solidFill>
                          <a:latin typeface="Times New Roman"/>
                          <a:ea typeface="SimSun"/>
                        </a:rPr>
                        <a:t>Wall Street</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4470">
                <a:tc>
                  <a:txBody>
                    <a:bodyPr/>
                    <a:lstStyle/>
                    <a:p>
                      <a:pPr>
                        <a:spcAft>
                          <a:spcPts val="0"/>
                        </a:spcAft>
                      </a:pPr>
                      <a:r>
                        <a:rPr lang="en-GB" sz="1600" dirty="0">
                          <a:solidFill>
                            <a:schemeClr val="tx2">
                              <a:lumMod val="50000"/>
                            </a:schemeClr>
                          </a:solidFill>
                          <a:latin typeface="Times New Roman"/>
                          <a:ea typeface="SimSun"/>
                        </a:rPr>
                        <a:t>Palazzo </a:t>
                      </a:r>
                      <a:r>
                        <a:rPr lang="en-GB" sz="1600" dirty="0" err="1">
                          <a:solidFill>
                            <a:schemeClr val="tx2">
                              <a:lumMod val="50000"/>
                            </a:schemeClr>
                          </a:solidFill>
                          <a:latin typeface="Times New Roman"/>
                          <a:ea typeface="SimSun"/>
                        </a:rPr>
                        <a:t>Chigi</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4470">
                <a:tc>
                  <a:txBody>
                    <a:bodyPr/>
                    <a:lstStyle/>
                    <a:p>
                      <a:pPr>
                        <a:spcAft>
                          <a:spcPts val="0"/>
                        </a:spcAft>
                      </a:pPr>
                      <a:r>
                        <a:rPr lang="en-GB" sz="1600">
                          <a:solidFill>
                            <a:schemeClr val="tx2">
                              <a:lumMod val="50000"/>
                            </a:schemeClr>
                          </a:solidFill>
                          <a:latin typeface="Times New Roman"/>
                          <a:ea typeface="SimSun"/>
                        </a:rPr>
                        <a:t>La Scala</a:t>
                      </a:r>
                      <a:endParaRPr lang="it-IT" sz="160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4470">
                <a:tc>
                  <a:txBody>
                    <a:bodyPr/>
                    <a:lstStyle/>
                    <a:p>
                      <a:pPr>
                        <a:spcAft>
                          <a:spcPts val="0"/>
                        </a:spcAft>
                      </a:pPr>
                      <a:r>
                        <a:rPr lang="en-GB" sz="1600" dirty="0" err="1">
                          <a:solidFill>
                            <a:schemeClr val="tx2">
                              <a:lumMod val="50000"/>
                            </a:schemeClr>
                          </a:solidFill>
                          <a:latin typeface="Times New Roman"/>
                          <a:ea typeface="SimSun"/>
                        </a:rPr>
                        <a:t>Viale</a:t>
                      </a:r>
                      <a:r>
                        <a:rPr lang="en-GB" sz="1600" dirty="0">
                          <a:solidFill>
                            <a:schemeClr val="tx2">
                              <a:lumMod val="50000"/>
                            </a:schemeClr>
                          </a:solidFill>
                          <a:latin typeface="Times New Roman"/>
                          <a:ea typeface="SimSun"/>
                        </a:rPr>
                        <a:t> Mazzini</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4470">
                <a:tc>
                  <a:txBody>
                    <a:bodyPr/>
                    <a:lstStyle/>
                    <a:p>
                      <a:pPr>
                        <a:spcAft>
                          <a:spcPts val="0"/>
                        </a:spcAft>
                      </a:pPr>
                      <a:r>
                        <a:rPr lang="en-GB" sz="1600" dirty="0">
                          <a:solidFill>
                            <a:schemeClr val="tx2">
                              <a:lumMod val="50000"/>
                            </a:schemeClr>
                          </a:solidFill>
                          <a:latin typeface="Times New Roman"/>
                          <a:ea typeface="SimSun"/>
                        </a:rPr>
                        <a:t>Saddam Hussein</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4470">
                <a:tc>
                  <a:txBody>
                    <a:bodyPr/>
                    <a:lstStyle/>
                    <a:p>
                      <a:pPr>
                        <a:spcAft>
                          <a:spcPts val="0"/>
                        </a:spcAft>
                      </a:pPr>
                      <a:r>
                        <a:rPr lang="en-GB" sz="1600" dirty="0">
                          <a:solidFill>
                            <a:schemeClr val="tx2">
                              <a:lumMod val="50000"/>
                            </a:schemeClr>
                          </a:solidFill>
                          <a:latin typeface="Times New Roman"/>
                          <a:ea typeface="SimSun"/>
                        </a:rPr>
                        <a:t>Brussels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4470">
                <a:tc>
                  <a:txBody>
                    <a:bodyPr/>
                    <a:lstStyle/>
                    <a:p>
                      <a:pPr>
                        <a:spcAft>
                          <a:spcPts val="0"/>
                        </a:spcAft>
                      </a:pPr>
                      <a:r>
                        <a:rPr lang="en-GB" sz="1600" dirty="0">
                          <a:solidFill>
                            <a:schemeClr val="tx2">
                              <a:lumMod val="50000"/>
                            </a:schemeClr>
                          </a:solidFill>
                          <a:latin typeface="Times New Roman"/>
                          <a:ea typeface="SimSun"/>
                        </a:rPr>
                        <a:t>The Red Cross</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4470">
                <a:tc>
                  <a:txBody>
                    <a:bodyPr/>
                    <a:lstStyle/>
                    <a:p>
                      <a:pPr>
                        <a:spcAft>
                          <a:spcPts val="0"/>
                        </a:spcAft>
                      </a:pPr>
                      <a:r>
                        <a:rPr lang="en-GB" sz="1600" dirty="0">
                          <a:solidFill>
                            <a:schemeClr val="tx2">
                              <a:lumMod val="50000"/>
                            </a:schemeClr>
                          </a:solidFill>
                          <a:latin typeface="Times New Roman"/>
                          <a:ea typeface="SimSun"/>
                        </a:rPr>
                        <a:t>Palazzo </a:t>
                      </a:r>
                      <a:r>
                        <a:rPr lang="en-GB" sz="1600" dirty="0" err="1">
                          <a:solidFill>
                            <a:schemeClr val="tx2">
                              <a:lumMod val="50000"/>
                            </a:schemeClr>
                          </a:solidFill>
                          <a:latin typeface="Times New Roman"/>
                          <a:ea typeface="SimSun"/>
                        </a:rPr>
                        <a:t>Madama</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74470">
                <a:tc>
                  <a:txBody>
                    <a:bodyPr/>
                    <a:lstStyle/>
                    <a:p>
                      <a:pPr>
                        <a:spcAft>
                          <a:spcPts val="0"/>
                        </a:spcAft>
                      </a:pPr>
                      <a:r>
                        <a:rPr lang="en-GB" sz="1600" dirty="0">
                          <a:solidFill>
                            <a:schemeClr val="tx2">
                              <a:lumMod val="50000"/>
                            </a:schemeClr>
                          </a:solidFill>
                          <a:latin typeface="Times New Roman"/>
                          <a:ea typeface="SimSun"/>
                        </a:rPr>
                        <a:t>La </a:t>
                      </a:r>
                      <a:r>
                        <a:rPr lang="en-GB" sz="1600" dirty="0" err="1">
                          <a:solidFill>
                            <a:schemeClr val="tx2">
                              <a:lumMod val="50000"/>
                            </a:schemeClr>
                          </a:solidFill>
                          <a:latin typeface="Times New Roman"/>
                          <a:ea typeface="SimSun"/>
                        </a:rPr>
                        <a:t>Borsa</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74470">
                <a:tc>
                  <a:txBody>
                    <a:bodyPr/>
                    <a:lstStyle/>
                    <a:p>
                      <a:pPr>
                        <a:spcAft>
                          <a:spcPts val="0"/>
                        </a:spcAft>
                      </a:pPr>
                      <a:r>
                        <a:rPr lang="en-GB" sz="1600" dirty="0">
                          <a:solidFill>
                            <a:schemeClr val="tx2">
                              <a:lumMod val="50000"/>
                            </a:schemeClr>
                          </a:solidFill>
                          <a:latin typeface="Times New Roman"/>
                          <a:ea typeface="SimSun"/>
                        </a:rPr>
                        <a:t>The Pentagon</a:t>
                      </a:r>
                      <a:endParaRPr lang="it-IT" sz="1600" dirty="0">
                        <a:solidFill>
                          <a:schemeClr val="tx2">
                            <a:lumMod val="50000"/>
                          </a:schemeClr>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74470">
                <a:tc>
                  <a:txBody>
                    <a:bodyPr/>
                    <a:lstStyle/>
                    <a:p>
                      <a:pPr>
                        <a:spcAft>
                          <a:spcPts val="0"/>
                        </a:spcAft>
                      </a:pPr>
                      <a:r>
                        <a:rPr lang="en-GB" sz="1600" dirty="0">
                          <a:solidFill>
                            <a:schemeClr val="tx2">
                              <a:lumMod val="50000"/>
                            </a:schemeClr>
                          </a:solidFill>
                          <a:latin typeface="Times New Roman"/>
                          <a:ea typeface="SimSun"/>
                        </a:rPr>
                        <a:t>Washington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spcAft>
                          <a:spcPts val="0"/>
                        </a:spcAft>
                      </a:pPr>
                      <a:endParaRPr lang="en-GB" sz="14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200" dirty="0">
                        <a:latin typeface="Times New Roman"/>
                        <a:ea typeface="SimSun"/>
                      </a:endParaRPr>
                    </a:p>
                  </a:txBody>
                  <a:tcPr marL="64093" marR="640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bl>
          </a:graphicData>
        </a:graphic>
      </p:graphicFrame>
      <p:sp>
        <p:nvSpPr>
          <p:cNvPr id="6254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6BEBB7D3-30A0-4ABB-954C-A00A2E91D50E}" type="slidenum">
              <a:rPr lang="it-IT" altLang="it-IT" sz="1600" smtClean="0">
                <a:solidFill>
                  <a:srgbClr val="2F4B2F"/>
                </a:solidFill>
              </a:rPr>
              <a:pPr>
                <a:spcBef>
                  <a:spcPct val="0"/>
                </a:spcBef>
                <a:buClrTx/>
                <a:buSzTx/>
                <a:buFontTx/>
                <a:buNone/>
              </a:pPr>
              <a:t>47</a:t>
            </a:fld>
            <a:endParaRPr lang="it-IT" altLang="it-IT" sz="1600">
              <a:solidFill>
                <a:srgbClr val="2F4B2F"/>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olo 1"/>
          <p:cNvSpPr>
            <a:spLocks noGrp="1"/>
          </p:cNvSpPr>
          <p:nvPr>
            <p:ph type="title"/>
          </p:nvPr>
        </p:nvSpPr>
        <p:spPr>
          <a:xfrm>
            <a:off x="301625" y="228600"/>
            <a:ext cx="8534400" cy="914400"/>
          </a:xfrm>
        </p:spPr>
        <p:txBody>
          <a:bodyPr/>
          <a:lstStyle/>
          <a:p>
            <a:pPr algn="l"/>
            <a:r>
              <a:rPr lang="en-GB" altLang="it-IT" sz="2800"/>
              <a:t>Work in pairs. </a:t>
            </a:r>
            <a:br>
              <a:rPr lang="en-GB" altLang="it-IT" sz="2800"/>
            </a:br>
            <a:r>
              <a:rPr lang="en-GB" altLang="it-IT" sz="2800"/>
              <a:t>Try to explain these examples of metonymy.</a:t>
            </a:r>
            <a:endParaRPr lang="it-IT" altLang="it-IT" sz="2800"/>
          </a:p>
        </p:txBody>
      </p:sp>
      <p:graphicFrame>
        <p:nvGraphicFramePr>
          <p:cNvPr id="3" name="Tabella 2"/>
          <p:cNvGraphicFramePr>
            <a:graphicFrameLocks noGrp="1"/>
          </p:cNvGraphicFramePr>
          <p:nvPr/>
        </p:nvGraphicFramePr>
        <p:xfrm>
          <a:off x="285750" y="1643063"/>
          <a:ext cx="8643938" cy="4665666"/>
        </p:xfrm>
        <a:graphic>
          <a:graphicData uri="http://schemas.openxmlformats.org/drawingml/2006/table">
            <a:tbl>
              <a:tblPr/>
              <a:tblGrid>
                <a:gridCol w="5214938">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tblGrid>
              <a:tr h="316688">
                <a:tc>
                  <a:txBody>
                    <a:bodyPr/>
                    <a:lstStyle/>
                    <a:p>
                      <a:pPr>
                        <a:spcAft>
                          <a:spcPts val="0"/>
                        </a:spcAft>
                      </a:pPr>
                      <a:r>
                        <a:rPr lang="en-GB" sz="1800" dirty="0">
                          <a:solidFill>
                            <a:schemeClr val="tx2">
                              <a:lumMod val="50000"/>
                            </a:schemeClr>
                          </a:solidFill>
                          <a:latin typeface="+mn-lt"/>
                          <a:ea typeface="SimSun"/>
                        </a:rPr>
                        <a:t>He bought </a:t>
                      </a:r>
                      <a:r>
                        <a:rPr lang="en-GB" sz="1800" i="1" dirty="0">
                          <a:solidFill>
                            <a:schemeClr val="tx2">
                              <a:lumMod val="50000"/>
                            </a:schemeClr>
                          </a:solidFill>
                          <a:latin typeface="+mn-lt"/>
                          <a:ea typeface="SimSun"/>
                        </a:rPr>
                        <a:t>a Ford</a:t>
                      </a:r>
                      <a:r>
                        <a:rPr lang="en-GB" sz="1800" dirty="0">
                          <a:solidFill>
                            <a:schemeClr val="tx2">
                              <a:lumMod val="50000"/>
                            </a:schemeClr>
                          </a:solidFill>
                          <a:latin typeface="+mn-lt"/>
                          <a:ea typeface="SimSun"/>
                        </a:rPr>
                        <a:t>.</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6688">
                <a:tc>
                  <a:txBody>
                    <a:bodyPr/>
                    <a:lstStyle/>
                    <a:p>
                      <a:pPr>
                        <a:spcAft>
                          <a:spcPts val="0"/>
                        </a:spcAft>
                      </a:pPr>
                      <a:r>
                        <a:rPr lang="en-GB" sz="1800">
                          <a:solidFill>
                            <a:schemeClr val="tx2">
                              <a:lumMod val="50000"/>
                            </a:schemeClr>
                          </a:solidFill>
                          <a:latin typeface="+mn-lt"/>
                          <a:ea typeface="SimSun"/>
                        </a:rPr>
                        <a:t>He's a </a:t>
                      </a:r>
                      <a:r>
                        <a:rPr lang="en-GB" sz="1800" i="1">
                          <a:solidFill>
                            <a:schemeClr val="tx2">
                              <a:lumMod val="50000"/>
                            </a:schemeClr>
                          </a:solidFill>
                          <a:latin typeface="+mn-lt"/>
                          <a:ea typeface="SimSun"/>
                        </a:rPr>
                        <a:t>big question mark</a:t>
                      </a:r>
                      <a:r>
                        <a:rPr lang="en-GB" sz="1800">
                          <a:solidFill>
                            <a:schemeClr val="tx2">
                              <a:lumMod val="50000"/>
                            </a:schemeClr>
                          </a:solidFill>
                          <a:latin typeface="+mn-lt"/>
                          <a:ea typeface="SimSun"/>
                        </a:rPr>
                        <a:t> to me.</a:t>
                      </a:r>
                      <a:endParaRPr lang="it-IT" sz="18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6688">
                <a:tc>
                  <a:txBody>
                    <a:bodyPr/>
                    <a:lstStyle/>
                    <a:p>
                      <a:pPr>
                        <a:spcAft>
                          <a:spcPts val="0"/>
                        </a:spcAft>
                      </a:pPr>
                      <a:r>
                        <a:rPr lang="en-GB" sz="1800" dirty="0">
                          <a:solidFill>
                            <a:schemeClr val="tx2">
                              <a:lumMod val="50000"/>
                            </a:schemeClr>
                          </a:solidFill>
                          <a:latin typeface="+mn-lt"/>
                          <a:ea typeface="SimSun"/>
                        </a:rPr>
                        <a:t>He's got </a:t>
                      </a:r>
                      <a:r>
                        <a:rPr lang="en-GB" sz="1800" i="1" dirty="0">
                          <a:solidFill>
                            <a:schemeClr val="tx2">
                              <a:lumMod val="50000"/>
                            </a:schemeClr>
                          </a:solidFill>
                          <a:latin typeface="+mn-lt"/>
                          <a:ea typeface="SimSun"/>
                        </a:rPr>
                        <a:t>a Picasso</a:t>
                      </a:r>
                      <a:r>
                        <a:rPr lang="en-GB" sz="1800" dirty="0">
                          <a:solidFill>
                            <a:schemeClr val="tx2">
                              <a:lumMod val="50000"/>
                            </a:schemeClr>
                          </a:solidFill>
                          <a:latin typeface="+mn-lt"/>
                          <a:ea typeface="SimSun"/>
                        </a:rPr>
                        <a:t>.</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6688">
                <a:tc>
                  <a:txBody>
                    <a:bodyPr/>
                    <a:lstStyle/>
                    <a:p>
                      <a:pPr>
                        <a:spcAft>
                          <a:spcPts val="0"/>
                        </a:spcAft>
                      </a:pPr>
                      <a:r>
                        <a:rPr kumimoji="0" lang="en-GB" sz="1800" kern="1200" dirty="0">
                          <a:solidFill>
                            <a:schemeClr val="tx2">
                              <a:lumMod val="50000"/>
                            </a:schemeClr>
                          </a:solidFill>
                          <a:latin typeface="+mn-lt"/>
                          <a:ea typeface="+mn-ea"/>
                          <a:cs typeface="+mn-cs"/>
                        </a:rPr>
                        <a:t>Let's not let </a:t>
                      </a:r>
                      <a:r>
                        <a:rPr kumimoji="0" lang="en-GB" sz="1800" i="1" kern="1200" dirty="0">
                          <a:solidFill>
                            <a:schemeClr val="tx2">
                              <a:lumMod val="50000"/>
                            </a:schemeClr>
                          </a:solidFill>
                          <a:latin typeface="+mn-lt"/>
                          <a:ea typeface="+mn-ea"/>
                          <a:cs typeface="+mn-cs"/>
                        </a:rPr>
                        <a:t>Iraq</a:t>
                      </a:r>
                      <a:r>
                        <a:rPr kumimoji="0" lang="en-GB" sz="1800" kern="1200" dirty="0">
                          <a:solidFill>
                            <a:schemeClr val="tx2">
                              <a:lumMod val="50000"/>
                            </a:schemeClr>
                          </a:solidFill>
                          <a:latin typeface="+mn-lt"/>
                          <a:ea typeface="+mn-ea"/>
                          <a:cs typeface="+mn-cs"/>
                        </a:rPr>
                        <a:t> become another </a:t>
                      </a:r>
                      <a:r>
                        <a:rPr kumimoji="0" lang="en-GB" sz="1800" i="1" kern="1200" dirty="0">
                          <a:solidFill>
                            <a:schemeClr val="tx2">
                              <a:lumMod val="50000"/>
                            </a:schemeClr>
                          </a:solidFill>
                          <a:latin typeface="+mn-lt"/>
                          <a:ea typeface="+mn-ea"/>
                          <a:cs typeface="+mn-cs"/>
                        </a:rPr>
                        <a:t>Viet Nam</a:t>
                      </a:r>
                      <a:r>
                        <a:rPr kumimoji="0" lang="en-GB" sz="1800" kern="1200" dirty="0">
                          <a:solidFill>
                            <a:schemeClr val="tx2">
                              <a:lumMod val="50000"/>
                            </a:schemeClr>
                          </a:solidFill>
                          <a:latin typeface="+mn-lt"/>
                          <a:ea typeface="+mn-ea"/>
                          <a:cs typeface="+mn-cs"/>
                        </a:rPr>
                        <a:t>.</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6688">
                <a:tc>
                  <a:txBody>
                    <a:bodyPr/>
                    <a:lstStyle/>
                    <a:p>
                      <a:pPr>
                        <a:spcAft>
                          <a:spcPts val="0"/>
                        </a:spcAft>
                      </a:pPr>
                      <a:r>
                        <a:rPr lang="it-IT" sz="1800" i="1" dirty="0" err="1">
                          <a:solidFill>
                            <a:schemeClr val="tx2">
                              <a:lumMod val="50000"/>
                            </a:schemeClr>
                          </a:solidFill>
                          <a:latin typeface="+mn-lt"/>
                          <a:ea typeface="SimSun"/>
                        </a:rPr>
                        <a:t>Napoleon</a:t>
                      </a:r>
                      <a:r>
                        <a:rPr lang="it-IT" sz="1800" dirty="0">
                          <a:solidFill>
                            <a:schemeClr val="tx2">
                              <a:lumMod val="50000"/>
                            </a:schemeClr>
                          </a:solidFill>
                          <a:latin typeface="+mn-lt"/>
                          <a:ea typeface="SimSun"/>
                        </a:rPr>
                        <a:t> </a:t>
                      </a:r>
                      <a:r>
                        <a:rPr lang="it-IT" sz="1800" dirty="0" err="1">
                          <a:solidFill>
                            <a:schemeClr val="tx2">
                              <a:lumMod val="50000"/>
                            </a:schemeClr>
                          </a:solidFill>
                          <a:latin typeface="+mn-lt"/>
                          <a:ea typeface="SimSun"/>
                        </a:rPr>
                        <a:t>lost</a:t>
                      </a:r>
                      <a:r>
                        <a:rPr lang="it-IT" sz="1800" dirty="0">
                          <a:solidFill>
                            <a:schemeClr val="tx2">
                              <a:lumMod val="50000"/>
                            </a:schemeClr>
                          </a:solidFill>
                          <a:latin typeface="+mn-lt"/>
                          <a:ea typeface="SimSun"/>
                        </a:rPr>
                        <a:t> at Waterloo.</a:t>
                      </a: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dirty="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6688">
                <a:tc>
                  <a:txBody>
                    <a:bodyPr/>
                    <a:lstStyle/>
                    <a:p>
                      <a:pPr>
                        <a:spcAft>
                          <a:spcPts val="0"/>
                        </a:spcAft>
                      </a:pPr>
                      <a:r>
                        <a:rPr lang="en-GB" sz="1800" dirty="0">
                          <a:solidFill>
                            <a:schemeClr val="tx2">
                              <a:lumMod val="50000"/>
                            </a:schemeClr>
                          </a:solidFill>
                          <a:latin typeface="+mn-lt"/>
                          <a:ea typeface="SimSun"/>
                        </a:rPr>
                        <a:t>The </a:t>
                      </a:r>
                      <a:r>
                        <a:rPr lang="en-GB" sz="1800" i="1" dirty="0">
                          <a:solidFill>
                            <a:schemeClr val="tx2">
                              <a:lumMod val="50000"/>
                            </a:schemeClr>
                          </a:solidFill>
                          <a:latin typeface="+mn-lt"/>
                          <a:ea typeface="SimSun"/>
                        </a:rPr>
                        <a:t>buses</a:t>
                      </a:r>
                      <a:r>
                        <a:rPr lang="en-GB" sz="1800" dirty="0">
                          <a:solidFill>
                            <a:schemeClr val="tx2">
                              <a:lumMod val="50000"/>
                            </a:schemeClr>
                          </a:solidFill>
                          <a:latin typeface="+mn-lt"/>
                          <a:ea typeface="SimSun"/>
                        </a:rPr>
                        <a:t> are on strike.</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16688">
                <a:tc>
                  <a:txBody>
                    <a:bodyPr/>
                    <a:lstStyle/>
                    <a:p>
                      <a:pPr>
                        <a:spcAft>
                          <a:spcPts val="0"/>
                        </a:spcAft>
                      </a:pPr>
                      <a:r>
                        <a:rPr lang="en-GB" sz="1800" dirty="0">
                          <a:solidFill>
                            <a:schemeClr val="tx2">
                              <a:lumMod val="50000"/>
                            </a:schemeClr>
                          </a:solidFill>
                          <a:latin typeface="+mn-lt"/>
                          <a:ea typeface="SimSun"/>
                        </a:rPr>
                        <a:t>The </a:t>
                      </a:r>
                      <a:r>
                        <a:rPr lang="en-GB" sz="1800" i="1" dirty="0">
                          <a:solidFill>
                            <a:schemeClr val="tx2">
                              <a:lumMod val="50000"/>
                            </a:schemeClr>
                          </a:solidFill>
                          <a:latin typeface="+mn-lt"/>
                          <a:ea typeface="SimSun"/>
                        </a:rPr>
                        <a:t>ham sandwich</a:t>
                      </a:r>
                      <a:r>
                        <a:rPr lang="en-GB" sz="1800" dirty="0">
                          <a:solidFill>
                            <a:schemeClr val="tx2">
                              <a:lumMod val="50000"/>
                            </a:schemeClr>
                          </a:solidFill>
                          <a:latin typeface="+mn-lt"/>
                          <a:ea typeface="SimSun"/>
                        </a:rPr>
                        <a:t> is waiting for his check.</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48722">
                <a:tc>
                  <a:txBody>
                    <a:bodyPr/>
                    <a:lstStyle/>
                    <a:p>
                      <a:pPr>
                        <a:spcAft>
                          <a:spcPts val="0"/>
                        </a:spcAft>
                      </a:pPr>
                      <a:r>
                        <a:rPr lang="en-GB" sz="1800" dirty="0">
                          <a:solidFill>
                            <a:schemeClr val="tx2">
                              <a:lumMod val="50000"/>
                            </a:schemeClr>
                          </a:solidFill>
                          <a:latin typeface="+mn-lt"/>
                          <a:ea typeface="SimSun"/>
                        </a:rPr>
                        <a:t>The </a:t>
                      </a:r>
                      <a:r>
                        <a:rPr lang="en-GB" sz="1800" i="1" dirty="0">
                          <a:solidFill>
                            <a:schemeClr val="tx2">
                              <a:lumMod val="50000"/>
                            </a:schemeClr>
                          </a:solidFill>
                          <a:latin typeface="+mn-lt"/>
                          <a:ea typeface="SimSun"/>
                        </a:rPr>
                        <a:t>Times</a:t>
                      </a:r>
                      <a:r>
                        <a:rPr lang="en-GB" sz="1800" dirty="0">
                          <a:solidFill>
                            <a:schemeClr val="tx2">
                              <a:lumMod val="50000"/>
                            </a:schemeClr>
                          </a:solidFill>
                          <a:latin typeface="+mn-lt"/>
                          <a:ea typeface="SimSun"/>
                        </a:rPr>
                        <a:t> hasn't arrived at the Press Conference yet.</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6688">
                <a:tc>
                  <a:txBody>
                    <a:bodyPr/>
                    <a:lstStyle/>
                    <a:p>
                      <a:pPr>
                        <a:spcAft>
                          <a:spcPts val="0"/>
                        </a:spcAft>
                      </a:pPr>
                      <a:r>
                        <a:rPr lang="en-GB" sz="1800" dirty="0">
                          <a:solidFill>
                            <a:schemeClr val="tx2">
                              <a:lumMod val="50000"/>
                            </a:schemeClr>
                          </a:solidFill>
                          <a:latin typeface="+mn-lt"/>
                          <a:ea typeface="SimSun"/>
                        </a:rPr>
                        <a:t>The </a:t>
                      </a:r>
                      <a:r>
                        <a:rPr lang="en-GB" sz="1800" i="1" dirty="0">
                          <a:solidFill>
                            <a:schemeClr val="tx2">
                              <a:lumMod val="50000"/>
                            </a:schemeClr>
                          </a:solidFill>
                          <a:latin typeface="+mn-lt"/>
                          <a:ea typeface="SimSun"/>
                        </a:rPr>
                        <a:t>White House</a:t>
                      </a:r>
                      <a:r>
                        <a:rPr lang="en-GB" sz="1800" dirty="0">
                          <a:solidFill>
                            <a:schemeClr val="tx2">
                              <a:lumMod val="50000"/>
                            </a:schemeClr>
                          </a:solidFill>
                          <a:latin typeface="+mn-lt"/>
                          <a:ea typeface="SimSun"/>
                        </a:rPr>
                        <a:t> isn't saying anything.</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16688">
                <a:tc>
                  <a:txBody>
                    <a:bodyPr/>
                    <a:lstStyle/>
                    <a:p>
                      <a:pPr>
                        <a:spcAft>
                          <a:spcPts val="0"/>
                        </a:spcAft>
                      </a:pPr>
                      <a:r>
                        <a:rPr lang="en-GB" sz="1800" i="1" dirty="0">
                          <a:solidFill>
                            <a:schemeClr val="tx2">
                              <a:lumMod val="50000"/>
                            </a:schemeClr>
                          </a:solidFill>
                          <a:latin typeface="+mn-lt"/>
                          <a:ea typeface="SimSun"/>
                        </a:rPr>
                        <a:t>Wall Street</a:t>
                      </a:r>
                      <a:r>
                        <a:rPr lang="en-GB" sz="1800" dirty="0">
                          <a:solidFill>
                            <a:schemeClr val="tx2">
                              <a:lumMod val="50000"/>
                            </a:schemeClr>
                          </a:solidFill>
                          <a:latin typeface="+mn-lt"/>
                          <a:ea typeface="SimSun"/>
                        </a:rPr>
                        <a:t> is in a panic.</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16688">
                <a:tc>
                  <a:txBody>
                    <a:bodyPr/>
                    <a:lstStyle/>
                    <a:p>
                      <a:pPr>
                        <a:spcAft>
                          <a:spcPts val="0"/>
                        </a:spcAft>
                      </a:pPr>
                      <a:r>
                        <a:rPr lang="en-GB" sz="1800" dirty="0">
                          <a:solidFill>
                            <a:schemeClr val="tx2">
                              <a:lumMod val="50000"/>
                            </a:schemeClr>
                          </a:solidFill>
                          <a:latin typeface="+mn-lt"/>
                          <a:ea typeface="SimSun"/>
                        </a:rPr>
                        <a:t> </a:t>
                      </a:r>
                      <a:r>
                        <a:rPr lang="it-IT" sz="1800" i="1" dirty="0" err="1">
                          <a:solidFill>
                            <a:schemeClr val="tx2">
                              <a:lumMod val="50000"/>
                            </a:schemeClr>
                          </a:solidFill>
                          <a:latin typeface="+mn-lt"/>
                          <a:ea typeface="SimSun"/>
                        </a:rPr>
                        <a:t>Watergate</a:t>
                      </a:r>
                      <a:r>
                        <a:rPr lang="it-IT" sz="1800" dirty="0">
                          <a:solidFill>
                            <a:schemeClr val="tx2">
                              <a:lumMod val="50000"/>
                            </a:schemeClr>
                          </a:solidFill>
                          <a:latin typeface="+mn-lt"/>
                          <a:ea typeface="SimSun"/>
                        </a:rPr>
                        <a:t> </a:t>
                      </a:r>
                      <a:r>
                        <a:rPr lang="it-IT" sz="1800" dirty="0" err="1">
                          <a:solidFill>
                            <a:schemeClr val="tx2">
                              <a:lumMod val="50000"/>
                            </a:schemeClr>
                          </a:solidFill>
                          <a:latin typeface="+mn-lt"/>
                          <a:ea typeface="SimSun"/>
                        </a:rPr>
                        <a:t>changed</a:t>
                      </a:r>
                      <a:r>
                        <a:rPr lang="it-IT" sz="1800" dirty="0">
                          <a:solidFill>
                            <a:schemeClr val="tx2">
                              <a:lumMod val="50000"/>
                            </a:schemeClr>
                          </a:solidFill>
                          <a:latin typeface="+mn-lt"/>
                          <a:ea typeface="SimSun"/>
                        </a:rPr>
                        <a:t> </a:t>
                      </a:r>
                      <a:r>
                        <a:rPr lang="it-IT" sz="1800" dirty="0" err="1">
                          <a:solidFill>
                            <a:schemeClr val="tx2">
                              <a:lumMod val="50000"/>
                            </a:schemeClr>
                          </a:solidFill>
                          <a:latin typeface="+mn-lt"/>
                          <a:ea typeface="SimSun"/>
                        </a:rPr>
                        <a:t>our</a:t>
                      </a:r>
                      <a:r>
                        <a:rPr lang="it-IT" sz="1800" dirty="0">
                          <a:solidFill>
                            <a:schemeClr val="tx2">
                              <a:lumMod val="50000"/>
                            </a:schemeClr>
                          </a:solidFill>
                          <a:latin typeface="+mn-lt"/>
                          <a:ea typeface="SimSun"/>
                        </a:rPr>
                        <a:t> politics.</a:t>
                      </a: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16688">
                <a:tc>
                  <a:txBody>
                    <a:bodyPr/>
                    <a:lstStyle/>
                    <a:p>
                      <a:pPr>
                        <a:spcAft>
                          <a:spcPts val="0"/>
                        </a:spcAft>
                      </a:pPr>
                      <a:r>
                        <a:rPr lang="en-GB" sz="1800" i="1" dirty="0">
                          <a:solidFill>
                            <a:schemeClr val="tx2">
                              <a:lumMod val="50000"/>
                            </a:schemeClr>
                          </a:solidFill>
                          <a:latin typeface="+mn-lt"/>
                          <a:ea typeface="SimSun"/>
                        </a:rPr>
                        <a:t>9/11</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16688">
                <a:tc>
                  <a:txBody>
                    <a:bodyPr/>
                    <a:lstStyle/>
                    <a:p>
                      <a:pPr>
                        <a:spcAft>
                          <a:spcPts val="0"/>
                        </a:spcAft>
                      </a:pPr>
                      <a:r>
                        <a:rPr kumimoji="0" lang="en-GB" sz="1800" i="1" kern="1200" dirty="0">
                          <a:solidFill>
                            <a:schemeClr val="tx2">
                              <a:lumMod val="50000"/>
                            </a:schemeClr>
                          </a:solidFill>
                          <a:latin typeface="+mn-lt"/>
                          <a:ea typeface="+mn-ea"/>
                          <a:cs typeface="+mn-cs"/>
                        </a:rPr>
                        <a:t>Brazil</a:t>
                      </a:r>
                      <a:r>
                        <a:rPr kumimoji="0" lang="en-GB" sz="1800" kern="1200" dirty="0">
                          <a:solidFill>
                            <a:schemeClr val="tx1"/>
                          </a:solidFill>
                          <a:latin typeface="+mn-lt"/>
                          <a:ea typeface="+mn-ea"/>
                          <a:cs typeface="+mn-cs"/>
                        </a:rPr>
                        <a:t> </a:t>
                      </a:r>
                      <a:r>
                        <a:rPr lang="en-GB" sz="1800" dirty="0">
                          <a:solidFill>
                            <a:schemeClr val="tx2">
                              <a:lumMod val="50000"/>
                            </a:schemeClr>
                          </a:solidFill>
                          <a:latin typeface="+mn-lt"/>
                          <a:ea typeface="SimSun"/>
                        </a:rPr>
                        <a:t>won the soccer match.</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16688">
                <a:tc>
                  <a:txBody>
                    <a:bodyPr/>
                    <a:lstStyle/>
                    <a:p>
                      <a:pPr>
                        <a:spcAft>
                          <a:spcPts val="0"/>
                        </a:spcAft>
                      </a:pPr>
                      <a:r>
                        <a:rPr lang="en-GB" sz="1800" i="1" dirty="0">
                          <a:solidFill>
                            <a:schemeClr val="tx2">
                              <a:lumMod val="50000"/>
                            </a:schemeClr>
                          </a:solidFill>
                          <a:latin typeface="+mn-lt"/>
                          <a:ea typeface="SimSun"/>
                        </a:rPr>
                        <a:t>The pen</a:t>
                      </a:r>
                      <a:r>
                        <a:rPr lang="en-GB" sz="1800" dirty="0">
                          <a:solidFill>
                            <a:schemeClr val="tx2">
                              <a:lumMod val="50000"/>
                            </a:schemeClr>
                          </a:solidFill>
                          <a:latin typeface="+mn-lt"/>
                          <a:ea typeface="SimSun"/>
                        </a:rPr>
                        <a:t> is a powerful weapon.</a:t>
                      </a:r>
                      <a:endParaRPr lang="it-IT" sz="18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100" dirty="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
        <p:nvSpPr>
          <p:cNvPr id="6353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DF52FA70-D941-4C21-B75A-03F803CA0080}" type="slidenum">
              <a:rPr lang="it-IT" altLang="it-IT" sz="1600" smtClean="0">
                <a:solidFill>
                  <a:srgbClr val="2F4B2F"/>
                </a:solidFill>
              </a:rPr>
              <a:pPr>
                <a:spcBef>
                  <a:spcPct val="0"/>
                </a:spcBef>
                <a:buClrTx/>
                <a:buSzTx/>
                <a:buFontTx/>
                <a:buNone/>
              </a:pPr>
              <a:t>48</a:t>
            </a:fld>
            <a:endParaRPr lang="it-IT" altLang="it-IT" sz="1600">
              <a:solidFill>
                <a:srgbClr val="2F4B2F"/>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Synecdoche</a:t>
            </a:r>
            <a:endParaRPr lang="it-IT" dirty="0"/>
          </a:p>
        </p:txBody>
      </p:sp>
      <p:sp>
        <p:nvSpPr>
          <p:cNvPr id="47107" name="Segnaposto contenuto 2"/>
          <p:cNvSpPr>
            <a:spLocks noGrp="1"/>
          </p:cNvSpPr>
          <p:nvPr>
            <p:ph sz="quarter" idx="1"/>
          </p:nvPr>
        </p:nvSpPr>
        <p:spPr>
          <a:xfrm>
            <a:off x="301625" y="1527175"/>
            <a:ext cx="8628063" cy="4759325"/>
          </a:xfrm>
        </p:spPr>
        <p:txBody>
          <a:bodyPr/>
          <a:lstStyle/>
          <a:p>
            <a:pPr>
              <a:defRPr/>
            </a:pPr>
            <a:r>
              <a:rPr lang="en-GB" dirty="0">
                <a:solidFill>
                  <a:schemeClr val="accent3">
                    <a:lumMod val="50000"/>
                  </a:schemeClr>
                </a:solidFill>
              </a:rPr>
              <a:t>Part of something refers to whole.</a:t>
            </a:r>
            <a:endParaRPr lang="it-IT" dirty="0">
              <a:solidFill>
                <a:schemeClr val="accent3">
                  <a:lumMod val="50000"/>
                </a:schemeClr>
              </a:solidFill>
            </a:endParaRPr>
          </a:p>
          <a:p>
            <a:pPr>
              <a:defRPr/>
            </a:pPr>
            <a:r>
              <a:rPr lang="en-GB" dirty="0">
                <a:solidFill>
                  <a:schemeClr val="accent3">
                    <a:lumMod val="50000"/>
                  </a:schemeClr>
                </a:solidFill>
              </a:rPr>
              <a:t>It is sometimes considered a subclass of metonymy.</a:t>
            </a:r>
            <a:endParaRPr lang="it-IT" dirty="0">
              <a:solidFill>
                <a:schemeClr val="accent3">
                  <a:lumMod val="50000"/>
                </a:schemeClr>
              </a:solidFill>
            </a:endParaRPr>
          </a:p>
          <a:p>
            <a:pPr>
              <a:defRPr/>
            </a:pPr>
            <a:r>
              <a:rPr lang="en-GB" dirty="0">
                <a:solidFill>
                  <a:schemeClr val="accent3">
                    <a:lumMod val="50000"/>
                  </a:schemeClr>
                </a:solidFill>
              </a:rPr>
              <a:t>A figure of speech in which a part is used to represent the whole, the whole for a part, the specific for the general, the general for the specific, or the material for the thing made from it.</a:t>
            </a:r>
          </a:p>
          <a:p>
            <a:pPr>
              <a:defRPr/>
            </a:pPr>
            <a:r>
              <a:rPr lang="en-GB" dirty="0">
                <a:solidFill>
                  <a:schemeClr val="accent3">
                    <a:lumMod val="50000"/>
                  </a:schemeClr>
                </a:solidFill>
              </a:rPr>
              <a:t>It is a </a:t>
            </a:r>
            <a:r>
              <a:rPr lang="en-GB" b="1" dirty="0">
                <a:solidFill>
                  <a:schemeClr val="accent3">
                    <a:lumMod val="50000"/>
                  </a:schemeClr>
                </a:solidFill>
              </a:rPr>
              <a:t>synecdoche</a:t>
            </a:r>
            <a:r>
              <a:rPr lang="en-GB" dirty="0">
                <a:solidFill>
                  <a:schemeClr val="accent3">
                    <a:lumMod val="50000"/>
                  </a:schemeClr>
                </a:solidFill>
              </a:rPr>
              <a:t> if A is part of B, or vice versa.</a:t>
            </a:r>
            <a:endParaRPr lang="it-IT" dirty="0">
              <a:solidFill>
                <a:schemeClr val="accent3">
                  <a:lumMod val="50000"/>
                </a:schemeClr>
              </a:solidFill>
            </a:endParaRPr>
          </a:p>
          <a:p>
            <a:pPr>
              <a:defRPr/>
            </a:pPr>
            <a:r>
              <a:rPr lang="en-GB" dirty="0">
                <a:solidFill>
                  <a:schemeClr val="accent3">
                    <a:lumMod val="50000"/>
                  </a:schemeClr>
                </a:solidFill>
              </a:rPr>
              <a:t>It is </a:t>
            </a:r>
            <a:r>
              <a:rPr lang="en-GB" b="1" dirty="0">
                <a:solidFill>
                  <a:schemeClr val="accent3">
                    <a:lumMod val="50000"/>
                  </a:schemeClr>
                </a:solidFill>
              </a:rPr>
              <a:t>a metonymy</a:t>
            </a:r>
            <a:r>
              <a:rPr lang="en-GB" dirty="0">
                <a:solidFill>
                  <a:schemeClr val="accent3">
                    <a:lumMod val="50000"/>
                  </a:schemeClr>
                </a:solidFill>
              </a:rPr>
              <a:t> if A is commonly associated to B but it is not necessarily a part of it.</a:t>
            </a:r>
            <a:endParaRPr lang="it-IT" dirty="0">
              <a:solidFill>
                <a:schemeClr val="accent3">
                  <a:lumMod val="50000"/>
                </a:schemeClr>
              </a:solidFill>
            </a:endParaRPr>
          </a:p>
        </p:txBody>
      </p:sp>
      <p:sp>
        <p:nvSpPr>
          <p:cNvPr id="64516"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7623ABCD-343D-4A44-82DF-499F35A81B1A}" type="slidenum">
              <a:rPr lang="it-IT" altLang="it-IT" sz="1600" smtClean="0">
                <a:solidFill>
                  <a:srgbClr val="2F4B2F"/>
                </a:solidFill>
              </a:rPr>
              <a:pPr>
                <a:spcBef>
                  <a:spcPct val="0"/>
                </a:spcBef>
                <a:buClrTx/>
                <a:buSzTx/>
                <a:buFontTx/>
                <a:buNone/>
              </a:pPr>
              <a:t>49</a:t>
            </a:fld>
            <a:endParaRPr lang="it-IT" altLang="it-IT" sz="1600">
              <a:solidFill>
                <a:srgbClr val="2F4B2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r>
              <a:rPr lang="it-IT" altLang="it-IT" sz="4400"/>
              <a:t>Truth</a:t>
            </a:r>
          </a:p>
        </p:txBody>
      </p:sp>
      <p:sp>
        <p:nvSpPr>
          <p:cNvPr id="3" name="CasellaDiTesto 2"/>
          <p:cNvSpPr txBox="1"/>
          <p:nvPr/>
        </p:nvSpPr>
        <p:spPr>
          <a:xfrm>
            <a:off x="357188" y="1428750"/>
            <a:ext cx="5143500" cy="4832350"/>
          </a:xfrm>
          <a:prstGeom prst="rect">
            <a:avLst/>
          </a:prstGeom>
          <a:noFill/>
        </p:spPr>
        <p:txBody>
          <a:bodyPr>
            <a:spAutoFit/>
          </a:bodyPr>
          <a:lstStyle/>
          <a:p>
            <a:pPr algn="ctr" eaLnBrk="1" hangingPunct="1">
              <a:defRPr/>
            </a:pPr>
            <a:r>
              <a:rPr lang="it-IT" sz="2800" dirty="0" err="1">
                <a:solidFill>
                  <a:schemeClr val="bg2">
                    <a:lumMod val="10000"/>
                  </a:schemeClr>
                </a:solidFill>
                <a:latin typeface="+mn-lt"/>
              </a:rPr>
              <a:t>There</a:t>
            </a:r>
            <a:r>
              <a:rPr lang="it-IT" sz="2800" dirty="0">
                <a:solidFill>
                  <a:schemeClr val="bg2">
                    <a:lumMod val="10000"/>
                  </a:schemeClr>
                </a:solidFill>
                <a:latin typeface="+mn-lt"/>
              </a:rPr>
              <a:t>’s no </a:t>
            </a:r>
            <a:r>
              <a:rPr lang="it-IT" sz="2800" dirty="0" err="1">
                <a:solidFill>
                  <a:schemeClr val="bg2">
                    <a:lumMod val="10000"/>
                  </a:schemeClr>
                </a:solidFill>
                <a:latin typeface="+mn-lt"/>
              </a:rPr>
              <a:t>such</a:t>
            </a:r>
            <a:r>
              <a:rPr lang="it-IT" sz="2800" dirty="0">
                <a:solidFill>
                  <a:schemeClr val="bg2">
                    <a:lumMod val="10000"/>
                  </a:schemeClr>
                </a:solidFill>
                <a:latin typeface="+mn-lt"/>
              </a:rPr>
              <a:t> </a:t>
            </a:r>
            <a:r>
              <a:rPr lang="it-IT" sz="2800" dirty="0" err="1">
                <a:solidFill>
                  <a:schemeClr val="bg2">
                    <a:lumMod val="10000"/>
                  </a:schemeClr>
                </a:solidFill>
                <a:latin typeface="+mn-lt"/>
              </a:rPr>
              <a:t>thing</a:t>
            </a:r>
            <a:r>
              <a:rPr lang="it-IT" sz="2800" dirty="0">
                <a:solidFill>
                  <a:schemeClr val="bg2">
                    <a:lumMod val="10000"/>
                  </a:schemeClr>
                </a:solidFill>
                <a:latin typeface="+mn-lt"/>
              </a:rPr>
              <a:t> as “</a:t>
            </a:r>
            <a:r>
              <a:rPr lang="it-IT" sz="2800" dirty="0" err="1">
                <a:solidFill>
                  <a:schemeClr val="bg2">
                    <a:lumMod val="10000"/>
                  </a:schemeClr>
                </a:solidFill>
                <a:latin typeface="+mn-lt"/>
              </a:rPr>
              <a:t>absolute</a:t>
            </a:r>
            <a:r>
              <a:rPr lang="it-IT" sz="2800" dirty="0">
                <a:solidFill>
                  <a:schemeClr val="bg2">
                    <a:lumMod val="10000"/>
                  </a:schemeClr>
                </a:solidFill>
                <a:latin typeface="+mn-lt"/>
              </a:rPr>
              <a:t> </a:t>
            </a:r>
            <a:r>
              <a:rPr lang="it-IT" sz="2800" dirty="0" err="1">
                <a:solidFill>
                  <a:schemeClr val="bg2">
                    <a:lumMod val="10000"/>
                  </a:schemeClr>
                </a:solidFill>
                <a:latin typeface="+mn-lt"/>
              </a:rPr>
              <a:t>truth</a:t>
            </a:r>
            <a:r>
              <a:rPr lang="it-IT" sz="2800" dirty="0">
                <a:solidFill>
                  <a:schemeClr val="bg2">
                    <a:lumMod val="10000"/>
                  </a:schemeClr>
                </a:solidFill>
                <a:latin typeface="+mn-lt"/>
              </a:rPr>
              <a:t>”.</a:t>
            </a:r>
          </a:p>
          <a:p>
            <a:pPr algn="ctr" eaLnBrk="1" hangingPunct="1">
              <a:defRPr/>
            </a:pPr>
            <a:endParaRPr lang="it-IT" sz="2800" dirty="0">
              <a:solidFill>
                <a:schemeClr val="bg2">
                  <a:lumMod val="10000"/>
                </a:schemeClr>
              </a:solidFill>
              <a:latin typeface="+mn-lt"/>
            </a:endParaRPr>
          </a:p>
          <a:p>
            <a:pPr algn="ctr" eaLnBrk="1" hangingPunct="1">
              <a:defRPr/>
            </a:pPr>
            <a:r>
              <a:rPr lang="it-IT" sz="2800" dirty="0" err="1">
                <a:solidFill>
                  <a:schemeClr val="bg2">
                    <a:lumMod val="10000"/>
                  </a:schemeClr>
                </a:solidFill>
                <a:latin typeface="+mn-lt"/>
              </a:rPr>
              <a:t>Truth</a:t>
            </a:r>
            <a:r>
              <a:rPr lang="it-IT" sz="2800" dirty="0">
                <a:solidFill>
                  <a:schemeClr val="bg2">
                    <a:lumMod val="10000"/>
                  </a:schemeClr>
                </a:solidFill>
                <a:latin typeface="+mn-lt"/>
              </a:rPr>
              <a:t> is </a:t>
            </a:r>
            <a:r>
              <a:rPr lang="it-IT" sz="2800" dirty="0" err="1">
                <a:solidFill>
                  <a:schemeClr val="bg2">
                    <a:lumMod val="10000"/>
                  </a:schemeClr>
                </a:solidFill>
                <a:latin typeface="+mn-lt"/>
              </a:rPr>
              <a:t>both</a:t>
            </a:r>
            <a:r>
              <a:rPr lang="it-IT" sz="2800" dirty="0">
                <a:solidFill>
                  <a:schemeClr val="bg2">
                    <a:lumMod val="10000"/>
                  </a:schemeClr>
                </a:solidFill>
                <a:latin typeface="+mn-lt"/>
              </a:rPr>
              <a:t> </a:t>
            </a:r>
            <a:r>
              <a:rPr lang="it-IT" sz="2800" b="1" dirty="0">
                <a:solidFill>
                  <a:schemeClr val="bg2">
                    <a:lumMod val="10000"/>
                  </a:schemeClr>
                </a:solidFill>
                <a:latin typeface="+mn-lt"/>
              </a:rPr>
              <a:t>relative</a:t>
            </a:r>
            <a:r>
              <a:rPr lang="it-IT" sz="2800" dirty="0">
                <a:solidFill>
                  <a:schemeClr val="bg2">
                    <a:lumMod val="10000"/>
                  </a:schemeClr>
                </a:solidFill>
                <a:latin typeface="+mn-lt"/>
              </a:rPr>
              <a:t> and </a:t>
            </a:r>
            <a:r>
              <a:rPr lang="it-IT" sz="2800" b="1" dirty="0" err="1">
                <a:solidFill>
                  <a:schemeClr val="bg2">
                    <a:lumMod val="10000"/>
                  </a:schemeClr>
                </a:solidFill>
                <a:latin typeface="+mn-lt"/>
              </a:rPr>
              <a:t>subjective</a:t>
            </a:r>
            <a:r>
              <a:rPr lang="it-IT" sz="2800" dirty="0">
                <a:solidFill>
                  <a:schemeClr val="bg2">
                    <a:lumMod val="10000"/>
                  </a:schemeClr>
                </a:solidFill>
                <a:latin typeface="+mn-lt"/>
              </a:rPr>
              <a:t>.</a:t>
            </a:r>
          </a:p>
          <a:p>
            <a:pPr algn="ctr" eaLnBrk="1" hangingPunct="1">
              <a:defRPr/>
            </a:pPr>
            <a:endParaRPr lang="it-IT" sz="2800" dirty="0">
              <a:solidFill>
                <a:schemeClr val="bg2">
                  <a:lumMod val="10000"/>
                </a:schemeClr>
              </a:solidFill>
              <a:latin typeface="+mn-lt"/>
            </a:endParaRPr>
          </a:p>
          <a:p>
            <a:pPr algn="just" eaLnBrk="1" hangingPunct="1">
              <a:defRPr/>
            </a:pPr>
            <a:r>
              <a:rPr lang="it-IT" sz="2800" dirty="0">
                <a:solidFill>
                  <a:schemeClr val="bg2">
                    <a:lumMod val="10000"/>
                  </a:schemeClr>
                </a:solidFill>
                <a:latin typeface="+mn-lt"/>
              </a:rPr>
              <a:t>The idea of </a:t>
            </a:r>
            <a:r>
              <a:rPr lang="it-IT" sz="2800" dirty="0" err="1">
                <a:solidFill>
                  <a:schemeClr val="bg2">
                    <a:lumMod val="10000"/>
                  </a:schemeClr>
                </a:solidFill>
                <a:latin typeface="+mn-lt"/>
              </a:rPr>
              <a:t>truth</a:t>
            </a:r>
            <a:r>
              <a:rPr lang="it-IT" sz="2800" dirty="0">
                <a:solidFill>
                  <a:schemeClr val="bg2">
                    <a:lumMod val="10000"/>
                  </a:schemeClr>
                </a:solidFill>
                <a:latin typeface="+mn-lt"/>
              </a:rPr>
              <a:t> is </a:t>
            </a:r>
            <a:r>
              <a:rPr lang="it-IT" sz="2800" dirty="0" err="1">
                <a:solidFill>
                  <a:schemeClr val="bg2">
                    <a:lumMod val="10000"/>
                  </a:schemeClr>
                </a:solidFill>
                <a:latin typeface="+mn-lt"/>
              </a:rPr>
              <a:t>very</a:t>
            </a:r>
            <a:r>
              <a:rPr lang="it-IT" sz="2800" dirty="0">
                <a:solidFill>
                  <a:schemeClr val="bg2">
                    <a:lumMod val="10000"/>
                  </a:schemeClr>
                </a:solidFill>
                <a:latin typeface="+mn-lt"/>
              </a:rPr>
              <a:t> </a:t>
            </a:r>
            <a:r>
              <a:rPr lang="it-IT" sz="2800" dirty="0" err="1">
                <a:solidFill>
                  <a:schemeClr val="bg2">
                    <a:lumMod val="10000"/>
                  </a:schemeClr>
                </a:solidFill>
                <a:latin typeface="+mn-lt"/>
              </a:rPr>
              <a:t>problematic</a:t>
            </a:r>
            <a:r>
              <a:rPr lang="it-IT" sz="2800" dirty="0">
                <a:solidFill>
                  <a:schemeClr val="bg2">
                    <a:lumMod val="10000"/>
                  </a:schemeClr>
                </a:solidFill>
                <a:latin typeface="+mn-lt"/>
              </a:rPr>
              <a:t> </a:t>
            </a:r>
            <a:r>
              <a:rPr lang="it-IT" sz="2800" dirty="0" err="1">
                <a:solidFill>
                  <a:schemeClr val="bg2">
                    <a:lumMod val="10000"/>
                  </a:schemeClr>
                </a:solidFill>
                <a:latin typeface="+mn-lt"/>
              </a:rPr>
              <a:t>especially</a:t>
            </a:r>
            <a:r>
              <a:rPr lang="it-IT" sz="2800" dirty="0">
                <a:solidFill>
                  <a:schemeClr val="bg2">
                    <a:lumMod val="10000"/>
                  </a:schemeClr>
                </a:solidFill>
                <a:latin typeface="+mn-lt"/>
              </a:rPr>
              <a:t> when reporting a political story: </a:t>
            </a:r>
            <a:r>
              <a:rPr lang="it-IT" sz="2800" b="1" dirty="0">
                <a:solidFill>
                  <a:schemeClr val="bg2">
                    <a:lumMod val="10000"/>
                  </a:schemeClr>
                </a:solidFill>
                <a:latin typeface="+mn-lt"/>
              </a:rPr>
              <a:t>you can report the </a:t>
            </a:r>
            <a:r>
              <a:rPr lang="it-IT" sz="2800" b="1" dirty="0" err="1">
                <a:solidFill>
                  <a:schemeClr val="bg2">
                    <a:lumMod val="10000"/>
                  </a:schemeClr>
                </a:solidFill>
                <a:latin typeface="+mn-lt"/>
              </a:rPr>
              <a:t>same</a:t>
            </a:r>
            <a:r>
              <a:rPr lang="it-IT" sz="2800" b="1" dirty="0">
                <a:solidFill>
                  <a:schemeClr val="bg2">
                    <a:lumMod val="10000"/>
                  </a:schemeClr>
                </a:solidFill>
                <a:latin typeface="+mn-lt"/>
              </a:rPr>
              <a:t> story in </a:t>
            </a:r>
            <a:r>
              <a:rPr lang="it-IT" sz="2800" b="1" dirty="0" err="1">
                <a:solidFill>
                  <a:schemeClr val="bg2">
                    <a:lumMod val="10000"/>
                  </a:schemeClr>
                </a:solidFill>
                <a:latin typeface="+mn-lt"/>
              </a:rPr>
              <a:t>many</a:t>
            </a:r>
            <a:r>
              <a:rPr lang="it-IT" sz="2800" b="1" dirty="0">
                <a:solidFill>
                  <a:schemeClr val="bg2">
                    <a:lumMod val="10000"/>
                  </a:schemeClr>
                </a:solidFill>
                <a:latin typeface="+mn-lt"/>
              </a:rPr>
              <a:t> different </a:t>
            </a:r>
            <a:r>
              <a:rPr lang="it-IT" sz="2800" b="1" dirty="0" err="1">
                <a:solidFill>
                  <a:schemeClr val="bg2">
                    <a:lumMod val="10000"/>
                  </a:schemeClr>
                </a:solidFill>
                <a:latin typeface="+mn-lt"/>
              </a:rPr>
              <a:t>ways</a:t>
            </a:r>
            <a:r>
              <a:rPr lang="it-IT" sz="2800" dirty="0">
                <a:solidFill>
                  <a:schemeClr val="bg2">
                    <a:lumMod val="10000"/>
                  </a:schemeClr>
                </a:solidFill>
                <a:latin typeface="+mn-lt"/>
              </a:rPr>
              <a:t>. </a:t>
            </a:r>
          </a:p>
        </p:txBody>
      </p:sp>
      <p:pic>
        <p:nvPicPr>
          <p:cNvPr id="21508" name="Picture 2" descr="Sinhala protesters outside BBC off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6438" y="2071688"/>
            <a:ext cx="2900362"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5</a:t>
            </a:fld>
            <a:endParaRPr lang="it-IT" altLang="it-IT" sz="1600">
              <a:solidFill>
                <a:srgbClr val="2F4B2F"/>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olo 1"/>
          <p:cNvSpPr>
            <a:spLocks noGrp="1"/>
          </p:cNvSpPr>
          <p:nvPr>
            <p:ph type="title"/>
          </p:nvPr>
        </p:nvSpPr>
        <p:spPr>
          <a:xfrm>
            <a:off x="301625" y="285750"/>
            <a:ext cx="8628063" cy="701675"/>
          </a:xfrm>
        </p:spPr>
        <p:txBody>
          <a:bodyPr/>
          <a:lstStyle/>
          <a:p>
            <a:pPr algn="l"/>
            <a:r>
              <a:rPr lang="en-GB" altLang="it-IT" sz="2400"/>
              <a:t>Work in pairs. Discuss on the meaning of the following examples of synecdoche.</a:t>
            </a:r>
            <a:endParaRPr lang="it-IT" altLang="it-IT"/>
          </a:p>
        </p:txBody>
      </p:sp>
      <p:graphicFrame>
        <p:nvGraphicFramePr>
          <p:cNvPr id="3" name="Tabella 2"/>
          <p:cNvGraphicFramePr>
            <a:graphicFrameLocks noGrp="1"/>
          </p:cNvGraphicFramePr>
          <p:nvPr/>
        </p:nvGraphicFramePr>
        <p:xfrm>
          <a:off x="285750" y="1643063"/>
          <a:ext cx="8572500" cy="4572000"/>
        </p:xfrm>
        <a:graphic>
          <a:graphicData uri="http://schemas.openxmlformats.org/drawingml/2006/table">
            <a:tbl>
              <a:tblPr/>
              <a:tblGrid>
                <a:gridCol w="5000625">
                  <a:extLst>
                    <a:ext uri="{9D8B030D-6E8A-4147-A177-3AD203B41FA5}">
                      <a16:colId xmlns:a16="http://schemas.microsoft.com/office/drawing/2014/main" val="20000"/>
                    </a:ext>
                  </a:extLst>
                </a:gridCol>
                <a:gridCol w="3571875">
                  <a:extLst>
                    <a:ext uri="{9D8B030D-6E8A-4147-A177-3AD203B41FA5}">
                      <a16:colId xmlns:a16="http://schemas.microsoft.com/office/drawing/2014/main" val="20001"/>
                    </a:ext>
                  </a:extLst>
                </a:gridCol>
              </a:tblGrid>
              <a:tr h="400585">
                <a:tc>
                  <a:txBody>
                    <a:bodyPr/>
                    <a:lstStyle/>
                    <a:p>
                      <a:pPr algn="just">
                        <a:spcAft>
                          <a:spcPts val="0"/>
                        </a:spcAft>
                      </a:pPr>
                      <a:r>
                        <a:rPr lang="en-GB" sz="2000" dirty="0">
                          <a:solidFill>
                            <a:schemeClr val="tx2">
                              <a:lumMod val="50000"/>
                            </a:schemeClr>
                          </a:solidFill>
                          <a:latin typeface="+mn-lt"/>
                          <a:ea typeface="SimSun"/>
                        </a:rPr>
                        <a:t>She’s just a pretty </a:t>
                      </a:r>
                      <a:r>
                        <a:rPr lang="en-GB" sz="2000" i="1" dirty="0">
                          <a:solidFill>
                            <a:schemeClr val="tx2">
                              <a:lumMod val="50000"/>
                            </a:schemeClr>
                          </a:solidFill>
                          <a:latin typeface="+mn-lt"/>
                          <a:ea typeface="SimSun"/>
                        </a:rPr>
                        <a:t>face</a:t>
                      </a:r>
                      <a:r>
                        <a:rPr lang="en-GB" sz="2000" dirty="0">
                          <a:solidFill>
                            <a:schemeClr val="tx2">
                              <a:lumMod val="50000"/>
                            </a:schemeClr>
                          </a:solidFill>
                          <a:latin typeface="+mn-lt"/>
                          <a:ea typeface="SimSun"/>
                        </a:rPr>
                        <a:t>.</a:t>
                      </a:r>
                      <a:endParaRPr lang="it-IT" sz="20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83660">
                <a:tc>
                  <a:txBody>
                    <a:bodyPr/>
                    <a:lstStyle/>
                    <a:p>
                      <a:pPr algn="just">
                        <a:spcAft>
                          <a:spcPts val="0"/>
                        </a:spcAft>
                      </a:pPr>
                      <a:r>
                        <a:rPr lang="en-GB" sz="2000" dirty="0">
                          <a:solidFill>
                            <a:schemeClr val="tx2">
                              <a:lumMod val="50000"/>
                            </a:schemeClr>
                          </a:solidFill>
                          <a:latin typeface="+mn-lt"/>
                          <a:ea typeface="SimSun"/>
                        </a:rPr>
                        <a:t>There are a lot of </a:t>
                      </a:r>
                      <a:r>
                        <a:rPr lang="en-GB" sz="2000" i="1" dirty="0">
                          <a:solidFill>
                            <a:schemeClr val="tx2">
                              <a:lumMod val="50000"/>
                            </a:schemeClr>
                          </a:solidFill>
                          <a:latin typeface="+mn-lt"/>
                          <a:ea typeface="SimSun"/>
                        </a:rPr>
                        <a:t>faces</a:t>
                      </a:r>
                      <a:r>
                        <a:rPr lang="en-GB" sz="2000" dirty="0">
                          <a:solidFill>
                            <a:schemeClr val="tx2">
                              <a:lumMod val="50000"/>
                            </a:schemeClr>
                          </a:solidFill>
                          <a:latin typeface="+mn-lt"/>
                          <a:ea typeface="SimSun"/>
                        </a:rPr>
                        <a:t> out there in the audience.</a:t>
                      </a:r>
                      <a:endParaRPr lang="it-IT" sz="20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dirty="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0585">
                <a:tc>
                  <a:txBody>
                    <a:bodyPr/>
                    <a:lstStyle/>
                    <a:p>
                      <a:pPr algn="just">
                        <a:spcAft>
                          <a:spcPts val="0"/>
                        </a:spcAft>
                      </a:pPr>
                      <a:r>
                        <a:rPr lang="en-GB" sz="2000">
                          <a:solidFill>
                            <a:schemeClr val="tx2">
                              <a:lumMod val="50000"/>
                            </a:schemeClr>
                          </a:solidFill>
                          <a:latin typeface="+mn-lt"/>
                          <a:ea typeface="SimSun"/>
                        </a:rPr>
                        <a:t>We need some new </a:t>
                      </a:r>
                      <a:r>
                        <a:rPr lang="en-GB" sz="2000" i="1">
                          <a:solidFill>
                            <a:schemeClr val="tx2">
                              <a:lumMod val="50000"/>
                            </a:schemeClr>
                          </a:solidFill>
                          <a:latin typeface="+mn-lt"/>
                          <a:ea typeface="SimSun"/>
                        </a:rPr>
                        <a:t>faces</a:t>
                      </a:r>
                      <a:r>
                        <a:rPr lang="en-GB" sz="2000">
                          <a:solidFill>
                            <a:schemeClr val="tx2">
                              <a:lumMod val="50000"/>
                            </a:schemeClr>
                          </a:solidFill>
                          <a:latin typeface="+mn-lt"/>
                          <a:ea typeface="SimSun"/>
                        </a:rPr>
                        <a:t> around here.</a:t>
                      </a:r>
                      <a:endParaRPr lang="it-IT" sz="20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00585">
                <a:tc>
                  <a:txBody>
                    <a:bodyPr/>
                    <a:lstStyle/>
                    <a:p>
                      <a:pPr algn="just">
                        <a:spcAft>
                          <a:spcPts val="0"/>
                        </a:spcAft>
                      </a:pPr>
                      <a:r>
                        <a:rPr lang="en-GB" sz="2000">
                          <a:solidFill>
                            <a:schemeClr val="tx2">
                              <a:lumMod val="50000"/>
                            </a:schemeClr>
                          </a:solidFill>
                          <a:latin typeface="+mn-lt"/>
                          <a:ea typeface="SimSun"/>
                        </a:rPr>
                        <a:t>Give us this day our daily </a:t>
                      </a:r>
                      <a:r>
                        <a:rPr lang="en-GB" sz="2000" i="1">
                          <a:solidFill>
                            <a:schemeClr val="tx2">
                              <a:lumMod val="50000"/>
                            </a:schemeClr>
                          </a:solidFill>
                          <a:latin typeface="+mn-lt"/>
                          <a:ea typeface="SimSun"/>
                        </a:rPr>
                        <a:t>bread</a:t>
                      </a:r>
                      <a:r>
                        <a:rPr lang="en-GB" sz="2000">
                          <a:solidFill>
                            <a:schemeClr val="tx2">
                              <a:lumMod val="50000"/>
                            </a:schemeClr>
                          </a:solidFill>
                          <a:latin typeface="+mn-lt"/>
                          <a:ea typeface="SimSun"/>
                        </a:rPr>
                        <a:t>.</a:t>
                      </a:r>
                      <a:endParaRPr lang="it-IT" sz="20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83660">
                <a:tc>
                  <a:txBody>
                    <a:bodyPr/>
                    <a:lstStyle/>
                    <a:p>
                      <a:pPr algn="just">
                        <a:spcAft>
                          <a:spcPts val="0"/>
                        </a:spcAft>
                      </a:pPr>
                      <a:r>
                        <a:rPr lang="en-GB" sz="2000">
                          <a:solidFill>
                            <a:schemeClr val="tx2">
                              <a:lumMod val="50000"/>
                            </a:schemeClr>
                          </a:solidFill>
                          <a:latin typeface="+mn-lt"/>
                          <a:ea typeface="SimSun"/>
                        </a:rPr>
                        <a:t>Friends, Romans, countrymen: lend me your </a:t>
                      </a:r>
                      <a:r>
                        <a:rPr lang="en-GB" sz="2000" i="1">
                          <a:solidFill>
                            <a:schemeClr val="tx2">
                              <a:lumMod val="50000"/>
                            </a:schemeClr>
                          </a:solidFill>
                          <a:latin typeface="+mn-lt"/>
                          <a:ea typeface="SimSun"/>
                        </a:rPr>
                        <a:t>ears.</a:t>
                      </a:r>
                      <a:endParaRPr lang="it-IT" sz="20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00585">
                <a:tc>
                  <a:txBody>
                    <a:bodyPr/>
                    <a:lstStyle/>
                    <a:p>
                      <a:pPr>
                        <a:spcAft>
                          <a:spcPts val="0"/>
                        </a:spcAft>
                      </a:pPr>
                      <a:r>
                        <a:rPr lang="en-GB" sz="2000" i="1">
                          <a:solidFill>
                            <a:schemeClr val="tx2">
                              <a:lumMod val="50000"/>
                            </a:schemeClr>
                          </a:solidFill>
                          <a:latin typeface="+mn-lt"/>
                          <a:ea typeface="SimSun"/>
                        </a:rPr>
                        <a:t>hands</a:t>
                      </a:r>
                      <a:endParaRPr lang="it-IT" sz="20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00585">
                <a:tc>
                  <a:txBody>
                    <a:bodyPr/>
                    <a:lstStyle/>
                    <a:p>
                      <a:pPr>
                        <a:spcAft>
                          <a:spcPts val="0"/>
                        </a:spcAft>
                      </a:pPr>
                      <a:r>
                        <a:rPr lang="en-GB" sz="2000" i="1" dirty="0">
                          <a:solidFill>
                            <a:schemeClr val="tx2">
                              <a:lumMod val="50000"/>
                            </a:schemeClr>
                          </a:solidFill>
                          <a:latin typeface="+mn-lt"/>
                          <a:ea typeface="SimSun"/>
                        </a:rPr>
                        <a:t>mouths</a:t>
                      </a:r>
                      <a:r>
                        <a:rPr lang="en-GB" sz="2000" dirty="0">
                          <a:solidFill>
                            <a:schemeClr val="tx2">
                              <a:lumMod val="50000"/>
                            </a:schemeClr>
                          </a:solidFill>
                          <a:latin typeface="+mn-lt"/>
                          <a:ea typeface="SimSun"/>
                        </a:rPr>
                        <a:t> to feed </a:t>
                      </a:r>
                      <a:endParaRPr lang="it-IT" sz="20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00585">
                <a:tc>
                  <a:txBody>
                    <a:bodyPr/>
                    <a:lstStyle/>
                    <a:p>
                      <a:pPr>
                        <a:spcAft>
                          <a:spcPts val="0"/>
                        </a:spcAft>
                      </a:pPr>
                      <a:r>
                        <a:rPr lang="en-GB" sz="2000">
                          <a:solidFill>
                            <a:schemeClr val="tx2">
                              <a:lumMod val="50000"/>
                            </a:schemeClr>
                          </a:solidFill>
                          <a:latin typeface="+mn-lt"/>
                          <a:ea typeface="SimSun"/>
                        </a:rPr>
                        <a:t>the </a:t>
                      </a:r>
                      <a:r>
                        <a:rPr lang="en-GB" sz="2000" i="1">
                          <a:solidFill>
                            <a:schemeClr val="tx2">
                              <a:lumMod val="50000"/>
                            </a:schemeClr>
                          </a:solidFill>
                          <a:latin typeface="+mn-lt"/>
                          <a:ea typeface="SimSun"/>
                        </a:rPr>
                        <a:t>press</a:t>
                      </a:r>
                      <a:endParaRPr lang="it-IT" sz="200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00585">
                <a:tc>
                  <a:txBody>
                    <a:bodyPr/>
                    <a:lstStyle/>
                    <a:p>
                      <a:pPr>
                        <a:spcAft>
                          <a:spcPts val="0"/>
                        </a:spcAft>
                      </a:pPr>
                      <a:r>
                        <a:rPr lang="en-GB" sz="2000" dirty="0">
                          <a:solidFill>
                            <a:schemeClr val="tx2">
                              <a:lumMod val="50000"/>
                            </a:schemeClr>
                          </a:solidFill>
                          <a:latin typeface="+mn-lt"/>
                          <a:ea typeface="SimSun"/>
                        </a:rPr>
                        <a:t>"Oh, this hurts </a:t>
                      </a:r>
                      <a:r>
                        <a:rPr lang="en-GB" sz="2000" i="1" dirty="0">
                          <a:solidFill>
                            <a:schemeClr val="tx2">
                              <a:lumMod val="50000"/>
                            </a:schemeClr>
                          </a:solidFill>
                          <a:latin typeface="+mn-lt"/>
                          <a:ea typeface="SimSun"/>
                        </a:rPr>
                        <a:t>my heart</a:t>
                      </a:r>
                      <a:r>
                        <a:rPr lang="en-GB" sz="2000" dirty="0">
                          <a:solidFill>
                            <a:schemeClr val="tx2">
                              <a:lumMod val="50000"/>
                            </a:schemeClr>
                          </a:solidFill>
                          <a:latin typeface="+mn-lt"/>
                          <a:ea typeface="SimSun"/>
                        </a:rPr>
                        <a:t>!”</a:t>
                      </a:r>
                      <a:endParaRPr lang="it-IT" sz="20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00585">
                <a:tc>
                  <a:txBody>
                    <a:bodyPr/>
                    <a:lstStyle/>
                    <a:p>
                      <a:pPr>
                        <a:spcAft>
                          <a:spcPts val="0"/>
                        </a:spcAft>
                      </a:pPr>
                      <a:r>
                        <a:rPr lang="en-GB" sz="2000" dirty="0">
                          <a:solidFill>
                            <a:schemeClr val="tx2">
                              <a:lumMod val="50000"/>
                            </a:schemeClr>
                          </a:solidFill>
                          <a:latin typeface="+mn-lt"/>
                          <a:ea typeface="SimSun"/>
                        </a:rPr>
                        <a:t>There are lots of </a:t>
                      </a:r>
                      <a:r>
                        <a:rPr lang="en-GB" sz="2000" i="1" dirty="0">
                          <a:solidFill>
                            <a:schemeClr val="tx2">
                              <a:lumMod val="50000"/>
                            </a:schemeClr>
                          </a:solidFill>
                          <a:latin typeface="+mn-lt"/>
                          <a:ea typeface="SimSun"/>
                        </a:rPr>
                        <a:t>ears</a:t>
                      </a:r>
                      <a:r>
                        <a:rPr lang="en-GB" sz="2000" dirty="0">
                          <a:solidFill>
                            <a:schemeClr val="tx2">
                              <a:lumMod val="50000"/>
                            </a:schemeClr>
                          </a:solidFill>
                          <a:latin typeface="+mn-lt"/>
                          <a:ea typeface="SimSun"/>
                        </a:rPr>
                        <a:t> in next room.</a:t>
                      </a:r>
                      <a:endParaRPr lang="it-IT" sz="2000" dirty="0">
                        <a:solidFill>
                          <a:schemeClr val="tx2">
                            <a:lumMod val="50000"/>
                          </a:schemeClr>
                        </a:solidFill>
                        <a:latin typeface="+mn-lt"/>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100" dirty="0">
                        <a:latin typeface="Times New Roman"/>
                        <a:ea typeface="SimSun"/>
                      </a:endParaRPr>
                    </a:p>
                  </a:txBody>
                  <a:tcPr marL="63647" marR="636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65574"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BBF21FBA-6E8F-4035-A791-4A7BF8FE2053}" type="slidenum">
              <a:rPr lang="it-IT" altLang="it-IT" sz="1600" smtClean="0">
                <a:solidFill>
                  <a:srgbClr val="2F4B2F"/>
                </a:solidFill>
              </a:rPr>
              <a:pPr>
                <a:spcBef>
                  <a:spcPct val="0"/>
                </a:spcBef>
                <a:buClrTx/>
                <a:buSzTx/>
                <a:buFontTx/>
                <a:buNone/>
              </a:pPr>
              <a:t>50</a:t>
            </a:fld>
            <a:endParaRPr lang="it-IT" altLang="it-IT" sz="1600">
              <a:solidFill>
                <a:srgbClr val="2F4B2F"/>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olo 1"/>
          <p:cNvSpPr>
            <a:spLocks noGrp="1"/>
          </p:cNvSpPr>
          <p:nvPr>
            <p:ph type="title"/>
          </p:nvPr>
        </p:nvSpPr>
        <p:spPr>
          <a:xfrm>
            <a:off x="301625" y="285750"/>
            <a:ext cx="8628063" cy="701675"/>
          </a:xfrm>
        </p:spPr>
        <p:txBody>
          <a:bodyPr/>
          <a:lstStyle/>
          <a:p>
            <a:r>
              <a:rPr lang="en-GB" sz="3600" dirty="0"/>
              <a:t>Metaphor and Synecdoche</a:t>
            </a:r>
            <a:endParaRPr lang="it-IT" altLang="it-IT" dirty="0"/>
          </a:p>
        </p:txBody>
      </p:sp>
      <p:sp>
        <p:nvSpPr>
          <p:cNvPr id="65574"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BBF21FBA-6E8F-4035-A791-4A7BF8FE2053}" type="slidenum">
              <a:rPr lang="it-IT" altLang="it-IT" sz="1600" smtClean="0">
                <a:solidFill>
                  <a:srgbClr val="2F4B2F"/>
                </a:solidFill>
              </a:rPr>
              <a:pPr>
                <a:spcBef>
                  <a:spcPct val="0"/>
                </a:spcBef>
                <a:buClrTx/>
                <a:buSzTx/>
                <a:buFontTx/>
                <a:buNone/>
              </a:pPr>
              <a:t>51</a:t>
            </a:fld>
            <a:endParaRPr lang="it-IT" altLang="it-IT" sz="1600">
              <a:solidFill>
                <a:srgbClr val="2F4B2F"/>
              </a:solidFill>
            </a:endParaRPr>
          </a:p>
        </p:txBody>
      </p:sp>
      <p:sp>
        <p:nvSpPr>
          <p:cNvPr id="6" name="CasellaDiTesto 5">
            <a:extLst>
              <a:ext uri="{FF2B5EF4-FFF2-40B4-BE49-F238E27FC236}">
                <a16:creationId xmlns:a16="http://schemas.microsoft.com/office/drawing/2014/main" id="{069BBBC9-1B48-8748-BC44-C400E1DC3B71}"/>
              </a:ext>
            </a:extLst>
          </p:cNvPr>
          <p:cNvSpPr txBox="1"/>
          <p:nvPr/>
        </p:nvSpPr>
        <p:spPr>
          <a:xfrm>
            <a:off x="1195276" y="4437112"/>
            <a:ext cx="6840760" cy="1569660"/>
          </a:xfrm>
          <a:prstGeom prst="rect">
            <a:avLst/>
          </a:prstGeom>
          <a:noFill/>
        </p:spPr>
        <p:txBody>
          <a:bodyPr wrap="square">
            <a:spAutoFit/>
          </a:bodyPr>
          <a:lstStyle/>
          <a:p>
            <a:pPr algn="just"/>
            <a:r>
              <a:rPr lang="it-IT" sz="2400" dirty="0">
                <a:solidFill>
                  <a:srgbClr val="002060"/>
                </a:solidFill>
                <a:latin typeface="Arial" panose="020B0604020202020204" pitchFamily="34" charset="0"/>
                <a:cs typeface="Arial" panose="020B0604020202020204" pitchFamily="34" charset="0"/>
              </a:rPr>
              <a:t>«Some </a:t>
            </a:r>
            <a:r>
              <a:rPr lang="it-IT" sz="2400" dirty="0" err="1">
                <a:solidFill>
                  <a:srgbClr val="002060"/>
                </a:solidFill>
                <a:latin typeface="Arial" panose="020B0604020202020204" pitchFamily="34" charset="0"/>
                <a:cs typeface="Arial" panose="020B0604020202020204" pitchFamily="34" charset="0"/>
              </a:rPr>
              <a:t>liberated</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countries</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were</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lost</a:t>
            </a:r>
            <a:r>
              <a:rPr lang="it-IT" sz="2400" dirty="0">
                <a:solidFill>
                  <a:srgbClr val="002060"/>
                </a:solidFill>
                <a:latin typeface="Arial" panose="020B0604020202020204" pitchFamily="34" charset="0"/>
                <a:cs typeface="Arial" panose="020B0604020202020204" pitchFamily="34" charset="0"/>
              </a:rPr>
              <a:t>. The </a:t>
            </a:r>
            <a:r>
              <a:rPr lang="it-IT" sz="2400" dirty="0" err="1">
                <a:solidFill>
                  <a:srgbClr val="002060"/>
                </a:solidFill>
                <a:latin typeface="Arial" panose="020B0604020202020204" pitchFamily="34" charset="0"/>
                <a:cs typeface="Arial" panose="020B0604020202020204" pitchFamily="34" charset="0"/>
              </a:rPr>
              <a:t>great</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sadness</a:t>
            </a:r>
            <a:r>
              <a:rPr lang="it-IT" sz="2400" dirty="0">
                <a:solidFill>
                  <a:srgbClr val="002060"/>
                </a:solidFill>
                <a:latin typeface="Arial" panose="020B0604020202020204" pitchFamily="34" charset="0"/>
                <a:cs typeface="Arial" panose="020B0604020202020204" pitchFamily="34" charset="0"/>
              </a:rPr>
              <a:t> of </a:t>
            </a:r>
            <a:r>
              <a:rPr lang="it-IT" sz="2400" dirty="0" err="1">
                <a:solidFill>
                  <a:srgbClr val="002060"/>
                </a:solidFill>
                <a:latin typeface="Arial" panose="020B0604020202020204" pitchFamily="34" charset="0"/>
                <a:cs typeface="Arial" panose="020B0604020202020204" pitchFamily="34" charset="0"/>
              </a:rPr>
              <a:t>this</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losses</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echoes</a:t>
            </a:r>
            <a:r>
              <a:rPr lang="it-IT" sz="2400" dirty="0">
                <a:solidFill>
                  <a:srgbClr val="002060"/>
                </a:solidFill>
                <a:latin typeface="Arial" panose="020B0604020202020204" pitchFamily="34" charset="0"/>
                <a:cs typeface="Arial" panose="020B0604020202020204" pitchFamily="34" charset="0"/>
              </a:rPr>
              <a:t> down to </a:t>
            </a:r>
            <a:r>
              <a:rPr lang="it-IT" sz="2400" dirty="0" err="1">
                <a:solidFill>
                  <a:srgbClr val="002060"/>
                </a:solidFill>
                <a:latin typeface="Arial" panose="020B0604020202020204" pitchFamily="34" charset="0"/>
                <a:cs typeface="Arial" panose="020B0604020202020204" pitchFamily="34" charset="0"/>
              </a:rPr>
              <a:t>our</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own</a:t>
            </a:r>
            <a:r>
              <a:rPr lang="it-IT" sz="2400" dirty="0">
                <a:solidFill>
                  <a:srgbClr val="002060"/>
                </a:solidFill>
                <a:latin typeface="Arial" panose="020B0604020202020204" pitchFamily="34" charset="0"/>
                <a:cs typeface="Arial" panose="020B0604020202020204" pitchFamily="34" charset="0"/>
              </a:rPr>
              <a:t> time in </a:t>
            </a:r>
            <a:r>
              <a:rPr lang="it-IT" sz="2400" b="1" dirty="0">
                <a:solidFill>
                  <a:srgbClr val="002060"/>
                </a:solidFill>
                <a:latin typeface="Arial" panose="020B0604020202020204" pitchFamily="34" charset="0"/>
                <a:cs typeface="Arial" panose="020B0604020202020204" pitchFamily="34" charset="0"/>
              </a:rPr>
              <a:t>the </a:t>
            </a:r>
            <a:r>
              <a:rPr lang="it-IT" sz="2400" b="1" dirty="0" err="1">
                <a:solidFill>
                  <a:srgbClr val="002060"/>
                </a:solidFill>
                <a:latin typeface="Arial" panose="020B0604020202020204" pitchFamily="34" charset="0"/>
                <a:cs typeface="Arial" panose="020B0604020202020204" pitchFamily="34" charset="0"/>
              </a:rPr>
              <a:t>streets</a:t>
            </a:r>
            <a:r>
              <a:rPr lang="it-IT" sz="2400" b="1" dirty="0">
                <a:solidFill>
                  <a:srgbClr val="002060"/>
                </a:solidFill>
                <a:latin typeface="Arial" panose="020B0604020202020204" pitchFamily="34" charset="0"/>
                <a:cs typeface="Arial" panose="020B0604020202020204" pitchFamily="34" charset="0"/>
              </a:rPr>
              <a:t> of </a:t>
            </a:r>
            <a:r>
              <a:rPr lang="it-IT" sz="2400" b="1" dirty="0" err="1">
                <a:solidFill>
                  <a:srgbClr val="002060"/>
                </a:solidFill>
                <a:latin typeface="Arial" panose="020B0604020202020204" pitchFamily="34" charset="0"/>
                <a:cs typeface="Arial" panose="020B0604020202020204" pitchFamily="34" charset="0"/>
              </a:rPr>
              <a:t>Warsaw</a:t>
            </a:r>
            <a:r>
              <a:rPr lang="it-IT" sz="2400" b="1" dirty="0">
                <a:solidFill>
                  <a:srgbClr val="002060"/>
                </a:solidFill>
                <a:latin typeface="Arial" panose="020B0604020202020204" pitchFamily="34" charset="0"/>
                <a:cs typeface="Arial" panose="020B0604020202020204" pitchFamily="34" charset="0"/>
              </a:rPr>
              <a:t>, </a:t>
            </a:r>
            <a:r>
              <a:rPr lang="it-IT" sz="2400" b="1" dirty="0" err="1">
                <a:solidFill>
                  <a:srgbClr val="002060"/>
                </a:solidFill>
                <a:latin typeface="Arial" panose="020B0604020202020204" pitchFamily="34" charset="0"/>
                <a:cs typeface="Arial" panose="020B0604020202020204" pitchFamily="34" charset="0"/>
              </a:rPr>
              <a:t>Prague</a:t>
            </a:r>
            <a:r>
              <a:rPr lang="it-IT" sz="2400" b="1" dirty="0">
                <a:solidFill>
                  <a:srgbClr val="002060"/>
                </a:solidFill>
                <a:latin typeface="Arial" panose="020B0604020202020204" pitchFamily="34" charset="0"/>
                <a:cs typeface="Arial" panose="020B0604020202020204" pitchFamily="34" charset="0"/>
              </a:rPr>
              <a:t> and East </a:t>
            </a:r>
            <a:r>
              <a:rPr lang="it-IT" sz="2400" b="1" dirty="0" err="1">
                <a:solidFill>
                  <a:srgbClr val="002060"/>
                </a:solidFill>
                <a:latin typeface="Arial" panose="020B0604020202020204" pitchFamily="34" charset="0"/>
                <a:cs typeface="Arial" panose="020B0604020202020204" pitchFamily="34" charset="0"/>
              </a:rPr>
              <a:t>Berlin</a:t>
            </a:r>
            <a:r>
              <a:rPr lang="it-IT" sz="2400" dirty="0">
                <a:solidFill>
                  <a:srgbClr val="002060"/>
                </a:solidFill>
                <a:latin typeface="Arial" panose="020B0604020202020204" pitchFamily="34" charset="0"/>
                <a:cs typeface="Arial" panose="020B0604020202020204" pitchFamily="34" charset="0"/>
              </a:rPr>
              <a:t>.» (</a:t>
            </a:r>
            <a:r>
              <a:rPr lang="it-IT" sz="2400" dirty="0" err="1">
                <a:solidFill>
                  <a:srgbClr val="002060"/>
                </a:solidFill>
                <a:latin typeface="Arial" panose="020B0604020202020204" pitchFamily="34" charset="0"/>
                <a:cs typeface="Arial" panose="020B0604020202020204" pitchFamily="34" charset="0"/>
              </a:rPr>
              <a:t>R</a:t>
            </a:r>
            <a:r>
              <a:rPr lang="it-IT" sz="2400" dirty="0">
                <a:solidFill>
                  <a:srgbClr val="002060"/>
                </a:solidFill>
                <a:latin typeface="Arial" panose="020B0604020202020204" pitchFamily="34" charset="0"/>
                <a:cs typeface="Arial" panose="020B0604020202020204" pitchFamily="34" charset="0"/>
              </a:rPr>
              <a:t>. Reagan, ibid.)</a:t>
            </a:r>
          </a:p>
        </p:txBody>
      </p:sp>
      <p:sp>
        <p:nvSpPr>
          <p:cNvPr id="8" name="CasellaDiTesto 7">
            <a:extLst>
              <a:ext uri="{FF2B5EF4-FFF2-40B4-BE49-F238E27FC236}">
                <a16:creationId xmlns:a16="http://schemas.microsoft.com/office/drawing/2014/main" id="{5F23CCE4-5B02-1D43-91F6-AB927C0B6373}"/>
              </a:ext>
            </a:extLst>
          </p:cNvPr>
          <p:cNvSpPr txBox="1"/>
          <p:nvPr/>
        </p:nvSpPr>
        <p:spPr>
          <a:xfrm>
            <a:off x="1331640" y="1868631"/>
            <a:ext cx="7128792" cy="1938992"/>
          </a:xfrm>
          <a:prstGeom prst="rect">
            <a:avLst/>
          </a:prstGeom>
          <a:noFill/>
        </p:spPr>
        <p:txBody>
          <a:bodyPr wrap="square">
            <a:spAutoFit/>
          </a:bodyPr>
          <a:lstStyle/>
          <a:p>
            <a:r>
              <a:rPr lang="it-IT" sz="2400" b="0" i="0" dirty="0">
                <a:solidFill>
                  <a:srgbClr val="0070C0"/>
                </a:solidFill>
                <a:effectLst/>
                <a:latin typeface="minion-pro"/>
              </a:rPr>
              <a:t>"So the </a:t>
            </a:r>
            <a:r>
              <a:rPr lang="it-IT" sz="2400" b="0" i="0" dirty="0" err="1">
                <a:solidFill>
                  <a:srgbClr val="0070C0"/>
                </a:solidFill>
                <a:effectLst/>
                <a:latin typeface="minion-pro"/>
              </a:rPr>
              <a:t>great</a:t>
            </a:r>
            <a:r>
              <a:rPr lang="it-IT" sz="2400" b="0" i="0" dirty="0">
                <a:solidFill>
                  <a:srgbClr val="0070C0"/>
                </a:solidFill>
                <a:effectLst/>
                <a:latin typeface="minion-pro"/>
              </a:rPr>
              <a:t> dragon </a:t>
            </a:r>
            <a:r>
              <a:rPr lang="it-IT" sz="2400" b="0" i="0" dirty="0" err="1">
                <a:solidFill>
                  <a:srgbClr val="0070C0"/>
                </a:solidFill>
                <a:effectLst/>
                <a:latin typeface="minion-pro"/>
              </a:rPr>
              <a:t>was</a:t>
            </a:r>
            <a:r>
              <a:rPr lang="it-IT" sz="2400" b="0" i="0" dirty="0">
                <a:solidFill>
                  <a:srgbClr val="0070C0"/>
                </a:solidFill>
                <a:effectLst/>
                <a:latin typeface="minion-pro"/>
              </a:rPr>
              <a:t> cast out, </a:t>
            </a:r>
            <a:r>
              <a:rPr lang="it-IT" sz="2400" b="0" i="0" dirty="0" err="1">
                <a:solidFill>
                  <a:srgbClr val="0070C0"/>
                </a:solidFill>
                <a:effectLst/>
                <a:latin typeface="minion-pro"/>
              </a:rPr>
              <a:t>that</a:t>
            </a:r>
            <a:r>
              <a:rPr lang="it-IT" sz="2400" b="0" i="0" dirty="0">
                <a:solidFill>
                  <a:srgbClr val="0070C0"/>
                </a:solidFill>
                <a:effectLst/>
                <a:latin typeface="minion-pro"/>
              </a:rPr>
              <a:t> </a:t>
            </a:r>
            <a:r>
              <a:rPr lang="it-IT" sz="2400" b="0" i="0" dirty="0" err="1">
                <a:solidFill>
                  <a:srgbClr val="0070C0"/>
                </a:solidFill>
                <a:effectLst/>
                <a:latin typeface="minion-pro"/>
              </a:rPr>
              <a:t>serpent</a:t>
            </a:r>
            <a:r>
              <a:rPr lang="it-IT" sz="2400" b="0" i="0" dirty="0">
                <a:solidFill>
                  <a:srgbClr val="0070C0"/>
                </a:solidFill>
                <a:effectLst/>
                <a:latin typeface="minion-pro"/>
              </a:rPr>
              <a:t> of </a:t>
            </a:r>
            <a:r>
              <a:rPr lang="it-IT" sz="2400" b="0" i="0" dirty="0" err="1">
                <a:solidFill>
                  <a:srgbClr val="0070C0"/>
                </a:solidFill>
                <a:effectLst/>
                <a:latin typeface="minion-pro"/>
              </a:rPr>
              <a:t>old</a:t>
            </a:r>
            <a:r>
              <a:rPr lang="it-IT" sz="2400" b="0" i="0" dirty="0">
                <a:solidFill>
                  <a:srgbClr val="0070C0"/>
                </a:solidFill>
                <a:effectLst/>
                <a:latin typeface="minion-pro"/>
              </a:rPr>
              <a:t>, </a:t>
            </a:r>
            <a:r>
              <a:rPr lang="it-IT" sz="2400" b="0" i="0" dirty="0" err="1">
                <a:solidFill>
                  <a:srgbClr val="0070C0"/>
                </a:solidFill>
                <a:effectLst/>
                <a:latin typeface="minion-pro"/>
              </a:rPr>
              <a:t>called</a:t>
            </a:r>
            <a:r>
              <a:rPr lang="it-IT" sz="2400" b="0" i="0" dirty="0">
                <a:solidFill>
                  <a:srgbClr val="0070C0"/>
                </a:solidFill>
                <a:effectLst/>
                <a:latin typeface="minion-pro"/>
              </a:rPr>
              <a:t> the </a:t>
            </a:r>
            <a:r>
              <a:rPr lang="it-IT" sz="2400" b="0" i="0" dirty="0" err="1">
                <a:solidFill>
                  <a:srgbClr val="0070C0"/>
                </a:solidFill>
                <a:effectLst/>
                <a:latin typeface="minion-pro"/>
              </a:rPr>
              <a:t>Devil</a:t>
            </a:r>
            <a:r>
              <a:rPr lang="it-IT" sz="2400" b="0" i="0" dirty="0">
                <a:solidFill>
                  <a:srgbClr val="0070C0"/>
                </a:solidFill>
                <a:effectLst/>
                <a:latin typeface="minion-pro"/>
              </a:rPr>
              <a:t> and </a:t>
            </a:r>
            <a:r>
              <a:rPr lang="it-IT" sz="2400" b="0" i="0" dirty="0" err="1">
                <a:solidFill>
                  <a:srgbClr val="0070C0"/>
                </a:solidFill>
                <a:effectLst/>
                <a:latin typeface="minion-pro"/>
              </a:rPr>
              <a:t>Satan</a:t>
            </a:r>
            <a:r>
              <a:rPr lang="it-IT" sz="2400" b="0" i="0" dirty="0">
                <a:solidFill>
                  <a:srgbClr val="0070C0"/>
                </a:solidFill>
                <a:effectLst/>
                <a:latin typeface="minion-pro"/>
              </a:rPr>
              <a:t>, </a:t>
            </a:r>
            <a:r>
              <a:rPr lang="it-IT" sz="2400" b="0" i="0" dirty="0" err="1">
                <a:solidFill>
                  <a:srgbClr val="0070C0"/>
                </a:solidFill>
                <a:effectLst/>
                <a:latin typeface="minion-pro"/>
              </a:rPr>
              <a:t>who</a:t>
            </a:r>
            <a:r>
              <a:rPr lang="it-IT" sz="2400" b="0" i="0" dirty="0">
                <a:solidFill>
                  <a:srgbClr val="0070C0"/>
                </a:solidFill>
                <a:effectLst/>
                <a:latin typeface="minion-pro"/>
              </a:rPr>
              <a:t> </a:t>
            </a:r>
            <a:r>
              <a:rPr lang="it-IT" sz="2400" b="0" i="0" dirty="0" err="1">
                <a:solidFill>
                  <a:srgbClr val="0070C0"/>
                </a:solidFill>
                <a:effectLst/>
                <a:latin typeface="minion-pro"/>
              </a:rPr>
              <a:t>deceives</a:t>
            </a:r>
            <a:r>
              <a:rPr lang="it-IT" sz="2400" b="0" i="0" dirty="0">
                <a:solidFill>
                  <a:srgbClr val="0070C0"/>
                </a:solidFill>
                <a:effectLst/>
                <a:latin typeface="minion-pro"/>
              </a:rPr>
              <a:t> the </a:t>
            </a:r>
            <a:r>
              <a:rPr lang="it-IT" sz="2400" b="0" i="0" dirty="0" err="1">
                <a:solidFill>
                  <a:srgbClr val="0070C0"/>
                </a:solidFill>
                <a:effectLst/>
                <a:latin typeface="minion-pro"/>
              </a:rPr>
              <a:t>whole</a:t>
            </a:r>
            <a:r>
              <a:rPr lang="it-IT" sz="2400" b="0" i="0" dirty="0">
                <a:solidFill>
                  <a:srgbClr val="0070C0"/>
                </a:solidFill>
                <a:effectLst/>
                <a:latin typeface="minion-pro"/>
              </a:rPr>
              <a:t> world; he </a:t>
            </a:r>
            <a:r>
              <a:rPr lang="it-IT" sz="2400" b="0" i="0" dirty="0" err="1">
                <a:solidFill>
                  <a:srgbClr val="0070C0"/>
                </a:solidFill>
                <a:effectLst/>
                <a:latin typeface="minion-pro"/>
              </a:rPr>
              <a:t>was</a:t>
            </a:r>
            <a:r>
              <a:rPr lang="it-IT" sz="2400" b="0" i="0" dirty="0">
                <a:solidFill>
                  <a:srgbClr val="0070C0"/>
                </a:solidFill>
                <a:effectLst/>
                <a:latin typeface="minion-pro"/>
              </a:rPr>
              <a:t> cast to the </a:t>
            </a:r>
            <a:r>
              <a:rPr lang="it-IT" sz="2400" b="0" i="0" dirty="0" err="1">
                <a:solidFill>
                  <a:srgbClr val="0070C0"/>
                </a:solidFill>
                <a:effectLst/>
                <a:latin typeface="minion-pro"/>
              </a:rPr>
              <a:t>earth</a:t>
            </a:r>
            <a:r>
              <a:rPr lang="it-IT" sz="2400" b="0" i="0" dirty="0">
                <a:solidFill>
                  <a:srgbClr val="0070C0"/>
                </a:solidFill>
                <a:effectLst/>
                <a:latin typeface="minion-pro"/>
              </a:rPr>
              <a:t>, and </a:t>
            </a:r>
            <a:r>
              <a:rPr lang="it-IT" sz="2400" b="0" i="0" dirty="0" err="1">
                <a:solidFill>
                  <a:srgbClr val="0070C0"/>
                </a:solidFill>
                <a:effectLst/>
                <a:latin typeface="minion-pro"/>
              </a:rPr>
              <a:t>his</a:t>
            </a:r>
            <a:r>
              <a:rPr lang="it-IT" sz="2400" b="0" i="0" dirty="0">
                <a:solidFill>
                  <a:srgbClr val="0070C0"/>
                </a:solidFill>
                <a:effectLst/>
                <a:latin typeface="minion-pro"/>
              </a:rPr>
              <a:t> </a:t>
            </a:r>
            <a:r>
              <a:rPr lang="it-IT" sz="2400" b="0" i="0" dirty="0" err="1">
                <a:solidFill>
                  <a:srgbClr val="0070C0"/>
                </a:solidFill>
                <a:effectLst/>
                <a:latin typeface="minion-pro"/>
              </a:rPr>
              <a:t>angels</a:t>
            </a:r>
            <a:r>
              <a:rPr lang="it-IT" sz="2400" b="0" i="0" dirty="0">
                <a:solidFill>
                  <a:srgbClr val="0070C0"/>
                </a:solidFill>
                <a:effectLst/>
                <a:latin typeface="minion-pro"/>
              </a:rPr>
              <a:t> </a:t>
            </a:r>
            <a:r>
              <a:rPr lang="it-IT" sz="2400" b="0" i="0" dirty="0" err="1">
                <a:solidFill>
                  <a:srgbClr val="0070C0"/>
                </a:solidFill>
                <a:effectLst/>
                <a:latin typeface="minion-pro"/>
              </a:rPr>
              <a:t>were</a:t>
            </a:r>
            <a:r>
              <a:rPr lang="it-IT" sz="2400" b="0" i="0" dirty="0">
                <a:solidFill>
                  <a:srgbClr val="0070C0"/>
                </a:solidFill>
                <a:effectLst/>
                <a:latin typeface="minion-pro"/>
              </a:rPr>
              <a:t> cast out with </a:t>
            </a:r>
            <a:r>
              <a:rPr lang="it-IT" sz="2400" b="0" i="0" dirty="0" err="1">
                <a:solidFill>
                  <a:srgbClr val="0070C0"/>
                </a:solidFill>
                <a:effectLst/>
                <a:latin typeface="minion-pro"/>
              </a:rPr>
              <a:t>him</a:t>
            </a:r>
            <a:r>
              <a:rPr lang="it-IT" sz="2400" dirty="0">
                <a:solidFill>
                  <a:srgbClr val="0070C0"/>
                </a:solidFill>
                <a:latin typeface="minion-pro"/>
              </a:rPr>
              <a:t> …» (</a:t>
            </a:r>
            <a:r>
              <a:rPr lang="it-IT" sz="2400" dirty="0" err="1">
                <a:solidFill>
                  <a:srgbClr val="0070C0"/>
                </a:solidFill>
                <a:latin typeface="minion-pro"/>
              </a:rPr>
              <a:t>R</a:t>
            </a:r>
            <a:r>
              <a:rPr lang="it-IT" sz="2400" dirty="0">
                <a:solidFill>
                  <a:srgbClr val="0070C0"/>
                </a:solidFill>
                <a:latin typeface="minion-pro"/>
              </a:rPr>
              <a:t>. Reagan </a:t>
            </a:r>
            <a:r>
              <a:rPr lang="it-IT" sz="2400" dirty="0">
                <a:solidFill>
                  <a:srgbClr val="0070C0"/>
                </a:solidFill>
              </a:rPr>
              <a:t>The Boys of </a:t>
            </a:r>
            <a:r>
              <a:rPr lang="it-IT" sz="2400" dirty="0" err="1">
                <a:solidFill>
                  <a:srgbClr val="0070C0"/>
                </a:solidFill>
              </a:rPr>
              <a:t>Pointe</a:t>
            </a:r>
            <a:r>
              <a:rPr lang="it-IT" sz="2400" dirty="0">
                <a:solidFill>
                  <a:srgbClr val="0070C0"/>
                </a:solidFill>
              </a:rPr>
              <a:t> </a:t>
            </a:r>
            <a:r>
              <a:rPr lang="it-IT" sz="2400" dirty="0" err="1">
                <a:solidFill>
                  <a:srgbClr val="0070C0"/>
                </a:solidFill>
              </a:rPr>
              <a:t>du</a:t>
            </a:r>
            <a:r>
              <a:rPr lang="it-IT" sz="2400" dirty="0">
                <a:solidFill>
                  <a:srgbClr val="0070C0"/>
                </a:solidFill>
              </a:rPr>
              <a:t> Hoc» 1984</a:t>
            </a:r>
          </a:p>
        </p:txBody>
      </p:sp>
    </p:spTree>
    <p:extLst>
      <p:ext uri="{BB962C8B-B14F-4D97-AF65-F5344CB8AC3E}">
        <p14:creationId xmlns:p14="http://schemas.microsoft.com/office/powerpoint/2010/main" val="36147715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90BEFD-BA1E-4246-8788-7F98253ECA37}"/>
              </a:ext>
            </a:extLst>
          </p:cNvPr>
          <p:cNvSpPr>
            <a:spLocks noGrp="1"/>
          </p:cNvSpPr>
          <p:nvPr>
            <p:ph type="title"/>
          </p:nvPr>
        </p:nvSpPr>
        <p:spPr/>
        <p:txBody>
          <a:bodyPr/>
          <a:lstStyle/>
          <a:p>
            <a:endParaRPr lang="it-IT"/>
          </a:p>
        </p:txBody>
      </p:sp>
      <p:sp>
        <p:nvSpPr>
          <p:cNvPr id="3" name="Segnaposto numero diapositiva 2">
            <a:extLst>
              <a:ext uri="{FF2B5EF4-FFF2-40B4-BE49-F238E27FC236}">
                <a16:creationId xmlns:a16="http://schemas.microsoft.com/office/drawing/2014/main" id="{98B4338A-49CD-E749-AFA5-FC9C03BB8E35}"/>
              </a:ext>
            </a:extLst>
          </p:cNvPr>
          <p:cNvSpPr>
            <a:spLocks noGrp="1"/>
          </p:cNvSpPr>
          <p:nvPr>
            <p:ph type="sldNum" sz="quarter" idx="12"/>
          </p:nvPr>
        </p:nvSpPr>
        <p:spPr/>
        <p:txBody>
          <a:bodyPr/>
          <a:lstStyle/>
          <a:p>
            <a:pPr>
              <a:defRPr/>
            </a:pPr>
            <a:fld id="{78A69870-2969-4AA9-BF23-25FF853ACCD5}" type="slidenum">
              <a:rPr lang="it-IT" altLang="it-IT" smtClean="0"/>
              <a:pPr>
                <a:defRPr/>
              </a:pPr>
              <a:t>52</a:t>
            </a:fld>
            <a:endParaRPr lang="it-IT" altLang="it-IT"/>
          </a:p>
        </p:txBody>
      </p:sp>
      <p:sp>
        <p:nvSpPr>
          <p:cNvPr id="4" name="Rettangolo 3">
            <a:extLst>
              <a:ext uri="{FF2B5EF4-FFF2-40B4-BE49-F238E27FC236}">
                <a16:creationId xmlns:a16="http://schemas.microsoft.com/office/drawing/2014/main" id="{5B7290B2-B722-1842-911A-6BB0B3D8BA21}"/>
              </a:ext>
            </a:extLst>
          </p:cNvPr>
          <p:cNvSpPr/>
          <p:nvPr/>
        </p:nvSpPr>
        <p:spPr>
          <a:xfrm>
            <a:off x="467544" y="1916832"/>
            <a:ext cx="7920880" cy="3108543"/>
          </a:xfrm>
          <a:prstGeom prst="rect">
            <a:avLst/>
          </a:prstGeom>
        </p:spPr>
        <p:txBody>
          <a:bodyPr wrap="square">
            <a:spAutoFit/>
          </a:bodyPr>
          <a:lstStyle/>
          <a:p>
            <a:pPr algn="just"/>
            <a:r>
              <a:rPr lang="it-IT" sz="2800" dirty="0">
                <a:solidFill>
                  <a:srgbClr val="333333"/>
                </a:solidFill>
                <a:latin typeface="Open Sans"/>
              </a:rPr>
              <a:t>Close </a:t>
            </a:r>
            <a:r>
              <a:rPr lang="it-IT" sz="2800" dirty="0" err="1">
                <a:solidFill>
                  <a:srgbClr val="333333"/>
                </a:solidFill>
                <a:latin typeface="Open Sans"/>
              </a:rPr>
              <a:t>relatives</a:t>
            </a:r>
            <a:r>
              <a:rPr lang="it-IT" sz="2800" dirty="0">
                <a:solidFill>
                  <a:srgbClr val="333333"/>
                </a:solidFill>
                <a:latin typeface="Open Sans"/>
              </a:rPr>
              <a:t> of </a:t>
            </a:r>
            <a:r>
              <a:rPr lang="it-IT" sz="2800" dirty="0" err="1">
                <a:solidFill>
                  <a:srgbClr val="FF0000"/>
                </a:solidFill>
                <a:latin typeface="Open Sans"/>
              </a:rPr>
              <a:t>metonymy</a:t>
            </a:r>
            <a:r>
              <a:rPr lang="it-IT" sz="2800" dirty="0">
                <a:solidFill>
                  <a:srgbClr val="333333"/>
                </a:solidFill>
                <a:latin typeface="Open Sans"/>
              </a:rPr>
              <a:t> are </a:t>
            </a:r>
            <a:r>
              <a:rPr lang="it-IT" sz="2800" dirty="0" err="1">
                <a:solidFill>
                  <a:srgbClr val="FF0000"/>
                </a:solidFill>
                <a:latin typeface="Open Sans"/>
              </a:rPr>
              <a:t>synecdoche</a:t>
            </a:r>
            <a:r>
              <a:rPr lang="it-IT" sz="2800" dirty="0">
                <a:solidFill>
                  <a:srgbClr val="333333"/>
                </a:solidFill>
                <a:latin typeface="Open Sans"/>
              </a:rPr>
              <a:t> and </a:t>
            </a:r>
            <a:r>
              <a:rPr lang="it-IT" sz="2800" dirty="0" err="1">
                <a:solidFill>
                  <a:srgbClr val="FF0000"/>
                </a:solidFill>
                <a:latin typeface="Open Sans"/>
              </a:rPr>
              <a:t>metaphors</a:t>
            </a:r>
            <a:r>
              <a:rPr lang="it-IT" sz="2800" dirty="0">
                <a:solidFill>
                  <a:srgbClr val="333333"/>
                </a:solidFill>
                <a:latin typeface="Open Sans"/>
              </a:rPr>
              <a:t>. In </a:t>
            </a:r>
            <a:r>
              <a:rPr lang="it-IT" sz="2800" dirty="0" err="1">
                <a:solidFill>
                  <a:srgbClr val="333333"/>
                </a:solidFill>
                <a:latin typeface="Open Sans"/>
              </a:rPr>
              <a:t>fact</a:t>
            </a:r>
            <a:r>
              <a:rPr lang="it-IT" sz="2800" dirty="0">
                <a:solidFill>
                  <a:srgbClr val="333333"/>
                </a:solidFill>
                <a:latin typeface="Open Sans"/>
              </a:rPr>
              <a:t>, some </a:t>
            </a:r>
            <a:r>
              <a:rPr lang="it-IT" sz="2800" dirty="0" err="1">
                <a:solidFill>
                  <a:srgbClr val="333333"/>
                </a:solidFill>
                <a:latin typeface="Open Sans"/>
              </a:rPr>
              <a:t>consider</a:t>
            </a:r>
            <a:r>
              <a:rPr lang="it-IT" sz="2800" dirty="0">
                <a:solidFill>
                  <a:srgbClr val="333333"/>
                </a:solidFill>
                <a:latin typeface="Open Sans"/>
              </a:rPr>
              <a:t> </a:t>
            </a:r>
            <a:r>
              <a:rPr lang="it-IT" sz="2800" dirty="0" err="1">
                <a:solidFill>
                  <a:srgbClr val="333333"/>
                </a:solidFill>
                <a:latin typeface="Open Sans"/>
              </a:rPr>
              <a:t>synecdoche</a:t>
            </a:r>
            <a:r>
              <a:rPr lang="it-IT" sz="2800" dirty="0">
                <a:solidFill>
                  <a:srgbClr val="333333"/>
                </a:solidFill>
                <a:latin typeface="Open Sans"/>
              </a:rPr>
              <a:t> to be a </a:t>
            </a:r>
            <a:r>
              <a:rPr lang="it-IT" sz="2800" dirty="0" err="1">
                <a:solidFill>
                  <a:srgbClr val="333333"/>
                </a:solidFill>
                <a:latin typeface="Open Sans"/>
              </a:rPr>
              <a:t>type</a:t>
            </a:r>
            <a:r>
              <a:rPr lang="it-IT" sz="2800" dirty="0">
                <a:solidFill>
                  <a:srgbClr val="333333"/>
                </a:solidFill>
                <a:latin typeface="Open Sans"/>
              </a:rPr>
              <a:t> of </a:t>
            </a:r>
            <a:r>
              <a:rPr lang="it-IT" sz="2800" dirty="0" err="1">
                <a:solidFill>
                  <a:srgbClr val="333333"/>
                </a:solidFill>
                <a:latin typeface="Open Sans"/>
              </a:rPr>
              <a:t>metonymy</a:t>
            </a:r>
            <a:r>
              <a:rPr lang="it-IT" sz="2800" dirty="0">
                <a:solidFill>
                  <a:srgbClr val="333333"/>
                </a:solidFill>
                <a:latin typeface="Open Sans"/>
              </a:rPr>
              <a:t>. </a:t>
            </a:r>
            <a:r>
              <a:rPr lang="it-IT" sz="2800" dirty="0" err="1">
                <a:solidFill>
                  <a:srgbClr val="333333"/>
                </a:solidFill>
                <a:latin typeface="Open Sans"/>
              </a:rPr>
              <a:t>While</a:t>
            </a:r>
            <a:r>
              <a:rPr lang="it-IT" sz="2800" dirty="0">
                <a:solidFill>
                  <a:srgbClr val="333333"/>
                </a:solidFill>
                <a:latin typeface="Open Sans"/>
              </a:rPr>
              <a:t> </a:t>
            </a:r>
            <a:r>
              <a:rPr lang="it-IT" sz="2800" dirty="0" err="1">
                <a:solidFill>
                  <a:srgbClr val="333333"/>
                </a:solidFill>
                <a:latin typeface="Open Sans"/>
              </a:rPr>
              <a:t>metonymy</a:t>
            </a:r>
            <a:r>
              <a:rPr lang="it-IT" sz="2800" dirty="0">
                <a:solidFill>
                  <a:srgbClr val="333333"/>
                </a:solidFill>
                <a:latin typeface="Open Sans"/>
              </a:rPr>
              <a:t> </a:t>
            </a:r>
            <a:r>
              <a:rPr lang="it-IT" sz="2800" dirty="0" err="1">
                <a:solidFill>
                  <a:srgbClr val="333333"/>
                </a:solidFill>
                <a:latin typeface="Open Sans"/>
              </a:rPr>
              <a:t>replaces</a:t>
            </a:r>
            <a:r>
              <a:rPr lang="it-IT" sz="2800" dirty="0">
                <a:solidFill>
                  <a:srgbClr val="333333"/>
                </a:solidFill>
                <a:latin typeface="Open Sans"/>
              </a:rPr>
              <a:t> a </a:t>
            </a:r>
            <a:r>
              <a:rPr lang="it-IT" sz="2800" dirty="0" err="1">
                <a:solidFill>
                  <a:srgbClr val="333333"/>
                </a:solidFill>
                <a:latin typeface="Open Sans"/>
              </a:rPr>
              <a:t>concept</a:t>
            </a:r>
            <a:r>
              <a:rPr lang="it-IT" sz="2800" dirty="0">
                <a:solidFill>
                  <a:srgbClr val="333333"/>
                </a:solidFill>
                <a:latin typeface="Open Sans"/>
              </a:rPr>
              <a:t> or </a:t>
            </a:r>
            <a:r>
              <a:rPr lang="it-IT" sz="2800" dirty="0" err="1">
                <a:solidFill>
                  <a:srgbClr val="333333"/>
                </a:solidFill>
                <a:latin typeface="Open Sans"/>
              </a:rPr>
              <a:t>object</a:t>
            </a:r>
            <a:r>
              <a:rPr lang="it-IT" sz="2800" dirty="0">
                <a:solidFill>
                  <a:srgbClr val="333333"/>
                </a:solidFill>
                <a:latin typeface="Open Sans"/>
              </a:rPr>
              <a:t> </a:t>
            </a:r>
            <a:r>
              <a:rPr lang="it-IT" sz="2800" dirty="0" err="1">
                <a:solidFill>
                  <a:srgbClr val="333333"/>
                </a:solidFill>
                <a:latin typeface="Open Sans"/>
              </a:rPr>
              <a:t>entirely</a:t>
            </a:r>
            <a:r>
              <a:rPr lang="it-IT" sz="2800" dirty="0">
                <a:solidFill>
                  <a:srgbClr val="333333"/>
                </a:solidFill>
                <a:latin typeface="Open Sans"/>
              </a:rPr>
              <a:t> with a </a:t>
            </a:r>
            <a:r>
              <a:rPr lang="it-IT" sz="2800" dirty="0" err="1">
                <a:solidFill>
                  <a:srgbClr val="333333"/>
                </a:solidFill>
                <a:latin typeface="Open Sans"/>
              </a:rPr>
              <a:t>related</a:t>
            </a:r>
            <a:r>
              <a:rPr lang="it-IT" sz="2800" dirty="0">
                <a:solidFill>
                  <a:srgbClr val="333333"/>
                </a:solidFill>
                <a:latin typeface="Open Sans"/>
              </a:rPr>
              <a:t> </a:t>
            </a:r>
            <a:r>
              <a:rPr lang="it-IT" sz="2800" dirty="0" err="1">
                <a:solidFill>
                  <a:srgbClr val="333333"/>
                </a:solidFill>
                <a:latin typeface="Open Sans"/>
              </a:rPr>
              <a:t>term</a:t>
            </a:r>
            <a:r>
              <a:rPr lang="it-IT" sz="2800" dirty="0">
                <a:solidFill>
                  <a:srgbClr val="333333"/>
                </a:solidFill>
                <a:latin typeface="Open Sans"/>
              </a:rPr>
              <a:t>, </a:t>
            </a:r>
            <a:r>
              <a:rPr lang="it-IT" sz="2800" dirty="0">
                <a:solidFill>
                  <a:srgbClr val="333333"/>
                </a:solidFill>
                <a:latin typeface="Open Sans"/>
                <a:hlinkClick r:id="rId2"/>
              </a:rPr>
              <a:t>synecdoche</a:t>
            </a:r>
            <a:r>
              <a:rPr lang="it-IT" sz="2800" dirty="0">
                <a:solidFill>
                  <a:srgbClr val="333333"/>
                </a:solidFill>
                <a:latin typeface="Open Sans"/>
              </a:rPr>
              <a:t> </a:t>
            </a:r>
            <a:r>
              <a:rPr lang="it-IT" sz="2800" dirty="0" err="1">
                <a:solidFill>
                  <a:srgbClr val="333333"/>
                </a:solidFill>
                <a:latin typeface="Open Sans"/>
              </a:rPr>
              <a:t>takes</a:t>
            </a:r>
            <a:r>
              <a:rPr lang="it-IT" sz="2800" dirty="0">
                <a:solidFill>
                  <a:srgbClr val="333333"/>
                </a:solidFill>
                <a:latin typeface="Open Sans"/>
              </a:rPr>
              <a:t> an </a:t>
            </a:r>
            <a:r>
              <a:rPr lang="it-IT" sz="2800" dirty="0" err="1">
                <a:solidFill>
                  <a:srgbClr val="333333"/>
                </a:solidFill>
                <a:latin typeface="Open Sans"/>
              </a:rPr>
              <a:t>element</a:t>
            </a:r>
            <a:r>
              <a:rPr lang="it-IT" sz="2800" dirty="0">
                <a:solidFill>
                  <a:srgbClr val="333333"/>
                </a:solidFill>
                <a:latin typeface="Open Sans"/>
              </a:rPr>
              <a:t> of the </a:t>
            </a:r>
            <a:r>
              <a:rPr lang="it-IT" sz="2800" dirty="0" err="1">
                <a:solidFill>
                  <a:srgbClr val="333333"/>
                </a:solidFill>
                <a:latin typeface="Open Sans"/>
              </a:rPr>
              <a:t>object</a:t>
            </a:r>
            <a:r>
              <a:rPr lang="it-IT" sz="2800" dirty="0">
                <a:solidFill>
                  <a:srgbClr val="333333"/>
                </a:solidFill>
                <a:latin typeface="Open Sans"/>
              </a:rPr>
              <a:t> and </a:t>
            </a:r>
            <a:r>
              <a:rPr lang="it-IT" sz="2800" dirty="0" err="1">
                <a:solidFill>
                  <a:srgbClr val="333333"/>
                </a:solidFill>
                <a:latin typeface="Open Sans"/>
              </a:rPr>
              <a:t>uses</a:t>
            </a:r>
            <a:r>
              <a:rPr lang="it-IT" sz="2800" dirty="0">
                <a:solidFill>
                  <a:srgbClr val="333333"/>
                </a:solidFill>
                <a:latin typeface="Open Sans"/>
              </a:rPr>
              <a:t> </a:t>
            </a:r>
            <a:r>
              <a:rPr lang="it-IT" sz="2800" dirty="0" err="1">
                <a:solidFill>
                  <a:srgbClr val="333333"/>
                </a:solidFill>
                <a:latin typeface="Open Sans"/>
              </a:rPr>
              <a:t>it</a:t>
            </a:r>
            <a:r>
              <a:rPr lang="it-IT" sz="2800" dirty="0">
                <a:solidFill>
                  <a:srgbClr val="333333"/>
                </a:solidFill>
                <a:latin typeface="Open Sans"/>
              </a:rPr>
              <a:t> to </a:t>
            </a:r>
            <a:r>
              <a:rPr lang="it-IT" sz="2800" dirty="0" err="1">
                <a:solidFill>
                  <a:srgbClr val="333333"/>
                </a:solidFill>
                <a:latin typeface="Open Sans"/>
              </a:rPr>
              <a:t>refer</a:t>
            </a:r>
            <a:r>
              <a:rPr lang="it-IT" sz="2800" dirty="0">
                <a:solidFill>
                  <a:srgbClr val="333333"/>
                </a:solidFill>
                <a:latin typeface="Open Sans"/>
              </a:rPr>
              <a:t> to the </a:t>
            </a:r>
            <a:r>
              <a:rPr lang="it-IT" sz="2800" dirty="0" err="1">
                <a:solidFill>
                  <a:srgbClr val="333333"/>
                </a:solidFill>
                <a:latin typeface="Open Sans"/>
              </a:rPr>
              <a:t>whole</a:t>
            </a:r>
            <a:r>
              <a:rPr lang="it-IT" sz="2800" dirty="0">
                <a:solidFill>
                  <a:srgbClr val="333333"/>
                </a:solidFill>
                <a:latin typeface="Open Sans"/>
              </a:rPr>
              <a:t>, and </a:t>
            </a:r>
            <a:r>
              <a:rPr lang="it-IT" sz="2800" dirty="0" err="1">
                <a:solidFill>
                  <a:srgbClr val="333333"/>
                </a:solidFill>
                <a:latin typeface="Open Sans"/>
              </a:rPr>
              <a:t>metaphor</a:t>
            </a:r>
            <a:r>
              <a:rPr lang="it-IT" sz="2800" dirty="0">
                <a:solidFill>
                  <a:srgbClr val="333333"/>
                </a:solidFill>
                <a:latin typeface="Open Sans"/>
              </a:rPr>
              <a:t> </a:t>
            </a:r>
            <a:r>
              <a:rPr lang="it-IT" sz="2800" dirty="0" err="1">
                <a:solidFill>
                  <a:srgbClr val="333333"/>
                </a:solidFill>
                <a:latin typeface="Open Sans"/>
              </a:rPr>
              <a:t>uses</a:t>
            </a:r>
            <a:r>
              <a:rPr lang="it-IT" sz="2800" dirty="0">
                <a:solidFill>
                  <a:srgbClr val="333333"/>
                </a:solidFill>
                <a:latin typeface="Open Sans"/>
              </a:rPr>
              <a:t> </a:t>
            </a:r>
            <a:r>
              <a:rPr lang="it-IT" sz="2800" dirty="0" err="1">
                <a:solidFill>
                  <a:srgbClr val="333333"/>
                </a:solidFill>
                <a:latin typeface="Open Sans"/>
              </a:rPr>
              <a:t>unlike</a:t>
            </a:r>
            <a:r>
              <a:rPr lang="it-IT" sz="2800" dirty="0">
                <a:solidFill>
                  <a:srgbClr val="333333"/>
                </a:solidFill>
                <a:latin typeface="Open Sans"/>
              </a:rPr>
              <a:t> </a:t>
            </a:r>
            <a:r>
              <a:rPr lang="it-IT" sz="2800" dirty="0" err="1">
                <a:solidFill>
                  <a:srgbClr val="333333"/>
                </a:solidFill>
                <a:latin typeface="Open Sans"/>
              </a:rPr>
              <a:t>things</a:t>
            </a:r>
            <a:r>
              <a:rPr lang="it-IT" sz="2800" dirty="0">
                <a:solidFill>
                  <a:srgbClr val="333333"/>
                </a:solidFill>
                <a:latin typeface="Open Sans"/>
              </a:rPr>
              <a:t> to </a:t>
            </a:r>
            <a:r>
              <a:rPr lang="it-IT" sz="2800" dirty="0" err="1">
                <a:solidFill>
                  <a:srgbClr val="333333"/>
                </a:solidFill>
                <a:latin typeface="Open Sans"/>
              </a:rPr>
              <a:t>draw</a:t>
            </a:r>
            <a:r>
              <a:rPr lang="it-IT" sz="2800" dirty="0">
                <a:solidFill>
                  <a:srgbClr val="333333"/>
                </a:solidFill>
                <a:latin typeface="Open Sans"/>
              </a:rPr>
              <a:t> an </a:t>
            </a:r>
            <a:r>
              <a:rPr lang="it-IT" sz="2800" dirty="0" err="1">
                <a:solidFill>
                  <a:srgbClr val="333333"/>
                </a:solidFill>
                <a:latin typeface="Open Sans"/>
              </a:rPr>
              <a:t>interesting</a:t>
            </a:r>
            <a:r>
              <a:rPr lang="it-IT" sz="2800" dirty="0">
                <a:solidFill>
                  <a:srgbClr val="333333"/>
                </a:solidFill>
                <a:latin typeface="Open Sans"/>
              </a:rPr>
              <a:t> </a:t>
            </a:r>
            <a:r>
              <a:rPr lang="it-IT" sz="2800" dirty="0" err="1">
                <a:solidFill>
                  <a:srgbClr val="333333"/>
                </a:solidFill>
                <a:latin typeface="Open Sans"/>
              </a:rPr>
              <a:t>comparison</a:t>
            </a:r>
            <a:r>
              <a:rPr lang="it-IT" sz="2800" dirty="0">
                <a:solidFill>
                  <a:srgbClr val="333333"/>
                </a:solidFill>
                <a:latin typeface="Open Sans"/>
              </a:rPr>
              <a:t>.</a:t>
            </a:r>
            <a:endParaRPr lang="it-IT" sz="2800" dirty="0"/>
          </a:p>
        </p:txBody>
      </p:sp>
    </p:spTree>
    <p:extLst>
      <p:ext uri="{BB962C8B-B14F-4D97-AF65-F5344CB8AC3E}">
        <p14:creationId xmlns:p14="http://schemas.microsoft.com/office/powerpoint/2010/main" val="40561640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301625" y="1527175"/>
            <a:ext cx="8504238" cy="4572000"/>
          </a:xfrm>
        </p:spPr>
        <p:txBody>
          <a:bodyPr/>
          <a:lstStyle/>
          <a:p>
            <a:pPr>
              <a:buFont typeface="Wingdings 2" panose="05020102010507070707" pitchFamily="18" charset="2"/>
              <a:buNone/>
              <a:defRPr/>
            </a:pPr>
            <a:r>
              <a:rPr lang="it-IT" dirty="0">
                <a:solidFill>
                  <a:schemeClr val="accent4">
                    <a:lumMod val="50000"/>
                  </a:schemeClr>
                </a:solidFill>
              </a:rPr>
              <a:t>One text </a:t>
            </a:r>
            <a:r>
              <a:rPr lang="it-IT" dirty="0" err="1">
                <a:solidFill>
                  <a:schemeClr val="accent4">
                    <a:lumMod val="50000"/>
                  </a:schemeClr>
                </a:solidFill>
              </a:rPr>
              <a:t>uses</a:t>
            </a:r>
            <a:r>
              <a:rPr lang="it-IT" dirty="0">
                <a:solidFill>
                  <a:schemeClr val="accent4">
                    <a:lumMod val="50000"/>
                  </a:schemeClr>
                </a:solidFill>
              </a:rPr>
              <a:t> </a:t>
            </a:r>
            <a:r>
              <a:rPr lang="it-IT" dirty="0" err="1">
                <a:solidFill>
                  <a:schemeClr val="accent4">
                    <a:lumMod val="50000"/>
                  </a:schemeClr>
                </a:solidFill>
              </a:rPr>
              <a:t>reference</a:t>
            </a:r>
            <a:r>
              <a:rPr lang="it-IT" dirty="0">
                <a:solidFill>
                  <a:schemeClr val="accent4">
                    <a:lumMod val="50000"/>
                  </a:schemeClr>
                </a:solidFill>
              </a:rPr>
              <a:t> to </a:t>
            </a:r>
            <a:r>
              <a:rPr lang="it-IT" dirty="0" err="1">
                <a:solidFill>
                  <a:schemeClr val="accent4">
                    <a:lumMod val="50000"/>
                  </a:schemeClr>
                </a:solidFill>
              </a:rPr>
              <a:t>another</a:t>
            </a:r>
            <a:r>
              <a:rPr lang="it-IT" dirty="0">
                <a:solidFill>
                  <a:schemeClr val="accent4">
                    <a:lumMod val="50000"/>
                  </a:schemeClr>
                </a:solidFill>
              </a:rPr>
              <a:t>. “</a:t>
            </a:r>
            <a:r>
              <a:rPr lang="it-IT" i="1" dirty="0">
                <a:solidFill>
                  <a:schemeClr val="accent4">
                    <a:lumMod val="50000"/>
                  </a:schemeClr>
                </a:solidFill>
              </a:rPr>
              <a:t>The </a:t>
            </a:r>
            <a:r>
              <a:rPr lang="it-IT" i="1" dirty="0" err="1">
                <a:solidFill>
                  <a:schemeClr val="accent4">
                    <a:lumMod val="50000"/>
                  </a:schemeClr>
                </a:solidFill>
              </a:rPr>
              <a:t>presence</a:t>
            </a:r>
            <a:r>
              <a:rPr lang="it-IT" i="1" dirty="0">
                <a:solidFill>
                  <a:schemeClr val="accent4">
                    <a:lumMod val="50000"/>
                  </a:schemeClr>
                </a:solidFill>
              </a:rPr>
              <a:t> of a text in </a:t>
            </a:r>
            <a:r>
              <a:rPr lang="it-IT" i="1" dirty="0" err="1">
                <a:solidFill>
                  <a:schemeClr val="accent4">
                    <a:lumMod val="50000"/>
                  </a:schemeClr>
                </a:solidFill>
              </a:rPr>
              <a:t>another</a:t>
            </a:r>
            <a:r>
              <a:rPr lang="it-IT" i="1" dirty="0">
                <a:solidFill>
                  <a:schemeClr val="accent4">
                    <a:lumMod val="50000"/>
                  </a:schemeClr>
                </a:solidFill>
              </a:rPr>
              <a:t> text</a:t>
            </a:r>
            <a:r>
              <a:rPr lang="it-IT" dirty="0">
                <a:solidFill>
                  <a:schemeClr val="accent4">
                    <a:lumMod val="50000"/>
                  </a:schemeClr>
                </a:solidFill>
              </a:rPr>
              <a:t>” (Genette, 1983)</a:t>
            </a:r>
          </a:p>
          <a:p>
            <a:pPr>
              <a:buNone/>
              <a:defRPr/>
            </a:pPr>
            <a:r>
              <a:rPr lang="it-IT" dirty="0"/>
              <a:t>A </a:t>
            </a:r>
            <a:r>
              <a:rPr lang="it-IT" dirty="0" err="1"/>
              <a:t>continuity</a:t>
            </a:r>
            <a:r>
              <a:rPr lang="it-IT" dirty="0"/>
              <a:t> of </a:t>
            </a:r>
            <a:r>
              <a:rPr lang="it-IT" dirty="0" err="1"/>
              <a:t>texts</a:t>
            </a:r>
            <a:r>
              <a:rPr lang="it-IT" dirty="0"/>
              <a:t> </a:t>
            </a:r>
            <a:r>
              <a:rPr lang="it-IT" dirty="0" err="1"/>
              <a:t>referring</a:t>
            </a:r>
            <a:r>
              <a:rPr lang="it-IT" dirty="0"/>
              <a:t> to </a:t>
            </a:r>
            <a:r>
              <a:rPr lang="it-IT" dirty="0" err="1"/>
              <a:t>one</a:t>
            </a:r>
            <a:r>
              <a:rPr lang="it-IT" dirty="0"/>
              <a:t> </a:t>
            </a:r>
            <a:r>
              <a:rPr lang="it-IT" dirty="0" err="1"/>
              <a:t>another</a:t>
            </a:r>
            <a:r>
              <a:rPr lang="it-IT" dirty="0"/>
              <a:t>, </a:t>
            </a:r>
            <a:r>
              <a:rPr lang="it-IT" dirty="0" err="1"/>
              <a:t>producing</a:t>
            </a:r>
            <a:r>
              <a:rPr lang="it-IT" dirty="0"/>
              <a:t> and </a:t>
            </a:r>
            <a:r>
              <a:rPr lang="it-IT" dirty="0" err="1"/>
              <a:t>reproducing</a:t>
            </a:r>
            <a:r>
              <a:rPr lang="it-IT" dirty="0"/>
              <a:t> over time </a:t>
            </a:r>
            <a:r>
              <a:rPr lang="it-IT" dirty="0" err="1"/>
              <a:t>other</a:t>
            </a:r>
            <a:r>
              <a:rPr lang="it-IT" dirty="0"/>
              <a:t> </a:t>
            </a:r>
            <a:r>
              <a:rPr lang="it-IT" dirty="0" err="1"/>
              <a:t>texts</a:t>
            </a:r>
            <a:r>
              <a:rPr lang="it-IT" dirty="0"/>
              <a:t>/</a:t>
            </a:r>
            <a:r>
              <a:rPr lang="it-IT" dirty="0" err="1"/>
              <a:t>discourses</a:t>
            </a:r>
            <a:r>
              <a:rPr lang="it-IT" dirty="0"/>
              <a:t> (Kristeva, 1984)</a:t>
            </a:r>
            <a:endParaRPr lang="it-IT" dirty="0">
              <a:solidFill>
                <a:schemeClr val="accent4">
                  <a:lumMod val="50000"/>
                </a:schemeClr>
              </a:solidFill>
            </a:endParaRPr>
          </a:p>
          <a:p>
            <a:pPr>
              <a:defRPr/>
            </a:pPr>
            <a:r>
              <a:rPr lang="it-IT" dirty="0" err="1">
                <a:solidFill>
                  <a:schemeClr val="accent4">
                    <a:lumMod val="50000"/>
                  </a:schemeClr>
                </a:solidFill>
              </a:rPr>
              <a:t>-</a:t>
            </a:r>
            <a:r>
              <a:rPr lang="it-IT" i="1" dirty="0" err="1">
                <a:solidFill>
                  <a:schemeClr val="accent4">
                    <a:lumMod val="50000"/>
                  </a:schemeClr>
                </a:solidFill>
              </a:rPr>
              <a:t>gate</a:t>
            </a:r>
            <a:r>
              <a:rPr lang="it-IT" dirty="0">
                <a:solidFill>
                  <a:schemeClr val="accent4">
                    <a:lumMod val="50000"/>
                  </a:schemeClr>
                </a:solidFill>
              </a:rPr>
              <a:t> = </a:t>
            </a:r>
            <a:r>
              <a:rPr lang="it-IT" dirty="0" err="1">
                <a:solidFill>
                  <a:schemeClr val="accent4">
                    <a:lumMod val="50000"/>
                  </a:schemeClr>
                </a:solidFill>
              </a:rPr>
              <a:t>scandal</a:t>
            </a:r>
            <a:endParaRPr lang="it-IT" dirty="0">
              <a:solidFill>
                <a:schemeClr val="accent4">
                  <a:lumMod val="50000"/>
                </a:schemeClr>
              </a:solidFill>
            </a:endParaRPr>
          </a:p>
          <a:p>
            <a:pPr>
              <a:buFont typeface="Wingdings 2" panose="05020102010507070707" pitchFamily="18" charset="2"/>
              <a:buNone/>
              <a:defRPr/>
            </a:pPr>
            <a:r>
              <a:rPr lang="it-IT" b="1" dirty="0">
                <a:solidFill>
                  <a:schemeClr val="accent4">
                    <a:lumMod val="50000"/>
                  </a:schemeClr>
                </a:solidFill>
              </a:rPr>
              <a:t>What is </a:t>
            </a:r>
            <a:r>
              <a:rPr lang="it-IT" b="1" dirty="0" err="1">
                <a:solidFill>
                  <a:schemeClr val="accent4">
                    <a:lumMod val="50000"/>
                  </a:schemeClr>
                </a:solidFill>
              </a:rPr>
              <a:t>Watergate</a:t>
            </a:r>
            <a:r>
              <a:rPr lang="it-IT" dirty="0">
                <a:solidFill>
                  <a:schemeClr val="accent4">
                    <a:lumMod val="50000"/>
                  </a:schemeClr>
                </a:solidFill>
              </a:rPr>
              <a:t>?</a:t>
            </a:r>
          </a:p>
          <a:p>
            <a:pPr marL="0" indent="-180000" algn="just">
              <a:spcBef>
                <a:spcPts val="600"/>
              </a:spcBef>
              <a:buFont typeface="Wingdings 2" panose="05020102010507070707" pitchFamily="18" charset="2"/>
              <a:buNone/>
              <a:defRPr/>
            </a:pPr>
            <a:r>
              <a:rPr lang="it-IT" i="1" dirty="0" err="1">
                <a:solidFill>
                  <a:schemeClr val="accent4">
                    <a:lumMod val="50000"/>
                  </a:schemeClr>
                </a:solidFill>
              </a:rPr>
              <a:t>Watergate</a:t>
            </a:r>
            <a:r>
              <a:rPr lang="it-IT" i="1" dirty="0">
                <a:solidFill>
                  <a:schemeClr val="accent4">
                    <a:lumMod val="50000"/>
                  </a:schemeClr>
                </a:solidFill>
              </a:rPr>
              <a:t>, </a:t>
            </a:r>
            <a:r>
              <a:rPr lang="it-IT" i="1" dirty="0" err="1">
                <a:solidFill>
                  <a:schemeClr val="accent4">
                    <a:lumMod val="50000"/>
                  </a:schemeClr>
                </a:solidFill>
              </a:rPr>
              <a:t>datagate</a:t>
            </a:r>
            <a:r>
              <a:rPr lang="it-IT" i="1" dirty="0">
                <a:solidFill>
                  <a:schemeClr val="accent4">
                    <a:lumMod val="50000"/>
                  </a:schemeClr>
                </a:solidFill>
              </a:rPr>
              <a:t>, </a:t>
            </a:r>
            <a:r>
              <a:rPr lang="it-IT" i="1" dirty="0" err="1">
                <a:solidFill>
                  <a:schemeClr val="accent4">
                    <a:lumMod val="50000"/>
                  </a:schemeClr>
                </a:solidFill>
              </a:rPr>
              <a:t>sexygate</a:t>
            </a:r>
            <a:r>
              <a:rPr lang="it-IT" i="1" dirty="0">
                <a:solidFill>
                  <a:schemeClr val="accent4">
                    <a:lumMod val="50000"/>
                  </a:schemeClr>
                </a:solidFill>
              </a:rPr>
              <a:t>, </a:t>
            </a:r>
            <a:r>
              <a:rPr lang="it-IT" i="1" dirty="0" err="1">
                <a:solidFill>
                  <a:schemeClr val="accent4">
                    <a:lumMod val="50000"/>
                  </a:schemeClr>
                </a:solidFill>
              </a:rPr>
              <a:t>Camillagate</a:t>
            </a:r>
            <a:r>
              <a:rPr lang="it-IT" i="1" dirty="0">
                <a:solidFill>
                  <a:schemeClr val="accent4">
                    <a:lumMod val="50000"/>
                  </a:schemeClr>
                </a:solidFill>
              </a:rPr>
              <a:t>, </a:t>
            </a:r>
            <a:r>
              <a:rPr lang="it-IT" i="1" dirty="0" err="1">
                <a:solidFill>
                  <a:schemeClr val="accent4">
                    <a:lumMod val="50000"/>
                  </a:schemeClr>
                </a:solidFill>
              </a:rPr>
              <a:t>fornigate</a:t>
            </a:r>
            <a:r>
              <a:rPr lang="it-IT" i="1" dirty="0">
                <a:solidFill>
                  <a:schemeClr val="accent4">
                    <a:lumMod val="50000"/>
                  </a:schemeClr>
                </a:solidFill>
              </a:rPr>
              <a:t>, </a:t>
            </a:r>
            <a:r>
              <a:rPr lang="it-IT" i="1" dirty="0" err="1">
                <a:solidFill>
                  <a:schemeClr val="accent4">
                    <a:lumMod val="50000"/>
                  </a:schemeClr>
                </a:solidFill>
              </a:rPr>
              <a:t>Dianagate</a:t>
            </a:r>
            <a:r>
              <a:rPr lang="it-IT" i="1" dirty="0">
                <a:solidFill>
                  <a:schemeClr val="accent4">
                    <a:lumMod val="50000"/>
                  </a:schemeClr>
                </a:solidFill>
              </a:rPr>
              <a:t>, </a:t>
            </a:r>
            <a:r>
              <a:rPr lang="it-IT" i="1" dirty="0" err="1">
                <a:solidFill>
                  <a:schemeClr val="accent4">
                    <a:lumMod val="50000"/>
                  </a:schemeClr>
                </a:solidFill>
              </a:rPr>
              <a:t>zippergate</a:t>
            </a:r>
            <a:r>
              <a:rPr lang="it-IT" i="1" dirty="0">
                <a:solidFill>
                  <a:schemeClr val="accent4">
                    <a:lumMod val="50000"/>
                  </a:schemeClr>
                </a:solidFill>
              </a:rPr>
              <a:t>, </a:t>
            </a:r>
            <a:r>
              <a:rPr lang="it-IT" i="1" dirty="0" err="1">
                <a:solidFill>
                  <a:schemeClr val="accent4">
                    <a:lumMod val="50000"/>
                  </a:schemeClr>
                </a:solidFill>
              </a:rPr>
              <a:t>Monicagate</a:t>
            </a:r>
            <a:r>
              <a:rPr lang="it-IT" i="1" dirty="0">
                <a:solidFill>
                  <a:schemeClr val="accent4">
                    <a:lumMod val="50000"/>
                  </a:schemeClr>
                </a:solidFill>
              </a:rPr>
              <a:t>, </a:t>
            </a:r>
            <a:r>
              <a:rPr lang="it-IT" i="1" dirty="0" err="1">
                <a:solidFill>
                  <a:schemeClr val="accent4">
                    <a:lumMod val="50000"/>
                  </a:schemeClr>
                </a:solidFill>
              </a:rPr>
              <a:t>Lewinskygate</a:t>
            </a:r>
            <a:r>
              <a:rPr lang="it-IT" i="1" dirty="0">
                <a:solidFill>
                  <a:schemeClr val="accent4">
                    <a:lumMod val="50000"/>
                  </a:schemeClr>
                </a:solidFill>
              </a:rPr>
              <a:t>, </a:t>
            </a:r>
            <a:r>
              <a:rPr lang="it-IT" i="1" dirty="0" err="1">
                <a:solidFill>
                  <a:schemeClr val="accent4">
                    <a:lumMod val="50000"/>
                  </a:schemeClr>
                </a:solidFill>
              </a:rPr>
              <a:t>Rubygate</a:t>
            </a:r>
            <a:r>
              <a:rPr lang="it-IT" i="1" dirty="0">
                <a:solidFill>
                  <a:schemeClr val="accent4">
                    <a:lumMod val="50000"/>
                  </a:schemeClr>
                </a:solidFill>
              </a:rPr>
              <a:t>   </a:t>
            </a:r>
          </a:p>
          <a:p>
            <a:pPr marL="0" indent="-180000" algn="just">
              <a:spcBef>
                <a:spcPts val="600"/>
              </a:spcBef>
              <a:buFont typeface="Wingdings 2" panose="05020102010507070707" pitchFamily="18" charset="2"/>
              <a:buNone/>
              <a:defRPr/>
            </a:pPr>
            <a:r>
              <a:rPr lang="it-IT" i="1" dirty="0">
                <a:solidFill>
                  <a:schemeClr val="accent4">
                    <a:lumMod val="50000"/>
                  </a:schemeClr>
                </a:solidFill>
              </a:rPr>
              <a:t>-poli: from the </a:t>
            </a:r>
            <a:r>
              <a:rPr lang="it-IT" i="1" dirty="0" err="1">
                <a:solidFill>
                  <a:schemeClr val="accent4">
                    <a:lumMod val="50000"/>
                  </a:schemeClr>
                </a:solidFill>
              </a:rPr>
              <a:t>Greek</a:t>
            </a:r>
            <a:r>
              <a:rPr lang="it-IT" i="1" dirty="0">
                <a:solidFill>
                  <a:schemeClr val="accent4">
                    <a:lumMod val="50000"/>
                  </a:schemeClr>
                </a:solidFill>
              </a:rPr>
              <a:t> polis</a:t>
            </a:r>
          </a:p>
          <a:p>
            <a:pPr marL="0" indent="-180000" algn="just">
              <a:spcBef>
                <a:spcPts val="600"/>
              </a:spcBef>
              <a:buFont typeface="Wingdings 2" panose="05020102010507070707" pitchFamily="18" charset="2"/>
              <a:buNone/>
              <a:defRPr/>
            </a:pPr>
            <a:r>
              <a:rPr lang="it-IT" i="1" dirty="0">
                <a:solidFill>
                  <a:schemeClr val="accent4">
                    <a:lumMod val="50000"/>
                  </a:schemeClr>
                </a:solidFill>
              </a:rPr>
              <a:t>baraccopoli</a:t>
            </a:r>
            <a:r>
              <a:rPr lang="it-IT" dirty="0">
                <a:solidFill>
                  <a:schemeClr val="accent4">
                    <a:lumMod val="50000"/>
                  </a:schemeClr>
                </a:solidFill>
              </a:rPr>
              <a:t>, </a:t>
            </a:r>
            <a:r>
              <a:rPr lang="it-IT" i="1" dirty="0">
                <a:solidFill>
                  <a:schemeClr val="accent4">
                    <a:lumMod val="50000"/>
                  </a:schemeClr>
                </a:solidFill>
              </a:rPr>
              <a:t>tendopoli, tangentopoli</a:t>
            </a:r>
            <a:r>
              <a:rPr lang="it-IT" dirty="0">
                <a:solidFill>
                  <a:schemeClr val="accent4">
                    <a:lumMod val="50000"/>
                  </a:schemeClr>
                </a:solidFill>
              </a:rPr>
              <a:t>, </a:t>
            </a:r>
            <a:r>
              <a:rPr lang="it-IT" i="1" dirty="0" err="1">
                <a:solidFill>
                  <a:schemeClr val="accent4">
                    <a:lumMod val="50000"/>
                  </a:schemeClr>
                </a:solidFill>
              </a:rPr>
              <a:t>concorsopoli</a:t>
            </a:r>
            <a:r>
              <a:rPr lang="it-IT" dirty="0">
                <a:solidFill>
                  <a:schemeClr val="accent4">
                    <a:lumMod val="50000"/>
                  </a:schemeClr>
                </a:solidFill>
              </a:rPr>
              <a:t>, </a:t>
            </a:r>
            <a:r>
              <a:rPr lang="it-IT" i="1" dirty="0" err="1">
                <a:solidFill>
                  <a:schemeClr val="accent4">
                    <a:lumMod val="50000"/>
                  </a:schemeClr>
                </a:solidFill>
              </a:rPr>
              <a:t>vallettopoli</a:t>
            </a:r>
            <a:r>
              <a:rPr lang="it-IT" i="1" dirty="0">
                <a:solidFill>
                  <a:schemeClr val="accent4">
                    <a:lumMod val="50000"/>
                  </a:schemeClr>
                </a:solidFill>
              </a:rPr>
              <a:t>, </a:t>
            </a:r>
            <a:r>
              <a:rPr lang="it-IT" i="1" dirty="0" err="1">
                <a:solidFill>
                  <a:schemeClr val="accent4">
                    <a:lumMod val="50000"/>
                  </a:schemeClr>
                </a:solidFill>
              </a:rPr>
              <a:t>appaltopoli</a:t>
            </a:r>
            <a:r>
              <a:rPr lang="it-IT" i="1" dirty="0">
                <a:solidFill>
                  <a:schemeClr val="accent4">
                    <a:lumMod val="50000"/>
                  </a:schemeClr>
                </a:solidFill>
              </a:rPr>
              <a:t>, </a:t>
            </a:r>
            <a:r>
              <a:rPr lang="it-IT" i="1" dirty="0" err="1">
                <a:solidFill>
                  <a:schemeClr val="accent4">
                    <a:lumMod val="50000"/>
                  </a:schemeClr>
                </a:solidFill>
              </a:rPr>
              <a:t>parentopoli…</a:t>
            </a:r>
            <a:endParaRPr lang="it-IT" i="1" dirty="0">
              <a:solidFill>
                <a:schemeClr val="accent4">
                  <a:lumMod val="50000"/>
                </a:schemeClr>
              </a:solidFill>
            </a:endParaRPr>
          </a:p>
        </p:txBody>
      </p:sp>
      <p:sp>
        <p:nvSpPr>
          <p:cNvPr id="66564"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5EC403EE-0F7F-4BFC-AE7B-6883EE655437}" type="slidenum">
              <a:rPr lang="it-IT" altLang="it-IT" sz="1600" smtClean="0">
                <a:solidFill>
                  <a:srgbClr val="2F4B2F"/>
                </a:solidFill>
              </a:rPr>
              <a:pPr>
                <a:spcBef>
                  <a:spcPct val="0"/>
                </a:spcBef>
                <a:buClrTx/>
                <a:buSzTx/>
                <a:buFontTx/>
                <a:buNone/>
              </a:pPr>
              <a:t>53</a:t>
            </a:fld>
            <a:endParaRPr lang="it-IT" altLang="it-IT" sz="1600">
              <a:solidFill>
                <a:srgbClr val="2F4B2F"/>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301625" y="1393826"/>
            <a:ext cx="8504238" cy="4572000"/>
          </a:xfrm>
        </p:spPr>
        <p:txBody>
          <a:bodyPr/>
          <a:lstStyle/>
          <a:p>
            <a:pPr>
              <a:buFont typeface="Wingdings 2" panose="05020102010507070707" pitchFamily="18" charset="2"/>
              <a:buNone/>
              <a:defRPr/>
            </a:pPr>
            <a:endParaRPr lang="it-IT" dirty="0">
              <a:solidFill>
                <a:schemeClr val="accent4">
                  <a:lumMod val="50000"/>
                </a:schemeClr>
              </a:solidFill>
            </a:endParaRPr>
          </a:p>
          <a:p>
            <a:pPr>
              <a:defRPr/>
            </a:pPr>
            <a:r>
              <a:rPr lang="it-IT" dirty="0" err="1">
                <a:solidFill>
                  <a:schemeClr val="accent4">
                    <a:lumMod val="50000"/>
                  </a:schemeClr>
                </a:solidFill>
              </a:rPr>
              <a:t>-</a:t>
            </a:r>
            <a:r>
              <a:rPr lang="it-IT" i="1" dirty="0" err="1">
                <a:solidFill>
                  <a:schemeClr val="accent4">
                    <a:lumMod val="50000"/>
                  </a:schemeClr>
                </a:solidFill>
              </a:rPr>
              <a:t>gate</a:t>
            </a:r>
            <a:r>
              <a:rPr lang="it-IT" dirty="0">
                <a:solidFill>
                  <a:schemeClr val="accent4">
                    <a:lumMod val="50000"/>
                  </a:schemeClr>
                </a:solidFill>
              </a:rPr>
              <a:t> = </a:t>
            </a:r>
            <a:r>
              <a:rPr lang="it-IT" dirty="0" err="1">
                <a:solidFill>
                  <a:schemeClr val="accent4">
                    <a:lumMod val="50000"/>
                  </a:schemeClr>
                </a:solidFill>
              </a:rPr>
              <a:t>scandal</a:t>
            </a:r>
            <a:endParaRPr lang="it-IT" dirty="0">
              <a:solidFill>
                <a:schemeClr val="accent4">
                  <a:lumMod val="50000"/>
                </a:schemeClr>
              </a:solidFill>
            </a:endParaRPr>
          </a:p>
          <a:p>
            <a:pPr>
              <a:buFont typeface="Wingdings 2" panose="05020102010507070707" pitchFamily="18" charset="2"/>
              <a:buNone/>
              <a:defRPr/>
            </a:pPr>
            <a:r>
              <a:rPr lang="it-IT" b="1" dirty="0">
                <a:solidFill>
                  <a:schemeClr val="accent4">
                    <a:lumMod val="50000"/>
                  </a:schemeClr>
                </a:solidFill>
              </a:rPr>
              <a:t>What is </a:t>
            </a:r>
            <a:r>
              <a:rPr lang="it-IT" b="1" dirty="0" err="1">
                <a:solidFill>
                  <a:schemeClr val="accent4">
                    <a:lumMod val="50000"/>
                  </a:schemeClr>
                </a:solidFill>
              </a:rPr>
              <a:t>Watergate</a:t>
            </a:r>
            <a:r>
              <a:rPr lang="it-IT" dirty="0">
                <a:solidFill>
                  <a:schemeClr val="accent4">
                    <a:lumMod val="50000"/>
                  </a:schemeClr>
                </a:solidFill>
              </a:rPr>
              <a:t>?</a:t>
            </a:r>
          </a:p>
          <a:p>
            <a:pPr marL="0" indent="-180000" algn="just">
              <a:spcBef>
                <a:spcPts val="600"/>
              </a:spcBef>
              <a:buFont typeface="Wingdings 2" panose="05020102010507070707" pitchFamily="18" charset="2"/>
              <a:buNone/>
              <a:defRPr/>
            </a:pPr>
            <a:r>
              <a:rPr lang="it-IT" i="1" dirty="0" err="1">
                <a:solidFill>
                  <a:schemeClr val="accent4">
                    <a:lumMod val="50000"/>
                  </a:schemeClr>
                </a:solidFill>
              </a:rPr>
              <a:t>Watergate</a:t>
            </a:r>
            <a:r>
              <a:rPr lang="it-IT" i="1" dirty="0">
                <a:solidFill>
                  <a:schemeClr val="accent4">
                    <a:lumMod val="50000"/>
                  </a:schemeClr>
                </a:solidFill>
              </a:rPr>
              <a:t>, </a:t>
            </a:r>
            <a:r>
              <a:rPr lang="it-IT" i="1" dirty="0" err="1">
                <a:solidFill>
                  <a:schemeClr val="accent4">
                    <a:lumMod val="50000"/>
                  </a:schemeClr>
                </a:solidFill>
              </a:rPr>
              <a:t>datagate</a:t>
            </a:r>
            <a:r>
              <a:rPr lang="it-IT" i="1" dirty="0">
                <a:solidFill>
                  <a:schemeClr val="accent4">
                    <a:lumMod val="50000"/>
                  </a:schemeClr>
                </a:solidFill>
              </a:rPr>
              <a:t>, </a:t>
            </a:r>
            <a:r>
              <a:rPr lang="it-IT" i="1" dirty="0" err="1">
                <a:solidFill>
                  <a:schemeClr val="accent4">
                    <a:lumMod val="50000"/>
                  </a:schemeClr>
                </a:solidFill>
              </a:rPr>
              <a:t>sexygate</a:t>
            </a:r>
            <a:r>
              <a:rPr lang="it-IT" i="1" dirty="0">
                <a:solidFill>
                  <a:schemeClr val="accent4">
                    <a:lumMod val="50000"/>
                  </a:schemeClr>
                </a:solidFill>
              </a:rPr>
              <a:t>, </a:t>
            </a:r>
            <a:r>
              <a:rPr lang="it-IT" i="1" dirty="0" err="1">
                <a:solidFill>
                  <a:schemeClr val="accent4">
                    <a:lumMod val="50000"/>
                  </a:schemeClr>
                </a:solidFill>
              </a:rPr>
              <a:t>Camillagate</a:t>
            </a:r>
            <a:r>
              <a:rPr lang="it-IT" i="1" dirty="0">
                <a:solidFill>
                  <a:schemeClr val="accent4">
                    <a:lumMod val="50000"/>
                  </a:schemeClr>
                </a:solidFill>
              </a:rPr>
              <a:t>, </a:t>
            </a:r>
            <a:r>
              <a:rPr lang="it-IT" i="1" dirty="0" err="1">
                <a:solidFill>
                  <a:schemeClr val="accent4">
                    <a:lumMod val="50000"/>
                  </a:schemeClr>
                </a:solidFill>
              </a:rPr>
              <a:t>fornigate</a:t>
            </a:r>
            <a:r>
              <a:rPr lang="it-IT" i="1" dirty="0">
                <a:solidFill>
                  <a:schemeClr val="accent4">
                    <a:lumMod val="50000"/>
                  </a:schemeClr>
                </a:solidFill>
              </a:rPr>
              <a:t>, </a:t>
            </a:r>
            <a:r>
              <a:rPr lang="it-IT" i="1" dirty="0" err="1">
                <a:solidFill>
                  <a:schemeClr val="accent4">
                    <a:lumMod val="50000"/>
                  </a:schemeClr>
                </a:solidFill>
              </a:rPr>
              <a:t>Dianagate</a:t>
            </a:r>
            <a:r>
              <a:rPr lang="it-IT" i="1" dirty="0">
                <a:solidFill>
                  <a:schemeClr val="accent4">
                    <a:lumMod val="50000"/>
                  </a:schemeClr>
                </a:solidFill>
              </a:rPr>
              <a:t>, </a:t>
            </a:r>
            <a:r>
              <a:rPr lang="it-IT" i="1" dirty="0" err="1">
                <a:solidFill>
                  <a:schemeClr val="accent4">
                    <a:lumMod val="50000"/>
                  </a:schemeClr>
                </a:solidFill>
              </a:rPr>
              <a:t>zippergate</a:t>
            </a:r>
            <a:r>
              <a:rPr lang="it-IT" i="1" dirty="0">
                <a:solidFill>
                  <a:schemeClr val="accent4">
                    <a:lumMod val="50000"/>
                  </a:schemeClr>
                </a:solidFill>
              </a:rPr>
              <a:t>, </a:t>
            </a:r>
            <a:r>
              <a:rPr lang="it-IT" i="1" dirty="0" err="1">
                <a:solidFill>
                  <a:schemeClr val="accent4">
                    <a:lumMod val="50000"/>
                  </a:schemeClr>
                </a:solidFill>
              </a:rPr>
              <a:t>Monicagate</a:t>
            </a:r>
            <a:r>
              <a:rPr lang="it-IT" i="1" dirty="0">
                <a:solidFill>
                  <a:schemeClr val="accent4">
                    <a:lumMod val="50000"/>
                  </a:schemeClr>
                </a:solidFill>
              </a:rPr>
              <a:t>, </a:t>
            </a:r>
            <a:r>
              <a:rPr lang="it-IT" i="1" dirty="0" err="1">
                <a:solidFill>
                  <a:schemeClr val="accent4">
                    <a:lumMod val="50000"/>
                  </a:schemeClr>
                </a:solidFill>
              </a:rPr>
              <a:t>Lewinskygate</a:t>
            </a:r>
            <a:r>
              <a:rPr lang="it-IT" i="1" dirty="0">
                <a:solidFill>
                  <a:schemeClr val="accent4">
                    <a:lumMod val="50000"/>
                  </a:schemeClr>
                </a:solidFill>
              </a:rPr>
              <a:t>, </a:t>
            </a:r>
            <a:r>
              <a:rPr lang="it-IT" i="1" dirty="0" err="1">
                <a:solidFill>
                  <a:schemeClr val="accent4">
                    <a:lumMod val="50000"/>
                  </a:schemeClr>
                </a:solidFill>
              </a:rPr>
              <a:t>Rubygate</a:t>
            </a:r>
            <a:r>
              <a:rPr lang="it-IT" i="1" dirty="0">
                <a:solidFill>
                  <a:schemeClr val="accent4">
                    <a:lumMod val="50000"/>
                  </a:schemeClr>
                </a:solidFill>
              </a:rPr>
              <a:t>   </a:t>
            </a:r>
          </a:p>
          <a:p>
            <a:pPr marL="0" indent="-180000" algn="just">
              <a:spcBef>
                <a:spcPts val="600"/>
              </a:spcBef>
              <a:buFont typeface="Wingdings 2" panose="05020102010507070707" pitchFamily="18" charset="2"/>
              <a:buNone/>
              <a:defRPr/>
            </a:pPr>
            <a:r>
              <a:rPr lang="it-IT" i="1" dirty="0">
                <a:solidFill>
                  <a:schemeClr val="accent4">
                    <a:lumMod val="50000"/>
                  </a:schemeClr>
                </a:solidFill>
              </a:rPr>
              <a:t>-poli: from the </a:t>
            </a:r>
            <a:r>
              <a:rPr lang="it-IT" i="1" dirty="0" err="1">
                <a:solidFill>
                  <a:schemeClr val="accent4">
                    <a:lumMod val="50000"/>
                  </a:schemeClr>
                </a:solidFill>
              </a:rPr>
              <a:t>Greek</a:t>
            </a:r>
            <a:r>
              <a:rPr lang="it-IT" i="1" dirty="0">
                <a:solidFill>
                  <a:schemeClr val="accent4">
                    <a:lumMod val="50000"/>
                  </a:schemeClr>
                </a:solidFill>
              </a:rPr>
              <a:t> polis</a:t>
            </a:r>
          </a:p>
          <a:p>
            <a:pPr marL="0" indent="-180000" algn="just">
              <a:spcBef>
                <a:spcPts val="600"/>
              </a:spcBef>
              <a:buFont typeface="Wingdings 2" panose="05020102010507070707" pitchFamily="18" charset="2"/>
              <a:buNone/>
              <a:defRPr/>
            </a:pPr>
            <a:r>
              <a:rPr lang="it-IT" i="1" dirty="0">
                <a:solidFill>
                  <a:schemeClr val="accent4">
                    <a:lumMod val="50000"/>
                  </a:schemeClr>
                </a:solidFill>
              </a:rPr>
              <a:t>baraccopoli</a:t>
            </a:r>
            <a:r>
              <a:rPr lang="it-IT" dirty="0">
                <a:solidFill>
                  <a:schemeClr val="accent4">
                    <a:lumMod val="50000"/>
                  </a:schemeClr>
                </a:solidFill>
              </a:rPr>
              <a:t>, </a:t>
            </a:r>
            <a:r>
              <a:rPr lang="it-IT" i="1" dirty="0">
                <a:solidFill>
                  <a:schemeClr val="accent4">
                    <a:lumMod val="50000"/>
                  </a:schemeClr>
                </a:solidFill>
              </a:rPr>
              <a:t>tendopoli, tangentopoli</a:t>
            </a:r>
            <a:r>
              <a:rPr lang="it-IT" dirty="0">
                <a:solidFill>
                  <a:schemeClr val="accent4">
                    <a:lumMod val="50000"/>
                  </a:schemeClr>
                </a:solidFill>
              </a:rPr>
              <a:t>, </a:t>
            </a:r>
            <a:r>
              <a:rPr lang="it-IT" i="1" dirty="0" err="1">
                <a:solidFill>
                  <a:schemeClr val="accent4">
                    <a:lumMod val="50000"/>
                  </a:schemeClr>
                </a:solidFill>
              </a:rPr>
              <a:t>concorsopoli</a:t>
            </a:r>
            <a:r>
              <a:rPr lang="it-IT" dirty="0">
                <a:solidFill>
                  <a:schemeClr val="accent4">
                    <a:lumMod val="50000"/>
                  </a:schemeClr>
                </a:solidFill>
              </a:rPr>
              <a:t>, </a:t>
            </a:r>
            <a:r>
              <a:rPr lang="it-IT" i="1" dirty="0" err="1">
                <a:solidFill>
                  <a:schemeClr val="accent4">
                    <a:lumMod val="50000"/>
                  </a:schemeClr>
                </a:solidFill>
              </a:rPr>
              <a:t>vallettopoli</a:t>
            </a:r>
            <a:r>
              <a:rPr lang="it-IT" i="1" dirty="0">
                <a:solidFill>
                  <a:schemeClr val="accent4">
                    <a:lumMod val="50000"/>
                  </a:schemeClr>
                </a:solidFill>
              </a:rPr>
              <a:t>, </a:t>
            </a:r>
            <a:r>
              <a:rPr lang="it-IT" i="1" dirty="0" err="1">
                <a:solidFill>
                  <a:schemeClr val="accent4">
                    <a:lumMod val="50000"/>
                  </a:schemeClr>
                </a:solidFill>
              </a:rPr>
              <a:t>appaltopoli</a:t>
            </a:r>
            <a:r>
              <a:rPr lang="it-IT" i="1" dirty="0">
                <a:solidFill>
                  <a:schemeClr val="accent4">
                    <a:lumMod val="50000"/>
                  </a:schemeClr>
                </a:solidFill>
              </a:rPr>
              <a:t>, </a:t>
            </a:r>
            <a:r>
              <a:rPr lang="it-IT" i="1" dirty="0" err="1">
                <a:solidFill>
                  <a:schemeClr val="accent4">
                    <a:lumMod val="50000"/>
                  </a:schemeClr>
                </a:solidFill>
              </a:rPr>
              <a:t>parentopoli…</a:t>
            </a:r>
            <a:endParaRPr lang="it-IT" i="1" dirty="0">
              <a:solidFill>
                <a:schemeClr val="accent4">
                  <a:lumMod val="50000"/>
                </a:schemeClr>
              </a:solidFill>
            </a:endParaRPr>
          </a:p>
        </p:txBody>
      </p:sp>
      <p:sp>
        <p:nvSpPr>
          <p:cNvPr id="66564"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5EC403EE-0F7F-4BFC-AE7B-6883EE655437}" type="slidenum">
              <a:rPr lang="it-IT" altLang="it-IT" sz="1600" smtClean="0">
                <a:solidFill>
                  <a:srgbClr val="2F4B2F"/>
                </a:solidFill>
              </a:rPr>
              <a:pPr>
                <a:spcBef>
                  <a:spcPct val="0"/>
                </a:spcBef>
                <a:buClrTx/>
                <a:buSzTx/>
                <a:buFontTx/>
                <a:buNone/>
              </a:pPr>
              <a:t>54</a:t>
            </a:fld>
            <a:endParaRPr lang="it-IT" altLang="it-IT" sz="1600">
              <a:solidFill>
                <a:srgbClr val="2F4B2F"/>
              </a:solidFill>
            </a:endParaRPr>
          </a:p>
        </p:txBody>
      </p:sp>
    </p:spTree>
    <p:extLst>
      <p:ext uri="{BB962C8B-B14F-4D97-AF65-F5344CB8AC3E}">
        <p14:creationId xmlns:p14="http://schemas.microsoft.com/office/powerpoint/2010/main" val="35176642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249237" y="1456374"/>
            <a:ext cx="8571707" cy="4924954"/>
          </a:xfrm>
        </p:spPr>
        <p:txBody>
          <a:bodyPr/>
          <a:lstStyle/>
          <a:p>
            <a:pPr>
              <a:buFont typeface="Wingdings 2" panose="05020102010507070707" pitchFamily="18" charset="2"/>
              <a:buNone/>
              <a:defRPr/>
            </a:pPr>
            <a:r>
              <a:rPr lang="it-IT" dirty="0">
                <a:solidFill>
                  <a:schemeClr val="accent4">
                    <a:lumMod val="50000"/>
                  </a:schemeClr>
                </a:solidFill>
              </a:rPr>
              <a:t>“</a:t>
            </a:r>
            <a:r>
              <a:rPr lang="it-IT" i="1" dirty="0">
                <a:solidFill>
                  <a:schemeClr val="accent4">
                    <a:lumMod val="50000"/>
                  </a:schemeClr>
                </a:solidFill>
              </a:rPr>
              <a:t>The </a:t>
            </a:r>
            <a:r>
              <a:rPr lang="it-IT" i="1" dirty="0" err="1">
                <a:solidFill>
                  <a:schemeClr val="accent4">
                    <a:lumMod val="50000"/>
                  </a:schemeClr>
                </a:solidFill>
              </a:rPr>
              <a:t>presence</a:t>
            </a:r>
            <a:r>
              <a:rPr lang="it-IT" i="1" dirty="0">
                <a:solidFill>
                  <a:schemeClr val="accent4">
                    <a:lumMod val="50000"/>
                  </a:schemeClr>
                </a:solidFill>
              </a:rPr>
              <a:t> of a text in </a:t>
            </a:r>
            <a:r>
              <a:rPr lang="it-IT" i="1" dirty="0" err="1">
                <a:solidFill>
                  <a:schemeClr val="accent4">
                    <a:lumMod val="50000"/>
                  </a:schemeClr>
                </a:solidFill>
              </a:rPr>
              <a:t>another</a:t>
            </a:r>
            <a:r>
              <a:rPr lang="it-IT" i="1" dirty="0">
                <a:solidFill>
                  <a:schemeClr val="accent4">
                    <a:lumMod val="50000"/>
                  </a:schemeClr>
                </a:solidFill>
              </a:rPr>
              <a:t> text</a:t>
            </a:r>
            <a:r>
              <a:rPr lang="it-IT" dirty="0">
                <a:solidFill>
                  <a:schemeClr val="accent4">
                    <a:lumMod val="50000"/>
                  </a:schemeClr>
                </a:solidFill>
              </a:rPr>
              <a:t>” (Genette, 1983)</a:t>
            </a:r>
            <a:endParaRPr lang="it-IT" i="1" dirty="0">
              <a:solidFill>
                <a:schemeClr val="accent4">
                  <a:lumMod val="50000"/>
                </a:schemeClr>
              </a:solidFill>
            </a:endParaRPr>
          </a:p>
        </p:txBody>
      </p:sp>
      <p:sp>
        <p:nvSpPr>
          <p:cNvPr id="6758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63D8ABF-6680-4B66-A8B0-F3EEE8874728}" type="slidenum">
              <a:rPr lang="it-IT" altLang="it-IT" sz="1600" smtClean="0">
                <a:solidFill>
                  <a:srgbClr val="2F4B2F"/>
                </a:solidFill>
              </a:rPr>
              <a:pPr>
                <a:spcBef>
                  <a:spcPct val="0"/>
                </a:spcBef>
                <a:buClrTx/>
                <a:buSzTx/>
                <a:buFontTx/>
                <a:buNone/>
              </a:pPr>
              <a:t>55</a:t>
            </a:fld>
            <a:endParaRPr lang="it-IT" altLang="it-IT" sz="1600">
              <a:solidFill>
                <a:srgbClr val="2F4B2F"/>
              </a:solidFill>
            </a:endParaRPr>
          </a:p>
        </p:txBody>
      </p:sp>
      <p:pic>
        <p:nvPicPr>
          <p:cNvPr id="67589" name="Immagin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55" y="2111925"/>
            <a:ext cx="245745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0" name="Immagin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6438" y="2060576"/>
            <a:ext cx="314642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1" name="Immagin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70663" y="3589338"/>
            <a:ext cx="23241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7">
            <a:extLst>
              <a:ext uri="{FF2B5EF4-FFF2-40B4-BE49-F238E27FC236}">
                <a16:creationId xmlns:a16="http://schemas.microsoft.com/office/drawing/2014/main" id="{E0707CBF-7796-E645-A8CB-B7EB4B61AF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625" y="4108420"/>
            <a:ext cx="2324100" cy="2272908"/>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467544" y="1416686"/>
            <a:ext cx="8504238" cy="4572000"/>
          </a:xfrm>
        </p:spPr>
        <p:txBody>
          <a:bodyPr/>
          <a:lstStyle/>
          <a:p>
            <a:pPr>
              <a:buFont typeface="Wingdings 2" panose="05020102010507070707" pitchFamily="18" charset="2"/>
              <a:buNone/>
              <a:defRPr/>
            </a:pPr>
            <a:r>
              <a:rPr lang="it-IT" i="1" dirty="0">
                <a:solidFill>
                  <a:schemeClr val="accent4">
                    <a:lumMod val="50000"/>
                  </a:schemeClr>
                </a:solidFill>
              </a:rPr>
              <a:t>In </a:t>
            </a:r>
            <a:r>
              <a:rPr lang="it-IT" i="1" dirty="0" err="1">
                <a:solidFill>
                  <a:schemeClr val="accent4">
                    <a:lumMod val="50000"/>
                  </a:schemeClr>
                </a:solidFill>
              </a:rPr>
              <a:t>political</a:t>
            </a:r>
            <a:r>
              <a:rPr lang="it-IT" i="1" dirty="0">
                <a:solidFill>
                  <a:schemeClr val="accent4">
                    <a:lumMod val="50000"/>
                  </a:schemeClr>
                </a:solidFill>
              </a:rPr>
              <a:t> </a:t>
            </a:r>
            <a:r>
              <a:rPr lang="it-IT" i="1" dirty="0" err="1">
                <a:solidFill>
                  <a:schemeClr val="accent4">
                    <a:lumMod val="50000"/>
                  </a:schemeClr>
                </a:solidFill>
              </a:rPr>
              <a:t>speech</a:t>
            </a:r>
            <a:r>
              <a:rPr lang="it-IT" i="1" dirty="0">
                <a:solidFill>
                  <a:schemeClr val="accent4">
                    <a:lumMod val="50000"/>
                  </a:schemeClr>
                </a:solidFill>
              </a:rPr>
              <a:t> </a:t>
            </a:r>
            <a:r>
              <a:rPr lang="it-IT" i="1" dirty="0" err="1">
                <a:solidFill>
                  <a:schemeClr val="accent4">
                    <a:lumMod val="50000"/>
                  </a:schemeClr>
                </a:solidFill>
              </a:rPr>
              <a:t>intertextuality</a:t>
            </a:r>
            <a:r>
              <a:rPr lang="it-IT" i="1" dirty="0">
                <a:solidFill>
                  <a:schemeClr val="accent4">
                    <a:lumMod val="50000"/>
                  </a:schemeClr>
                </a:solidFill>
              </a:rPr>
              <a:t> </a:t>
            </a:r>
            <a:r>
              <a:rPr lang="it-IT" i="1" dirty="0" err="1">
                <a:solidFill>
                  <a:schemeClr val="accent4">
                    <a:lumMod val="50000"/>
                  </a:schemeClr>
                </a:solidFill>
              </a:rPr>
              <a:t>is</a:t>
            </a:r>
            <a:r>
              <a:rPr lang="it-IT" i="1" dirty="0">
                <a:solidFill>
                  <a:schemeClr val="accent4">
                    <a:lumMod val="50000"/>
                  </a:schemeClr>
                </a:solidFill>
              </a:rPr>
              <a:t> </a:t>
            </a:r>
            <a:r>
              <a:rPr lang="it-IT" i="1" dirty="0" err="1">
                <a:solidFill>
                  <a:schemeClr val="accent4">
                    <a:lumMod val="50000"/>
                  </a:schemeClr>
                </a:solidFill>
              </a:rPr>
              <a:t>performed</a:t>
            </a:r>
            <a:r>
              <a:rPr lang="it-IT" i="1" dirty="0">
                <a:solidFill>
                  <a:schemeClr val="accent4">
                    <a:lumMod val="50000"/>
                  </a:schemeClr>
                </a:solidFill>
              </a:rPr>
              <a:t> </a:t>
            </a:r>
            <a:r>
              <a:rPr lang="it-IT" i="1" dirty="0" err="1">
                <a:solidFill>
                  <a:schemeClr val="accent4">
                    <a:lumMod val="50000"/>
                  </a:schemeClr>
                </a:solidFill>
              </a:rPr>
              <a:t>through</a:t>
            </a:r>
            <a:r>
              <a:rPr lang="it-IT" i="1" dirty="0">
                <a:solidFill>
                  <a:schemeClr val="accent4">
                    <a:lumMod val="50000"/>
                  </a:schemeClr>
                </a:solidFill>
              </a:rPr>
              <a:t> the use of </a:t>
            </a:r>
            <a:r>
              <a:rPr lang="it-IT" i="1" dirty="0" err="1">
                <a:solidFill>
                  <a:schemeClr val="accent4">
                    <a:lumMod val="50000"/>
                  </a:schemeClr>
                </a:solidFill>
              </a:rPr>
              <a:t>sentences</a:t>
            </a:r>
            <a:r>
              <a:rPr lang="it-IT" i="1" dirty="0">
                <a:solidFill>
                  <a:schemeClr val="accent4">
                    <a:lumMod val="50000"/>
                  </a:schemeClr>
                </a:solidFill>
              </a:rPr>
              <a:t> or </a:t>
            </a:r>
            <a:r>
              <a:rPr lang="it-IT" i="1" dirty="0" err="1">
                <a:solidFill>
                  <a:schemeClr val="accent4">
                    <a:lumMod val="50000"/>
                  </a:schemeClr>
                </a:solidFill>
              </a:rPr>
              <a:t>quotations</a:t>
            </a:r>
            <a:r>
              <a:rPr lang="it-IT" i="1" dirty="0">
                <a:solidFill>
                  <a:schemeClr val="accent4">
                    <a:lumMod val="50000"/>
                  </a:schemeClr>
                </a:solidFill>
              </a:rPr>
              <a:t> </a:t>
            </a:r>
            <a:r>
              <a:rPr lang="it-IT" i="1" dirty="0" err="1">
                <a:solidFill>
                  <a:schemeClr val="accent4">
                    <a:lumMod val="50000"/>
                  </a:schemeClr>
                </a:solidFill>
              </a:rPr>
              <a:t>easily</a:t>
            </a:r>
            <a:r>
              <a:rPr lang="it-IT" i="1" dirty="0">
                <a:solidFill>
                  <a:schemeClr val="accent4">
                    <a:lumMod val="50000"/>
                  </a:schemeClr>
                </a:solidFill>
              </a:rPr>
              <a:t> </a:t>
            </a:r>
            <a:r>
              <a:rPr lang="it-IT" i="1" dirty="0" err="1">
                <a:solidFill>
                  <a:schemeClr val="accent4">
                    <a:lumMod val="50000"/>
                  </a:schemeClr>
                </a:solidFill>
              </a:rPr>
              <a:t>recognizable</a:t>
            </a:r>
            <a:r>
              <a:rPr lang="it-IT" i="1" dirty="0">
                <a:solidFill>
                  <a:schemeClr val="accent4">
                    <a:lumMod val="50000"/>
                  </a:schemeClr>
                </a:solidFill>
              </a:rPr>
              <a:t> by the audience:</a:t>
            </a:r>
          </a:p>
          <a:p>
            <a:pPr>
              <a:buFont typeface="Wingdings 2" panose="05020102010507070707" pitchFamily="18" charset="2"/>
              <a:buNone/>
              <a:defRPr/>
            </a:pPr>
            <a:endParaRPr lang="it-IT" i="1" dirty="0">
              <a:solidFill>
                <a:schemeClr val="accent4">
                  <a:lumMod val="50000"/>
                </a:schemeClr>
              </a:solidFill>
            </a:endParaRPr>
          </a:p>
          <a:p>
            <a:pPr>
              <a:buNone/>
              <a:defRPr/>
            </a:pPr>
            <a:r>
              <a:rPr lang="it-IT" dirty="0">
                <a:solidFill>
                  <a:srgbClr val="0070C0"/>
                </a:solidFill>
              </a:rPr>
              <a:t>“Time </a:t>
            </a:r>
            <a:r>
              <a:rPr lang="it-IT" dirty="0" err="1">
                <a:solidFill>
                  <a:srgbClr val="0070C0"/>
                </a:solidFill>
              </a:rPr>
              <a:t>is</a:t>
            </a:r>
            <a:r>
              <a:rPr lang="it-IT" dirty="0">
                <a:solidFill>
                  <a:srgbClr val="0070C0"/>
                </a:solidFill>
              </a:rPr>
              <a:t> </a:t>
            </a:r>
            <a:r>
              <a:rPr lang="it-IT" dirty="0" err="1">
                <a:solidFill>
                  <a:srgbClr val="0070C0"/>
                </a:solidFill>
              </a:rPr>
              <a:t>money</a:t>
            </a:r>
            <a:r>
              <a:rPr lang="it-IT" dirty="0">
                <a:solidFill>
                  <a:srgbClr val="0070C0"/>
                </a:solidFill>
              </a:rPr>
              <a:t>” </a:t>
            </a:r>
            <a:r>
              <a:rPr lang="it-IT" dirty="0" err="1">
                <a:solidFill>
                  <a:srgbClr val="0070C0"/>
                </a:solidFill>
              </a:rPr>
              <a:t>was</a:t>
            </a:r>
            <a:r>
              <a:rPr lang="it-IT" dirty="0">
                <a:solidFill>
                  <a:srgbClr val="0070C0"/>
                </a:solidFill>
              </a:rPr>
              <a:t> </a:t>
            </a:r>
            <a:r>
              <a:rPr lang="it-IT" dirty="0" err="1">
                <a:solidFill>
                  <a:srgbClr val="0070C0"/>
                </a:solidFill>
              </a:rPr>
              <a:t>originally</a:t>
            </a:r>
            <a:r>
              <a:rPr lang="it-IT" dirty="0">
                <a:solidFill>
                  <a:srgbClr val="0070C0"/>
                </a:solidFill>
              </a:rPr>
              <a:t> </a:t>
            </a:r>
            <a:r>
              <a:rPr lang="it-IT" dirty="0" err="1">
                <a:solidFill>
                  <a:srgbClr val="0070C0"/>
                </a:solidFill>
              </a:rPr>
              <a:t>used</a:t>
            </a:r>
            <a:r>
              <a:rPr lang="it-IT" dirty="0">
                <a:solidFill>
                  <a:srgbClr val="0070C0"/>
                </a:solidFill>
              </a:rPr>
              <a:t> by US </a:t>
            </a:r>
            <a:r>
              <a:rPr lang="it-IT" dirty="0" err="1">
                <a:solidFill>
                  <a:srgbClr val="0070C0"/>
                </a:solidFill>
              </a:rPr>
              <a:t>president</a:t>
            </a:r>
            <a:r>
              <a:rPr lang="it-IT" dirty="0">
                <a:solidFill>
                  <a:srgbClr val="0070C0"/>
                </a:solidFill>
              </a:rPr>
              <a:t> B. Franklin; </a:t>
            </a:r>
            <a:r>
              <a:rPr lang="it-IT" dirty="0" err="1">
                <a:solidFill>
                  <a:srgbClr val="0070C0"/>
                </a:solidFill>
              </a:rPr>
              <a:t>now</a:t>
            </a:r>
            <a:r>
              <a:rPr lang="it-IT" dirty="0">
                <a:solidFill>
                  <a:srgbClr val="0070C0"/>
                </a:solidFill>
              </a:rPr>
              <a:t> </a:t>
            </a:r>
            <a:r>
              <a:rPr lang="it-IT" dirty="0" err="1">
                <a:solidFill>
                  <a:srgbClr val="0070C0"/>
                </a:solidFill>
              </a:rPr>
              <a:t>it</a:t>
            </a:r>
            <a:r>
              <a:rPr lang="it-IT" dirty="0">
                <a:solidFill>
                  <a:srgbClr val="0070C0"/>
                </a:solidFill>
              </a:rPr>
              <a:t> </a:t>
            </a:r>
            <a:r>
              <a:rPr lang="it-IT" dirty="0" err="1">
                <a:solidFill>
                  <a:srgbClr val="0070C0"/>
                </a:solidFill>
              </a:rPr>
              <a:t>is</a:t>
            </a:r>
            <a:r>
              <a:rPr lang="it-IT" dirty="0">
                <a:solidFill>
                  <a:srgbClr val="0070C0"/>
                </a:solidFill>
              </a:rPr>
              <a:t> </a:t>
            </a:r>
            <a:r>
              <a:rPr lang="it-IT" dirty="0" err="1">
                <a:solidFill>
                  <a:srgbClr val="0070C0"/>
                </a:solidFill>
              </a:rPr>
              <a:t>used</a:t>
            </a:r>
            <a:r>
              <a:rPr lang="it-IT" dirty="0">
                <a:solidFill>
                  <a:srgbClr val="0070C0"/>
                </a:solidFill>
              </a:rPr>
              <a:t> </a:t>
            </a:r>
            <a:r>
              <a:rPr lang="it-IT" dirty="0" err="1">
                <a:solidFill>
                  <a:srgbClr val="0070C0"/>
                </a:solidFill>
              </a:rPr>
              <a:t>not</a:t>
            </a:r>
            <a:r>
              <a:rPr lang="it-IT" dirty="0">
                <a:solidFill>
                  <a:srgbClr val="0070C0"/>
                </a:solidFill>
              </a:rPr>
              <a:t> </a:t>
            </a:r>
            <a:r>
              <a:rPr lang="it-IT" dirty="0" err="1">
                <a:solidFill>
                  <a:srgbClr val="0070C0"/>
                </a:solidFill>
              </a:rPr>
              <a:t>only</a:t>
            </a:r>
            <a:r>
              <a:rPr lang="it-IT" dirty="0">
                <a:solidFill>
                  <a:srgbClr val="0070C0"/>
                </a:solidFill>
              </a:rPr>
              <a:t> in English, </a:t>
            </a:r>
            <a:r>
              <a:rPr lang="it-IT" dirty="0" err="1">
                <a:solidFill>
                  <a:srgbClr val="0070C0"/>
                </a:solidFill>
              </a:rPr>
              <a:t>but</a:t>
            </a:r>
            <a:r>
              <a:rPr lang="it-IT" dirty="0">
                <a:solidFill>
                  <a:srgbClr val="0070C0"/>
                </a:solidFill>
              </a:rPr>
              <a:t> </a:t>
            </a:r>
            <a:r>
              <a:rPr lang="it-IT" dirty="0" err="1">
                <a:solidFill>
                  <a:srgbClr val="0070C0"/>
                </a:solidFill>
              </a:rPr>
              <a:t>also</a:t>
            </a:r>
            <a:r>
              <a:rPr lang="it-IT" dirty="0">
                <a:solidFill>
                  <a:srgbClr val="0070C0"/>
                </a:solidFill>
              </a:rPr>
              <a:t> in </a:t>
            </a:r>
            <a:r>
              <a:rPr lang="it-IT" dirty="0" err="1">
                <a:solidFill>
                  <a:srgbClr val="0070C0"/>
                </a:solidFill>
              </a:rPr>
              <a:t>German</a:t>
            </a:r>
            <a:r>
              <a:rPr lang="it-IT" dirty="0">
                <a:solidFill>
                  <a:srgbClr val="0070C0"/>
                </a:solidFill>
              </a:rPr>
              <a:t> (Zeit </a:t>
            </a:r>
            <a:r>
              <a:rPr lang="it-IT" dirty="0" err="1">
                <a:solidFill>
                  <a:srgbClr val="0070C0"/>
                </a:solidFill>
              </a:rPr>
              <a:t>ist</a:t>
            </a:r>
            <a:r>
              <a:rPr lang="it-IT" dirty="0">
                <a:solidFill>
                  <a:srgbClr val="0070C0"/>
                </a:solidFill>
              </a:rPr>
              <a:t> </a:t>
            </a:r>
            <a:r>
              <a:rPr lang="it-IT" dirty="0" err="1">
                <a:solidFill>
                  <a:srgbClr val="0070C0"/>
                </a:solidFill>
              </a:rPr>
              <a:t>Geld</a:t>
            </a:r>
            <a:r>
              <a:rPr lang="it-IT" dirty="0">
                <a:solidFill>
                  <a:srgbClr val="0070C0"/>
                </a:solidFill>
              </a:rPr>
              <a:t>) and in Russian (</a:t>
            </a:r>
            <a:r>
              <a:rPr lang="az-Cyrl-AZ" dirty="0">
                <a:solidFill>
                  <a:srgbClr val="0070C0"/>
                </a:solidFill>
              </a:rPr>
              <a:t>Время – деньги).</a:t>
            </a:r>
            <a:endParaRPr lang="it-IT" dirty="0">
              <a:solidFill>
                <a:srgbClr val="0070C0"/>
              </a:solidFill>
            </a:endParaRPr>
          </a:p>
          <a:p>
            <a:pPr>
              <a:buNone/>
              <a:defRPr/>
            </a:pPr>
            <a:endParaRPr lang="it-IT" dirty="0">
              <a:solidFill>
                <a:srgbClr val="0070C0"/>
              </a:solidFill>
            </a:endParaRPr>
          </a:p>
          <a:p>
            <a:pPr>
              <a:buNone/>
              <a:defRPr/>
            </a:pPr>
            <a:r>
              <a:rPr lang="it-IT" dirty="0">
                <a:solidFill>
                  <a:srgbClr val="002060"/>
                </a:solidFill>
              </a:rPr>
              <a:t>«Life, liberty and the </a:t>
            </a:r>
            <a:r>
              <a:rPr lang="it-IT" dirty="0" err="1">
                <a:solidFill>
                  <a:srgbClr val="002060"/>
                </a:solidFill>
              </a:rPr>
              <a:t>pursuit</a:t>
            </a:r>
            <a:r>
              <a:rPr lang="it-IT" dirty="0">
                <a:solidFill>
                  <a:srgbClr val="002060"/>
                </a:solidFill>
              </a:rPr>
              <a:t> of </a:t>
            </a:r>
            <a:r>
              <a:rPr lang="it-IT" dirty="0" err="1">
                <a:solidFill>
                  <a:srgbClr val="002060"/>
                </a:solidFill>
              </a:rPr>
              <a:t>happiness</a:t>
            </a:r>
            <a:r>
              <a:rPr lang="it-IT" dirty="0">
                <a:solidFill>
                  <a:srgbClr val="002060"/>
                </a:solidFill>
              </a:rPr>
              <a:t>»</a:t>
            </a:r>
          </a:p>
          <a:p>
            <a:pPr>
              <a:buNone/>
              <a:defRPr/>
            </a:pPr>
            <a:endParaRPr lang="it-IT" i="1" dirty="0">
              <a:solidFill>
                <a:srgbClr val="0070C0"/>
              </a:solidFill>
            </a:endParaRPr>
          </a:p>
        </p:txBody>
      </p:sp>
      <p:sp>
        <p:nvSpPr>
          <p:cNvPr id="6758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63D8ABF-6680-4B66-A8B0-F3EEE8874728}" type="slidenum">
              <a:rPr lang="it-IT" altLang="it-IT" sz="1600" smtClean="0">
                <a:solidFill>
                  <a:srgbClr val="2F4B2F"/>
                </a:solidFill>
              </a:rPr>
              <a:pPr>
                <a:spcBef>
                  <a:spcPct val="0"/>
                </a:spcBef>
                <a:buClrTx/>
                <a:buSzTx/>
                <a:buFontTx/>
                <a:buNone/>
              </a:pPr>
              <a:t>56</a:t>
            </a:fld>
            <a:endParaRPr lang="it-IT" altLang="it-IT" sz="1600">
              <a:solidFill>
                <a:srgbClr val="2F4B2F"/>
              </a:solidFill>
            </a:endParaRPr>
          </a:p>
        </p:txBody>
      </p:sp>
    </p:spTree>
    <p:extLst>
      <p:ext uri="{BB962C8B-B14F-4D97-AF65-F5344CB8AC3E}">
        <p14:creationId xmlns:p14="http://schemas.microsoft.com/office/powerpoint/2010/main" val="38131808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301625" y="1428116"/>
            <a:ext cx="8534400" cy="4809196"/>
          </a:xfrm>
        </p:spPr>
        <p:txBody>
          <a:bodyPr/>
          <a:lstStyle/>
          <a:p>
            <a:pPr>
              <a:buNone/>
              <a:defRPr/>
            </a:pPr>
            <a:r>
              <a:rPr lang="it-IT" sz="2400" dirty="0" err="1">
                <a:solidFill>
                  <a:srgbClr val="0070C0"/>
                </a:solidFill>
              </a:rPr>
              <a:t>According</a:t>
            </a:r>
            <a:r>
              <a:rPr lang="it-IT" sz="2400" dirty="0">
                <a:solidFill>
                  <a:srgbClr val="0070C0"/>
                </a:solidFill>
              </a:rPr>
              <a:t> to </a:t>
            </a:r>
            <a:r>
              <a:rPr lang="it-IT" sz="2400" dirty="0" err="1">
                <a:solidFill>
                  <a:srgbClr val="0070C0"/>
                </a:solidFill>
              </a:rPr>
              <a:t>research</a:t>
            </a:r>
            <a:r>
              <a:rPr lang="it-IT" sz="2400" dirty="0">
                <a:solidFill>
                  <a:srgbClr val="0070C0"/>
                </a:solidFill>
              </a:rPr>
              <a:t> </a:t>
            </a:r>
            <a:r>
              <a:rPr lang="it-IT" sz="2400" dirty="0" err="1">
                <a:solidFill>
                  <a:srgbClr val="0070C0"/>
                </a:solidFill>
              </a:rPr>
              <a:t>conducted</a:t>
            </a:r>
            <a:r>
              <a:rPr lang="it-IT" sz="2400" dirty="0">
                <a:solidFill>
                  <a:srgbClr val="0070C0"/>
                </a:solidFill>
              </a:rPr>
              <a:t> by O.V. </a:t>
            </a:r>
            <a:r>
              <a:rPr lang="it-IT" sz="2400" dirty="0" err="1">
                <a:solidFill>
                  <a:srgbClr val="0070C0"/>
                </a:solidFill>
              </a:rPr>
              <a:t>Spiridovsky</a:t>
            </a:r>
            <a:r>
              <a:rPr lang="it-IT" sz="2400" dirty="0">
                <a:solidFill>
                  <a:srgbClr val="0070C0"/>
                </a:solidFill>
              </a:rPr>
              <a:t> (</a:t>
            </a:r>
            <a:r>
              <a:rPr lang="az-Cyrl-AZ" sz="2400" dirty="0">
                <a:solidFill>
                  <a:srgbClr val="0070C0"/>
                </a:solidFill>
              </a:rPr>
              <a:t>2006), </a:t>
            </a:r>
            <a:r>
              <a:rPr lang="it-IT" sz="2400" dirty="0">
                <a:solidFill>
                  <a:srgbClr val="0070C0"/>
                </a:solidFill>
              </a:rPr>
              <a:t>the </a:t>
            </a:r>
            <a:r>
              <a:rPr lang="it-IT" sz="2400" dirty="0" err="1">
                <a:solidFill>
                  <a:srgbClr val="0070C0"/>
                </a:solidFill>
              </a:rPr>
              <a:t>three</a:t>
            </a:r>
            <a:r>
              <a:rPr lang="it-IT" sz="2400" dirty="0">
                <a:solidFill>
                  <a:srgbClr val="0070C0"/>
                </a:solidFill>
              </a:rPr>
              <a:t> </a:t>
            </a:r>
            <a:r>
              <a:rPr lang="it-IT" sz="2400" dirty="0" err="1">
                <a:solidFill>
                  <a:srgbClr val="0070C0"/>
                </a:solidFill>
              </a:rPr>
              <a:t>most</a:t>
            </a:r>
            <a:r>
              <a:rPr lang="it-IT" sz="2400" dirty="0">
                <a:solidFill>
                  <a:srgbClr val="0070C0"/>
                </a:solidFill>
              </a:rPr>
              <a:t> </a:t>
            </a:r>
            <a:r>
              <a:rPr lang="it-IT" sz="2400" dirty="0" err="1">
                <a:solidFill>
                  <a:srgbClr val="0070C0"/>
                </a:solidFill>
              </a:rPr>
              <a:t>frequently</a:t>
            </a:r>
            <a:r>
              <a:rPr lang="it-IT" sz="2400" dirty="0">
                <a:solidFill>
                  <a:srgbClr val="0070C0"/>
                </a:solidFill>
              </a:rPr>
              <a:t> </a:t>
            </a:r>
            <a:r>
              <a:rPr lang="it-IT" sz="2400" dirty="0" err="1">
                <a:solidFill>
                  <a:srgbClr val="0070C0"/>
                </a:solidFill>
              </a:rPr>
              <a:t>used</a:t>
            </a:r>
            <a:r>
              <a:rPr lang="it-IT" sz="2400" dirty="0">
                <a:solidFill>
                  <a:srgbClr val="0070C0"/>
                </a:solidFill>
              </a:rPr>
              <a:t> </a:t>
            </a:r>
            <a:r>
              <a:rPr lang="it-IT" sz="2400" dirty="0" err="1">
                <a:solidFill>
                  <a:srgbClr val="0070C0"/>
                </a:solidFill>
              </a:rPr>
              <a:t>utterances</a:t>
            </a:r>
            <a:r>
              <a:rPr lang="it-IT" sz="2400" dirty="0">
                <a:solidFill>
                  <a:srgbClr val="0070C0"/>
                </a:solidFill>
              </a:rPr>
              <a:t> by US </a:t>
            </a:r>
            <a:r>
              <a:rPr lang="it-IT" sz="2400" dirty="0" err="1">
                <a:solidFill>
                  <a:srgbClr val="0070C0"/>
                </a:solidFill>
              </a:rPr>
              <a:t>presidents</a:t>
            </a:r>
            <a:r>
              <a:rPr lang="it-IT" sz="2400" dirty="0">
                <a:solidFill>
                  <a:srgbClr val="0070C0"/>
                </a:solidFill>
              </a:rPr>
              <a:t> are: </a:t>
            </a:r>
          </a:p>
          <a:p>
            <a:pPr marL="514350" indent="-514350">
              <a:buAutoNum type="arabicParenR"/>
              <a:defRPr/>
            </a:pPr>
            <a:r>
              <a:rPr lang="it-IT" sz="2400" dirty="0">
                <a:solidFill>
                  <a:srgbClr val="0070C0"/>
                </a:solidFill>
              </a:rPr>
              <a:t>“A </a:t>
            </a:r>
            <a:r>
              <a:rPr lang="it-IT" sz="2400" dirty="0" err="1">
                <a:solidFill>
                  <a:srgbClr val="0070C0"/>
                </a:solidFill>
              </a:rPr>
              <a:t>house</a:t>
            </a:r>
            <a:r>
              <a:rPr lang="it-IT" sz="2400" dirty="0">
                <a:solidFill>
                  <a:srgbClr val="0070C0"/>
                </a:solidFill>
              </a:rPr>
              <a:t> </a:t>
            </a:r>
            <a:r>
              <a:rPr lang="it-IT" sz="2400" dirty="0" err="1">
                <a:solidFill>
                  <a:srgbClr val="0070C0"/>
                </a:solidFill>
              </a:rPr>
              <a:t>divided</a:t>
            </a:r>
            <a:r>
              <a:rPr lang="it-IT" sz="2400" dirty="0">
                <a:solidFill>
                  <a:srgbClr val="0070C0"/>
                </a:solidFill>
              </a:rPr>
              <a:t> </a:t>
            </a:r>
            <a:r>
              <a:rPr lang="it-IT" sz="2400" dirty="0" err="1">
                <a:solidFill>
                  <a:srgbClr val="0070C0"/>
                </a:solidFill>
              </a:rPr>
              <a:t>against</a:t>
            </a:r>
            <a:r>
              <a:rPr lang="it-IT" sz="2400" dirty="0">
                <a:solidFill>
                  <a:srgbClr val="0070C0"/>
                </a:solidFill>
              </a:rPr>
              <a:t> </a:t>
            </a:r>
            <a:r>
              <a:rPr lang="it-IT" sz="2400" dirty="0" err="1">
                <a:solidFill>
                  <a:srgbClr val="0070C0"/>
                </a:solidFill>
              </a:rPr>
              <a:t>itself</a:t>
            </a:r>
            <a:r>
              <a:rPr lang="it-IT" sz="2400" dirty="0">
                <a:solidFill>
                  <a:srgbClr val="0070C0"/>
                </a:solidFill>
              </a:rPr>
              <a:t> can </a:t>
            </a:r>
            <a:r>
              <a:rPr lang="it-IT" sz="2400" dirty="0" err="1">
                <a:solidFill>
                  <a:srgbClr val="0070C0"/>
                </a:solidFill>
              </a:rPr>
              <a:t>not</a:t>
            </a:r>
            <a:r>
              <a:rPr lang="it-IT" sz="2400" dirty="0">
                <a:solidFill>
                  <a:srgbClr val="0070C0"/>
                </a:solidFill>
              </a:rPr>
              <a:t> stand.” (A. Lincoln) </a:t>
            </a:r>
          </a:p>
          <a:p>
            <a:pPr marL="514350" indent="-514350">
              <a:buAutoNum type="arabicParenR"/>
              <a:defRPr/>
            </a:pPr>
            <a:r>
              <a:rPr lang="it-IT" sz="2400" dirty="0">
                <a:solidFill>
                  <a:srgbClr val="0070C0"/>
                </a:solidFill>
              </a:rPr>
              <a:t>“</a:t>
            </a:r>
            <a:r>
              <a:rPr lang="it-IT" sz="2400" dirty="0" err="1">
                <a:solidFill>
                  <a:srgbClr val="0070C0"/>
                </a:solidFill>
              </a:rPr>
              <a:t>Ask</a:t>
            </a:r>
            <a:r>
              <a:rPr lang="it-IT" sz="2400" dirty="0">
                <a:solidFill>
                  <a:srgbClr val="0070C0"/>
                </a:solidFill>
              </a:rPr>
              <a:t> </a:t>
            </a:r>
            <a:r>
              <a:rPr lang="it-IT" sz="2400" dirty="0" err="1">
                <a:solidFill>
                  <a:srgbClr val="0070C0"/>
                </a:solidFill>
              </a:rPr>
              <a:t>not</a:t>
            </a:r>
            <a:r>
              <a:rPr lang="it-IT" sz="2400" dirty="0">
                <a:solidFill>
                  <a:srgbClr val="0070C0"/>
                </a:solidFill>
              </a:rPr>
              <a:t> </a:t>
            </a:r>
            <a:r>
              <a:rPr lang="it-IT" sz="2400" dirty="0" err="1">
                <a:solidFill>
                  <a:srgbClr val="0070C0"/>
                </a:solidFill>
              </a:rPr>
              <a:t>what</a:t>
            </a:r>
            <a:r>
              <a:rPr lang="it-IT" sz="2400" dirty="0">
                <a:solidFill>
                  <a:srgbClr val="0070C0"/>
                </a:solidFill>
              </a:rPr>
              <a:t> </a:t>
            </a:r>
            <a:r>
              <a:rPr lang="it-IT" sz="2400" dirty="0" err="1">
                <a:solidFill>
                  <a:srgbClr val="0070C0"/>
                </a:solidFill>
              </a:rPr>
              <a:t>your</a:t>
            </a:r>
            <a:r>
              <a:rPr lang="it-IT" sz="2400" dirty="0">
                <a:solidFill>
                  <a:srgbClr val="0070C0"/>
                </a:solidFill>
              </a:rPr>
              <a:t> country can do for </a:t>
            </a:r>
            <a:r>
              <a:rPr lang="it-IT" sz="2400" dirty="0" err="1">
                <a:solidFill>
                  <a:srgbClr val="0070C0"/>
                </a:solidFill>
              </a:rPr>
              <a:t>you</a:t>
            </a:r>
            <a:r>
              <a:rPr lang="it-IT" sz="2400" dirty="0">
                <a:solidFill>
                  <a:srgbClr val="0070C0"/>
                </a:solidFill>
              </a:rPr>
              <a:t>, </a:t>
            </a:r>
            <a:r>
              <a:rPr lang="it-IT" sz="2400" dirty="0" err="1">
                <a:solidFill>
                  <a:srgbClr val="0070C0"/>
                </a:solidFill>
              </a:rPr>
              <a:t>but</a:t>
            </a:r>
            <a:r>
              <a:rPr lang="it-IT" sz="2400" dirty="0">
                <a:solidFill>
                  <a:srgbClr val="0070C0"/>
                </a:solidFill>
              </a:rPr>
              <a:t> </a:t>
            </a:r>
            <a:r>
              <a:rPr lang="it-IT" sz="2400" dirty="0" err="1">
                <a:solidFill>
                  <a:srgbClr val="0070C0"/>
                </a:solidFill>
              </a:rPr>
              <a:t>what</a:t>
            </a:r>
            <a:r>
              <a:rPr lang="it-IT" sz="2400" dirty="0">
                <a:solidFill>
                  <a:srgbClr val="0070C0"/>
                </a:solidFill>
              </a:rPr>
              <a:t> </a:t>
            </a:r>
            <a:r>
              <a:rPr lang="it-IT" sz="2400" dirty="0" err="1">
                <a:solidFill>
                  <a:srgbClr val="0070C0"/>
                </a:solidFill>
              </a:rPr>
              <a:t>you</a:t>
            </a:r>
            <a:r>
              <a:rPr lang="it-IT" sz="2400" dirty="0">
                <a:solidFill>
                  <a:srgbClr val="0070C0"/>
                </a:solidFill>
              </a:rPr>
              <a:t> can do for </a:t>
            </a:r>
            <a:r>
              <a:rPr lang="it-IT" sz="2400" dirty="0" err="1">
                <a:solidFill>
                  <a:srgbClr val="0070C0"/>
                </a:solidFill>
              </a:rPr>
              <a:t>your</a:t>
            </a:r>
            <a:r>
              <a:rPr lang="it-IT" sz="2400" dirty="0">
                <a:solidFill>
                  <a:srgbClr val="0070C0"/>
                </a:solidFill>
              </a:rPr>
              <a:t> country.” (</a:t>
            </a:r>
            <a:r>
              <a:rPr lang="it-IT" sz="2400" dirty="0" err="1">
                <a:solidFill>
                  <a:srgbClr val="0070C0"/>
                </a:solidFill>
              </a:rPr>
              <a:t>J</a:t>
            </a:r>
            <a:r>
              <a:rPr lang="it-IT" sz="2400" dirty="0">
                <a:solidFill>
                  <a:srgbClr val="0070C0"/>
                </a:solidFill>
              </a:rPr>
              <a:t>. </a:t>
            </a:r>
            <a:r>
              <a:rPr lang="it-IT" sz="2400" dirty="0" err="1">
                <a:solidFill>
                  <a:srgbClr val="0070C0"/>
                </a:solidFill>
              </a:rPr>
              <a:t>F</a:t>
            </a:r>
            <a:r>
              <a:rPr lang="it-IT" sz="2400" dirty="0">
                <a:solidFill>
                  <a:srgbClr val="0070C0"/>
                </a:solidFill>
              </a:rPr>
              <a:t>. Kennedy) </a:t>
            </a:r>
          </a:p>
          <a:p>
            <a:pPr marL="514350" indent="-514350">
              <a:buAutoNum type="arabicParenR"/>
              <a:defRPr/>
            </a:pPr>
            <a:r>
              <a:rPr lang="it-IT" sz="2400" dirty="0">
                <a:solidFill>
                  <a:srgbClr val="0070C0"/>
                </a:solidFill>
              </a:rPr>
              <a:t>“</a:t>
            </a:r>
            <a:r>
              <a:rPr lang="it-IT" sz="2400" dirty="0" err="1">
                <a:solidFill>
                  <a:srgbClr val="0070C0"/>
                </a:solidFill>
              </a:rPr>
              <a:t>Four</a:t>
            </a:r>
            <a:r>
              <a:rPr lang="it-IT" sz="2400" dirty="0">
                <a:solidFill>
                  <a:srgbClr val="0070C0"/>
                </a:solidFill>
              </a:rPr>
              <a:t> score and </a:t>
            </a:r>
            <a:r>
              <a:rPr lang="it-IT" sz="2400" dirty="0" err="1">
                <a:solidFill>
                  <a:srgbClr val="0070C0"/>
                </a:solidFill>
              </a:rPr>
              <a:t>seven</a:t>
            </a:r>
            <a:r>
              <a:rPr lang="it-IT" sz="2400" dirty="0">
                <a:solidFill>
                  <a:srgbClr val="0070C0"/>
                </a:solidFill>
              </a:rPr>
              <a:t> </a:t>
            </a:r>
            <a:r>
              <a:rPr lang="it-IT" sz="2400" dirty="0" err="1">
                <a:solidFill>
                  <a:srgbClr val="0070C0"/>
                </a:solidFill>
              </a:rPr>
              <a:t>years</a:t>
            </a:r>
            <a:r>
              <a:rPr lang="it-IT" sz="2400" dirty="0">
                <a:solidFill>
                  <a:srgbClr val="0070C0"/>
                </a:solidFill>
              </a:rPr>
              <a:t> ago …” (</a:t>
            </a:r>
            <a:r>
              <a:rPr lang="it-IT" sz="2400" dirty="0" err="1">
                <a:solidFill>
                  <a:srgbClr val="0070C0"/>
                </a:solidFill>
              </a:rPr>
              <a:t>Initial</a:t>
            </a:r>
            <a:r>
              <a:rPr lang="it-IT" sz="2400" dirty="0">
                <a:solidFill>
                  <a:srgbClr val="0070C0"/>
                </a:solidFill>
              </a:rPr>
              <a:t> </a:t>
            </a:r>
            <a:r>
              <a:rPr lang="it-IT" sz="2400" dirty="0" err="1">
                <a:solidFill>
                  <a:srgbClr val="0070C0"/>
                </a:solidFill>
              </a:rPr>
              <a:t>phrase</a:t>
            </a:r>
            <a:r>
              <a:rPr lang="it-IT" sz="2400" dirty="0">
                <a:solidFill>
                  <a:srgbClr val="0070C0"/>
                </a:solidFill>
              </a:rPr>
              <a:t> of “The </a:t>
            </a:r>
            <a:r>
              <a:rPr lang="it-IT" sz="2400" dirty="0" err="1">
                <a:solidFill>
                  <a:srgbClr val="0070C0"/>
                </a:solidFill>
              </a:rPr>
              <a:t>Gettysburg</a:t>
            </a:r>
            <a:r>
              <a:rPr lang="it-IT" sz="2400" dirty="0">
                <a:solidFill>
                  <a:srgbClr val="0070C0"/>
                </a:solidFill>
              </a:rPr>
              <a:t> </a:t>
            </a:r>
            <a:r>
              <a:rPr lang="it-IT" sz="2400" dirty="0" err="1">
                <a:solidFill>
                  <a:srgbClr val="0070C0"/>
                </a:solidFill>
              </a:rPr>
              <a:t>Address</a:t>
            </a:r>
            <a:r>
              <a:rPr lang="it-IT" sz="2400" dirty="0">
                <a:solidFill>
                  <a:srgbClr val="0070C0"/>
                </a:solidFill>
              </a:rPr>
              <a:t>” by A. Lincoln) </a:t>
            </a:r>
          </a:p>
          <a:p>
            <a:pPr marL="0" indent="0">
              <a:buNone/>
              <a:defRPr/>
            </a:pPr>
            <a:r>
              <a:rPr lang="it-IT" sz="2400" dirty="0" err="1">
                <a:solidFill>
                  <a:srgbClr val="002060"/>
                </a:solidFill>
              </a:rPr>
              <a:t>These</a:t>
            </a:r>
            <a:r>
              <a:rPr lang="it-IT" sz="2400" dirty="0">
                <a:solidFill>
                  <a:srgbClr val="002060"/>
                </a:solidFill>
              </a:rPr>
              <a:t> </a:t>
            </a:r>
            <a:r>
              <a:rPr lang="it-IT" sz="2400" dirty="0" err="1">
                <a:solidFill>
                  <a:srgbClr val="002060"/>
                </a:solidFill>
              </a:rPr>
              <a:t>precedent</a:t>
            </a:r>
            <a:r>
              <a:rPr lang="it-IT" sz="2400" dirty="0">
                <a:solidFill>
                  <a:srgbClr val="002060"/>
                </a:solidFill>
              </a:rPr>
              <a:t> </a:t>
            </a:r>
            <a:r>
              <a:rPr lang="it-IT" sz="2400" dirty="0" err="1">
                <a:solidFill>
                  <a:srgbClr val="002060"/>
                </a:solidFill>
              </a:rPr>
              <a:t>utterances</a:t>
            </a:r>
            <a:r>
              <a:rPr lang="it-IT" sz="2400" dirty="0">
                <a:solidFill>
                  <a:srgbClr val="002060"/>
                </a:solidFill>
              </a:rPr>
              <a:t> </a:t>
            </a:r>
            <a:r>
              <a:rPr lang="it-IT" sz="2400" dirty="0" err="1">
                <a:solidFill>
                  <a:srgbClr val="002060"/>
                </a:solidFill>
              </a:rPr>
              <a:t>have</a:t>
            </a:r>
            <a:r>
              <a:rPr lang="it-IT" sz="2400" dirty="0">
                <a:solidFill>
                  <a:srgbClr val="002060"/>
                </a:solidFill>
              </a:rPr>
              <a:t> </a:t>
            </a:r>
            <a:r>
              <a:rPr lang="it-IT" sz="2400" dirty="0" err="1">
                <a:solidFill>
                  <a:srgbClr val="002060"/>
                </a:solidFill>
              </a:rPr>
              <a:t>been</a:t>
            </a:r>
            <a:r>
              <a:rPr lang="it-IT" sz="2400" dirty="0">
                <a:solidFill>
                  <a:srgbClr val="002060"/>
                </a:solidFill>
              </a:rPr>
              <a:t> </a:t>
            </a:r>
            <a:r>
              <a:rPr lang="it-IT" sz="2400" dirty="0" err="1">
                <a:solidFill>
                  <a:srgbClr val="002060"/>
                </a:solidFill>
              </a:rPr>
              <a:t>unchangeably</a:t>
            </a:r>
            <a:r>
              <a:rPr lang="it-IT" sz="2400" dirty="0">
                <a:solidFill>
                  <a:srgbClr val="002060"/>
                </a:solidFill>
              </a:rPr>
              <a:t> </a:t>
            </a:r>
            <a:r>
              <a:rPr lang="it-IT" sz="2400" dirty="0" err="1">
                <a:solidFill>
                  <a:srgbClr val="002060"/>
                </a:solidFill>
              </a:rPr>
              <a:t>repeated</a:t>
            </a:r>
            <a:r>
              <a:rPr lang="it-IT" sz="2400" dirty="0">
                <a:solidFill>
                  <a:srgbClr val="002060"/>
                </a:solidFill>
              </a:rPr>
              <a:t> by </a:t>
            </a:r>
            <a:r>
              <a:rPr lang="it-IT" sz="2400" dirty="0" err="1">
                <a:solidFill>
                  <a:srgbClr val="002060"/>
                </a:solidFill>
              </a:rPr>
              <a:t>other</a:t>
            </a:r>
            <a:r>
              <a:rPr lang="it-IT" sz="2400" dirty="0">
                <a:solidFill>
                  <a:srgbClr val="002060"/>
                </a:solidFill>
              </a:rPr>
              <a:t> </a:t>
            </a:r>
            <a:r>
              <a:rPr lang="it-IT" sz="2400" dirty="0" err="1">
                <a:solidFill>
                  <a:srgbClr val="002060"/>
                </a:solidFill>
              </a:rPr>
              <a:t>presidents</a:t>
            </a:r>
            <a:r>
              <a:rPr lang="it-IT" sz="2400" dirty="0">
                <a:solidFill>
                  <a:srgbClr val="002060"/>
                </a:solidFill>
              </a:rPr>
              <a:t> of the USA in </a:t>
            </a:r>
            <a:r>
              <a:rPr lang="it-IT" sz="2400" dirty="0" err="1">
                <a:solidFill>
                  <a:srgbClr val="002060"/>
                </a:solidFill>
              </a:rPr>
              <a:t>different</a:t>
            </a:r>
            <a:r>
              <a:rPr lang="it-IT" sz="2400" dirty="0">
                <a:solidFill>
                  <a:srgbClr val="002060"/>
                </a:solidFill>
              </a:rPr>
              <a:t> </a:t>
            </a:r>
            <a:r>
              <a:rPr lang="it-IT" sz="2400" dirty="0" err="1">
                <a:solidFill>
                  <a:srgbClr val="002060"/>
                </a:solidFill>
              </a:rPr>
              <a:t>situations</a:t>
            </a:r>
            <a:r>
              <a:rPr lang="it-IT" sz="2400" dirty="0">
                <a:solidFill>
                  <a:srgbClr val="002060"/>
                </a:solidFill>
              </a:rPr>
              <a:t> </a:t>
            </a:r>
            <a:r>
              <a:rPr lang="it-IT" sz="2400" dirty="0" err="1">
                <a:solidFill>
                  <a:srgbClr val="002060"/>
                </a:solidFill>
              </a:rPr>
              <a:t>throughout</a:t>
            </a:r>
            <a:r>
              <a:rPr lang="it-IT" sz="2400" dirty="0">
                <a:solidFill>
                  <a:srgbClr val="002060"/>
                </a:solidFill>
              </a:rPr>
              <a:t> American </a:t>
            </a:r>
            <a:r>
              <a:rPr lang="it-IT" sz="2400" dirty="0" err="1">
                <a:solidFill>
                  <a:srgbClr val="002060"/>
                </a:solidFill>
              </a:rPr>
              <a:t>history</a:t>
            </a:r>
            <a:r>
              <a:rPr lang="it-IT" sz="2400" dirty="0">
                <a:solidFill>
                  <a:srgbClr val="002060"/>
                </a:solidFill>
              </a:rPr>
              <a:t> and are </a:t>
            </a:r>
            <a:r>
              <a:rPr lang="it-IT" sz="2400" dirty="0" err="1">
                <a:solidFill>
                  <a:srgbClr val="002060"/>
                </a:solidFill>
              </a:rPr>
              <a:t>familiar</a:t>
            </a:r>
            <a:r>
              <a:rPr lang="it-IT" sz="2400" dirty="0">
                <a:solidFill>
                  <a:srgbClr val="002060"/>
                </a:solidFill>
              </a:rPr>
              <a:t> to </a:t>
            </a:r>
            <a:r>
              <a:rPr lang="it-IT" sz="2400" dirty="0" err="1">
                <a:solidFill>
                  <a:srgbClr val="002060"/>
                </a:solidFill>
              </a:rPr>
              <a:t>all</a:t>
            </a:r>
            <a:r>
              <a:rPr lang="it-IT" sz="2400" dirty="0">
                <a:solidFill>
                  <a:srgbClr val="002060"/>
                </a:solidFill>
              </a:rPr>
              <a:t> Americans.</a:t>
            </a:r>
            <a:endParaRPr lang="it-IT" sz="2400" i="1" dirty="0">
              <a:solidFill>
                <a:srgbClr val="002060"/>
              </a:solidFill>
            </a:endParaRPr>
          </a:p>
        </p:txBody>
      </p:sp>
      <p:sp>
        <p:nvSpPr>
          <p:cNvPr id="6758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63D8ABF-6680-4B66-A8B0-F3EEE8874728}" type="slidenum">
              <a:rPr lang="it-IT" altLang="it-IT" sz="1600" smtClean="0">
                <a:solidFill>
                  <a:srgbClr val="2F4B2F"/>
                </a:solidFill>
              </a:rPr>
              <a:pPr>
                <a:spcBef>
                  <a:spcPct val="0"/>
                </a:spcBef>
                <a:buClrTx/>
                <a:buSzTx/>
                <a:buFontTx/>
                <a:buNone/>
              </a:pPr>
              <a:t>57</a:t>
            </a:fld>
            <a:endParaRPr lang="it-IT" altLang="it-IT" sz="1600">
              <a:solidFill>
                <a:srgbClr val="2F4B2F"/>
              </a:solidFill>
            </a:endParaRPr>
          </a:p>
        </p:txBody>
      </p:sp>
    </p:spTree>
    <p:extLst>
      <p:ext uri="{BB962C8B-B14F-4D97-AF65-F5344CB8AC3E}">
        <p14:creationId xmlns:p14="http://schemas.microsoft.com/office/powerpoint/2010/main" val="37116005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Intertextuality</a:t>
            </a:r>
            <a:endParaRPr lang="it-IT" sz="4400" dirty="0"/>
          </a:p>
        </p:txBody>
      </p:sp>
      <p:sp>
        <p:nvSpPr>
          <p:cNvPr id="3" name="Segnaposto contenuto 2"/>
          <p:cNvSpPr>
            <a:spLocks noGrp="1"/>
          </p:cNvSpPr>
          <p:nvPr>
            <p:ph sz="quarter" idx="1"/>
          </p:nvPr>
        </p:nvSpPr>
        <p:spPr>
          <a:xfrm>
            <a:off x="301625" y="1428116"/>
            <a:ext cx="8534400" cy="4809196"/>
          </a:xfrm>
        </p:spPr>
        <p:txBody>
          <a:bodyPr/>
          <a:lstStyle/>
          <a:p>
            <a:pPr>
              <a:buNone/>
              <a:defRPr/>
            </a:pPr>
            <a:r>
              <a:rPr lang="it-IT" sz="2400" dirty="0" err="1">
                <a:solidFill>
                  <a:srgbClr val="0070C0"/>
                </a:solidFill>
              </a:rPr>
              <a:t>President</a:t>
            </a:r>
            <a:r>
              <a:rPr lang="it-IT" sz="2400" dirty="0">
                <a:solidFill>
                  <a:srgbClr val="0070C0"/>
                </a:solidFill>
              </a:rPr>
              <a:t> </a:t>
            </a:r>
            <a:r>
              <a:rPr lang="it-IT" sz="2400" dirty="0" err="1">
                <a:solidFill>
                  <a:srgbClr val="0070C0"/>
                </a:solidFill>
              </a:rPr>
              <a:t>Biden’s</a:t>
            </a:r>
            <a:r>
              <a:rPr lang="it-IT" sz="2400" dirty="0">
                <a:solidFill>
                  <a:srgbClr val="0070C0"/>
                </a:solidFill>
              </a:rPr>
              <a:t> </a:t>
            </a:r>
            <a:r>
              <a:rPr lang="it-IT" sz="2400" dirty="0" err="1">
                <a:solidFill>
                  <a:srgbClr val="0070C0"/>
                </a:solidFill>
              </a:rPr>
              <a:t>speech</a:t>
            </a:r>
            <a:r>
              <a:rPr lang="it-IT" sz="2400" dirty="0">
                <a:solidFill>
                  <a:srgbClr val="0070C0"/>
                </a:solidFill>
              </a:rPr>
              <a:t> in </a:t>
            </a:r>
            <a:r>
              <a:rPr lang="it-IT" sz="2400" dirty="0" err="1">
                <a:solidFill>
                  <a:srgbClr val="0070C0"/>
                </a:solidFill>
              </a:rPr>
              <a:t>Warsaw</a:t>
            </a:r>
            <a:r>
              <a:rPr lang="it-IT" sz="2400" dirty="0">
                <a:solidFill>
                  <a:srgbClr val="0070C0"/>
                </a:solidFill>
              </a:rPr>
              <a:t>, 26 March 2022:</a:t>
            </a:r>
          </a:p>
          <a:p>
            <a:pPr>
              <a:buNone/>
              <a:defRPr/>
            </a:pPr>
            <a:r>
              <a:rPr lang="it-IT" sz="2400" dirty="0">
                <a:solidFill>
                  <a:srgbClr val="0070C0"/>
                </a:solidFill>
              </a:rPr>
              <a:t>«Be </a:t>
            </a:r>
            <a:r>
              <a:rPr lang="it-IT" sz="2400" dirty="0" err="1">
                <a:solidFill>
                  <a:srgbClr val="0070C0"/>
                </a:solidFill>
              </a:rPr>
              <a:t>not</a:t>
            </a:r>
            <a:r>
              <a:rPr lang="it-IT" sz="2400" dirty="0">
                <a:solidFill>
                  <a:srgbClr val="0070C0"/>
                </a:solidFill>
              </a:rPr>
              <a:t> </a:t>
            </a:r>
            <a:r>
              <a:rPr lang="it-IT" sz="2400" dirty="0" err="1">
                <a:solidFill>
                  <a:srgbClr val="0070C0"/>
                </a:solidFill>
              </a:rPr>
              <a:t>afraid</a:t>
            </a:r>
            <a:r>
              <a:rPr lang="it-IT" sz="2400" dirty="0">
                <a:solidFill>
                  <a:srgbClr val="0070C0"/>
                </a:solidFill>
              </a:rPr>
              <a:t>….». « Non abbiate paura»</a:t>
            </a:r>
          </a:p>
          <a:p>
            <a:pPr marL="0" indent="0">
              <a:buNone/>
            </a:pPr>
            <a:r>
              <a:rPr lang="it-IT" sz="2400" dirty="0">
                <a:solidFill>
                  <a:srgbClr val="0070C0"/>
                </a:solidFill>
              </a:rPr>
              <a:t>(</a:t>
            </a:r>
            <a:r>
              <a:rPr lang="it-IT" sz="2400" dirty="0" err="1">
                <a:solidFill>
                  <a:srgbClr val="0070C0"/>
                </a:solidFill>
              </a:rPr>
              <a:t>quotation</a:t>
            </a:r>
            <a:r>
              <a:rPr lang="it-IT" sz="2400" dirty="0">
                <a:solidFill>
                  <a:srgbClr val="0070C0"/>
                </a:solidFill>
              </a:rPr>
              <a:t> from John Paul </a:t>
            </a:r>
            <a:r>
              <a:rPr lang="it-IT" sz="2400" dirty="0" err="1">
                <a:solidFill>
                  <a:srgbClr val="0070C0"/>
                </a:solidFill>
              </a:rPr>
              <a:t>II’s</a:t>
            </a:r>
            <a:r>
              <a:rPr lang="it-IT" sz="2400" dirty="0">
                <a:solidFill>
                  <a:srgbClr val="0070C0"/>
                </a:solidFill>
              </a:rPr>
              <a:t>  </a:t>
            </a:r>
            <a:r>
              <a:rPr lang="it-IT" sz="2400" dirty="0" err="1">
                <a:solidFill>
                  <a:srgbClr val="0070C0"/>
                </a:solidFill>
              </a:rPr>
              <a:t>homily</a:t>
            </a:r>
            <a:r>
              <a:rPr lang="it-IT" sz="2400" dirty="0">
                <a:solidFill>
                  <a:srgbClr val="0070C0"/>
                </a:solidFill>
              </a:rPr>
              <a:t> for the </a:t>
            </a:r>
            <a:r>
              <a:rPr lang="it-IT" sz="2400" dirty="0" err="1">
                <a:solidFill>
                  <a:srgbClr val="0070C0"/>
                </a:solidFill>
              </a:rPr>
              <a:t>inauguration</a:t>
            </a:r>
            <a:r>
              <a:rPr lang="it-IT" sz="2400" dirty="0">
                <a:solidFill>
                  <a:srgbClr val="0070C0"/>
                </a:solidFill>
              </a:rPr>
              <a:t> of </a:t>
            </a:r>
            <a:r>
              <a:rPr lang="it-IT" sz="2400" dirty="0" err="1">
                <a:solidFill>
                  <a:srgbClr val="0070C0"/>
                </a:solidFill>
              </a:rPr>
              <a:t>his</a:t>
            </a:r>
            <a:r>
              <a:rPr lang="it-IT" sz="2400" dirty="0">
                <a:solidFill>
                  <a:srgbClr val="0070C0"/>
                </a:solidFill>
              </a:rPr>
              <a:t> pontificate. St. </a:t>
            </a:r>
            <a:r>
              <a:rPr lang="it-IT" sz="2400" dirty="0" err="1">
                <a:solidFill>
                  <a:srgbClr val="0070C0"/>
                </a:solidFill>
              </a:rPr>
              <a:t>Peter's</a:t>
            </a:r>
            <a:r>
              <a:rPr lang="it-IT" sz="2400" dirty="0">
                <a:solidFill>
                  <a:srgbClr val="0070C0"/>
                </a:solidFill>
              </a:rPr>
              <a:t> </a:t>
            </a:r>
            <a:r>
              <a:rPr lang="it-IT" sz="2400" dirty="0" err="1">
                <a:solidFill>
                  <a:srgbClr val="0070C0"/>
                </a:solidFill>
              </a:rPr>
              <a:t>Square</a:t>
            </a:r>
            <a:r>
              <a:rPr lang="it-IT" sz="2400" dirty="0">
                <a:solidFill>
                  <a:srgbClr val="0070C0"/>
                </a:solidFill>
              </a:rPr>
              <a:t>, </a:t>
            </a:r>
            <a:r>
              <a:rPr lang="it-IT" sz="2400" dirty="0" err="1">
                <a:solidFill>
                  <a:srgbClr val="0070C0"/>
                </a:solidFill>
              </a:rPr>
              <a:t>Sunday</a:t>
            </a:r>
            <a:r>
              <a:rPr lang="it-IT" sz="2400" dirty="0">
                <a:solidFill>
                  <a:srgbClr val="0070C0"/>
                </a:solidFill>
              </a:rPr>
              <a:t>, 22 </a:t>
            </a:r>
            <a:r>
              <a:rPr lang="it-IT" sz="2400" dirty="0" err="1">
                <a:solidFill>
                  <a:srgbClr val="0070C0"/>
                </a:solidFill>
              </a:rPr>
              <a:t>October</a:t>
            </a:r>
            <a:r>
              <a:rPr lang="it-IT" sz="2400" dirty="0">
                <a:solidFill>
                  <a:srgbClr val="0070C0"/>
                </a:solidFill>
              </a:rPr>
              <a:t> 1978)</a:t>
            </a:r>
          </a:p>
          <a:p>
            <a:pPr>
              <a:buNone/>
              <a:defRPr/>
            </a:pPr>
            <a:r>
              <a:rPr lang="it-IT" sz="2000" dirty="0"/>
              <a:t>	</a:t>
            </a:r>
          </a:p>
          <a:p>
            <a:pPr>
              <a:buNone/>
              <a:defRPr/>
            </a:pPr>
            <a:r>
              <a:rPr lang="it-IT" sz="2000"/>
              <a:t>	«</a:t>
            </a:r>
            <a:r>
              <a:rPr lang="it-IT" sz="2000" dirty="0" err="1"/>
              <a:t>Brothers</a:t>
            </a:r>
            <a:r>
              <a:rPr lang="it-IT" sz="2000" dirty="0"/>
              <a:t> and </a:t>
            </a:r>
            <a:r>
              <a:rPr lang="it-IT" sz="2000" dirty="0" err="1"/>
              <a:t>sisters</a:t>
            </a:r>
            <a:r>
              <a:rPr lang="it-IT" sz="2000" dirty="0"/>
              <a:t>, </a:t>
            </a:r>
            <a:r>
              <a:rPr lang="it-IT" sz="2000" b="1" dirty="0"/>
              <a:t>do </a:t>
            </a:r>
            <a:r>
              <a:rPr lang="it-IT" sz="2000" b="1" dirty="0" err="1"/>
              <a:t>not</a:t>
            </a:r>
            <a:r>
              <a:rPr lang="it-IT" sz="2000" b="1" dirty="0"/>
              <a:t> be </a:t>
            </a:r>
            <a:r>
              <a:rPr lang="it-IT" sz="2000" b="1" dirty="0" err="1"/>
              <a:t>afraid</a:t>
            </a:r>
            <a:r>
              <a:rPr lang="it-IT" sz="2000" b="1" dirty="0"/>
              <a:t> </a:t>
            </a:r>
            <a:r>
              <a:rPr lang="it-IT" sz="2000" dirty="0"/>
              <a:t>to welcome Christ and </a:t>
            </a:r>
            <a:r>
              <a:rPr lang="it-IT" sz="2000" dirty="0" err="1"/>
              <a:t>accept</a:t>
            </a:r>
            <a:r>
              <a:rPr lang="it-IT" sz="2000" dirty="0"/>
              <a:t> </a:t>
            </a:r>
            <a:r>
              <a:rPr lang="it-IT" sz="2000" dirty="0" err="1"/>
              <a:t>his</a:t>
            </a:r>
            <a:r>
              <a:rPr lang="it-IT" sz="2000" dirty="0"/>
              <a:t> </a:t>
            </a:r>
            <a:r>
              <a:rPr lang="it-IT" sz="2000" dirty="0" err="1"/>
              <a:t>power</a:t>
            </a:r>
            <a:r>
              <a:rPr lang="it-IT" sz="2000" dirty="0"/>
              <a:t>. Help the Pope and </a:t>
            </a:r>
            <a:r>
              <a:rPr lang="it-IT" sz="2000" dirty="0" err="1"/>
              <a:t>all</a:t>
            </a:r>
            <a:r>
              <a:rPr lang="it-IT" sz="2000" dirty="0"/>
              <a:t> </a:t>
            </a:r>
            <a:r>
              <a:rPr lang="it-IT" sz="2000" dirty="0" err="1"/>
              <a:t>those</a:t>
            </a:r>
            <a:r>
              <a:rPr lang="it-IT" sz="2000" dirty="0"/>
              <a:t> </a:t>
            </a:r>
            <a:r>
              <a:rPr lang="it-IT" sz="2000" dirty="0" err="1"/>
              <a:t>who</a:t>
            </a:r>
            <a:r>
              <a:rPr lang="it-IT" sz="2000" dirty="0"/>
              <a:t> </a:t>
            </a:r>
            <a:r>
              <a:rPr lang="it-IT" sz="2000" dirty="0" err="1"/>
              <a:t>wish</a:t>
            </a:r>
            <a:r>
              <a:rPr lang="it-IT" sz="2000" dirty="0"/>
              <a:t> to serve Christ and with </a:t>
            </a:r>
            <a:r>
              <a:rPr lang="it-IT" sz="2000" dirty="0" err="1"/>
              <a:t>Christ's</a:t>
            </a:r>
            <a:r>
              <a:rPr lang="it-IT" sz="2000" dirty="0"/>
              <a:t> </a:t>
            </a:r>
            <a:r>
              <a:rPr lang="it-IT" sz="2000" dirty="0" err="1"/>
              <a:t>power</a:t>
            </a:r>
            <a:r>
              <a:rPr lang="it-IT" sz="2000" dirty="0"/>
              <a:t> to serve the human </a:t>
            </a:r>
            <a:r>
              <a:rPr lang="it-IT" sz="2000" dirty="0" err="1"/>
              <a:t>person</a:t>
            </a:r>
            <a:r>
              <a:rPr lang="it-IT" sz="2000" dirty="0"/>
              <a:t> and the </a:t>
            </a:r>
            <a:r>
              <a:rPr lang="it-IT" sz="2000" dirty="0" err="1"/>
              <a:t>whole</a:t>
            </a:r>
            <a:r>
              <a:rPr lang="it-IT" sz="2000" dirty="0"/>
              <a:t> of </a:t>
            </a:r>
            <a:r>
              <a:rPr lang="it-IT" sz="2000" dirty="0" err="1"/>
              <a:t>mankind</a:t>
            </a:r>
            <a:r>
              <a:rPr lang="it-IT" sz="2000" dirty="0"/>
              <a:t>. </a:t>
            </a:r>
            <a:r>
              <a:rPr lang="it-IT" sz="2000" b="1" dirty="0"/>
              <a:t>Do </a:t>
            </a:r>
            <a:r>
              <a:rPr lang="it-IT" sz="2000" b="1" dirty="0" err="1"/>
              <a:t>not</a:t>
            </a:r>
            <a:r>
              <a:rPr lang="it-IT" sz="2000" b="1" dirty="0"/>
              <a:t> be </a:t>
            </a:r>
            <a:r>
              <a:rPr lang="it-IT" sz="2000" b="1" dirty="0" err="1"/>
              <a:t>afraid</a:t>
            </a:r>
            <a:r>
              <a:rPr lang="it-IT" sz="2000" dirty="0"/>
              <a:t>. Open wide the </a:t>
            </a:r>
            <a:r>
              <a:rPr lang="it-IT" sz="2000" dirty="0" err="1"/>
              <a:t>doors</a:t>
            </a:r>
            <a:r>
              <a:rPr lang="it-IT" sz="2000" dirty="0"/>
              <a:t> for Christ. To </a:t>
            </a:r>
            <a:r>
              <a:rPr lang="it-IT" sz="2000" dirty="0" err="1"/>
              <a:t>his</a:t>
            </a:r>
            <a:r>
              <a:rPr lang="it-IT" sz="2000" dirty="0"/>
              <a:t> </a:t>
            </a:r>
            <a:r>
              <a:rPr lang="it-IT" sz="2000" dirty="0" err="1"/>
              <a:t>saving</a:t>
            </a:r>
            <a:r>
              <a:rPr lang="it-IT" sz="2000" dirty="0"/>
              <a:t> </a:t>
            </a:r>
            <a:r>
              <a:rPr lang="it-IT" sz="2000" dirty="0" err="1"/>
              <a:t>power</a:t>
            </a:r>
            <a:r>
              <a:rPr lang="it-IT" sz="2000" dirty="0"/>
              <a:t> open the </a:t>
            </a:r>
            <a:r>
              <a:rPr lang="it-IT" sz="2000" dirty="0" err="1"/>
              <a:t>boundaries</a:t>
            </a:r>
            <a:r>
              <a:rPr lang="it-IT" sz="2000" dirty="0"/>
              <a:t> of </a:t>
            </a:r>
            <a:r>
              <a:rPr lang="it-IT" sz="2000" dirty="0" err="1"/>
              <a:t>States</a:t>
            </a:r>
            <a:r>
              <a:rPr lang="it-IT" sz="2000" dirty="0"/>
              <a:t>, </a:t>
            </a:r>
            <a:r>
              <a:rPr lang="it-IT" sz="2000" dirty="0" err="1"/>
              <a:t>economic</a:t>
            </a:r>
            <a:r>
              <a:rPr lang="it-IT" sz="2000" dirty="0"/>
              <a:t> and </a:t>
            </a:r>
            <a:r>
              <a:rPr lang="it-IT" sz="2000" dirty="0" err="1"/>
              <a:t>political</a:t>
            </a:r>
            <a:r>
              <a:rPr lang="it-IT" sz="2000" dirty="0"/>
              <a:t> </a:t>
            </a:r>
            <a:r>
              <a:rPr lang="it-IT" sz="2000" dirty="0" err="1"/>
              <a:t>systems</a:t>
            </a:r>
            <a:r>
              <a:rPr lang="it-IT" sz="2000" dirty="0"/>
              <a:t>, the </a:t>
            </a:r>
            <a:r>
              <a:rPr lang="it-IT" sz="2000" dirty="0" err="1"/>
              <a:t>vast</a:t>
            </a:r>
            <a:r>
              <a:rPr lang="it-IT" sz="2000" dirty="0"/>
              <a:t> </a:t>
            </a:r>
            <a:r>
              <a:rPr lang="it-IT" sz="2000" dirty="0" err="1"/>
              <a:t>fields</a:t>
            </a:r>
            <a:r>
              <a:rPr lang="it-IT" sz="2000" dirty="0"/>
              <a:t> of culture, </a:t>
            </a:r>
            <a:r>
              <a:rPr lang="it-IT" sz="2000" dirty="0" err="1"/>
              <a:t>civilization</a:t>
            </a:r>
            <a:r>
              <a:rPr lang="it-IT" sz="2000" dirty="0"/>
              <a:t> and </a:t>
            </a:r>
            <a:r>
              <a:rPr lang="it-IT" sz="2000" dirty="0" err="1"/>
              <a:t>development</a:t>
            </a:r>
            <a:r>
              <a:rPr lang="it-IT" sz="2000" dirty="0"/>
              <a:t>. Do </a:t>
            </a:r>
            <a:r>
              <a:rPr lang="it-IT" sz="2000" dirty="0" err="1"/>
              <a:t>not</a:t>
            </a:r>
            <a:r>
              <a:rPr lang="it-IT" sz="2000" dirty="0"/>
              <a:t> be </a:t>
            </a:r>
            <a:r>
              <a:rPr lang="it-IT" sz="2000" dirty="0" err="1"/>
              <a:t>afraid</a:t>
            </a:r>
            <a:r>
              <a:rPr lang="it-IT" sz="2000" dirty="0"/>
              <a:t>. Christ </a:t>
            </a:r>
            <a:r>
              <a:rPr lang="it-IT" sz="2000" dirty="0" err="1"/>
              <a:t>knows</a:t>
            </a:r>
            <a:r>
              <a:rPr lang="it-IT" sz="2000" dirty="0"/>
              <a:t> "</a:t>
            </a:r>
            <a:r>
              <a:rPr lang="it-IT" sz="2000" dirty="0" err="1"/>
              <a:t>what</a:t>
            </a:r>
            <a:r>
              <a:rPr lang="it-IT" sz="2000" dirty="0"/>
              <a:t> </a:t>
            </a:r>
            <a:r>
              <a:rPr lang="it-IT" sz="2000" dirty="0" err="1"/>
              <a:t>is</a:t>
            </a:r>
            <a:r>
              <a:rPr lang="it-IT" sz="2000" dirty="0"/>
              <a:t> in man". He alone </a:t>
            </a:r>
            <a:r>
              <a:rPr lang="it-IT" sz="2000" dirty="0" err="1"/>
              <a:t>knows</a:t>
            </a:r>
            <a:r>
              <a:rPr lang="it-IT" sz="2000" dirty="0"/>
              <a:t> </a:t>
            </a:r>
            <a:r>
              <a:rPr lang="it-IT" sz="2000" dirty="0" err="1"/>
              <a:t>it</a:t>
            </a:r>
            <a:r>
              <a:rPr lang="it-IT" sz="2000" dirty="0"/>
              <a:t>».</a:t>
            </a:r>
            <a:endParaRPr lang="it-IT" sz="2000" dirty="0">
              <a:solidFill>
                <a:srgbClr val="0070C0"/>
              </a:solidFill>
            </a:endParaRPr>
          </a:p>
        </p:txBody>
      </p:sp>
      <p:sp>
        <p:nvSpPr>
          <p:cNvPr id="6758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E63D8ABF-6680-4B66-A8B0-F3EEE8874728}" type="slidenum">
              <a:rPr lang="it-IT" altLang="it-IT" sz="1600" smtClean="0">
                <a:solidFill>
                  <a:srgbClr val="2F4B2F"/>
                </a:solidFill>
              </a:rPr>
              <a:pPr>
                <a:spcBef>
                  <a:spcPct val="0"/>
                </a:spcBef>
                <a:buClrTx/>
                <a:buSzTx/>
                <a:buFontTx/>
                <a:buNone/>
              </a:pPr>
              <a:t>58</a:t>
            </a:fld>
            <a:endParaRPr lang="it-IT" altLang="it-IT" sz="1600">
              <a:solidFill>
                <a:srgbClr val="2F4B2F"/>
              </a:solidFill>
            </a:endParaRPr>
          </a:p>
        </p:txBody>
      </p:sp>
    </p:spTree>
    <p:extLst>
      <p:ext uri="{BB962C8B-B14F-4D97-AF65-F5344CB8AC3E}">
        <p14:creationId xmlns:p14="http://schemas.microsoft.com/office/powerpoint/2010/main" val="16234344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The power of analogy</a:t>
            </a:r>
            <a:endParaRPr lang="it-IT" sz="4000" dirty="0"/>
          </a:p>
        </p:txBody>
      </p:sp>
      <p:sp>
        <p:nvSpPr>
          <p:cNvPr id="49155" name="Segnaposto contenuto 2"/>
          <p:cNvSpPr>
            <a:spLocks noGrp="1"/>
          </p:cNvSpPr>
          <p:nvPr>
            <p:ph sz="quarter" idx="1"/>
          </p:nvPr>
        </p:nvSpPr>
        <p:spPr>
          <a:xfrm>
            <a:off x="214313" y="1527175"/>
            <a:ext cx="8786812" cy="4830763"/>
          </a:xfrm>
        </p:spPr>
        <p:txBody>
          <a:bodyPr/>
          <a:lstStyle/>
          <a:p>
            <a:pPr algn="just">
              <a:defRPr/>
            </a:pPr>
            <a:r>
              <a:rPr lang="en-GB" sz="2400" b="1" dirty="0">
                <a:solidFill>
                  <a:schemeClr val="accent3">
                    <a:lumMod val="50000"/>
                  </a:schemeClr>
                </a:solidFill>
              </a:rPr>
              <a:t>Metaphor</a:t>
            </a:r>
            <a:r>
              <a:rPr lang="en-GB" sz="2400" dirty="0">
                <a:solidFill>
                  <a:schemeClr val="accent3">
                    <a:lumMod val="50000"/>
                  </a:schemeClr>
                </a:solidFill>
              </a:rPr>
              <a:t>, </a:t>
            </a:r>
            <a:r>
              <a:rPr lang="en-GB" sz="2400" b="1" dirty="0">
                <a:solidFill>
                  <a:schemeClr val="accent3">
                    <a:lumMod val="50000"/>
                  </a:schemeClr>
                </a:solidFill>
              </a:rPr>
              <a:t>metonymy</a:t>
            </a:r>
            <a:r>
              <a:rPr lang="en-GB" sz="2400" dirty="0">
                <a:solidFill>
                  <a:schemeClr val="accent3">
                    <a:lumMod val="50000"/>
                  </a:schemeClr>
                </a:solidFill>
              </a:rPr>
              <a:t> and </a:t>
            </a:r>
            <a:r>
              <a:rPr lang="en-GB" sz="2400" b="1" dirty="0">
                <a:solidFill>
                  <a:schemeClr val="accent3">
                    <a:lumMod val="50000"/>
                  </a:schemeClr>
                </a:solidFill>
              </a:rPr>
              <a:t>synecdoche</a:t>
            </a:r>
            <a:r>
              <a:rPr lang="en-GB" sz="2400" dirty="0">
                <a:solidFill>
                  <a:schemeClr val="accent3">
                    <a:lumMod val="50000"/>
                  </a:schemeClr>
                </a:solidFill>
              </a:rPr>
              <a:t>:</a:t>
            </a:r>
            <a:r>
              <a:rPr lang="en-GB" sz="2400" b="1" dirty="0">
                <a:solidFill>
                  <a:schemeClr val="accent3">
                    <a:lumMod val="50000"/>
                  </a:schemeClr>
                </a:solidFill>
              </a:rPr>
              <a:t> </a:t>
            </a:r>
            <a:r>
              <a:rPr lang="en-GB" sz="2400" dirty="0">
                <a:solidFill>
                  <a:schemeClr val="accent3">
                    <a:lumMod val="50000"/>
                  </a:schemeClr>
                </a:solidFill>
              </a:rPr>
              <a:t>word or phrase level. They establish comparison between words and phrases, between one idea with another.</a:t>
            </a:r>
            <a:endParaRPr lang="it-IT" sz="2400" dirty="0">
              <a:solidFill>
                <a:schemeClr val="accent3">
                  <a:lumMod val="50000"/>
                </a:schemeClr>
              </a:solidFill>
            </a:endParaRPr>
          </a:p>
          <a:p>
            <a:pPr algn="just">
              <a:defRPr/>
            </a:pPr>
            <a:r>
              <a:rPr lang="en-GB" sz="2400" b="1" dirty="0">
                <a:solidFill>
                  <a:schemeClr val="accent3">
                    <a:lumMod val="50000"/>
                  </a:schemeClr>
                </a:solidFill>
              </a:rPr>
              <a:t>Analogy</a:t>
            </a:r>
            <a:r>
              <a:rPr lang="en-GB" sz="2400" dirty="0">
                <a:solidFill>
                  <a:schemeClr val="accent3">
                    <a:lumMod val="50000"/>
                  </a:schemeClr>
                </a:solidFill>
              </a:rPr>
              <a:t>:</a:t>
            </a:r>
            <a:r>
              <a:rPr lang="en-GB" sz="2400" b="1" dirty="0">
                <a:solidFill>
                  <a:schemeClr val="accent3">
                    <a:lumMod val="50000"/>
                  </a:schemeClr>
                </a:solidFill>
              </a:rPr>
              <a:t> </a:t>
            </a:r>
            <a:r>
              <a:rPr lang="en-GB" sz="2400" u="sng" dirty="0">
                <a:solidFill>
                  <a:schemeClr val="accent3">
                    <a:lumMod val="50000"/>
                  </a:schemeClr>
                </a:solidFill>
              </a:rPr>
              <a:t>comparing two objects of different types; but these two objects have certain elements in common</a:t>
            </a:r>
            <a:r>
              <a:rPr lang="en-GB" sz="2400" dirty="0">
                <a:solidFill>
                  <a:schemeClr val="accent3">
                    <a:lumMod val="50000"/>
                  </a:schemeClr>
                </a:solidFill>
              </a:rPr>
              <a:t>. Objects of the first kind have a certain characteristic: it is not known if objects of the second kind have it or not, but by analogy we conclude that since objects of the two kinds have certain things in common, they may have other things in common as well.</a:t>
            </a:r>
            <a:endParaRPr lang="it-IT" sz="2400" dirty="0">
              <a:solidFill>
                <a:schemeClr val="accent3">
                  <a:lumMod val="50000"/>
                </a:schemeClr>
              </a:solidFill>
            </a:endParaRPr>
          </a:p>
          <a:p>
            <a:pPr algn="just">
              <a:defRPr/>
            </a:pPr>
            <a:r>
              <a:rPr lang="it-IT" sz="2400" b="1" dirty="0">
                <a:solidFill>
                  <a:schemeClr val="accent3">
                    <a:lumMod val="50000"/>
                  </a:schemeClr>
                </a:solidFill>
              </a:rPr>
              <a:t>A</a:t>
            </a:r>
            <a:r>
              <a:rPr lang="en-GB" sz="2400" b="1" dirty="0" err="1">
                <a:solidFill>
                  <a:schemeClr val="accent3">
                    <a:lumMod val="50000"/>
                  </a:schemeClr>
                </a:solidFill>
              </a:rPr>
              <a:t>nalogy</a:t>
            </a:r>
            <a:r>
              <a:rPr lang="en-GB" sz="2400" dirty="0">
                <a:solidFill>
                  <a:schemeClr val="accent3">
                    <a:lumMod val="50000"/>
                  </a:schemeClr>
                </a:solidFill>
              </a:rPr>
              <a:t>: </a:t>
            </a:r>
            <a:r>
              <a:rPr lang="en-GB" sz="2400" u="sng" dirty="0">
                <a:solidFill>
                  <a:schemeClr val="accent3">
                    <a:lumMod val="50000"/>
                  </a:schemeClr>
                </a:solidFill>
              </a:rPr>
              <a:t>comparison between one thing and another, in an attempt to explain or clarify a certain situation</a:t>
            </a:r>
            <a:r>
              <a:rPr lang="en-GB" sz="2400" dirty="0">
                <a:solidFill>
                  <a:schemeClr val="accent3">
                    <a:lumMod val="50000"/>
                  </a:schemeClr>
                </a:solidFill>
              </a:rPr>
              <a:t>. </a:t>
            </a:r>
            <a:endParaRPr lang="it-IT" sz="2400" dirty="0">
              <a:solidFill>
                <a:schemeClr val="accent3">
                  <a:lumMod val="50000"/>
                </a:schemeClr>
              </a:solidFill>
            </a:endParaRPr>
          </a:p>
          <a:p>
            <a:pPr>
              <a:defRPr/>
            </a:pPr>
            <a:r>
              <a:rPr lang="it-IT" sz="2400" b="1" u="sng" dirty="0"/>
              <a:t> </a:t>
            </a:r>
            <a:endParaRPr lang="it-IT" sz="2400" u="sng" dirty="0"/>
          </a:p>
          <a:p>
            <a:pPr>
              <a:defRPr/>
            </a:pPr>
            <a:endParaRPr lang="it-IT" sz="2400" dirty="0"/>
          </a:p>
        </p:txBody>
      </p:sp>
      <p:sp>
        <p:nvSpPr>
          <p:cNvPr id="68612"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604D564-934A-4B09-B377-ACC5012AC3BB}" type="slidenum">
              <a:rPr lang="it-IT" altLang="it-IT" sz="1600" smtClean="0">
                <a:solidFill>
                  <a:srgbClr val="2F4B2F"/>
                </a:solidFill>
              </a:rPr>
              <a:pPr>
                <a:spcBef>
                  <a:spcPct val="0"/>
                </a:spcBef>
                <a:buClrTx/>
                <a:buSzTx/>
                <a:buFontTx/>
                <a:buNone/>
              </a:pPr>
              <a:t>59</a:t>
            </a:fld>
            <a:endParaRPr lang="it-IT" altLang="it-IT" sz="1600">
              <a:solidFill>
                <a:srgbClr val="2F4B2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r>
              <a:rPr lang="it-IT" altLang="it-IT" sz="4400"/>
              <a:t>Truth</a:t>
            </a:r>
          </a:p>
        </p:txBody>
      </p:sp>
      <p:sp>
        <p:nvSpPr>
          <p:cNvPr id="3" name="CasellaDiTesto 2"/>
          <p:cNvSpPr txBox="1"/>
          <p:nvPr/>
        </p:nvSpPr>
        <p:spPr>
          <a:xfrm>
            <a:off x="301625" y="1700808"/>
            <a:ext cx="4041775" cy="4401205"/>
          </a:xfrm>
          <a:prstGeom prst="rect">
            <a:avLst/>
          </a:prstGeom>
          <a:noFill/>
        </p:spPr>
        <p:txBody>
          <a:bodyPr wrap="square">
            <a:spAutoFit/>
          </a:bodyPr>
          <a:lstStyle/>
          <a:p>
            <a:r>
              <a:rPr lang="it-IT" sz="2800" b="1" dirty="0"/>
              <a:t>Do </a:t>
            </a:r>
            <a:r>
              <a:rPr lang="it-IT" sz="2800" b="1" dirty="0" err="1"/>
              <a:t>not</a:t>
            </a:r>
            <a:r>
              <a:rPr lang="it-IT" sz="2800" b="1" dirty="0"/>
              <a:t> call Ukraine </a:t>
            </a:r>
            <a:r>
              <a:rPr lang="it-IT" sz="2800" b="1" dirty="0" err="1"/>
              <a:t>invasion</a:t>
            </a:r>
            <a:r>
              <a:rPr lang="it-IT" sz="2800" b="1" dirty="0"/>
              <a:t> a ‘war’, Russia </a:t>
            </a:r>
            <a:r>
              <a:rPr lang="it-IT" sz="2800" b="1" dirty="0" err="1"/>
              <a:t>tells</a:t>
            </a:r>
            <a:r>
              <a:rPr lang="it-IT" sz="2800" b="1" dirty="0"/>
              <a:t> media, </a:t>
            </a:r>
            <a:r>
              <a:rPr lang="it-IT" sz="2800" b="1" dirty="0" err="1"/>
              <a:t>schools</a:t>
            </a:r>
            <a:endParaRPr lang="it-IT" sz="2800" b="1" dirty="0"/>
          </a:p>
          <a:p>
            <a:r>
              <a:rPr lang="it-IT" sz="2800" i="1" dirty="0" err="1"/>
              <a:t>Instead</a:t>
            </a:r>
            <a:r>
              <a:rPr lang="it-IT" sz="2800" i="1" dirty="0"/>
              <a:t>, ‘special </a:t>
            </a:r>
            <a:r>
              <a:rPr lang="it-IT" sz="2800" i="1" dirty="0" err="1"/>
              <a:t>military</a:t>
            </a:r>
            <a:r>
              <a:rPr lang="it-IT" sz="2800" i="1" dirty="0"/>
              <a:t> </a:t>
            </a:r>
            <a:r>
              <a:rPr lang="it-IT" sz="2800" i="1" dirty="0" err="1"/>
              <a:t>operation</a:t>
            </a:r>
            <a:r>
              <a:rPr lang="it-IT" sz="2800" i="1" dirty="0"/>
              <a:t>’ </a:t>
            </a:r>
            <a:r>
              <a:rPr lang="it-IT" sz="2800" i="1" dirty="0" err="1"/>
              <a:t>should</a:t>
            </a:r>
            <a:r>
              <a:rPr lang="it-IT" sz="2800" i="1" dirty="0"/>
              <a:t> be </a:t>
            </a:r>
            <a:r>
              <a:rPr lang="it-IT" sz="2800" i="1" dirty="0" err="1"/>
              <a:t>used</a:t>
            </a:r>
            <a:r>
              <a:rPr lang="it-IT" sz="2800" i="1" dirty="0"/>
              <a:t> to </a:t>
            </a:r>
            <a:r>
              <a:rPr lang="it-IT" sz="2800" i="1" dirty="0" err="1"/>
              <a:t>describe</a:t>
            </a:r>
            <a:r>
              <a:rPr lang="it-IT" sz="2800" i="1" dirty="0"/>
              <a:t> </a:t>
            </a:r>
            <a:r>
              <a:rPr lang="it-IT" sz="2800" i="1" dirty="0" err="1"/>
              <a:t>Moscow’s</a:t>
            </a:r>
            <a:r>
              <a:rPr lang="it-IT" sz="2800" i="1" dirty="0"/>
              <a:t> </a:t>
            </a:r>
            <a:r>
              <a:rPr lang="it-IT" sz="2800" i="1" dirty="0" err="1"/>
              <a:t>assault</a:t>
            </a:r>
            <a:r>
              <a:rPr lang="it-IT" sz="2800" i="1" dirty="0"/>
              <a:t> on Ukraine, </a:t>
            </a:r>
            <a:r>
              <a:rPr lang="it-IT" sz="2800" i="1" dirty="0" err="1"/>
              <a:t>according</a:t>
            </a:r>
            <a:r>
              <a:rPr lang="it-IT" sz="2800" i="1" dirty="0"/>
              <a:t> to </a:t>
            </a:r>
            <a:r>
              <a:rPr lang="it-IT" sz="2800" i="1" dirty="0" err="1"/>
              <a:t>officials</a:t>
            </a:r>
            <a:r>
              <a:rPr lang="it-IT" sz="2800" i="1" dirty="0"/>
              <a:t>.</a:t>
            </a:r>
            <a:endParaRPr lang="it-IT" sz="2800" dirty="0"/>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6</a:t>
            </a:fld>
            <a:endParaRPr lang="it-IT" altLang="it-IT" sz="1600">
              <a:solidFill>
                <a:srgbClr val="2F4B2F"/>
              </a:solidFill>
            </a:endParaRPr>
          </a:p>
        </p:txBody>
      </p:sp>
      <p:pic>
        <p:nvPicPr>
          <p:cNvPr id="57346" name="Picture 2" descr="A view shows destroyed buildings in a residential area, as Russia's invasion of Ukraine continues, in the city of Zhytomyr, Ukraine, in this handout picture released March 02, 2022. Press service of the Ukrainian State Emergency Service/Handout via REUTERS ATTENTION EDITORS - THIS IMAGE HAS BEEN SUPPLIED BY A THIRD PARTY.">
            <a:extLst>
              <a:ext uri="{FF2B5EF4-FFF2-40B4-BE49-F238E27FC236}">
                <a16:creationId xmlns:a16="http://schemas.microsoft.com/office/drawing/2014/main" id="{A677A305-B7BA-7B4A-B3D5-9FED0AE2E1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2625" y="1844824"/>
            <a:ext cx="4343400" cy="2894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3498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The power of analogy</a:t>
            </a:r>
            <a:endParaRPr lang="it-IT" sz="4000" dirty="0"/>
          </a:p>
        </p:txBody>
      </p:sp>
      <p:sp>
        <p:nvSpPr>
          <p:cNvPr id="69635" name="Segnaposto contenuto 2"/>
          <p:cNvSpPr>
            <a:spLocks noGrp="1"/>
          </p:cNvSpPr>
          <p:nvPr>
            <p:ph sz="quarter" idx="1"/>
          </p:nvPr>
        </p:nvSpPr>
        <p:spPr>
          <a:xfrm>
            <a:off x="214313" y="1527175"/>
            <a:ext cx="8786812" cy="4830763"/>
          </a:xfrm>
        </p:spPr>
        <p:txBody>
          <a:bodyPr/>
          <a:lstStyle/>
          <a:p>
            <a:pPr marL="0" indent="0">
              <a:buFont typeface="Wingdings 2" panose="05020102010507070707" pitchFamily="18" charset="2"/>
              <a:buNone/>
            </a:pPr>
            <a:r>
              <a:rPr lang="en-US" altLang="it-IT" sz="2400" dirty="0">
                <a:solidFill>
                  <a:srgbClr val="000000"/>
                </a:solidFill>
              </a:rPr>
              <a:t>Henry Kissinger once argued that “history teaches by analogy, shedding light on the likely consequences of comparable situations….but each generation must determine for itself which circumstances are in fact comparable” (</a:t>
            </a:r>
            <a:r>
              <a:rPr lang="en-US" altLang="it-IT" sz="2400" u="sng" dirty="0">
                <a:solidFill>
                  <a:srgbClr val="000000"/>
                </a:solidFill>
                <a:hlinkClick r:id="rId2" tooltip="View reference"/>
              </a:rPr>
              <a:t>1994</a:t>
            </a:r>
            <a:r>
              <a:rPr lang="en-US" altLang="it-IT" sz="2400" dirty="0">
                <a:solidFill>
                  <a:srgbClr val="000000"/>
                </a:solidFill>
              </a:rPr>
              <a:t>, p. 27). </a:t>
            </a:r>
            <a:endParaRPr lang="it-IT" altLang="it-IT" sz="2400" u="sng" dirty="0">
              <a:solidFill>
                <a:srgbClr val="000000"/>
              </a:solidFill>
            </a:endParaRPr>
          </a:p>
          <a:p>
            <a:pPr marL="0" indent="0">
              <a:buFont typeface="Wingdings 2" panose="05020102010507070707" pitchFamily="18" charset="2"/>
              <a:buNone/>
            </a:pPr>
            <a:endParaRPr lang="it-IT" altLang="it-IT" sz="2400" dirty="0">
              <a:solidFill>
                <a:srgbClr val="000000"/>
              </a:solidFill>
            </a:endParaRPr>
          </a:p>
          <a:p>
            <a:pPr marL="0" indent="0">
              <a:buFont typeface="Wingdings 2" panose="05020102010507070707" pitchFamily="18" charset="2"/>
              <a:buNone/>
            </a:pPr>
            <a:r>
              <a:rPr lang="it-IT" altLang="it-IT" sz="2400" dirty="0">
                <a:solidFill>
                  <a:srgbClr val="002060"/>
                </a:solidFill>
              </a:rPr>
              <a:t>Bush World War II </a:t>
            </a:r>
            <a:r>
              <a:rPr lang="it-IT" altLang="it-IT" sz="2400" dirty="0" err="1">
                <a:solidFill>
                  <a:srgbClr val="002060"/>
                </a:solidFill>
              </a:rPr>
              <a:t>analogy</a:t>
            </a:r>
            <a:r>
              <a:rPr lang="it-IT" altLang="it-IT" sz="2400" dirty="0">
                <a:solidFill>
                  <a:srgbClr val="002060"/>
                </a:solidFill>
              </a:rPr>
              <a:t> with Saddam Hussein:</a:t>
            </a:r>
            <a:endParaRPr lang="en-US" altLang="it-IT" sz="2400" i="1" dirty="0">
              <a:solidFill>
                <a:srgbClr val="002060"/>
              </a:solidFill>
            </a:endParaRPr>
          </a:p>
          <a:p>
            <a:pPr marL="0" indent="0">
              <a:buFont typeface="Wingdings 2" panose="05020102010507070707" pitchFamily="18" charset="2"/>
              <a:buNone/>
            </a:pPr>
            <a:r>
              <a:rPr lang="en-US" altLang="it-IT" sz="2400" i="1" dirty="0">
                <a:solidFill>
                  <a:srgbClr val="002060"/>
                </a:solidFill>
              </a:rPr>
              <a:t>“A half a century ago our nation and world paid dearly for appeasing an aggressor who should and could have stopped. We're not about to make the same mistake twice”</a:t>
            </a:r>
            <a:endParaRPr lang="it-IT" altLang="it-IT" sz="2400" dirty="0">
              <a:solidFill>
                <a:srgbClr val="002060"/>
              </a:solidFill>
            </a:endParaRPr>
          </a:p>
        </p:txBody>
      </p:sp>
      <p:sp>
        <p:nvSpPr>
          <p:cNvPr id="69636"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2FF87BBC-A2B6-44E1-8EE5-4EEC6CD937BF}" type="slidenum">
              <a:rPr lang="it-IT" altLang="it-IT" sz="1600" smtClean="0">
                <a:solidFill>
                  <a:srgbClr val="2F4B2F"/>
                </a:solidFill>
              </a:rPr>
              <a:pPr>
                <a:spcBef>
                  <a:spcPct val="0"/>
                </a:spcBef>
                <a:buClrTx/>
                <a:buSzTx/>
                <a:buFontTx/>
                <a:buNone/>
              </a:pPr>
              <a:t>60</a:t>
            </a:fld>
            <a:endParaRPr lang="it-IT" altLang="it-IT" sz="1600">
              <a:solidFill>
                <a:srgbClr val="2F4B2F"/>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The power of analogy</a:t>
            </a:r>
            <a:endParaRPr lang="it-IT" sz="4000" dirty="0"/>
          </a:p>
        </p:txBody>
      </p:sp>
      <p:sp>
        <p:nvSpPr>
          <p:cNvPr id="69635" name="Segnaposto contenuto 2"/>
          <p:cNvSpPr>
            <a:spLocks noGrp="1"/>
          </p:cNvSpPr>
          <p:nvPr>
            <p:ph sz="quarter" idx="1"/>
          </p:nvPr>
        </p:nvSpPr>
        <p:spPr>
          <a:xfrm>
            <a:off x="214313" y="1527175"/>
            <a:ext cx="8786812" cy="4830763"/>
          </a:xfrm>
        </p:spPr>
        <p:txBody>
          <a:bodyPr/>
          <a:lstStyle/>
          <a:p>
            <a:pPr marL="0" indent="0">
              <a:buNone/>
            </a:pPr>
            <a:r>
              <a:rPr lang="it-IT" sz="2400" dirty="0">
                <a:solidFill>
                  <a:srgbClr val="000000"/>
                </a:solidFill>
              </a:rPr>
              <a:t>"Once the </a:t>
            </a:r>
            <a:r>
              <a:rPr lang="it-IT" sz="2400" dirty="0" err="1">
                <a:solidFill>
                  <a:srgbClr val="000000"/>
                </a:solidFill>
              </a:rPr>
              <a:t>most</a:t>
            </a:r>
            <a:r>
              <a:rPr lang="it-IT" sz="2400" dirty="0">
                <a:solidFill>
                  <a:srgbClr val="000000"/>
                </a:solidFill>
              </a:rPr>
              <a:t> self-</a:t>
            </a:r>
            <a:r>
              <a:rPr lang="it-IT" sz="2400" dirty="0" err="1">
                <a:solidFill>
                  <a:srgbClr val="000000"/>
                </a:solidFill>
              </a:rPr>
              <a:t>sufficient</a:t>
            </a:r>
            <a:r>
              <a:rPr lang="it-IT" sz="2400" dirty="0">
                <a:solidFill>
                  <a:srgbClr val="000000"/>
                </a:solidFill>
              </a:rPr>
              <a:t> </a:t>
            </a:r>
            <a:r>
              <a:rPr lang="it-IT" sz="2400" dirty="0" err="1">
                <a:solidFill>
                  <a:srgbClr val="000000"/>
                </a:solidFill>
              </a:rPr>
              <a:t>republic</a:t>
            </a:r>
            <a:r>
              <a:rPr lang="it-IT" sz="2400" dirty="0">
                <a:solidFill>
                  <a:srgbClr val="000000"/>
                </a:solidFill>
              </a:rPr>
              <a:t> in </a:t>
            </a:r>
            <a:r>
              <a:rPr lang="it-IT" sz="2400" dirty="0" err="1">
                <a:solidFill>
                  <a:srgbClr val="000000"/>
                </a:solidFill>
              </a:rPr>
              <a:t>history</a:t>
            </a:r>
            <a:r>
              <a:rPr lang="it-IT" sz="2400" dirty="0">
                <a:solidFill>
                  <a:srgbClr val="000000"/>
                </a:solidFill>
              </a:rPr>
              <a:t>, </a:t>
            </a:r>
            <a:r>
              <a:rPr lang="it-IT" sz="2400" dirty="0" err="1">
                <a:solidFill>
                  <a:srgbClr val="000000"/>
                </a:solidFill>
              </a:rPr>
              <a:t>which</a:t>
            </a:r>
            <a:r>
              <a:rPr lang="it-IT" sz="2400" dirty="0">
                <a:solidFill>
                  <a:srgbClr val="000000"/>
                </a:solidFill>
              </a:rPr>
              <a:t> </a:t>
            </a:r>
            <a:r>
              <a:rPr lang="it-IT" sz="2400" dirty="0" err="1">
                <a:solidFill>
                  <a:srgbClr val="000000"/>
                </a:solidFill>
              </a:rPr>
              <a:t>produced</a:t>
            </a:r>
            <a:r>
              <a:rPr lang="it-IT" sz="2400" dirty="0">
                <a:solidFill>
                  <a:srgbClr val="000000"/>
                </a:solidFill>
              </a:rPr>
              <a:t> 96 </a:t>
            </a:r>
            <a:r>
              <a:rPr lang="it-IT" sz="2400" dirty="0" err="1">
                <a:solidFill>
                  <a:srgbClr val="000000"/>
                </a:solidFill>
              </a:rPr>
              <a:t>percent</a:t>
            </a:r>
            <a:r>
              <a:rPr lang="it-IT" sz="2400" dirty="0">
                <a:solidFill>
                  <a:srgbClr val="000000"/>
                </a:solidFill>
              </a:rPr>
              <a:t> of </a:t>
            </a:r>
            <a:r>
              <a:rPr lang="it-IT" sz="2400" dirty="0" err="1">
                <a:solidFill>
                  <a:srgbClr val="000000"/>
                </a:solidFill>
              </a:rPr>
              <a:t>all</a:t>
            </a:r>
            <a:r>
              <a:rPr lang="it-IT" sz="2400" dirty="0">
                <a:solidFill>
                  <a:srgbClr val="000000"/>
                </a:solidFill>
              </a:rPr>
              <a:t> </a:t>
            </a:r>
            <a:r>
              <a:rPr lang="it-IT" sz="2400" dirty="0" err="1">
                <a:solidFill>
                  <a:srgbClr val="000000"/>
                </a:solidFill>
              </a:rPr>
              <a:t>it</a:t>
            </a:r>
            <a:r>
              <a:rPr lang="it-IT" sz="2400" dirty="0">
                <a:solidFill>
                  <a:srgbClr val="000000"/>
                </a:solidFill>
              </a:rPr>
              <a:t> </a:t>
            </a:r>
            <a:r>
              <a:rPr lang="it-IT" sz="2400" dirty="0" err="1">
                <a:solidFill>
                  <a:srgbClr val="000000"/>
                </a:solidFill>
              </a:rPr>
              <a:t>consumed</a:t>
            </a:r>
            <a:r>
              <a:rPr lang="it-IT" sz="2400" dirty="0">
                <a:solidFill>
                  <a:srgbClr val="000000"/>
                </a:solidFill>
              </a:rPr>
              <a:t>, the U.S.A. </a:t>
            </a:r>
            <a:r>
              <a:rPr lang="it-IT" sz="2400" dirty="0" err="1">
                <a:solidFill>
                  <a:srgbClr val="000000"/>
                </a:solidFill>
                <a:highlight>
                  <a:srgbClr val="FFFF00"/>
                </a:highlight>
              </a:rPr>
              <a:t>is</a:t>
            </a:r>
            <a:r>
              <a:rPr lang="it-IT" sz="2400" dirty="0">
                <a:solidFill>
                  <a:srgbClr val="000000"/>
                </a:solidFill>
                <a:highlight>
                  <a:srgbClr val="FFFF00"/>
                </a:highlight>
              </a:rPr>
              <a:t> </a:t>
            </a:r>
            <a:r>
              <a:rPr lang="it-IT" sz="2400" dirty="0" err="1">
                <a:solidFill>
                  <a:srgbClr val="000000"/>
                </a:solidFill>
                <a:highlight>
                  <a:srgbClr val="FFFF00"/>
                </a:highlight>
              </a:rPr>
              <a:t>almost</a:t>
            </a:r>
            <a:r>
              <a:rPr lang="it-IT" sz="2400" dirty="0">
                <a:solidFill>
                  <a:srgbClr val="000000"/>
                </a:solidFill>
                <a:highlight>
                  <a:srgbClr val="FFFF00"/>
                </a:highlight>
              </a:rPr>
              <a:t> </a:t>
            </a:r>
            <a:r>
              <a:rPr lang="it-IT" sz="2400" dirty="0" err="1">
                <a:solidFill>
                  <a:srgbClr val="000000"/>
                </a:solidFill>
                <a:highlight>
                  <a:srgbClr val="FFFF00"/>
                </a:highlight>
              </a:rPr>
              <a:t>as</a:t>
            </a:r>
            <a:r>
              <a:rPr lang="it-IT" sz="2400" dirty="0">
                <a:solidFill>
                  <a:srgbClr val="000000"/>
                </a:solidFill>
                <a:highlight>
                  <a:srgbClr val="FFFF00"/>
                </a:highlight>
              </a:rPr>
              <a:t> </a:t>
            </a:r>
            <a:r>
              <a:rPr lang="it-IT" sz="2400" dirty="0" err="1">
                <a:solidFill>
                  <a:srgbClr val="000000"/>
                </a:solidFill>
                <a:highlight>
                  <a:srgbClr val="FFFF00"/>
                </a:highlight>
              </a:rPr>
              <a:t>dependent</a:t>
            </a:r>
            <a:r>
              <a:rPr lang="it-IT" sz="2400" dirty="0">
                <a:solidFill>
                  <a:srgbClr val="000000"/>
                </a:solidFill>
                <a:highlight>
                  <a:srgbClr val="FFFF00"/>
                </a:highlight>
              </a:rPr>
              <a:t> on </a:t>
            </a:r>
            <a:r>
              <a:rPr lang="it-IT" sz="2400" dirty="0" err="1">
                <a:solidFill>
                  <a:srgbClr val="000000"/>
                </a:solidFill>
                <a:highlight>
                  <a:srgbClr val="FFFF00"/>
                </a:highlight>
              </a:rPr>
              <a:t>foreign</a:t>
            </a:r>
            <a:r>
              <a:rPr lang="it-IT" sz="2400" dirty="0">
                <a:solidFill>
                  <a:srgbClr val="000000"/>
                </a:solidFill>
                <a:highlight>
                  <a:srgbClr val="FFFF00"/>
                </a:highlight>
              </a:rPr>
              <a:t> </a:t>
            </a:r>
            <a:r>
              <a:rPr lang="it-IT" sz="2400" dirty="0" err="1">
                <a:solidFill>
                  <a:srgbClr val="000000"/>
                </a:solidFill>
                <a:highlight>
                  <a:srgbClr val="FFFF00"/>
                </a:highlight>
              </a:rPr>
              <a:t>nations</a:t>
            </a:r>
            <a:r>
              <a:rPr lang="it-IT" sz="2400" dirty="0">
                <a:solidFill>
                  <a:srgbClr val="000000"/>
                </a:solidFill>
                <a:highlight>
                  <a:srgbClr val="FFFF00"/>
                </a:highlight>
              </a:rPr>
              <a:t> </a:t>
            </a:r>
            <a:r>
              <a:rPr lang="it-IT" sz="2400" dirty="0" err="1">
                <a:solidFill>
                  <a:srgbClr val="000000"/>
                </a:solidFill>
              </a:rPr>
              <a:t>today</a:t>
            </a:r>
            <a:r>
              <a:rPr lang="it-IT" sz="2400" dirty="0">
                <a:solidFill>
                  <a:srgbClr val="000000"/>
                </a:solidFill>
              </a:rPr>
              <a:t> for </a:t>
            </a:r>
            <a:r>
              <a:rPr lang="it-IT" sz="2400" dirty="0" err="1">
                <a:solidFill>
                  <a:srgbClr val="000000"/>
                </a:solidFill>
              </a:rPr>
              <a:t>manufactured</a:t>
            </a:r>
            <a:r>
              <a:rPr lang="it-IT" sz="2400" dirty="0">
                <a:solidFill>
                  <a:srgbClr val="000000"/>
                </a:solidFill>
              </a:rPr>
              <a:t> </a:t>
            </a:r>
            <a:r>
              <a:rPr lang="it-IT" sz="2400" dirty="0" err="1">
                <a:solidFill>
                  <a:srgbClr val="000000"/>
                </a:solidFill>
              </a:rPr>
              <a:t>goods</a:t>
            </a:r>
            <a:r>
              <a:rPr lang="it-IT" sz="2400" dirty="0">
                <a:solidFill>
                  <a:srgbClr val="000000"/>
                </a:solidFill>
              </a:rPr>
              <a:t>, and the </a:t>
            </a:r>
            <a:r>
              <a:rPr lang="it-IT" sz="2400" dirty="0" err="1">
                <a:solidFill>
                  <a:srgbClr val="000000"/>
                </a:solidFill>
              </a:rPr>
              <a:t>loans</a:t>
            </a:r>
            <a:r>
              <a:rPr lang="it-IT" sz="2400" dirty="0">
                <a:solidFill>
                  <a:srgbClr val="000000"/>
                </a:solidFill>
              </a:rPr>
              <a:t> to </a:t>
            </a:r>
            <a:r>
              <a:rPr lang="it-IT" sz="2400" dirty="0" err="1">
                <a:solidFill>
                  <a:srgbClr val="000000"/>
                </a:solidFill>
              </a:rPr>
              <a:t>pay</a:t>
            </a:r>
            <a:r>
              <a:rPr lang="it-IT" sz="2400" dirty="0">
                <a:solidFill>
                  <a:srgbClr val="000000"/>
                </a:solidFill>
              </a:rPr>
              <a:t> for </a:t>
            </a:r>
            <a:r>
              <a:rPr lang="it-IT" sz="2400" dirty="0" err="1">
                <a:solidFill>
                  <a:srgbClr val="000000"/>
                </a:solidFill>
              </a:rPr>
              <a:t>them</a:t>
            </a:r>
            <a:r>
              <a:rPr lang="it-IT" sz="2400" dirty="0">
                <a:solidFill>
                  <a:srgbClr val="000000"/>
                </a:solidFill>
              </a:rPr>
              <a:t>, </a:t>
            </a:r>
            <a:r>
              <a:rPr lang="it-IT" sz="2400" dirty="0" err="1">
                <a:solidFill>
                  <a:srgbClr val="000000"/>
                </a:solidFill>
                <a:highlight>
                  <a:srgbClr val="FFFF00"/>
                </a:highlight>
              </a:rPr>
              <a:t>as</a:t>
            </a:r>
            <a:r>
              <a:rPr lang="it-IT" sz="2400" dirty="0">
                <a:solidFill>
                  <a:srgbClr val="000000"/>
                </a:solidFill>
                <a:highlight>
                  <a:srgbClr val="FFFF00"/>
                </a:highlight>
              </a:rPr>
              <a:t> </a:t>
            </a:r>
            <a:r>
              <a:rPr lang="it-IT" sz="2400" dirty="0" err="1">
                <a:solidFill>
                  <a:srgbClr val="000000"/>
                </a:solidFill>
                <a:highlight>
                  <a:srgbClr val="FFFF00"/>
                </a:highlight>
              </a:rPr>
              <a:t>we</a:t>
            </a:r>
            <a:r>
              <a:rPr lang="it-IT" sz="2400" dirty="0">
                <a:solidFill>
                  <a:srgbClr val="000000"/>
                </a:solidFill>
                <a:highlight>
                  <a:srgbClr val="FFFF00"/>
                </a:highlight>
              </a:rPr>
              <a:t> </a:t>
            </a:r>
            <a:r>
              <a:rPr lang="it-IT" sz="2400" dirty="0" err="1">
                <a:solidFill>
                  <a:srgbClr val="000000"/>
                </a:solidFill>
                <a:highlight>
                  <a:srgbClr val="FFFF00"/>
                </a:highlight>
              </a:rPr>
              <a:t>were</a:t>
            </a:r>
            <a:r>
              <a:rPr lang="it-IT" sz="2400" dirty="0">
                <a:solidFill>
                  <a:srgbClr val="000000"/>
                </a:solidFill>
                <a:highlight>
                  <a:srgbClr val="FFFF00"/>
                </a:highlight>
              </a:rPr>
              <a:t> in the </a:t>
            </a:r>
            <a:r>
              <a:rPr lang="it-IT" sz="2400" dirty="0" err="1">
                <a:solidFill>
                  <a:srgbClr val="000000"/>
                </a:solidFill>
                <a:highlight>
                  <a:srgbClr val="FFFF00"/>
                </a:highlight>
              </a:rPr>
              <a:t>early</a:t>
            </a:r>
            <a:r>
              <a:rPr lang="it-IT" sz="2400" dirty="0">
                <a:solidFill>
                  <a:srgbClr val="000000"/>
                </a:solidFill>
                <a:highlight>
                  <a:srgbClr val="FFFF00"/>
                </a:highlight>
              </a:rPr>
              <a:t> </a:t>
            </a:r>
            <a:r>
              <a:rPr lang="it-IT" sz="2400" dirty="0" err="1">
                <a:solidFill>
                  <a:srgbClr val="000000"/>
                </a:solidFill>
                <a:highlight>
                  <a:srgbClr val="FFFF00"/>
                </a:highlight>
              </a:rPr>
              <a:t>years</a:t>
            </a:r>
            <a:r>
              <a:rPr lang="it-IT" sz="2400" dirty="0">
                <a:solidFill>
                  <a:srgbClr val="000000"/>
                </a:solidFill>
                <a:highlight>
                  <a:srgbClr val="FFFF00"/>
                </a:highlight>
              </a:rPr>
              <a:t> of the </a:t>
            </a:r>
            <a:r>
              <a:rPr lang="it-IT" sz="2400" dirty="0" err="1">
                <a:solidFill>
                  <a:srgbClr val="000000"/>
                </a:solidFill>
                <a:highlight>
                  <a:srgbClr val="FFFF00"/>
                </a:highlight>
              </a:rPr>
              <a:t>republic</a:t>
            </a:r>
            <a:r>
              <a:rPr lang="it-IT" sz="2400" dirty="0">
                <a:solidFill>
                  <a:srgbClr val="000000"/>
                </a:solidFill>
                <a:highlight>
                  <a:srgbClr val="FFFF00"/>
                </a:highlight>
              </a:rPr>
              <a:t>. </a:t>
            </a:r>
          </a:p>
          <a:p>
            <a:pPr marL="0" indent="0">
              <a:buNone/>
            </a:pPr>
            <a:r>
              <a:rPr lang="it-IT" sz="2400" dirty="0" err="1">
                <a:solidFill>
                  <a:srgbClr val="000000"/>
                </a:solidFill>
                <a:highlight>
                  <a:srgbClr val="FFFF00"/>
                </a:highlight>
              </a:rPr>
              <a:t>What</a:t>
            </a:r>
            <a:r>
              <a:rPr lang="it-IT" sz="2400" dirty="0">
                <a:solidFill>
                  <a:srgbClr val="000000"/>
                </a:solidFill>
                <a:highlight>
                  <a:srgbClr val="FFFF00"/>
                </a:highlight>
              </a:rPr>
              <a:t> the </a:t>
            </a:r>
            <a:r>
              <a:rPr lang="it-IT" sz="2400" dirty="0" err="1">
                <a:solidFill>
                  <a:srgbClr val="000000"/>
                </a:solidFill>
                <a:highlight>
                  <a:srgbClr val="FFFF00"/>
                </a:highlight>
              </a:rPr>
              <a:t>British</a:t>
            </a:r>
            <a:r>
              <a:rPr lang="it-IT" sz="2400" dirty="0">
                <a:solidFill>
                  <a:srgbClr val="000000"/>
                </a:solidFill>
                <a:highlight>
                  <a:srgbClr val="FFFF00"/>
                </a:highlight>
              </a:rPr>
              <a:t> </a:t>
            </a:r>
            <a:r>
              <a:rPr lang="it-IT" sz="2400" dirty="0" err="1">
                <a:solidFill>
                  <a:srgbClr val="000000"/>
                </a:solidFill>
                <a:highlight>
                  <a:srgbClr val="FFFF00"/>
                </a:highlight>
              </a:rPr>
              <a:t>were</a:t>
            </a:r>
            <a:r>
              <a:rPr lang="it-IT" sz="2400" dirty="0">
                <a:solidFill>
                  <a:srgbClr val="000000"/>
                </a:solidFill>
                <a:highlight>
                  <a:srgbClr val="FFFF00"/>
                </a:highlight>
              </a:rPr>
              <a:t> to </a:t>
            </a:r>
            <a:r>
              <a:rPr lang="it-IT" sz="2400" dirty="0" err="1">
                <a:solidFill>
                  <a:srgbClr val="000000"/>
                </a:solidFill>
                <a:highlight>
                  <a:srgbClr val="FFFF00"/>
                </a:highlight>
              </a:rPr>
              <a:t>us</a:t>
            </a:r>
            <a:r>
              <a:rPr lang="it-IT" sz="2400" dirty="0">
                <a:solidFill>
                  <a:srgbClr val="000000"/>
                </a:solidFill>
                <a:highlight>
                  <a:srgbClr val="FFFF00"/>
                </a:highlight>
              </a:rPr>
              <a:t> </a:t>
            </a:r>
            <a:r>
              <a:rPr lang="it-IT" sz="2400" dirty="0" err="1">
                <a:solidFill>
                  <a:srgbClr val="000000"/>
                </a:solidFill>
                <a:highlight>
                  <a:srgbClr val="FFFF00"/>
                </a:highlight>
              </a:rPr>
              <a:t>then</a:t>
            </a:r>
            <a:r>
              <a:rPr lang="it-IT" sz="2400" dirty="0">
                <a:solidFill>
                  <a:srgbClr val="000000"/>
                </a:solidFill>
                <a:highlight>
                  <a:srgbClr val="FFFF00"/>
                </a:highlight>
              </a:rPr>
              <a:t>, China </a:t>
            </a:r>
            <a:r>
              <a:rPr lang="it-IT" sz="2400" dirty="0" err="1">
                <a:solidFill>
                  <a:srgbClr val="000000"/>
                </a:solidFill>
                <a:highlight>
                  <a:srgbClr val="FFFF00"/>
                </a:highlight>
              </a:rPr>
              <a:t>is</a:t>
            </a:r>
            <a:r>
              <a:rPr lang="it-IT" sz="2400" dirty="0">
                <a:solidFill>
                  <a:srgbClr val="000000"/>
                </a:solidFill>
                <a:highlight>
                  <a:srgbClr val="FFFF00"/>
                </a:highlight>
              </a:rPr>
              <a:t> </a:t>
            </a:r>
            <a:r>
              <a:rPr lang="it-IT" sz="2400" dirty="0" err="1">
                <a:solidFill>
                  <a:srgbClr val="000000"/>
                </a:solidFill>
                <a:highlight>
                  <a:srgbClr val="FFFF00"/>
                </a:highlight>
              </a:rPr>
              <a:t>today</a:t>
            </a:r>
            <a:r>
              <a:rPr lang="it-IT" sz="2400" dirty="0">
                <a:solidFill>
                  <a:srgbClr val="000000"/>
                </a:solidFill>
              </a:rPr>
              <a:t>. </a:t>
            </a:r>
            <a:r>
              <a:rPr lang="it-IT" sz="2400" dirty="0" err="1">
                <a:solidFill>
                  <a:srgbClr val="000000"/>
                </a:solidFill>
              </a:rPr>
              <a:t>Beijing</a:t>
            </a:r>
            <a:r>
              <a:rPr lang="it-IT" sz="2400" dirty="0">
                <a:solidFill>
                  <a:srgbClr val="000000"/>
                </a:solidFill>
              </a:rPr>
              <a:t> </a:t>
            </a:r>
            <a:r>
              <a:rPr lang="it-IT" sz="2400" dirty="0" err="1">
                <a:solidFill>
                  <a:srgbClr val="000000"/>
                </a:solidFill>
              </a:rPr>
              <a:t>holds</a:t>
            </a:r>
            <a:r>
              <a:rPr lang="it-IT" sz="2400" dirty="0">
                <a:solidFill>
                  <a:srgbClr val="000000"/>
                </a:solidFill>
              </a:rPr>
              <a:t> the </a:t>
            </a:r>
            <a:r>
              <a:rPr lang="it-IT" sz="2400" dirty="0" err="1">
                <a:solidFill>
                  <a:srgbClr val="000000"/>
                </a:solidFill>
              </a:rPr>
              <a:t>mortgage</a:t>
            </a:r>
            <a:r>
              <a:rPr lang="it-IT" sz="2400" dirty="0">
                <a:solidFill>
                  <a:srgbClr val="000000"/>
                </a:solidFill>
              </a:rPr>
              <a:t> and </a:t>
            </a:r>
            <a:r>
              <a:rPr lang="it-IT" sz="2400" dirty="0" err="1">
                <a:solidFill>
                  <a:srgbClr val="000000"/>
                </a:solidFill>
              </a:rPr>
              <a:t>grows</a:t>
            </a:r>
            <a:r>
              <a:rPr lang="it-IT" sz="2400" dirty="0">
                <a:solidFill>
                  <a:srgbClr val="000000"/>
                </a:solidFill>
              </a:rPr>
              <a:t> </a:t>
            </a:r>
            <a:r>
              <a:rPr lang="it-IT" sz="2400" dirty="0" err="1">
                <a:solidFill>
                  <a:srgbClr val="000000"/>
                </a:solidFill>
              </a:rPr>
              <a:t>impatient</a:t>
            </a:r>
            <a:r>
              <a:rPr lang="it-IT" sz="2400" dirty="0">
                <a:solidFill>
                  <a:srgbClr val="000000"/>
                </a:solidFill>
              </a:rPr>
              <a:t> </a:t>
            </a:r>
            <a:r>
              <a:rPr lang="it-IT" sz="2400" dirty="0" err="1">
                <a:solidFill>
                  <a:srgbClr val="000000"/>
                </a:solidFill>
              </a:rPr>
              <a:t>as</a:t>
            </a:r>
            <a:r>
              <a:rPr lang="it-IT" sz="2400" dirty="0">
                <a:solidFill>
                  <a:srgbClr val="000000"/>
                </a:solidFill>
              </a:rPr>
              <a:t> </a:t>
            </a:r>
            <a:r>
              <a:rPr lang="it-IT" sz="2400" dirty="0" err="1">
                <a:solidFill>
                  <a:srgbClr val="000000"/>
                </a:solidFill>
              </a:rPr>
              <a:t>we</a:t>
            </a:r>
            <a:r>
              <a:rPr lang="it-IT" sz="2400" dirty="0">
                <a:solidFill>
                  <a:srgbClr val="000000"/>
                </a:solidFill>
              </a:rPr>
              <a:t> </a:t>
            </a:r>
            <a:r>
              <a:rPr lang="it-IT" sz="2400" dirty="0" err="1">
                <a:solidFill>
                  <a:srgbClr val="000000"/>
                </a:solidFill>
              </a:rPr>
              <a:t>endlessly</a:t>
            </a:r>
            <a:r>
              <a:rPr lang="it-IT" sz="2400" dirty="0">
                <a:solidFill>
                  <a:srgbClr val="000000"/>
                </a:solidFill>
              </a:rPr>
              <a:t> </a:t>
            </a:r>
            <a:r>
              <a:rPr lang="it-IT" sz="2400" dirty="0" err="1">
                <a:solidFill>
                  <a:srgbClr val="000000"/>
                </a:solidFill>
              </a:rPr>
              <a:t>borrow</a:t>
            </a:r>
            <a:r>
              <a:rPr lang="it-IT" sz="2400" dirty="0">
                <a:solidFill>
                  <a:srgbClr val="000000"/>
                </a:solidFill>
              </a:rPr>
              <a:t> on </a:t>
            </a:r>
            <a:r>
              <a:rPr lang="it-IT" sz="2400" dirty="0" err="1">
                <a:solidFill>
                  <a:srgbClr val="000000"/>
                </a:solidFill>
              </a:rPr>
              <a:t>equity</a:t>
            </a:r>
            <a:r>
              <a:rPr lang="it-IT" sz="2400" dirty="0">
                <a:solidFill>
                  <a:srgbClr val="000000"/>
                </a:solidFill>
              </a:rPr>
              <a:t> and </a:t>
            </a:r>
            <a:r>
              <a:rPr lang="it-IT" sz="2400" dirty="0" err="1">
                <a:solidFill>
                  <a:srgbClr val="000000"/>
                </a:solidFill>
              </a:rPr>
              <a:t>refuse</a:t>
            </a:r>
            <a:r>
              <a:rPr lang="it-IT" sz="2400" dirty="0">
                <a:solidFill>
                  <a:srgbClr val="000000"/>
                </a:solidFill>
              </a:rPr>
              <a:t> to </a:t>
            </a:r>
            <a:r>
              <a:rPr lang="it-IT" sz="2400" dirty="0" err="1">
                <a:solidFill>
                  <a:srgbClr val="000000"/>
                </a:solidFill>
              </a:rPr>
              <a:t>begin</a:t>
            </a:r>
            <a:r>
              <a:rPr lang="it-IT" sz="2400" dirty="0">
                <a:solidFill>
                  <a:srgbClr val="000000"/>
                </a:solidFill>
              </a:rPr>
              <a:t> </a:t>
            </a:r>
            <a:r>
              <a:rPr lang="it-IT" sz="2400" dirty="0" err="1">
                <a:solidFill>
                  <a:srgbClr val="000000"/>
                </a:solidFill>
              </a:rPr>
              <a:t>paying</a:t>
            </a:r>
            <a:r>
              <a:rPr lang="it-IT" sz="2400" dirty="0">
                <a:solidFill>
                  <a:srgbClr val="000000"/>
                </a:solidFill>
              </a:rPr>
              <a:t> </a:t>
            </a:r>
            <a:r>
              <a:rPr lang="it-IT" sz="2400" dirty="0" err="1">
                <a:solidFill>
                  <a:srgbClr val="000000"/>
                </a:solidFill>
              </a:rPr>
              <a:t>it</a:t>
            </a:r>
            <a:r>
              <a:rPr lang="it-IT" sz="2400" dirty="0">
                <a:solidFill>
                  <a:srgbClr val="000000"/>
                </a:solidFill>
              </a:rPr>
              <a:t> down. The </a:t>
            </a:r>
            <a:r>
              <a:rPr lang="it-IT" sz="2400" dirty="0" err="1">
                <a:solidFill>
                  <a:srgbClr val="000000"/>
                </a:solidFill>
              </a:rPr>
              <a:t>possibility</a:t>
            </a:r>
            <a:r>
              <a:rPr lang="it-IT" sz="2400" dirty="0">
                <a:solidFill>
                  <a:srgbClr val="000000"/>
                </a:solidFill>
              </a:rPr>
              <a:t> </a:t>
            </a:r>
            <a:r>
              <a:rPr lang="it-IT" sz="2400" dirty="0" err="1">
                <a:solidFill>
                  <a:srgbClr val="000000"/>
                </a:solidFill>
              </a:rPr>
              <a:t>exists</a:t>
            </a:r>
            <a:r>
              <a:rPr lang="it-IT" sz="2400" dirty="0">
                <a:solidFill>
                  <a:srgbClr val="000000"/>
                </a:solidFill>
              </a:rPr>
              <a:t> of an </a:t>
            </a:r>
            <a:r>
              <a:rPr lang="it-IT" sz="2400" dirty="0" err="1">
                <a:solidFill>
                  <a:srgbClr val="000000"/>
                </a:solidFill>
              </a:rPr>
              <a:t>eventual</a:t>
            </a:r>
            <a:r>
              <a:rPr lang="it-IT" sz="2400" dirty="0">
                <a:solidFill>
                  <a:srgbClr val="000000"/>
                </a:solidFill>
              </a:rPr>
              <a:t> </a:t>
            </a:r>
            <a:r>
              <a:rPr lang="it-IT" sz="2400" dirty="0" err="1">
                <a:solidFill>
                  <a:srgbClr val="000000"/>
                </a:solidFill>
              </a:rPr>
              <a:t>run</a:t>
            </a:r>
            <a:r>
              <a:rPr lang="it-IT" sz="2400" dirty="0">
                <a:solidFill>
                  <a:srgbClr val="000000"/>
                </a:solidFill>
              </a:rPr>
              <a:t> on the </a:t>
            </a:r>
            <a:r>
              <a:rPr lang="it-IT" sz="2400" dirty="0" err="1">
                <a:solidFill>
                  <a:srgbClr val="000000"/>
                </a:solidFill>
              </a:rPr>
              <a:t>dollar</a:t>
            </a:r>
            <a:r>
              <a:rPr lang="it-IT" sz="2400" dirty="0">
                <a:solidFill>
                  <a:srgbClr val="000000"/>
                </a:solidFill>
              </a:rPr>
              <a:t> or </a:t>
            </a:r>
            <a:r>
              <a:rPr lang="it-IT" sz="2400" dirty="0" err="1">
                <a:solidFill>
                  <a:srgbClr val="000000"/>
                </a:solidFill>
              </a:rPr>
              <a:t>even</a:t>
            </a:r>
            <a:r>
              <a:rPr lang="it-IT" sz="2400" dirty="0">
                <a:solidFill>
                  <a:srgbClr val="000000"/>
                </a:solidFill>
              </a:rPr>
              <a:t> a U.S. </a:t>
            </a:r>
            <a:r>
              <a:rPr lang="it-IT" sz="2400" dirty="0" err="1">
                <a:solidFill>
                  <a:srgbClr val="000000"/>
                </a:solidFill>
              </a:rPr>
              <a:t>debt</a:t>
            </a:r>
            <a:r>
              <a:rPr lang="it-IT" sz="2400" dirty="0">
                <a:solidFill>
                  <a:srgbClr val="000000"/>
                </a:solidFill>
              </a:rPr>
              <a:t> default."</a:t>
            </a:r>
            <a:br>
              <a:rPr lang="it-IT" dirty="0"/>
            </a:br>
            <a:endParaRPr lang="it-IT" dirty="0"/>
          </a:p>
          <a:p>
            <a:pPr marL="0" indent="0">
              <a:buNone/>
            </a:pPr>
            <a:r>
              <a:rPr lang="it-IT" sz="2000" dirty="0">
                <a:solidFill>
                  <a:srgbClr val="000000"/>
                </a:solidFill>
              </a:rPr>
              <a:t>(Patrick </a:t>
            </a:r>
            <a:r>
              <a:rPr lang="it-IT" sz="2000" dirty="0" err="1">
                <a:solidFill>
                  <a:srgbClr val="000000"/>
                </a:solidFill>
              </a:rPr>
              <a:t>J</a:t>
            </a:r>
            <a:r>
              <a:rPr lang="it-IT" sz="2000" dirty="0">
                <a:solidFill>
                  <a:srgbClr val="000000"/>
                </a:solidFill>
              </a:rPr>
              <a:t>. Buchanan:</a:t>
            </a:r>
          </a:p>
          <a:p>
            <a:pPr marL="0" indent="0">
              <a:buNone/>
            </a:pPr>
            <a:r>
              <a:rPr lang="it-IT" sz="2000" dirty="0">
                <a:solidFill>
                  <a:srgbClr val="000000"/>
                </a:solidFill>
                <a:hlinkClick r:id="rId2">
                  <a:extLst>
                    <a:ext uri="{A12FA001-AC4F-418D-AE19-62706E023703}">
                      <ahyp:hlinkClr xmlns:ahyp="http://schemas.microsoft.com/office/drawing/2018/hyperlinkcolor" val="tx"/>
                    </a:ext>
                  </a:extLst>
                </a:hlinkClick>
              </a:rPr>
              <a:t>http://humanevents.com/2009/12/29/a-decade-of-selfdelusion/</a:t>
            </a:r>
            <a:r>
              <a:rPr lang="it-IT" sz="2000" dirty="0" err="1">
                <a:solidFill>
                  <a:srgbClr val="000000"/>
                </a:solidFill>
              </a:rPr>
              <a:t>Jan</a:t>
            </a:r>
            <a:r>
              <a:rPr lang="it-IT" sz="2000" dirty="0">
                <a:solidFill>
                  <a:srgbClr val="000000"/>
                </a:solidFill>
              </a:rPr>
              <a:t> 4 2010)</a:t>
            </a:r>
          </a:p>
        </p:txBody>
      </p:sp>
      <p:sp>
        <p:nvSpPr>
          <p:cNvPr id="69636"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2FF87BBC-A2B6-44E1-8EE5-4EEC6CD937BF}" type="slidenum">
              <a:rPr lang="it-IT" altLang="it-IT" sz="1600" smtClean="0">
                <a:solidFill>
                  <a:srgbClr val="2F4B2F"/>
                </a:solidFill>
              </a:rPr>
              <a:pPr>
                <a:spcBef>
                  <a:spcPct val="0"/>
                </a:spcBef>
                <a:buClrTx/>
                <a:buSzTx/>
                <a:buFontTx/>
                <a:buNone/>
              </a:pPr>
              <a:t>61</a:t>
            </a:fld>
            <a:endParaRPr lang="it-IT" altLang="it-IT" sz="1600">
              <a:solidFill>
                <a:srgbClr val="2F4B2F"/>
              </a:solidFill>
            </a:endParaRPr>
          </a:p>
        </p:txBody>
      </p:sp>
    </p:spTree>
    <p:extLst>
      <p:ext uri="{BB962C8B-B14F-4D97-AF65-F5344CB8AC3E}">
        <p14:creationId xmlns:p14="http://schemas.microsoft.com/office/powerpoint/2010/main" val="24226597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400" dirty="0" err="1"/>
              <a:t>Household</a:t>
            </a:r>
            <a:r>
              <a:rPr lang="it-IT" sz="4400" dirty="0"/>
              <a:t> </a:t>
            </a:r>
            <a:r>
              <a:rPr lang="it-IT" sz="4400" dirty="0" err="1"/>
              <a:t>debt</a:t>
            </a:r>
            <a:r>
              <a:rPr lang="it-IT" sz="4400" dirty="0"/>
              <a:t> </a:t>
            </a:r>
            <a:r>
              <a:rPr lang="it-IT" sz="4400" dirty="0" err="1"/>
              <a:t>analogy</a:t>
            </a:r>
            <a:endParaRPr lang="it-IT" sz="4400" dirty="0"/>
          </a:p>
        </p:txBody>
      </p:sp>
      <p:sp>
        <p:nvSpPr>
          <p:cNvPr id="3" name="Segnaposto contenuto 2"/>
          <p:cNvSpPr>
            <a:spLocks noGrp="1"/>
          </p:cNvSpPr>
          <p:nvPr>
            <p:ph sz="quarter" idx="1"/>
          </p:nvPr>
        </p:nvSpPr>
        <p:spPr>
          <a:xfrm>
            <a:off x="301625" y="1527175"/>
            <a:ext cx="8504238" cy="4572000"/>
          </a:xfrm>
        </p:spPr>
        <p:txBody>
          <a:bodyPr/>
          <a:lstStyle/>
          <a:p>
            <a:pPr algn="just">
              <a:defRPr/>
            </a:pPr>
            <a:r>
              <a:rPr lang="it-IT" sz="3200" dirty="0">
                <a:solidFill>
                  <a:schemeClr val="bg2">
                    <a:lumMod val="10000"/>
                  </a:schemeClr>
                </a:solidFill>
              </a:rPr>
              <a:t>Margaret Thatcher used </a:t>
            </a:r>
            <a:r>
              <a:rPr lang="it-IT" sz="3200" dirty="0" err="1">
                <a:solidFill>
                  <a:schemeClr val="bg2">
                    <a:lumMod val="10000"/>
                  </a:schemeClr>
                </a:solidFill>
              </a:rPr>
              <a:t>analogy</a:t>
            </a:r>
            <a:r>
              <a:rPr lang="it-IT" sz="3200" dirty="0">
                <a:solidFill>
                  <a:schemeClr val="bg2">
                    <a:lumMod val="10000"/>
                  </a:schemeClr>
                </a:solidFill>
              </a:rPr>
              <a:t> </a:t>
            </a:r>
            <a:r>
              <a:rPr lang="it-IT" sz="3200" dirty="0" err="1">
                <a:solidFill>
                  <a:schemeClr val="bg2">
                    <a:lumMod val="10000"/>
                  </a:schemeClr>
                </a:solidFill>
              </a:rPr>
              <a:t>comparing</a:t>
            </a:r>
            <a:r>
              <a:rPr lang="it-IT" sz="3200" dirty="0">
                <a:solidFill>
                  <a:schemeClr val="bg2">
                    <a:lumMod val="10000"/>
                  </a:schemeClr>
                </a:solidFill>
              </a:rPr>
              <a:t> the </a:t>
            </a:r>
            <a:r>
              <a:rPr lang="it-IT" sz="3200" b="1" i="1" dirty="0">
                <a:solidFill>
                  <a:schemeClr val="bg2">
                    <a:lumMod val="10000"/>
                  </a:schemeClr>
                </a:solidFill>
              </a:rPr>
              <a:t>economy of the </a:t>
            </a:r>
            <a:r>
              <a:rPr lang="it-IT" sz="3200" b="1" i="1" dirty="0" err="1">
                <a:solidFill>
                  <a:schemeClr val="bg2">
                    <a:lumMod val="10000"/>
                  </a:schemeClr>
                </a:solidFill>
              </a:rPr>
              <a:t>nation</a:t>
            </a:r>
            <a:r>
              <a:rPr lang="it-IT" sz="3200" b="1" i="1" dirty="0">
                <a:solidFill>
                  <a:schemeClr val="bg2">
                    <a:lumMod val="10000"/>
                  </a:schemeClr>
                </a:solidFill>
              </a:rPr>
              <a:t> </a:t>
            </a:r>
            <a:r>
              <a:rPr lang="it-IT" sz="3200" dirty="0">
                <a:solidFill>
                  <a:schemeClr val="bg2">
                    <a:lumMod val="10000"/>
                  </a:schemeClr>
                </a:solidFill>
              </a:rPr>
              <a:t>with the </a:t>
            </a:r>
            <a:r>
              <a:rPr lang="it-IT" sz="3200" b="1" i="1" dirty="0">
                <a:solidFill>
                  <a:schemeClr val="bg2">
                    <a:lumMod val="10000"/>
                  </a:schemeClr>
                </a:solidFill>
              </a:rPr>
              <a:t>economy of an individual </a:t>
            </a:r>
            <a:r>
              <a:rPr lang="it-IT" sz="3200" b="1" i="1" dirty="0" err="1">
                <a:solidFill>
                  <a:schemeClr val="bg2">
                    <a:lumMod val="10000"/>
                  </a:schemeClr>
                </a:solidFill>
              </a:rPr>
              <a:t>household</a:t>
            </a:r>
            <a:r>
              <a:rPr lang="it-IT" sz="3200" dirty="0">
                <a:solidFill>
                  <a:schemeClr val="bg2">
                    <a:lumMod val="10000"/>
                  </a:schemeClr>
                </a:solidFill>
              </a:rPr>
              <a:t>: as it is dangerous for a family to have </a:t>
            </a:r>
            <a:r>
              <a:rPr lang="it-IT" sz="3200" dirty="0" err="1">
                <a:solidFill>
                  <a:schemeClr val="bg2">
                    <a:lumMod val="10000"/>
                  </a:schemeClr>
                </a:solidFill>
              </a:rPr>
              <a:t>debts</a:t>
            </a:r>
            <a:r>
              <a:rPr lang="it-IT" sz="3200" dirty="0">
                <a:solidFill>
                  <a:schemeClr val="bg2">
                    <a:lumMod val="10000"/>
                  </a:schemeClr>
                </a:solidFill>
              </a:rPr>
              <a:t> (to accumulate </a:t>
            </a:r>
            <a:r>
              <a:rPr lang="it-IT" sz="3200" dirty="0" err="1">
                <a:solidFill>
                  <a:schemeClr val="bg2">
                    <a:lumMod val="10000"/>
                  </a:schemeClr>
                </a:solidFill>
              </a:rPr>
              <a:t>debts</a:t>
            </a:r>
            <a:r>
              <a:rPr lang="it-IT" sz="3200" dirty="0">
                <a:solidFill>
                  <a:schemeClr val="bg2">
                    <a:lumMod val="10000"/>
                  </a:schemeClr>
                </a:solidFill>
              </a:rPr>
              <a:t>), so it is dangerous for a </a:t>
            </a:r>
            <a:r>
              <a:rPr lang="it-IT" sz="3200" dirty="0" err="1">
                <a:solidFill>
                  <a:schemeClr val="bg2">
                    <a:lumMod val="10000"/>
                  </a:schemeClr>
                </a:solidFill>
              </a:rPr>
              <a:t>country</a:t>
            </a:r>
            <a:r>
              <a:rPr lang="it-IT" sz="3200" dirty="0">
                <a:solidFill>
                  <a:schemeClr val="bg2">
                    <a:lumMod val="10000"/>
                  </a:schemeClr>
                </a:solidFill>
              </a:rPr>
              <a:t> to do the </a:t>
            </a:r>
            <a:r>
              <a:rPr lang="it-IT" sz="3200" dirty="0" err="1">
                <a:solidFill>
                  <a:schemeClr val="bg2">
                    <a:lumMod val="10000"/>
                  </a:schemeClr>
                </a:solidFill>
              </a:rPr>
              <a:t>same</a:t>
            </a:r>
            <a:r>
              <a:rPr lang="it-IT" sz="3200" dirty="0">
                <a:solidFill>
                  <a:schemeClr val="bg2">
                    <a:lumMod val="10000"/>
                  </a:schemeClr>
                </a:solidFill>
              </a:rPr>
              <a:t>.</a:t>
            </a:r>
          </a:p>
          <a:p>
            <a:pPr algn="just">
              <a:buFont typeface="Wingdings 2" panose="05020102010507070707" pitchFamily="18" charset="2"/>
              <a:buNone/>
              <a:defRPr/>
            </a:pPr>
            <a:endParaRPr lang="it-IT" sz="3200" dirty="0">
              <a:solidFill>
                <a:schemeClr val="bg2">
                  <a:lumMod val="10000"/>
                </a:schemeClr>
              </a:solidFill>
            </a:endParaRPr>
          </a:p>
          <a:p>
            <a:pPr algn="ctr">
              <a:buFont typeface="Wingdings 2" panose="05020102010507070707" pitchFamily="18" charset="2"/>
              <a:buNone/>
              <a:defRPr/>
            </a:pPr>
            <a:r>
              <a:rPr lang="it-IT" sz="3200" dirty="0" err="1">
                <a:solidFill>
                  <a:schemeClr val="bg2">
                    <a:lumMod val="10000"/>
                  </a:schemeClr>
                </a:solidFill>
              </a:rPr>
              <a:t>government</a:t>
            </a:r>
            <a:r>
              <a:rPr lang="it-IT" sz="3200" dirty="0">
                <a:solidFill>
                  <a:schemeClr val="bg2">
                    <a:lumMod val="10000"/>
                  </a:schemeClr>
                </a:solidFill>
              </a:rPr>
              <a:t> budget = family budget</a:t>
            </a:r>
          </a:p>
        </p:txBody>
      </p:sp>
      <p:sp>
        <p:nvSpPr>
          <p:cNvPr id="70660"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0B12382F-A2A0-4382-9F0E-AEE09CE974E5}" type="slidenum">
              <a:rPr lang="it-IT" altLang="it-IT" sz="1600" smtClean="0">
                <a:solidFill>
                  <a:srgbClr val="2F4B2F"/>
                </a:solidFill>
              </a:rPr>
              <a:pPr>
                <a:spcBef>
                  <a:spcPct val="0"/>
                </a:spcBef>
                <a:buClrTx/>
                <a:buSzTx/>
                <a:buFontTx/>
                <a:buNone/>
              </a:pPr>
              <a:t>62</a:t>
            </a:fld>
            <a:endParaRPr lang="it-IT" altLang="it-IT" sz="1600">
              <a:solidFill>
                <a:srgbClr val="2F4B2F"/>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8931" y="-271462"/>
            <a:ext cx="8504238" cy="1298575"/>
          </a:xfrm>
        </p:spPr>
        <p:txBody>
          <a:bodyPr/>
          <a:lstStyle/>
          <a:p>
            <a:pPr>
              <a:defRPr/>
            </a:pPr>
            <a:br>
              <a:rPr lang="it-IT" sz="4400" dirty="0"/>
            </a:br>
            <a:r>
              <a:rPr lang="it-IT" sz="3600" dirty="0" err="1"/>
              <a:t>President</a:t>
            </a:r>
            <a:r>
              <a:rPr lang="it-IT" sz="3600" dirty="0"/>
              <a:t> </a:t>
            </a:r>
            <a:r>
              <a:rPr lang="it-IT" sz="3600" dirty="0" err="1"/>
              <a:t>Zelensky</a:t>
            </a:r>
            <a:r>
              <a:rPr lang="it-IT" sz="3600" dirty="0"/>
              <a:t>’ use of </a:t>
            </a:r>
            <a:r>
              <a:rPr lang="it-IT" sz="3600" dirty="0" err="1"/>
              <a:t>analogy</a:t>
            </a:r>
            <a:endParaRPr lang="it-IT" sz="3600" dirty="0"/>
          </a:p>
        </p:txBody>
      </p:sp>
      <p:sp>
        <p:nvSpPr>
          <p:cNvPr id="3" name="Segnaposto contenuto 2"/>
          <p:cNvSpPr>
            <a:spLocks noGrp="1"/>
          </p:cNvSpPr>
          <p:nvPr>
            <p:ph sz="quarter" idx="1"/>
          </p:nvPr>
        </p:nvSpPr>
        <p:spPr>
          <a:xfrm>
            <a:off x="110331" y="1468438"/>
            <a:ext cx="8504238" cy="4572000"/>
          </a:xfrm>
        </p:spPr>
        <p:txBody>
          <a:bodyPr/>
          <a:lstStyle/>
          <a:p>
            <a:pPr algn="just">
              <a:buFont typeface="Wingdings" pitchFamily="2" charset="2"/>
              <a:buChar char="ü"/>
              <a:defRPr/>
            </a:pPr>
            <a:r>
              <a:rPr lang="it-IT" sz="3200" dirty="0">
                <a:solidFill>
                  <a:schemeClr val="bg2">
                    <a:lumMod val="10000"/>
                  </a:schemeClr>
                </a:solidFill>
              </a:rPr>
              <a:t>Pearl Harbour, 9/11, </a:t>
            </a:r>
            <a:r>
              <a:rPr lang="it-IT" sz="3200" dirty="0" err="1">
                <a:solidFill>
                  <a:schemeClr val="bg2">
                    <a:lumMod val="10000"/>
                  </a:schemeClr>
                </a:solidFill>
              </a:rPr>
              <a:t>MLK’s</a:t>
            </a:r>
            <a:r>
              <a:rPr lang="it-IT" sz="3200" dirty="0">
                <a:solidFill>
                  <a:schemeClr val="bg2">
                    <a:lumMod val="10000"/>
                  </a:schemeClr>
                </a:solidFill>
              </a:rPr>
              <a:t> «I </a:t>
            </a:r>
            <a:r>
              <a:rPr lang="it-IT" sz="3200" dirty="0" err="1">
                <a:solidFill>
                  <a:schemeClr val="bg2">
                    <a:lumMod val="10000"/>
                  </a:schemeClr>
                </a:solidFill>
              </a:rPr>
              <a:t>have</a:t>
            </a:r>
            <a:r>
              <a:rPr lang="it-IT" sz="3200" dirty="0">
                <a:solidFill>
                  <a:schemeClr val="bg2">
                    <a:lumMod val="10000"/>
                  </a:schemeClr>
                </a:solidFill>
              </a:rPr>
              <a:t> a </a:t>
            </a:r>
            <a:r>
              <a:rPr lang="it-IT" sz="3200" dirty="0" err="1">
                <a:solidFill>
                  <a:schemeClr val="bg2">
                    <a:lumMod val="10000"/>
                  </a:schemeClr>
                </a:solidFill>
              </a:rPr>
              <a:t>dream</a:t>
            </a:r>
            <a:r>
              <a:rPr lang="it-IT" sz="3200" dirty="0">
                <a:solidFill>
                  <a:schemeClr val="bg2">
                    <a:lumMod val="10000"/>
                  </a:schemeClr>
                </a:solidFill>
              </a:rPr>
              <a:t>» </a:t>
            </a:r>
            <a:r>
              <a:rPr lang="it-IT" sz="3200" dirty="0" err="1">
                <a:solidFill>
                  <a:schemeClr val="bg2">
                    <a:lumMod val="10000"/>
                  </a:schemeClr>
                </a:solidFill>
              </a:rPr>
              <a:t>before</a:t>
            </a:r>
            <a:r>
              <a:rPr lang="it-IT" sz="3200" dirty="0">
                <a:solidFill>
                  <a:schemeClr val="bg2">
                    <a:lumMod val="10000"/>
                  </a:schemeClr>
                </a:solidFill>
              </a:rPr>
              <a:t> the US </a:t>
            </a:r>
            <a:r>
              <a:rPr lang="it-IT" sz="3200" dirty="0" err="1">
                <a:solidFill>
                  <a:schemeClr val="bg2">
                    <a:lumMod val="10000"/>
                  </a:schemeClr>
                </a:solidFill>
              </a:rPr>
              <a:t>Congress</a:t>
            </a:r>
            <a:r>
              <a:rPr lang="it-IT" sz="3200" dirty="0">
                <a:solidFill>
                  <a:schemeClr val="bg2">
                    <a:lumMod val="10000"/>
                  </a:schemeClr>
                </a:solidFill>
              </a:rPr>
              <a:t> (</a:t>
            </a:r>
            <a:r>
              <a:rPr lang="it-IT" sz="3200" dirty="0" err="1">
                <a:solidFill>
                  <a:schemeClr val="bg2">
                    <a:lumMod val="10000"/>
                  </a:schemeClr>
                </a:solidFill>
              </a:rPr>
              <a:t>analogy</a:t>
            </a:r>
            <a:r>
              <a:rPr lang="it-IT" sz="3200" dirty="0">
                <a:solidFill>
                  <a:schemeClr val="bg2">
                    <a:lumMod val="10000"/>
                  </a:schemeClr>
                </a:solidFill>
              </a:rPr>
              <a:t> and </a:t>
            </a:r>
            <a:r>
              <a:rPr lang="it-IT" sz="3200" dirty="0" err="1">
                <a:solidFill>
                  <a:schemeClr val="bg2">
                    <a:lumMod val="10000"/>
                  </a:schemeClr>
                </a:solidFill>
              </a:rPr>
              <a:t>intertextuality</a:t>
            </a:r>
            <a:r>
              <a:rPr lang="it-IT" sz="3200" dirty="0">
                <a:solidFill>
                  <a:schemeClr val="bg2">
                    <a:lumMod val="10000"/>
                  </a:schemeClr>
                </a:solidFill>
              </a:rPr>
              <a:t>)</a:t>
            </a:r>
          </a:p>
          <a:p>
            <a:pPr algn="just">
              <a:buFont typeface="Wingdings" pitchFamily="2" charset="2"/>
              <a:buChar char="ü"/>
              <a:defRPr/>
            </a:pPr>
            <a:r>
              <a:rPr lang="it-IT" sz="3200" dirty="0" err="1">
                <a:solidFill>
                  <a:srgbClr val="0070C0"/>
                </a:solidFill>
              </a:rPr>
              <a:t>Churchill’s</a:t>
            </a:r>
            <a:r>
              <a:rPr lang="it-IT" sz="3200" dirty="0">
                <a:solidFill>
                  <a:srgbClr val="0070C0"/>
                </a:solidFill>
              </a:rPr>
              <a:t> «</a:t>
            </a:r>
            <a:r>
              <a:rPr lang="it-IT" sz="3200" dirty="0" err="1">
                <a:solidFill>
                  <a:srgbClr val="0070C0"/>
                </a:solidFill>
              </a:rPr>
              <a:t>We</a:t>
            </a:r>
            <a:r>
              <a:rPr lang="it-IT" sz="3200" dirty="0">
                <a:solidFill>
                  <a:srgbClr val="0070C0"/>
                </a:solidFill>
              </a:rPr>
              <a:t> </a:t>
            </a:r>
            <a:r>
              <a:rPr lang="it-IT" sz="3200" dirty="0" err="1">
                <a:solidFill>
                  <a:srgbClr val="0070C0"/>
                </a:solidFill>
              </a:rPr>
              <a:t>shall</a:t>
            </a:r>
            <a:r>
              <a:rPr lang="it-IT" sz="3200" dirty="0">
                <a:solidFill>
                  <a:srgbClr val="0070C0"/>
                </a:solidFill>
              </a:rPr>
              <a:t> </a:t>
            </a:r>
            <a:r>
              <a:rPr lang="it-IT" sz="3200" dirty="0" err="1">
                <a:solidFill>
                  <a:srgbClr val="0070C0"/>
                </a:solidFill>
              </a:rPr>
              <a:t>fight</a:t>
            </a:r>
            <a:r>
              <a:rPr lang="it-IT" sz="3200" dirty="0">
                <a:solidFill>
                  <a:srgbClr val="0070C0"/>
                </a:solidFill>
              </a:rPr>
              <a:t> on the </a:t>
            </a:r>
            <a:r>
              <a:rPr lang="it-IT" sz="3200" dirty="0" err="1">
                <a:solidFill>
                  <a:srgbClr val="0070C0"/>
                </a:solidFill>
              </a:rPr>
              <a:t>beaches</a:t>
            </a:r>
            <a:r>
              <a:rPr lang="it-IT" sz="3200" dirty="0">
                <a:solidFill>
                  <a:srgbClr val="0070C0"/>
                </a:solidFill>
              </a:rPr>
              <a:t>» </a:t>
            </a:r>
            <a:r>
              <a:rPr lang="it-IT" sz="3200" dirty="0" err="1">
                <a:solidFill>
                  <a:srgbClr val="0070C0"/>
                </a:solidFill>
              </a:rPr>
              <a:t>before</a:t>
            </a:r>
            <a:r>
              <a:rPr lang="it-IT" sz="3200" dirty="0">
                <a:solidFill>
                  <a:srgbClr val="0070C0"/>
                </a:solidFill>
              </a:rPr>
              <a:t> </a:t>
            </a:r>
            <a:r>
              <a:rPr lang="it-IT" sz="3200" dirty="0" err="1">
                <a:solidFill>
                  <a:srgbClr val="0070C0"/>
                </a:solidFill>
              </a:rPr>
              <a:t>Britain’s</a:t>
            </a:r>
            <a:r>
              <a:rPr lang="it-IT" sz="3200" dirty="0">
                <a:solidFill>
                  <a:srgbClr val="0070C0"/>
                </a:solidFill>
              </a:rPr>
              <a:t> House of </a:t>
            </a:r>
            <a:r>
              <a:rPr lang="it-IT" sz="3200" dirty="0" err="1">
                <a:solidFill>
                  <a:srgbClr val="0070C0"/>
                </a:solidFill>
              </a:rPr>
              <a:t>Commons</a:t>
            </a:r>
            <a:r>
              <a:rPr lang="it-IT" sz="3200" dirty="0">
                <a:solidFill>
                  <a:srgbClr val="0070C0"/>
                </a:solidFill>
              </a:rPr>
              <a:t> </a:t>
            </a:r>
            <a:endParaRPr lang="it-IT" sz="3200" dirty="0">
              <a:solidFill>
                <a:schemeClr val="bg2">
                  <a:lumMod val="10000"/>
                </a:schemeClr>
              </a:solidFill>
            </a:endParaRPr>
          </a:p>
          <a:p>
            <a:pPr algn="just">
              <a:buFont typeface="Wingdings" pitchFamily="2" charset="2"/>
              <a:buChar char="ü"/>
              <a:defRPr/>
            </a:pPr>
            <a:r>
              <a:rPr lang="it-IT" sz="3200" dirty="0" err="1">
                <a:solidFill>
                  <a:schemeClr val="bg2">
                    <a:lumMod val="10000"/>
                  </a:schemeClr>
                </a:solidFill>
              </a:rPr>
              <a:t>Before</a:t>
            </a:r>
            <a:r>
              <a:rPr lang="it-IT" sz="3200" dirty="0">
                <a:solidFill>
                  <a:schemeClr val="bg2">
                    <a:lumMod val="10000"/>
                  </a:schemeClr>
                </a:solidFill>
              </a:rPr>
              <a:t> the </a:t>
            </a:r>
            <a:r>
              <a:rPr lang="it-IT" sz="3200" dirty="0" err="1">
                <a:solidFill>
                  <a:schemeClr val="bg2">
                    <a:lumMod val="10000"/>
                  </a:schemeClr>
                </a:solidFill>
              </a:rPr>
              <a:t>Italian</a:t>
            </a:r>
            <a:r>
              <a:rPr lang="it-IT" sz="3200" dirty="0">
                <a:solidFill>
                  <a:schemeClr val="bg2">
                    <a:lumMod val="10000"/>
                  </a:schemeClr>
                </a:solidFill>
              </a:rPr>
              <a:t> </a:t>
            </a:r>
            <a:r>
              <a:rPr lang="it-IT" sz="3200" dirty="0" err="1">
                <a:solidFill>
                  <a:schemeClr val="bg2">
                    <a:lumMod val="10000"/>
                  </a:schemeClr>
                </a:solidFill>
              </a:rPr>
              <a:t>Parliament</a:t>
            </a:r>
            <a:r>
              <a:rPr lang="it-IT" sz="3200" dirty="0">
                <a:solidFill>
                  <a:schemeClr val="bg2">
                    <a:lumMod val="10000"/>
                  </a:schemeClr>
                </a:solidFill>
              </a:rPr>
              <a:t>? </a:t>
            </a:r>
          </a:p>
          <a:p>
            <a:pPr marL="0" indent="0" algn="ctr">
              <a:buNone/>
              <a:defRPr/>
            </a:pPr>
            <a:r>
              <a:rPr lang="it-IT" sz="3200" dirty="0">
                <a:solidFill>
                  <a:schemeClr val="bg2">
                    <a:lumMod val="10000"/>
                  </a:schemeClr>
                </a:solidFill>
              </a:rPr>
              <a:t>«</a:t>
            </a:r>
            <a:r>
              <a:rPr lang="it-IT" sz="3200" dirty="0" err="1">
                <a:solidFill>
                  <a:schemeClr val="bg2">
                    <a:lumMod val="10000"/>
                  </a:schemeClr>
                </a:solidFill>
              </a:rPr>
              <a:t>Imagine</a:t>
            </a:r>
            <a:r>
              <a:rPr lang="it-IT" sz="3200" dirty="0">
                <a:solidFill>
                  <a:schemeClr val="bg2">
                    <a:lumMod val="10000"/>
                  </a:schemeClr>
                </a:solidFill>
              </a:rPr>
              <a:t> Genoa…»</a:t>
            </a:r>
          </a:p>
        </p:txBody>
      </p:sp>
      <p:sp>
        <p:nvSpPr>
          <p:cNvPr id="70660"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0B12382F-A2A0-4382-9F0E-AEE09CE974E5}" type="slidenum">
              <a:rPr lang="it-IT" altLang="it-IT" sz="1600" smtClean="0">
                <a:solidFill>
                  <a:srgbClr val="2F4B2F"/>
                </a:solidFill>
              </a:rPr>
              <a:pPr>
                <a:spcBef>
                  <a:spcPct val="0"/>
                </a:spcBef>
                <a:buClrTx/>
                <a:buSzTx/>
                <a:buFontTx/>
                <a:buNone/>
              </a:pPr>
              <a:t>63</a:t>
            </a:fld>
            <a:endParaRPr lang="it-IT" altLang="it-IT" sz="1600">
              <a:solidFill>
                <a:srgbClr val="2F4B2F"/>
              </a:solidFill>
            </a:endParaRPr>
          </a:p>
        </p:txBody>
      </p:sp>
    </p:spTree>
    <p:extLst>
      <p:ext uri="{BB962C8B-B14F-4D97-AF65-F5344CB8AC3E}">
        <p14:creationId xmlns:p14="http://schemas.microsoft.com/office/powerpoint/2010/main" val="27209904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rot="10800000" flipV="1">
            <a:off x="0" y="28575"/>
            <a:ext cx="8964613" cy="1076325"/>
          </a:xfrm>
          <a:prstGeom prst="rect">
            <a:avLst/>
          </a:prstGeom>
          <a:noFill/>
          <a:ln w="9525">
            <a:noFill/>
            <a:miter lim="800000"/>
            <a:headEnd/>
            <a:tailEnd/>
          </a:ln>
          <a:effectLst/>
        </p:spPr>
        <p:txBody>
          <a:bodyPr anchor="ctr">
            <a:spAutoFit/>
          </a:bodyPr>
          <a:lstStyle/>
          <a:p>
            <a:pPr algn="ctr">
              <a:defRPr/>
            </a:pPr>
            <a:r>
              <a:rPr lang="en-GB" altLang="zh-CN" sz="3200" b="1" dirty="0">
                <a:solidFill>
                  <a:schemeClr val="tx2">
                    <a:lumMod val="50000"/>
                  </a:schemeClr>
                </a:solidFill>
                <a:latin typeface="+mn-lt"/>
                <a:ea typeface="SimSun" pitchFamily="2" charset="-122"/>
              </a:rPr>
              <a:t>Grammatical Evaluation: Transitivity </a:t>
            </a:r>
            <a:r>
              <a:rPr lang="en-GB" altLang="zh-CN" sz="3200" dirty="0">
                <a:solidFill>
                  <a:schemeClr val="tx2">
                    <a:lumMod val="50000"/>
                  </a:schemeClr>
                </a:solidFill>
                <a:latin typeface="+mn-lt"/>
                <a:ea typeface="SimSun" pitchFamily="2" charset="-122"/>
              </a:rPr>
              <a:t>(</a:t>
            </a:r>
            <a:r>
              <a:rPr lang="en-GB" altLang="zh-CN" sz="3200" dirty="0" err="1">
                <a:solidFill>
                  <a:schemeClr val="tx2">
                    <a:lumMod val="50000"/>
                  </a:schemeClr>
                </a:solidFill>
                <a:latin typeface="+mn-lt"/>
                <a:ea typeface="SimSun" pitchFamily="2" charset="-122"/>
              </a:rPr>
              <a:t>Partington</a:t>
            </a:r>
            <a:r>
              <a:rPr lang="en-GB" altLang="zh-CN" sz="3200" dirty="0">
                <a:solidFill>
                  <a:schemeClr val="tx2">
                    <a:lumMod val="50000"/>
                  </a:schemeClr>
                </a:solidFill>
                <a:latin typeface="+mn-lt"/>
                <a:ea typeface="SimSun" pitchFamily="2" charset="-122"/>
              </a:rPr>
              <a:t> 19-20; 36-37)</a:t>
            </a:r>
            <a:endParaRPr lang="en-GB" altLang="zh-CN" sz="3200" dirty="0">
              <a:solidFill>
                <a:schemeClr val="tx2">
                  <a:lumMod val="50000"/>
                </a:schemeClr>
              </a:solidFill>
              <a:latin typeface="+mn-lt"/>
            </a:endParaRPr>
          </a:p>
        </p:txBody>
      </p:sp>
      <p:sp>
        <p:nvSpPr>
          <p:cNvPr id="6" name="Rettangolo 5"/>
          <p:cNvSpPr/>
          <p:nvPr/>
        </p:nvSpPr>
        <p:spPr>
          <a:xfrm>
            <a:off x="142875" y="1571625"/>
            <a:ext cx="8715375" cy="4154488"/>
          </a:xfrm>
          <a:prstGeom prst="rect">
            <a:avLst/>
          </a:prstGeom>
        </p:spPr>
        <p:txBody>
          <a:bodyPr>
            <a:spAutoFit/>
          </a:bodyPr>
          <a:lstStyle/>
          <a:p>
            <a:pPr algn="just" eaLnBrk="1" hangingPunct="1">
              <a:defRPr/>
            </a:pPr>
            <a:r>
              <a:rPr lang="it-IT" sz="2400" b="1" dirty="0" err="1">
                <a:solidFill>
                  <a:schemeClr val="tx2">
                    <a:lumMod val="50000"/>
                  </a:schemeClr>
                </a:solidFill>
                <a:latin typeface="+mn-lt"/>
              </a:rPr>
              <a:t>Transitivity</a:t>
            </a:r>
            <a:r>
              <a:rPr lang="it-IT" sz="2400" dirty="0">
                <a:solidFill>
                  <a:schemeClr val="tx2">
                    <a:lumMod val="50000"/>
                  </a:schemeClr>
                </a:solidFill>
                <a:latin typeface="+mn-lt"/>
              </a:rPr>
              <a:t> (</a:t>
            </a:r>
            <a:r>
              <a:rPr lang="it-IT" sz="2400" b="1" dirty="0">
                <a:solidFill>
                  <a:schemeClr val="tx2">
                    <a:lumMod val="50000"/>
                  </a:schemeClr>
                </a:solidFill>
                <a:latin typeface="+mn-lt"/>
              </a:rPr>
              <a:t>agency</a:t>
            </a:r>
            <a:r>
              <a:rPr lang="it-IT" sz="2400" dirty="0">
                <a:solidFill>
                  <a:schemeClr val="tx2">
                    <a:lumMod val="50000"/>
                  </a:schemeClr>
                </a:solidFill>
                <a:latin typeface="+mn-lt"/>
              </a:rPr>
              <a:t>): the </a:t>
            </a:r>
            <a:r>
              <a:rPr lang="it-IT" sz="2400" dirty="0" err="1">
                <a:solidFill>
                  <a:schemeClr val="tx2">
                    <a:lumMod val="50000"/>
                  </a:schemeClr>
                </a:solidFill>
                <a:latin typeface="+mn-lt"/>
              </a:rPr>
              <a:t>grammatical</a:t>
            </a:r>
            <a:r>
              <a:rPr lang="it-IT" sz="2400" dirty="0">
                <a:solidFill>
                  <a:schemeClr val="tx2">
                    <a:lumMod val="50000"/>
                  </a:schemeClr>
                </a:solidFill>
                <a:latin typeface="+mn-lt"/>
              </a:rPr>
              <a:t> </a:t>
            </a:r>
            <a:r>
              <a:rPr lang="it-IT" sz="2400" dirty="0" err="1">
                <a:solidFill>
                  <a:schemeClr val="tx2">
                    <a:lumMod val="50000"/>
                  </a:schemeClr>
                </a:solidFill>
                <a:latin typeface="+mn-lt"/>
              </a:rPr>
              <a:t>structuring</a:t>
            </a:r>
            <a:r>
              <a:rPr lang="it-IT" sz="2400" dirty="0">
                <a:solidFill>
                  <a:schemeClr val="tx2">
                    <a:lumMod val="50000"/>
                  </a:schemeClr>
                </a:solidFill>
                <a:latin typeface="+mn-lt"/>
              </a:rPr>
              <a:t> </a:t>
            </a:r>
            <a:r>
              <a:rPr lang="it-IT" sz="2400" dirty="0" err="1">
                <a:solidFill>
                  <a:schemeClr val="tx2">
                    <a:lumMod val="50000"/>
                  </a:schemeClr>
                </a:solidFill>
                <a:latin typeface="+mn-lt"/>
              </a:rPr>
              <a:t>which</a:t>
            </a:r>
            <a:r>
              <a:rPr lang="it-IT" sz="2400" dirty="0">
                <a:solidFill>
                  <a:schemeClr val="tx2">
                    <a:lumMod val="50000"/>
                  </a:schemeClr>
                </a:solidFill>
                <a:latin typeface="+mn-lt"/>
              </a:rPr>
              <a:t> </a:t>
            </a:r>
            <a:r>
              <a:rPr lang="it-IT" sz="2400" dirty="0" err="1">
                <a:solidFill>
                  <a:schemeClr val="tx2">
                    <a:lumMod val="50000"/>
                  </a:schemeClr>
                </a:solidFill>
                <a:latin typeface="+mn-lt"/>
              </a:rPr>
              <a:t>tells</a:t>
            </a:r>
            <a:r>
              <a:rPr lang="it-IT" sz="2400" dirty="0">
                <a:solidFill>
                  <a:schemeClr val="tx2">
                    <a:lumMod val="50000"/>
                  </a:schemeClr>
                </a:solidFill>
                <a:latin typeface="+mn-lt"/>
              </a:rPr>
              <a:t> </a:t>
            </a:r>
            <a:r>
              <a:rPr lang="it-IT" sz="2400" dirty="0" err="1">
                <a:solidFill>
                  <a:schemeClr val="tx2">
                    <a:lumMod val="50000"/>
                  </a:schemeClr>
                </a:solidFill>
                <a:latin typeface="+mn-lt"/>
              </a:rPr>
              <a:t>us</a:t>
            </a:r>
            <a:r>
              <a:rPr lang="it-IT" sz="2400" dirty="0">
                <a:solidFill>
                  <a:schemeClr val="tx2">
                    <a:lumMod val="50000"/>
                  </a:schemeClr>
                </a:solidFill>
                <a:latin typeface="+mn-lt"/>
              </a:rPr>
              <a:t> «</a:t>
            </a:r>
            <a:r>
              <a:rPr lang="it-IT" sz="2400" dirty="0" err="1">
                <a:solidFill>
                  <a:schemeClr val="tx2">
                    <a:lumMod val="50000"/>
                  </a:schemeClr>
                </a:solidFill>
                <a:latin typeface="+mn-lt"/>
              </a:rPr>
              <a:t>who</a:t>
            </a:r>
            <a:r>
              <a:rPr lang="it-IT" sz="2400" dirty="0">
                <a:solidFill>
                  <a:schemeClr val="tx2">
                    <a:lumMod val="50000"/>
                  </a:schemeClr>
                </a:solidFill>
                <a:latin typeface="+mn-lt"/>
              </a:rPr>
              <a:t> </a:t>
            </a:r>
            <a:r>
              <a:rPr lang="it-IT" sz="2400" dirty="0" err="1">
                <a:solidFill>
                  <a:schemeClr val="tx2">
                    <a:lumMod val="50000"/>
                  </a:schemeClr>
                </a:solidFill>
                <a:latin typeface="+mn-lt"/>
              </a:rPr>
              <a:t>does</a:t>
            </a:r>
            <a:r>
              <a:rPr lang="it-IT" sz="2400" dirty="0">
                <a:solidFill>
                  <a:schemeClr val="tx2">
                    <a:lumMod val="50000"/>
                  </a:schemeClr>
                </a:solidFill>
                <a:latin typeface="+mn-lt"/>
              </a:rPr>
              <a:t> </a:t>
            </a:r>
            <a:r>
              <a:rPr lang="it-IT" sz="2400" dirty="0" err="1">
                <a:solidFill>
                  <a:schemeClr val="tx2">
                    <a:lumMod val="50000"/>
                  </a:schemeClr>
                </a:solidFill>
                <a:latin typeface="+mn-lt"/>
              </a:rPr>
              <a:t>what</a:t>
            </a:r>
            <a:r>
              <a:rPr lang="it-IT" sz="2400" dirty="0">
                <a:solidFill>
                  <a:schemeClr val="tx2">
                    <a:lumMod val="50000"/>
                  </a:schemeClr>
                </a:solidFill>
                <a:latin typeface="+mn-lt"/>
              </a:rPr>
              <a:t> to </a:t>
            </a:r>
            <a:r>
              <a:rPr lang="it-IT" sz="2400" dirty="0" err="1">
                <a:solidFill>
                  <a:schemeClr val="tx2">
                    <a:lumMod val="50000"/>
                  </a:schemeClr>
                </a:solidFill>
                <a:latin typeface="+mn-lt"/>
              </a:rPr>
              <a:t>whom</a:t>
            </a:r>
            <a:r>
              <a:rPr lang="it-IT" sz="2400" dirty="0">
                <a:solidFill>
                  <a:schemeClr val="tx2">
                    <a:lumMod val="50000"/>
                  </a:schemeClr>
                </a:solidFill>
                <a:latin typeface="+mn-lt"/>
              </a:rPr>
              <a:t> (and </a:t>
            </a:r>
            <a:r>
              <a:rPr lang="it-IT" sz="2400" dirty="0" err="1">
                <a:solidFill>
                  <a:schemeClr val="tx2">
                    <a:lumMod val="50000"/>
                  </a:schemeClr>
                </a:solidFill>
                <a:latin typeface="+mn-lt"/>
              </a:rPr>
              <a:t>how</a:t>
            </a:r>
            <a:r>
              <a:rPr lang="it-IT" sz="2400" dirty="0">
                <a:solidFill>
                  <a:schemeClr val="tx2">
                    <a:lumMod val="50000"/>
                  </a:schemeClr>
                </a:solidFill>
                <a:latin typeface="+mn-lt"/>
              </a:rPr>
              <a:t>)»</a:t>
            </a:r>
          </a:p>
          <a:p>
            <a:pPr algn="just" eaLnBrk="1" hangingPunct="1">
              <a:defRPr/>
            </a:pPr>
            <a:r>
              <a:rPr lang="it-IT" sz="2400" dirty="0" err="1">
                <a:solidFill>
                  <a:schemeClr val="tx2">
                    <a:lumMod val="50000"/>
                  </a:schemeClr>
                </a:solidFill>
                <a:latin typeface="+mn-lt"/>
              </a:rPr>
              <a:t>Who</a:t>
            </a:r>
            <a:r>
              <a:rPr lang="it-IT" sz="2400" dirty="0">
                <a:solidFill>
                  <a:schemeClr val="tx2">
                    <a:lumMod val="50000"/>
                  </a:schemeClr>
                </a:solidFill>
                <a:latin typeface="+mn-lt"/>
              </a:rPr>
              <a:t> </a:t>
            </a:r>
            <a:r>
              <a:rPr lang="it-IT" sz="2400" dirty="0" err="1">
                <a:solidFill>
                  <a:schemeClr val="tx2">
                    <a:lumMod val="50000"/>
                  </a:schemeClr>
                </a:solidFill>
                <a:latin typeface="+mn-lt"/>
              </a:rPr>
              <a:t>is</a:t>
            </a:r>
            <a:r>
              <a:rPr lang="it-IT" sz="2400" dirty="0">
                <a:solidFill>
                  <a:schemeClr val="tx2">
                    <a:lumMod val="50000"/>
                  </a:schemeClr>
                </a:solidFill>
                <a:latin typeface="+mn-lt"/>
              </a:rPr>
              <a:t> the </a:t>
            </a:r>
            <a:r>
              <a:rPr lang="it-IT" sz="2400" b="1" dirty="0" err="1">
                <a:solidFill>
                  <a:schemeClr val="tx2">
                    <a:lumMod val="50000"/>
                  </a:schemeClr>
                </a:solidFill>
                <a:latin typeface="+mn-lt"/>
              </a:rPr>
              <a:t>Doer</a:t>
            </a:r>
            <a:r>
              <a:rPr lang="it-IT" sz="2400" dirty="0">
                <a:solidFill>
                  <a:schemeClr val="tx2">
                    <a:lumMod val="50000"/>
                  </a:schemeClr>
                </a:solidFill>
                <a:latin typeface="+mn-lt"/>
              </a:rPr>
              <a:t>,  </a:t>
            </a:r>
            <a:r>
              <a:rPr lang="it-IT" sz="2400" dirty="0" err="1">
                <a:solidFill>
                  <a:schemeClr val="tx2">
                    <a:lumMod val="50000"/>
                  </a:schemeClr>
                </a:solidFill>
                <a:latin typeface="+mn-lt"/>
              </a:rPr>
              <a:t>Who</a:t>
            </a:r>
            <a:r>
              <a:rPr lang="it-IT" sz="2400" dirty="0">
                <a:solidFill>
                  <a:schemeClr val="tx2">
                    <a:lumMod val="50000"/>
                  </a:schemeClr>
                </a:solidFill>
                <a:latin typeface="+mn-lt"/>
              </a:rPr>
              <a:t> </a:t>
            </a:r>
            <a:r>
              <a:rPr lang="it-IT" sz="2400" dirty="0" err="1">
                <a:solidFill>
                  <a:schemeClr val="tx2">
                    <a:lumMod val="50000"/>
                  </a:schemeClr>
                </a:solidFill>
                <a:latin typeface="+mn-lt"/>
              </a:rPr>
              <a:t>is</a:t>
            </a:r>
            <a:r>
              <a:rPr lang="it-IT" sz="2400" dirty="0">
                <a:solidFill>
                  <a:schemeClr val="tx2">
                    <a:lumMod val="50000"/>
                  </a:schemeClr>
                </a:solidFill>
                <a:latin typeface="+mn-lt"/>
              </a:rPr>
              <a:t> the </a:t>
            </a:r>
            <a:r>
              <a:rPr lang="it-IT" sz="2400" b="1" dirty="0" err="1">
                <a:solidFill>
                  <a:schemeClr val="tx2">
                    <a:lumMod val="50000"/>
                  </a:schemeClr>
                </a:solidFill>
                <a:latin typeface="+mn-lt"/>
              </a:rPr>
              <a:t>Done</a:t>
            </a:r>
            <a:r>
              <a:rPr lang="it-IT" sz="2400" b="1" dirty="0">
                <a:solidFill>
                  <a:schemeClr val="tx2">
                    <a:lumMod val="50000"/>
                  </a:schemeClr>
                </a:solidFill>
                <a:latin typeface="+mn-lt"/>
              </a:rPr>
              <a:t>-to</a:t>
            </a:r>
            <a:r>
              <a:rPr lang="it-IT" sz="2400" dirty="0">
                <a:solidFill>
                  <a:schemeClr val="tx2">
                    <a:lumMod val="50000"/>
                  </a:schemeClr>
                </a:solidFill>
                <a:latin typeface="+mn-lt"/>
              </a:rPr>
              <a:t> in an </a:t>
            </a:r>
            <a:r>
              <a:rPr lang="it-IT" sz="2400" dirty="0" err="1">
                <a:solidFill>
                  <a:schemeClr val="tx2">
                    <a:lumMod val="50000"/>
                  </a:schemeClr>
                </a:solidFill>
                <a:latin typeface="+mn-lt"/>
              </a:rPr>
              <a:t>action</a:t>
            </a:r>
            <a:r>
              <a:rPr lang="it-IT" sz="2400" dirty="0">
                <a:solidFill>
                  <a:schemeClr val="tx2">
                    <a:lumMod val="50000"/>
                  </a:schemeClr>
                </a:solidFill>
                <a:latin typeface="+mn-lt"/>
              </a:rPr>
              <a:t> or </a:t>
            </a:r>
            <a:r>
              <a:rPr lang="it-IT" sz="2400" dirty="0" err="1">
                <a:solidFill>
                  <a:schemeClr val="tx2">
                    <a:lumMod val="50000"/>
                  </a:schemeClr>
                </a:solidFill>
                <a:latin typeface="+mn-lt"/>
              </a:rPr>
              <a:t>event</a:t>
            </a:r>
            <a:r>
              <a:rPr lang="it-IT" sz="2400" dirty="0">
                <a:solidFill>
                  <a:schemeClr val="tx2">
                    <a:lumMod val="50000"/>
                  </a:schemeClr>
                </a:solidFill>
                <a:latin typeface="+mn-lt"/>
              </a:rPr>
              <a:t>?</a:t>
            </a:r>
          </a:p>
          <a:p>
            <a:pPr algn="just" eaLnBrk="1" hangingPunct="1">
              <a:defRPr/>
            </a:pPr>
            <a:r>
              <a:rPr lang="it-IT" sz="2400" b="1" dirty="0" err="1">
                <a:solidFill>
                  <a:schemeClr val="tx2">
                    <a:lumMod val="50000"/>
                  </a:schemeClr>
                </a:solidFill>
                <a:latin typeface="+mn-lt"/>
              </a:rPr>
              <a:t>Transitivity</a:t>
            </a:r>
            <a:r>
              <a:rPr lang="it-IT" sz="2400" dirty="0">
                <a:solidFill>
                  <a:schemeClr val="tx2">
                    <a:lumMod val="50000"/>
                  </a:schemeClr>
                </a:solidFill>
                <a:latin typeface="+mn-lt"/>
              </a:rPr>
              <a:t> </a:t>
            </a:r>
            <a:r>
              <a:rPr lang="it-IT" sz="2400" dirty="0" err="1">
                <a:solidFill>
                  <a:schemeClr val="tx2">
                    <a:lumMod val="50000"/>
                  </a:schemeClr>
                </a:solidFill>
                <a:latin typeface="+mn-lt"/>
              </a:rPr>
              <a:t>enables</a:t>
            </a:r>
            <a:r>
              <a:rPr lang="it-IT" sz="2400" dirty="0">
                <a:solidFill>
                  <a:schemeClr val="tx2">
                    <a:lumMod val="50000"/>
                  </a:schemeClr>
                </a:solidFill>
                <a:latin typeface="+mn-lt"/>
              </a:rPr>
              <a:t> the </a:t>
            </a:r>
            <a:r>
              <a:rPr lang="it-IT" sz="2400" dirty="0" err="1">
                <a:solidFill>
                  <a:schemeClr val="tx2">
                    <a:lumMod val="50000"/>
                  </a:schemeClr>
                </a:solidFill>
                <a:latin typeface="+mn-lt"/>
              </a:rPr>
              <a:t>language</a:t>
            </a:r>
            <a:r>
              <a:rPr lang="it-IT" sz="2400" dirty="0">
                <a:solidFill>
                  <a:schemeClr val="tx2">
                    <a:lumMod val="50000"/>
                  </a:schemeClr>
                </a:solidFill>
                <a:latin typeface="+mn-lt"/>
              </a:rPr>
              <a:t> </a:t>
            </a:r>
            <a:r>
              <a:rPr lang="it-IT" sz="2400" dirty="0" err="1">
                <a:solidFill>
                  <a:schemeClr val="tx2">
                    <a:lumMod val="50000"/>
                  </a:schemeClr>
                </a:solidFill>
                <a:latin typeface="+mn-lt"/>
              </a:rPr>
              <a:t>user</a:t>
            </a:r>
            <a:r>
              <a:rPr lang="it-IT" sz="2400" dirty="0">
                <a:solidFill>
                  <a:schemeClr val="tx2">
                    <a:lumMod val="50000"/>
                  </a:schemeClr>
                </a:solidFill>
                <a:latin typeface="+mn-lt"/>
              </a:rPr>
              <a:t> to </a:t>
            </a:r>
            <a:r>
              <a:rPr lang="it-IT" sz="2400" dirty="0" err="1">
                <a:solidFill>
                  <a:schemeClr val="tx2">
                    <a:lumMod val="50000"/>
                  </a:schemeClr>
                </a:solidFill>
                <a:latin typeface="+mn-lt"/>
              </a:rPr>
              <a:t>place</a:t>
            </a:r>
            <a:r>
              <a:rPr lang="it-IT" sz="2400" dirty="0">
                <a:solidFill>
                  <a:schemeClr val="tx2">
                    <a:lumMod val="50000"/>
                  </a:schemeClr>
                </a:solidFill>
                <a:latin typeface="+mn-lt"/>
              </a:rPr>
              <a:t> the </a:t>
            </a:r>
            <a:r>
              <a:rPr lang="it-IT" sz="2400" dirty="0" err="1">
                <a:solidFill>
                  <a:schemeClr val="tx2">
                    <a:lumMod val="50000"/>
                  </a:schemeClr>
                </a:solidFill>
                <a:latin typeface="+mn-lt"/>
              </a:rPr>
              <a:t>participants</a:t>
            </a:r>
            <a:r>
              <a:rPr lang="it-IT" sz="2400" dirty="0">
                <a:solidFill>
                  <a:schemeClr val="tx2">
                    <a:lumMod val="50000"/>
                  </a:schemeClr>
                </a:solidFill>
                <a:latin typeface="+mn-lt"/>
              </a:rPr>
              <a:t> and </a:t>
            </a:r>
            <a:r>
              <a:rPr lang="it-IT" sz="2400" dirty="0" err="1">
                <a:solidFill>
                  <a:schemeClr val="tx2">
                    <a:lumMod val="50000"/>
                  </a:schemeClr>
                </a:solidFill>
                <a:latin typeface="+mn-lt"/>
              </a:rPr>
              <a:t>events</a:t>
            </a:r>
            <a:r>
              <a:rPr lang="it-IT" sz="2400" dirty="0">
                <a:solidFill>
                  <a:schemeClr val="tx2">
                    <a:lumMod val="50000"/>
                  </a:schemeClr>
                </a:solidFill>
                <a:latin typeface="+mn-lt"/>
              </a:rPr>
              <a:t> in a </a:t>
            </a:r>
            <a:r>
              <a:rPr lang="it-IT" sz="2400" dirty="0" err="1">
                <a:solidFill>
                  <a:schemeClr val="tx2">
                    <a:lumMod val="50000"/>
                  </a:schemeClr>
                </a:solidFill>
                <a:latin typeface="+mn-lt"/>
              </a:rPr>
              <a:t>particular</a:t>
            </a:r>
            <a:r>
              <a:rPr lang="it-IT" sz="2400" dirty="0">
                <a:solidFill>
                  <a:schemeClr val="tx2">
                    <a:lumMod val="50000"/>
                  </a:schemeClr>
                </a:solidFill>
                <a:latin typeface="+mn-lt"/>
              </a:rPr>
              <a:t> </a:t>
            </a:r>
            <a:r>
              <a:rPr lang="it-IT" sz="2400" dirty="0" err="1">
                <a:solidFill>
                  <a:schemeClr val="tx2">
                    <a:lumMod val="50000"/>
                  </a:schemeClr>
                </a:solidFill>
                <a:latin typeface="+mn-lt"/>
              </a:rPr>
              <a:t>order</a:t>
            </a:r>
            <a:r>
              <a:rPr lang="it-IT" sz="2400" dirty="0">
                <a:solidFill>
                  <a:schemeClr val="tx2">
                    <a:lumMod val="50000"/>
                  </a:schemeClr>
                </a:solidFill>
                <a:latin typeface="+mn-lt"/>
              </a:rPr>
              <a:t> and </a:t>
            </a:r>
            <a:r>
              <a:rPr lang="it-IT" sz="2400" dirty="0" err="1">
                <a:solidFill>
                  <a:schemeClr val="tx2">
                    <a:lumMod val="50000"/>
                  </a:schemeClr>
                </a:solidFill>
                <a:latin typeface="+mn-lt"/>
              </a:rPr>
              <a:t>allows</a:t>
            </a:r>
            <a:r>
              <a:rPr lang="it-IT" sz="2400" dirty="0">
                <a:solidFill>
                  <a:schemeClr val="tx2">
                    <a:lumMod val="50000"/>
                  </a:schemeClr>
                </a:solidFill>
                <a:latin typeface="+mn-lt"/>
              </a:rPr>
              <a:t> </a:t>
            </a:r>
            <a:r>
              <a:rPr lang="it-IT" sz="2400" dirty="0" err="1">
                <a:solidFill>
                  <a:schemeClr val="tx2">
                    <a:lumMod val="50000"/>
                  </a:schemeClr>
                </a:solidFill>
                <a:latin typeface="+mn-lt"/>
              </a:rPr>
              <a:t>him</a:t>
            </a:r>
            <a:r>
              <a:rPr lang="it-IT" sz="2400" dirty="0">
                <a:solidFill>
                  <a:schemeClr val="tx2">
                    <a:lumMod val="50000"/>
                  </a:schemeClr>
                </a:solidFill>
                <a:latin typeface="+mn-lt"/>
              </a:rPr>
              <a:t>/</a:t>
            </a:r>
            <a:r>
              <a:rPr lang="it-IT" sz="2400" dirty="0" err="1">
                <a:solidFill>
                  <a:schemeClr val="tx2">
                    <a:lumMod val="50000"/>
                  </a:schemeClr>
                </a:solidFill>
                <a:latin typeface="+mn-lt"/>
              </a:rPr>
              <a:t>her</a:t>
            </a:r>
            <a:r>
              <a:rPr lang="it-IT" sz="2400" dirty="0">
                <a:solidFill>
                  <a:schemeClr val="tx2">
                    <a:lumMod val="50000"/>
                  </a:schemeClr>
                </a:solidFill>
                <a:latin typeface="+mn-lt"/>
              </a:rPr>
              <a:t> to express </a:t>
            </a:r>
            <a:r>
              <a:rPr lang="it-IT" sz="2400" dirty="0" err="1">
                <a:solidFill>
                  <a:schemeClr val="tx2">
                    <a:lumMod val="50000"/>
                  </a:schemeClr>
                </a:solidFill>
                <a:latin typeface="+mn-lt"/>
              </a:rPr>
              <a:t>evaluations</a:t>
            </a:r>
            <a:r>
              <a:rPr lang="it-IT" sz="2400" dirty="0">
                <a:solidFill>
                  <a:schemeClr val="tx2">
                    <a:lumMod val="50000"/>
                  </a:schemeClr>
                </a:solidFill>
                <a:latin typeface="+mn-lt"/>
              </a:rPr>
              <a:t> of </a:t>
            </a:r>
            <a:r>
              <a:rPr lang="it-IT" sz="2400" dirty="0" err="1">
                <a:solidFill>
                  <a:schemeClr val="tx2">
                    <a:lumMod val="50000"/>
                  </a:schemeClr>
                </a:solidFill>
                <a:latin typeface="+mn-lt"/>
              </a:rPr>
              <a:t>responsibility</a:t>
            </a:r>
            <a:r>
              <a:rPr lang="it-IT" sz="2400" dirty="0">
                <a:solidFill>
                  <a:schemeClr val="tx2">
                    <a:lumMod val="50000"/>
                  </a:schemeClr>
                </a:solidFill>
                <a:latin typeface="+mn-lt"/>
              </a:rPr>
              <a:t>.</a:t>
            </a:r>
          </a:p>
          <a:p>
            <a:pPr algn="just" eaLnBrk="1" hangingPunct="1">
              <a:defRPr/>
            </a:pPr>
            <a:endParaRPr lang="it-IT" sz="2400" dirty="0">
              <a:solidFill>
                <a:schemeClr val="tx2">
                  <a:lumMod val="50000"/>
                </a:schemeClr>
              </a:solidFill>
              <a:latin typeface="+mn-lt"/>
            </a:endParaRPr>
          </a:p>
          <a:p>
            <a:pPr algn="just" eaLnBrk="1" hangingPunct="1">
              <a:defRPr/>
            </a:pPr>
            <a:r>
              <a:rPr lang="it-IT" sz="2400" dirty="0">
                <a:solidFill>
                  <a:srgbClr val="0070C0"/>
                </a:solidFill>
                <a:latin typeface="+mn-lt"/>
              </a:rPr>
              <a:t>William and Mary </a:t>
            </a:r>
            <a:r>
              <a:rPr lang="it-IT" sz="2400" dirty="0" err="1">
                <a:solidFill>
                  <a:srgbClr val="0070C0"/>
                </a:solidFill>
                <a:latin typeface="+mn-lt"/>
              </a:rPr>
              <a:t>got</a:t>
            </a:r>
            <a:r>
              <a:rPr lang="it-IT" sz="2400" dirty="0">
                <a:solidFill>
                  <a:srgbClr val="0070C0"/>
                </a:solidFill>
                <a:latin typeface="+mn-lt"/>
              </a:rPr>
              <a:t> a </a:t>
            </a:r>
            <a:r>
              <a:rPr lang="it-IT" sz="2400" dirty="0" err="1">
                <a:solidFill>
                  <a:srgbClr val="0070C0"/>
                </a:solidFill>
                <a:latin typeface="+mn-lt"/>
              </a:rPr>
              <a:t>divorce</a:t>
            </a:r>
            <a:r>
              <a:rPr lang="it-IT" sz="2400" dirty="0">
                <a:solidFill>
                  <a:srgbClr val="0070C0"/>
                </a:solidFill>
                <a:latin typeface="+mn-lt"/>
              </a:rPr>
              <a:t>;        </a:t>
            </a:r>
          </a:p>
          <a:p>
            <a:pPr algn="just" eaLnBrk="1" hangingPunct="1">
              <a:defRPr/>
            </a:pPr>
            <a:r>
              <a:rPr lang="it-IT" sz="2400" dirty="0">
                <a:solidFill>
                  <a:srgbClr val="0070C0"/>
                </a:solidFill>
                <a:latin typeface="+mn-lt"/>
              </a:rPr>
              <a:t>William </a:t>
            </a:r>
            <a:r>
              <a:rPr lang="it-IT" sz="2400" dirty="0" err="1">
                <a:solidFill>
                  <a:srgbClr val="0070C0"/>
                </a:solidFill>
                <a:latin typeface="+mn-lt"/>
              </a:rPr>
              <a:t>divorced</a:t>
            </a:r>
            <a:r>
              <a:rPr lang="it-IT" sz="2400" dirty="0">
                <a:solidFill>
                  <a:srgbClr val="0070C0"/>
                </a:solidFill>
                <a:latin typeface="+mn-lt"/>
              </a:rPr>
              <a:t> </a:t>
            </a:r>
            <a:r>
              <a:rPr lang="it-IT" sz="2400" dirty="0" err="1">
                <a:solidFill>
                  <a:srgbClr val="0070C0"/>
                </a:solidFill>
                <a:latin typeface="+mn-lt"/>
              </a:rPr>
              <a:t>his</a:t>
            </a:r>
            <a:r>
              <a:rPr lang="it-IT" sz="2400" dirty="0">
                <a:solidFill>
                  <a:srgbClr val="0070C0"/>
                </a:solidFill>
                <a:latin typeface="+mn-lt"/>
              </a:rPr>
              <a:t> </a:t>
            </a:r>
            <a:r>
              <a:rPr lang="it-IT" sz="2400" dirty="0" err="1">
                <a:solidFill>
                  <a:srgbClr val="0070C0"/>
                </a:solidFill>
                <a:latin typeface="+mn-lt"/>
              </a:rPr>
              <a:t>wife</a:t>
            </a:r>
            <a:r>
              <a:rPr lang="it-IT" sz="2400" dirty="0">
                <a:solidFill>
                  <a:srgbClr val="0070C0"/>
                </a:solidFill>
                <a:latin typeface="+mn-lt"/>
              </a:rPr>
              <a:t>, Mary;  </a:t>
            </a:r>
          </a:p>
          <a:p>
            <a:pPr algn="just" eaLnBrk="1" hangingPunct="1">
              <a:defRPr/>
            </a:pPr>
            <a:r>
              <a:rPr lang="it-IT" sz="2400" dirty="0">
                <a:solidFill>
                  <a:srgbClr val="0070C0"/>
                </a:solidFill>
                <a:latin typeface="+mn-lt"/>
              </a:rPr>
              <a:t>Mary </a:t>
            </a:r>
            <a:r>
              <a:rPr lang="it-IT" sz="2400" dirty="0" err="1">
                <a:solidFill>
                  <a:srgbClr val="0070C0"/>
                </a:solidFill>
                <a:latin typeface="+mn-lt"/>
              </a:rPr>
              <a:t>was</a:t>
            </a:r>
            <a:r>
              <a:rPr lang="it-IT" sz="2400" dirty="0">
                <a:solidFill>
                  <a:srgbClr val="0070C0"/>
                </a:solidFill>
                <a:latin typeface="+mn-lt"/>
              </a:rPr>
              <a:t> </a:t>
            </a:r>
            <a:r>
              <a:rPr lang="it-IT" sz="2400" dirty="0" err="1">
                <a:solidFill>
                  <a:srgbClr val="0070C0"/>
                </a:solidFill>
                <a:latin typeface="+mn-lt"/>
              </a:rPr>
              <a:t>divorced</a:t>
            </a:r>
            <a:r>
              <a:rPr lang="it-IT" sz="2400" dirty="0">
                <a:solidFill>
                  <a:srgbClr val="0070C0"/>
                </a:solidFill>
                <a:latin typeface="+mn-lt"/>
              </a:rPr>
              <a:t> by William;</a:t>
            </a:r>
          </a:p>
          <a:p>
            <a:pPr algn="just" eaLnBrk="1" hangingPunct="1">
              <a:defRPr/>
            </a:pPr>
            <a:r>
              <a:rPr lang="it-IT" sz="2400" dirty="0">
                <a:solidFill>
                  <a:srgbClr val="0070C0"/>
                </a:solidFill>
                <a:latin typeface="+mn-lt"/>
              </a:rPr>
              <a:t>William </a:t>
            </a:r>
            <a:r>
              <a:rPr lang="it-IT" sz="2400" dirty="0" err="1">
                <a:solidFill>
                  <a:srgbClr val="0070C0"/>
                </a:solidFill>
                <a:latin typeface="+mn-lt"/>
              </a:rPr>
              <a:t>got</a:t>
            </a:r>
            <a:r>
              <a:rPr lang="it-IT" sz="2400" dirty="0">
                <a:solidFill>
                  <a:srgbClr val="0070C0"/>
                </a:solidFill>
                <a:latin typeface="+mn-lt"/>
              </a:rPr>
              <a:t> a </a:t>
            </a:r>
            <a:r>
              <a:rPr lang="it-IT" sz="2400" dirty="0" err="1">
                <a:solidFill>
                  <a:srgbClr val="0070C0"/>
                </a:solidFill>
                <a:latin typeface="+mn-lt"/>
              </a:rPr>
              <a:t>divorce</a:t>
            </a:r>
            <a:endParaRPr lang="it-IT" sz="2400" dirty="0">
              <a:solidFill>
                <a:srgbClr val="0070C0"/>
              </a:solidFill>
              <a:latin typeface="+mn-lt"/>
            </a:endParaRPr>
          </a:p>
        </p:txBody>
      </p:sp>
      <p:sp>
        <p:nvSpPr>
          <p:cNvPr id="49156" name="CasellaDiTesto 2"/>
          <p:cNvSpPr txBox="1">
            <a:spLocks noChangeArrowheads="1"/>
          </p:cNvSpPr>
          <p:nvPr/>
        </p:nvSpPr>
        <p:spPr bwMode="auto">
          <a:xfrm>
            <a:off x="5105400" y="4365625"/>
            <a:ext cx="38544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000" b="1">
                <a:solidFill>
                  <a:srgbClr val="FF0000"/>
                </a:solidFill>
              </a:rPr>
              <a:t>Police shoot 11 dead in Salisbury (Guardian)</a:t>
            </a:r>
          </a:p>
          <a:p>
            <a:endParaRPr lang="it-IT" altLang="it-IT" sz="2000" b="1">
              <a:solidFill>
                <a:srgbClr val="FF0000"/>
              </a:solidFill>
            </a:endParaRPr>
          </a:p>
          <a:p>
            <a:endParaRPr lang="it-IT" altLang="it-IT" sz="2000" b="1">
              <a:solidFill>
                <a:srgbClr val="FF0000"/>
              </a:solidFill>
            </a:endParaRPr>
          </a:p>
          <a:p>
            <a:r>
              <a:rPr lang="it-IT" altLang="it-IT" sz="2000" b="1">
                <a:solidFill>
                  <a:srgbClr val="FF0000"/>
                </a:solidFill>
              </a:rPr>
              <a:t>Rioting blacks shot dead by police (Times)</a:t>
            </a:r>
          </a:p>
        </p:txBody>
      </p:sp>
    </p:spTree>
    <p:extLst>
      <p:ext uri="{BB962C8B-B14F-4D97-AF65-F5344CB8AC3E}">
        <p14:creationId xmlns:p14="http://schemas.microsoft.com/office/powerpoint/2010/main" val="2790488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Segnaposto contenuto 3"/>
          <p:cNvPicPr>
            <a:picLocks noGrp="1"/>
          </p:cNvPicPr>
          <p:nvPr>
            <p:ph sz="quarter" idx="1"/>
          </p:nvPr>
        </p:nvPicPr>
        <p:blipFill>
          <a:blip r:embed="rId2">
            <a:extLst>
              <a:ext uri="{28A0092B-C50C-407E-A947-70E740481C1C}">
                <a14:useLocalDpi xmlns:a14="http://schemas.microsoft.com/office/drawing/2010/main" val="0"/>
              </a:ext>
            </a:extLst>
          </a:blip>
          <a:srcRect l="22240" t="40887" r="34215" b="34579"/>
          <a:stretch>
            <a:fillRect/>
          </a:stretch>
        </p:blipFill>
        <p:spPr>
          <a:xfrm>
            <a:off x="214313" y="2000250"/>
            <a:ext cx="8715375" cy="4357688"/>
          </a:xfrm>
        </p:spPr>
      </p:pic>
      <p:sp>
        <p:nvSpPr>
          <p:cNvPr id="88065" name="Rectangle 1"/>
          <p:cNvSpPr>
            <a:spLocks noChangeArrowheads="1"/>
          </p:cNvSpPr>
          <p:nvPr/>
        </p:nvSpPr>
        <p:spPr bwMode="auto">
          <a:xfrm rot="10800000" flipV="1">
            <a:off x="857250" y="300038"/>
            <a:ext cx="7429500" cy="708025"/>
          </a:xfrm>
          <a:prstGeom prst="rect">
            <a:avLst/>
          </a:prstGeom>
          <a:noFill/>
          <a:ln w="9525">
            <a:noFill/>
            <a:miter lim="800000"/>
            <a:headEnd/>
            <a:tailEnd/>
          </a:ln>
          <a:effectLst/>
        </p:spPr>
        <p:txBody>
          <a:bodyPr anchor="ctr">
            <a:spAutoFit/>
          </a:bodyPr>
          <a:lstStyle/>
          <a:p>
            <a:pPr algn="ctr">
              <a:defRPr/>
            </a:pPr>
            <a:r>
              <a:rPr lang="en-GB" altLang="zh-CN" sz="4000" dirty="0">
                <a:solidFill>
                  <a:schemeClr val="tx2">
                    <a:lumMod val="50000"/>
                  </a:schemeClr>
                </a:solidFill>
                <a:latin typeface="+mn-lt"/>
                <a:ea typeface="SimSun" pitchFamily="2" charset="-122"/>
              </a:rPr>
              <a:t>Pronoun reference</a:t>
            </a:r>
            <a:endParaRPr lang="en-GB" altLang="zh-CN" sz="4000" dirty="0">
              <a:solidFill>
                <a:schemeClr val="tx2">
                  <a:lumMod val="50000"/>
                </a:schemeClr>
              </a:solidFill>
              <a:latin typeface="+mn-lt"/>
            </a:endParaRPr>
          </a:p>
        </p:txBody>
      </p:sp>
      <p:sp>
        <p:nvSpPr>
          <p:cNvPr id="6" name="Rettangolo 5"/>
          <p:cNvSpPr/>
          <p:nvPr/>
        </p:nvSpPr>
        <p:spPr>
          <a:xfrm>
            <a:off x="142875" y="1571625"/>
            <a:ext cx="8715375" cy="461963"/>
          </a:xfrm>
          <a:prstGeom prst="rect">
            <a:avLst/>
          </a:prstGeom>
        </p:spPr>
        <p:txBody>
          <a:bodyPr>
            <a:spAutoFit/>
          </a:bodyPr>
          <a:lstStyle/>
          <a:p>
            <a:pPr algn="ctr" eaLnBrk="1" hangingPunct="1">
              <a:defRPr/>
            </a:pPr>
            <a:r>
              <a:rPr lang="en-GB" altLang="zh-CN" sz="2400" dirty="0">
                <a:solidFill>
                  <a:schemeClr val="tx2">
                    <a:lumMod val="50000"/>
                  </a:schemeClr>
                </a:solidFill>
                <a:latin typeface="+mn-lt"/>
                <a:ea typeface="SimSun" pitchFamily="2" charset="-122"/>
              </a:rPr>
              <a:t>Pronoun reference is very important in political persuasion.</a:t>
            </a:r>
            <a:endParaRPr lang="it-IT" sz="2400" dirty="0">
              <a:solidFill>
                <a:schemeClr val="tx2">
                  <a:lumMod val="50000"/>
                </a:schemeClr>
              </a:solidFill>
              <a:latin typeface="+mn-lt"/>
            </a:endParaRPr>
          </a:p>
        </p:txBody>
      </p:sp>
      <p:sp>
        <p:nvSpPr>
          <p:cNvPr id="50181" name="Segnaposto numero diapositiva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F034902E-964C-482F-9CA3-60E6D5419567}" type="slidenum">
              <a:rPr lang="it-IT" altLang="it-IT" sz="1600" smtClean="0">
                <a:solidFill>
                  <a:srgbClr val="2F4B2F"/>
                </a:solidFill>
              </a:rPr>
              <a:pPr>
                <a:spcBef>
                  <a:spcPct val="0"/>
                </a:spcBef>
                <a:buClrTx/>
                <a:buSzTx/>
                <a:buFontTx/>
                <a:buNone/>
              </a:pPr>
              <a:t>65</a:t>
            </a:fld>
            <a:endParaRPr lang="it-IT" altLang="it-IT" sz="1600">
              <a:solidFill>
                <a:srgbClr val="2F4B2F"/>
              </a:solidFill>
            </a:endParaRPr>
          </a:p>
        </p:txBody>
      </p:sp>
    </p:spTree>
    <p:extLst>
      <p:ext uri="{BB962C8B-B14F-4D97-AF65-F5344CB8AC3E}">
        <p14:creationId xmlns:p14="http://schemas.microsoft.com/office/powerpoint/2010/main" val="16171669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rot="10800000" flipV="1">
            <a:off x="206375" y="115888"/>
            <a:ext cx="8964613" cy="831850"/>
          </a:xfrm>
          <a:prstGeom prst="rect">
            <a:avLst/>
          </a:prstGeom>
          <a:noFill/>
          <a:ln w="9525">
            <a:noFill/>
            <a:miter lim="800000"/>
            <a:headEnd/>
            <a:tailEnd/>
          </a:ln>
          <a:effectLst/>
        </p:spPr>
        <p:txBody>
          <a:bodyPr anchor="ctr">
            <a:spAutoFit/>
          </a:bodyPr>
          <a:lstStyle/>
          <a:p>
            <a:pPr algn="ctr">
              <a:defRPr/>
            </a:pPr>
            <a:r>
              <a:rPr lang="en-GB" altLang="zh-CN" sz="2400" b="1" dirty="0">
                <a:solidFill>
                  <a:schemeClr val="tx2">
                    <a:lumMod val="50000"/>
                  </a:schemeClr>
                </a:solidFill>
                <a:latin typeface="+mn-lt"/>
                <a:ea typeface="SimSun" pitchFamily="2" charset="-122"/>
              </a:rPr>
              <a:t>Grammatical Evaluation: Transitivity </a:t>
            </a:r>
          </a:p>
          <a:p>
            <a:pPr algn="ctr">
              <a:defRPr/>
            </a:pPr>
            <a:r>
              <a:rPr lang="en-GB" altLang="zh-CN" sz="2400" b="1" dirty="0">
                <a:solidFill>
                  <a:schemeClr val="tx2">
                    <a:lumMod val="50000"/>
                  </a:schemeClr>
                </a:solidFill>
                <a:latin typeface="+mn-lt"/>
                <a:ea typeface="SimSun" pitchFamily="2" charset="-122"/>
              </a:rPr>
              <a:t>(</a:t>
            </a:r>
            <a:r>
              <a:rPr lang="en-GB" altLang="zh-CN" sz="2400" dirty="0" err="1">
                <a:solidFill>
                  <a:schemeClr val="tx2">
                    <a:lumMod val="50000"/>
                  </a:schemeClr>
                </a:solidFill>
                <a:latin typeface="+mn-lt"/>
                <a:ea typeface="SimSun" pitchFamily="2" charset="-122"/>
              </a:rPr>
              <a:t>Partington</a:t>
            </a:r>
            <a:r>
              <a:rPr lang="en-GB" altLang="zh-CN" sz="2400" dirty="0">
                <a:solidFill>
                  <a:schemeClr val="tx2">
                    <a:lumMod val="50000"/>
                  </a:schemeClr>
                </a:solidFill>
                <a:latin typeface="+mn-lt"/>
                <a:ea typeface="SimSun" pitchFamily="2" charset="-122"/>
              </a:rPr>
              <a:t> 19-20; 36-37)</a:t>
            </a:r>
            <a:endParaRPr lang="en-GB" altLang="zh-CN" sz="2400" dirty="0">
              <a:solidFill>
                <a:schemeClr val="tx2">
                  <a:lumMod val="50000"/>
                </a:schemeClr>
              </a:solidFill>
              <a:latin typeface="+mn-lt"/>
            </a:endParaRPr>
          </a:p>
        </p:txBody>
      </p:sp>
      <p:sp>
        <p:nvSpPr>
          <p:cNvPr id="51203" name="CasellaDiTesto 2"/>
          <p:cNvSpPr txBox="1">
            <a:spLocks noChangeArrowheads="1"/>
          </p:cNvSpPr>
          <p:nvPr/>
        </p:nvSpPr>
        <p:spPr bwMode="auto">
          <a:xfrm>
            <a:off x="107950" y="947738"/>
            <a:ext cx="8713788"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it-IT" altLang="it-IT" sz="2400" b="1">
                <a:solidFill>
                  <a:srgbClr val="FF0000"/>
                </a:solidFill>
              </a:rPr>
              <a:t>The US Declaration of Independence </a:t>
            </a:r>
            <a:r>
              <a:rPr lang="it-IT" altLang="it-IT" sz="2000">
                <a:solidFill>
                  <a:srgbClr val="000000"/>
                </a:solidFill>
              </a:rPr>
              <a:t>(</a:t>
            </a:r>
            <a:r>
              <a:rPr lang="it-IT" altLang="it-IT" sz="2000">
                <a:solidFill>
                  <a:srgbClr val="000000"/>
                </a:solidFill>
                <a:hlinkClick r:id="rId2"/>
              </a:rPr>
              <a:t>https://museum.archives.gov/founding-documents#declaration</a:t>
            </a:r>
            <a:r>
              <a:rPr lang="it-IT" altLang="it-IT" sz="2000">
                <a:solidFill>
                  <a:srgbClr val="000000"/>
                </a:solidFill>
              </a:rPr>
              <a:t>)</a:t>
            </a:r>
          </a:p>
          <a:p>
            <a:endParaRPr lang="it-IT" altLang="it-IT" sz="2400">
              <a:solidFill>
                <a:schemeClr val="accent1"/>
              </a:solidFill>
            </a:endParaRPr>
          </a:p>
          <a:p>
            <a:r>
              <a:rPr lang="it-IT" altLang="it-IT" sz="2400">
                <a:solidFill>
                  <a:schemeClr val="accent1"/>
                </a:solidFill>
              </a:rPr>
              <a:t>A useful way of studying transitivity  is to look at the use of pronouns.</a:t>
            </a:r>
          </a:p>
          <a:p>
            <a:r>
              <a:rPr lang="it-IT" altLang="it-IT" sz="2400">
                <a:solidFill>
                  <a:schemeClr val="accent1"/>
                </a:solidFill>
              </a:rPr>
              <a:t>Pronouns constitute the only remnant of a case system in English. They change according to whether a participant is an active DO-ER, so I, you, she, he, we, ecc.</a:t>
            </a:r>
          </a:p>
          <a:p>
            <a:r>
              <a:rPr lang="it-IT" altLang="it-IT" sz="2400">
                <a:solidFill>
                  <a:schemeClr val="accent1"/>
                </a:solidFill>
              </a:rPr>
              <a:t>Or a passive DONE-TO, so me, him, her, us, or possessor, so mine, his, hers, ours</a:t>
            </a:r>
          </a:p>
          <a:p>
            <a:endParaRPr lang="it-IT" altLang="it-IT" sz="2400">
              <a:solidFill>
                <a:schemeClr val="accent1"/>
              </a:solidFill>
            </a:endParaRPr>
          </a:p>
          <a:p>
            <a:r>
              <a:rPr lang="it-IT" altLang="it-IT" sz="2400">
                <a:solidFill>
                  <a:schemeClr val="accent1"/>
                </a:solidFill>
              </a:rPr>
              <a:t>One can look at the verbs associated with the Doer  and/or Done-to pronouns and the semantic categories these verbs belong to, and the sort of nouns following the possessive pronouns…</a:t>
            </a:r>
            <a:endParaRPr lang="it-IT" altLang="it-IT" sz="2400" b="1">
              <a:solidFill>
                <a:srgbClr val="FF0000"/>
              </a:solidFill>
            </a:endParaRPr>
          </a:p>
          <a:p>
            <a:endParaRPr lang="it-IT" altLang="it-IT" sz="2400">
              <a:solidFill>
                <a:schemeClr val="accent1"/>
              </a:solidFill>
            </a:endParaRPr>
          </a:p>
        </p:txBody>
      </p:sp>
    </p:spTree>
    <p:extLst>
      <p:ext uri="{BB962C8B-B14F-4D97-AF65-F5344CB8AC3E}">
        <p14:creationId xmlns:p14="http://schemas.microsoft.com/office/powerpoint/2010/main" val="11992980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rot="10800000" flipV="1">
            <a:off x="-23813" y="44450"/>
            <a:ext cx="8964613" cy="1076325"/>
          </a:xfrm>
          <a:prstGeom prst="rect">
            <a:avLst/>
          </a:prstGeom>
          <a:noFill/>
          <a:ln w="9525">
            <a:noFill/>
            <a:miter lim="800000"/>
            <a:headEnd/>
            <a:tailEnd/>
          </a:ln>
          <a:effectLst/>
        </p:spPr>
        <p:txBody>
          <a:bodyPr anchor="ctr">
            <a:spAutoFit/>
          </a:bodyPr>
          <a:lstStyle/>
          <a:p>
            <a:pPr algn="ctr">
              <a:defRPr/>
            </a:pPr>
            <a:r>
              <a:rPr lang="en-GB" altLang="zh-CN" sz="3200" b="1" dirty="0">
                <a:solidFill>
                  <a:schemeClr val="tx2">
                    <a:lumMod val="50000"/>
                  </a:schemeClr>
                </a:solidFill>
                <a:latin typeface="+mn-lt"/>
                <a:ea typeface="SimSun" pitchFamily="2" charset="-122"/>
              </a:rPr>
              <a:t>Grammatical Evaluation: Transitivity (</a:t>
            </a:r>
            <a:r>
              <a:rPr lang="en-GB" altLang="zh-CN" sz="3200" dirty="0" err="1">
                <a:solidFill>
                  <a:schemeClr val="tx2">
                    <a:lumMod val="50000"/>
                  </a:schemeClr>
                </a:solidFill>
                <a:latin typeface="+mn-lt"/>
                <a:ea typeface="SimSun" pitchFamily="2" charset="-122"/>
              </a:rPr>
              <a:t>Partington</a:t>
            </a:r>
            <a:r>
              <a:rPr lang="en-GB" altLang="zh-CN" sz="3200" dirty="0">
                <a:solidFill>
                  <a:schemeClr val="tx2">
                    <a:lumMod val="50000"/>
                  </a:schemeClr>
                </a:solidFill>
                <a:latin typeface="+mn-lt"/>
                <a:ea typeface="SimSun" pitchFamily="2" charset="-122"/>
              </a:rPr>
              <a:t> 19-20; 36-37)</a:t>
            </a:r>
            <a:endParaRPr lang="en-GB" altLang="zh-CN" sz="3200" dirty="0">
              <a:solidFill>
                <a:schemeClr val="tx2">
                  <a:lumMod val="50000"/>
                </a:schemeClr>
              </a:solidFill>
              <a:latin typeface="+mn-lt"/>
            </a:endParaRPr>
          </a:p>
        </p:txBody>
      </p:sp>
      <p:sp>
        <p:nvSpPr>
          <p:cNvPr id="51203" name="CasellaDiTesto 2"/>
          <p:cNvSpPr txBox="1">
            <a:spLocks noChangeArrowheads="1"/>
          </p:cNvSpPr>
          <p:nvPr/>
        </p:nvSpPr>
        <p:spPr bwMode="auto">
          <a:xfrm>
            <a:off x="125413" y="1268413"/>
            <a:ext cx="8713787" cy="587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it-IT" altLang="it-IT" sz="2400" b="1" dirty="0">
                <a:solidFill>
                  <a:srgbClr val="FF0000"/>
                </a:solidFill>
              </a:rPr>
              <a:t>The US </a:t>
            </a:r>
            <a:r>
              <a:rPr lang="it-IT" altLang="it-IT" sz="2400" b="1" dirty="0" err="1">
                <a:solidFill>
                  <a:srgbClr val="FF0000"/>
                </a:solidFill>
              </a:rPr>
              <a:t>Declaration</a:t>
            </a:r>
            <a:r>
              <a:rPr lang="it-IT" altLang="it-IT" sz="2400" b="1" dirty="0">
                <a:solidFill>
                  <a:srgbClr val="FF0000"/>
                </a:solidFill>
              </a:rPr>
              <a:t> of Independence </a:t>
            </a:r>
            <a:r>
              <a:rPr lang="it-IT" altLang="it-IT" sz="2000" dirty="0">
                <a:solidFill>
                  <a:srgbClr val="000000"/>
                </a:solidFill>
              </a:rPr>
              <a:t>(</a:t>
            </a:r>
            <a:r>
              <a:rPr lang="it-IT" sz="2000" dirty="0">
                <a:hlinkClick r:id="rId2"/>
              </a:rPr>
              <a:t>http://www.ushistory.org/</a:t>
            </a:r>
            <a:r>
              <a:rPr lang="it-IT" sz="2000" dirty="0" err="1">
                <a:hlinkClick r:id="rId2"/>
              </a:rPr>
              <a:t>declaration</a:t>
            </a:r>
            <a:r>
              <a:rPr lang="it-IT" sz="2000" dirty="0">
                <a:hlinkClick r:id="rId2"/>
              </a:rPr>
              <a:t>/</a:t>
            </a:r>
            <a:r>
              <a:rPr lang="it-IT" sz="2000" dirty="0" err="1">
                <a:hlinkClick r:id="rId2"/>
              </a:rPr>
              <a:t>document</a:t>
            </a:r>
            <a:r>
              <a:rPr lang="it-IT" sz="2000" dirty="0">
                <a:hlinkClick r:id="rId2"/>
              </a:rPr>
              <a:t>/</a:t>
            </a:r>
            <a:r>
              <a:rPr lang="it-IT" sz="2000" dirty="0">
                <a:solidFill>
                  <a:srgbClr val="000000"/>
                </a:solidFill>
              </a:rPr>
              <a:t>)</a:t>
            </a:r>
          </a:p>
          <a:p>
            <a:pPr>
              <a:defRPr/>
            </a:pPr>
            <a:endParaRPr lang="it-IT" altLang="it-IT" sz="2000" dirty="0">
              <a:solidFill>
                <a:srgbClr val="000000"/>
              </a:solidFill>
            </a:endParaRPr>
          </a:p>
          <a:p>
            <a:pPr>
              <a:defRPr/>
            </a:pPr>
            <a:r>
              <a:rPr lang="it-IT" altLang="it-IT" sz="2000" dirty="0">
                <a:solidFill>
                  <a:srgbClr val="000000"/>
                </a:solidFill>
              </a:rPr>
              <a:t>An </a:t>
            </a:r>
            <a:r>
              <a:rPr lang="it-IT" altLang="it-IT" sz="2000" dirty="0" err="1">
                <a:solidFill>
                  <a:srgbClr val="000000"/>
                </a:solidFill>
              </a:rPr>
              <a:t>attempt</a:t>
            </a:r>
            <a:r>
              <a:rPr lang="it-IT" altLang="it-IT" sz="2000" dirty="0">
                <a:solidFill>
                  <a:srgbClr val="000000"/>
                </a:solidFill>
              </a:rPr>
              <a:t> </a:t>
            </a:r>
            <a:r>
              <a:rPr lang="it-IT" altLang="it-IT" sz="2000" dirty="0" err="1">
                <a:solidFill>
                  <a:srgbClr val="000000"/>
                </a:solidFill>
              </a:rPr>
              <a:t>at</a:t>
            </a:r>
            <a:r>
              <a:rPr lang="it-IT" altLang="it-IT" sz="2000" dirty="0">
                <a:solidFill>
                  <a:srgbClr val="000000"/>
                </a:solidFill>
              </a:rPr>
              <a:t> </a:t>
            </a:r>
            <a:r>
              <a:rPr lang="it-IT" altLang="it-IT" sz="2000" b="1" dirty="0" err="1">
                <a:solidFill>
                  <a:srgbClr val="000000"/>
                </a:solidFill>
              </a:rPr>
              <a:t>persuasion</a:t>
            </a:r>
            <a:r>
              <a:rPr lang="it-IT" altLang="it-IT" sz="2000" dirty="0">
                <a:solidFill>
                  <a:srgbClr val="000000"/>
                </a:solidFill>
              </a:rPr>
              <a:t>.</a:t>
            </a:r>
          </a:p>
          <a:p>
            <a:pPr>
              <a:defRPr/>
            </a:pPr>
            <a:r>
              <a:rPr lang="it-IT" altLang="it-IT" sz="2000" dirty="0">
                <a:solidFill>
                  <a:srgbClr val="000000"/>
                </a:solidFill>
              </a:rPr>
              <a:t>Thomas Jefferson, </a:t>
            </a:r>
            <a:r>
              <a:rPr lang="it-IT" altLang="it-IT" sz="2000" dirty="0" err="1">
                <a:solidFill>
                  <a:srgbClr val="000000"/>
                </a:solidFill>
              </a:rPr>
              <a:t>its</a:t>
            </a:r>
            <a:r>
              <a:rPr lang="it-IT" altLang="it-IT" sz="2000" dirty="0">
                <a:solidFill>
                  <a:srgbClr val="000000"/>
                </a:solidFill>
              </a:rPr>
              <a:t> </a:t>
            </a:r>
            <a:r>
              <a:rPr lang="it-IT" altLang="it-IT" sz="2000" dirty="0" err="1">
                <a:solidFill>
                  <a:srgbClr val="000000"/>
                </a:solidFill>
              </a:rPr>
              <a:t>principal</a:t>
            </a:r>
            <a:r>
              <a:rPr lang="it-IT" altLang="it-IT" sz="2000" dirty="0">
                <a:solidFill>
                  <a:srgbClr val="000000"/>
                </a:solidFill>
              </a:rPr>
              <a:t> </a:t>
            </a:r>
            <a:r>
              <a:rPr lang="it-IT" altLang="it-IT" sz="2000" dirty="0" err="1">
                <a:solidFill>
                  <a:srgbClr val="000000"/>
                </a:solidFill>
              </a:rPr>
              <a:t>author</a:t>
            </a:r>
            <a:r>
              <a:rPr lang="it-IT" altLang="it-IT" sz="2000" dirty="0">
                <a:solidFill>
                  <a:srgbClr val="000000"/>
                </a:solidFill>
              </a:rPr>
              <a:t>, </a:t>
            </a:r>
            <a:r>
              <a:rPr lang="it-IT" altLang="it-IT" sz="2000" dirty="0" err="1">
                <a:solidFill>
                  <a:srgbClr val="000000"/>
                </a:solidFill>
              </a:rPr>
              <a:t>fills</a:t>
            </a:r>
            <a:r>
              <a:rPr lang="it-IT" altLang="it-IT" sz="2000" dirty="0">
                <a:solidFill>
                  <a:srgbClr val="000000"/>
                </a:solidFill>
              </a:rPr>
              <a:t> the </a:t>
            </a:r>
            <a:r>
              <a:rPr lang="it-IT" altLang="it-IT" sz="2000" dirty="0" err="1">
                <a:solidFill>
                  <a:srgbClr val="000000"/>
                </a:solidFill>
              </a:rPr>
              <a:t>documents</a:t>
            </a:r>
            <a:r>
              <a:rPr lang="it-IT" altLang="it-IT" sz="2000" dirty="0">
                <a:solidFill>
                  <a:srgbClr val="000000"/>
                </a:solidFill>
              </a:rPr>
              <a:t> with </a:t>
            </a:r>
            <a:r>
              <a:rPr lang="it-IT" altLang="it-IT" sz="2000" dirty="0" err="1">
                <a:solidFill>
                  <a:srgbClr val="000000"/>
                </a:solidFill>
              </a:rPr>
              <a:t>messages</a:t>
            </a:r>
            <a:r>
              <a:rPr lang="it-IT" altLang="it-IT" sz="2000" dirty="0">
                <a:solidFill>
                  <a:srgbClr val="000000"/>
                </a:solidFill>
              </a:rPr>
              <a:t> </a:t>
            </a:r>
            <a:r>
              <a:rPr lang="it-IT" altLang="it-IT" sz="2000" dirty="0" err="1">
                <a:solidFill>
                  <a:srgbClr val="000000"/>
                </a:solidFill>
              </a:rPr>
              <a:t>favourable</a:t>
            </a:r>
            <a:r>
              <a:rPr lang="it-IT" altLang="it-IT" sz="2000" dirty="0">
                <a:solidFill>
                  <a:srgbClr val="000000"/>
                </a:solidFill>
              </a:rPr>
              <a:t> to a </a:t>
            </a:r>
            <a:r>
              <a:rPr lang="it-IT" altLang="it-IT" sz="2000" dirty="0" err="1">
                <a:solidFill>
                  <a:srgbClr val="000000"/>
                </a:solidFill>
              </a:rPr>
              <a:t>particular</a:t>
            </a:r>
            <a:r>
              <a:rPr lang="it-IT" altLang="it-IT" sz="2000" dirty="0">
                <a:solidFill>
                  <a:srgbClr val="000000"/>
                </a:solidFill>
              </a:rPr>
              <a:t> </a:t>
            </a:r>
            <a:r>
              <a:rPr lang="it-IT" altLang="it-IT" sz="2000" dirty="0" err="1">
                <a:solidFill>
                  <a:srgbClr val="000000"/>
                </a:solidFill>
              </a:rPr>
              <a:t>worldview</a:t>
            </a:r>
            <a:r>
              <a:rPr lang="it-IT" altLang="it-IT" sz="2000" dirty="0">
                <a:solidFill>
                  <a:srgbClr val="000000"/>
                </a:solidFill>
              </a:rPr>
              <a:t>:</a:t>
            </a:r>
          </a:p>
          <a:p>
            <a:pPr>
              <a:defRPr/>
            </a:pPr>
            <a:endParaRPr lang="it-IT" altLang="it-IT" sz="2000" dirty="0">
              <a:solidFill>
                <a:srgbClr val="000000"/>
              </a:solidFill>
            </a:endParaRPr>
          </a:p>
          <a:p>
            <a:pPr algn="ctr">
              <a:defRPr/>
            </a:pPr>
            <a:r>
              <a:rPr lang="it-IT" altLang="it-IT" sz="2000" b="1" dirty="0">
                <a:solidFill>
                  <a:srgbClr val="002060"/>
                </a:solidFill>
              </a:rPr>
              <a:t>THE SECESSIONIST AGENDA OF THE REVOLUTIONARIES</a:t>
            </a:r>
          </a:p>
          <a:p>
            <a:pPr algn="ctr">
              <a:defRPr/>
            </a:pPr>
            <a:endParaRPr lang="it-IT" altLang="it-IT" sz="2000" b="1" dirty="0">
              <a:solidFill>
                <a:srgbClr val="002060"/>
              </a:solidFill>
            </a:endParaRPr>
          </a:p>
          <a:p>
            <a:pPr algn="ctr">
              <a:defRPr/>
            </a:pPr>
            <a:r>
              <a:rPr lang="it-IT" altLang="it-IT" sz="2000" b="1" dirty="0">
                <a:solidFill>
                  <a:srgbClr val="002060"/>
                </a:solidFill>
              </a:rPr>
              <a:t>LOYALISTS AND PATRIOTS</a:t>
            </a:r>
          </a:p>
          <a:p>
            <a:pPr algn="ctr">
              <a:defRPr/>
            </a:pPr>
            <a:r>
              <a:rPr lang="it-IT" altLang="it-IT" sz="2400" b="1" dirty="0" err="1">
                <a:solidFill>
                  <a:srgbClr val="002060"/>
                </a:solidFill>
              </a:rPr>
              <a:t>Revolutionary</a:t>
            </a:r>
            <a:r>
              <a:rPr lang="it-IT" altLang="it-IT" sz="2400" b="1" dirty="0">
                <a:solidFill>
                  <a:srgbClr val="002060"/>
                </a:solidFill>
              </a:rPr>
              <a:t> War </a:t>
            </a:r>
            <a:r>
              <a:rPr lang="it-IT" altLang="it-IT" sz="2400" b="1" dirty="0" err="1">
                <a:solidFill>
                  <a:srgbClr val="002060"/>
                </a:solidFill>
              </a:rPr>
              <a:t>also</a:t>
            </a:r>
            <a:r>
              <a:rPr lang="it-IT" altLang="it-IT" sz="2400" b="1" dirty="0">
                <a:solidFill>
                  <a:srgbClr val="002060"/>
                </a:solidFill>
              </a:rPr>
              <a:t> a CIVIL WAR.</a:t>
            </a:r>
          </a:p>
          <a:p>
            <a:pPr algn="ctr">
              <a:defRPr/>
            </a:pPr>
            <a:r>
              <a:rPr lang="it-IT" altLang="it-IT" sz="2400" b="1" dirty="0" err="1">
                <a:solidFill>
                  <a:srgbClr val="002060"/>
                </a:solidFill>
              </a:rPr>
              <a:t>Why</a:t>
            </a:r>
            <a:r>
              <a:rPr lang="it-IT" altLang="it-IT" sz="2400" b="1" dirty="0">
                <a:solidFill>
                  <a:srgbClr val="002060"/>
                </a:solidFill>
              </a:rPr>
              <a:t>?</a:t>
            </a:r>
          </a:p>
          <a:p>
            <a:pPr>
              <a:defRPr/>
            </a:pPr>
            <a:r>
              <a:rPr lang="it-IT" altLang="it-IT" sz="2000" b="1" dirty="0">
                <a:solidFill>
                  <a:schemeClr val="accent3"/>
                </a:solidFill>
              </a:rPr>
              <a:t>2 ATTEMPTS AT PERSUASION</a:t>
            </a:r>
          </a:p>
          <a:p>
            <a:pPr marL="342900" indent="-342900">
              <a:buFontTx/>
              <a:buChar char="-"/>
              <a:defRPr/>
            </a:pPr>
            <a:r>
              <a:rPr lang="it-IT" altLang="it-IT" sz="2000" dirty="0">
                <a:solidFill>
                  <a:schemeClr val="accent3"/>
                </a:solidFill>
              </a:rPr>
              <a:t>An appeal to </a:t>
            </a:r>
            <a:r>
              <a:rPr lang="it-IT" altLang="it-IT" sz="2000" dirty="0" err="1">
                <a:solidFill>
                  <a:schemeClr val="accent3"/>
                </a:solidFill>
              </a:rPr>
              <a:t>unity</a:t>
            </a:r>
            <a:r>
              <a:rPr lang="it-IT" altLang="it-IT" sz="2000" dirty="0">
                <a:solidFill>
                  <a:schemeClr val="accent3"/>
                </a:solidFill>
              </a:rPr>
              <a:t> to an </a:t>
            </a:r>
            <a:r>
              <a:rPr lang="it-IT" altLang="it-IT" sz="2000" dirty="0" err="1">
                <a:solidFill>
                  <a:schemeClr val="accent3"/>
                </a:solidFill>
              </a:rPr>
              <a:t>internal</a:t>
            </a:r>
            <a:r>
              <a:rPr lang="it-IT" altLang="it-IT" sz="2000" dirty="0">
                <a:solidFill>
                  <a:schemeClr val="accent3"/>
                </a:solidFill>
              </a:rPr>
              <a:t> </a:t>
            </a:r>
            <a:r>
              <a:rPr lang="it-IT" altLang="it-IT" sz="2000" dirty="0" err="1">
                <a:solidFill>
                  <a:schemeClr val="accent3"/>
                </a:solidFill>
              </a:rPr>
              <a:t>audiece</a:t>
            </a:r>
            <a:r>
              <a:rPr lang="it-IT" altLang="it-IT" sz="2000" dirty="0">
                <a:solidFill>
                  <a:schemeClr val="accent3"/>
                </a:solidFill>
              </a:rPr>
              <a:t> (the </a:t>
            </a:r>
            <a:r>
              <a:rPr lang="it-IT" altLang="it-IT" sz="2000" dirty="0" err="1">
                <a:solidFill>
                  <a:schemeClr val="accent3"/>
                </a:solidFill>
              </a:rPr>
              <a:t>colonists</a:t>
            </a:r>
            <a:r>
              <a:rPr lang="it-IT" altLang="it-IT" sz="2000" dirty="0">
                <a:solidFill>
                  <a:schemeClr val="accent3"/>
                </a:solidFill>
              </a:rPr>
              <a:t>)</a:t>
            </a:r>
          </a:p>
          <a:p>
            <a:pPr marL="342900" indent="-342900">
              <a:buFontTx/>
              <a:buChar char="-"/>
              <a:defRPr/>
            </a:pPr>
            <a:r>
              <a:rPr lang="it-IT" altLang="it-IT" sz="2000" dirty="0">
                <a:solidFill>
                  <a:schemeClr val="accent3"/>
                </a:solidFill>
              </a:rPr>
              <a:t>An appeal for </a:t>
            </a:r>
            <a:r>
              <a:rPr lang="it-IT" altLang="it-IT" sz="2000" dirty="0" err="1">
                <a:solidFill>
                  <a:schemeClr val="accent3"/>
                </a:solidFill>
              </a:rPr>
              <a:t>legitimacy</a:t>
            </a:r>
            <a:r>
              <a:rPr lang="it-IT" altLang="it-IT" sz="2000" dirty="0">
                <a:solidFill>
                  <a:schemeClr val="accent3"/>
                </a:solidFill>
              </a:rPr>
              <a:t> and </a:t>
            </a:r>
            <a:r>
              <a:rPr lang="it-IT" altLang="it-IT" sz="2000" dirty="0" err="1">
                <a:solidFill>
                  <a:schemeClr val="accent3"/>
                </a:solidFill>
              </a:rPr>
              <a:t>understanding</a:t>
            </a:r>
            <a:r>
              <a:rPr lang="it-IT" altLang="it-IT" sz="2000" dirty="0">
                <a:solidFill>
                  <a:schemeClr val="accent3"/>
                </a:solidFill>
              </a:rPr>
              <a:t> of </a:t>
            </a:r>
            <a:r>
              <a:rPr lang="it-IT" altLang="it-IT" sz="2000" dirty="0" err="1">
                <a:solidFill>
                  <a:schemeClr val="accent3"/>
                </a:solidFill>
              </a:rPr>
              <a:t>motivation</a:t>
            </a:r>
            <a:r>
              <a:rPr lang="it-IT" altLang="it-IT" sz="2000" dirty="0">
                <a:solidFill>
                  <a:schemeClr val="accent3"/>
                </a:solidFill>
              </a:rPr>
              <a:t> to an </a:t>
            </a:r>
            <a:r>
              <a:rPr lang="it-IT" altLang="it-IT" sz="2000" dirty="0" err="1">
                <a:solidFill>
                  <a:schemeClr val="accent3"/>
                </a:solidFill>
              </a:rPr>
              <a:t>external</a:t>
            </a:r>
            <a:r>
              <a:rPr lang="it-IT" altLang="it-IT" sz="2000" dirty="0">
                <a:solidFill>
                  <a:schemeClr val="accent3"/>
                </a:solidFill>
              </a:rPr>
              <a:t> audience, </a:t>
            </a:r>
            <a:r>
              <a:rPr lang="it-IT" altLang="it-IT" sz="2000" dirty="0" err="1">
                <a:solidFill>
                  <a:schemeClr val="accent3"/>
                </a:solidFill>
              </a:rPr>
              <a:t>both</a:t>
            </a:r>
            <a:r>
              <a:rPr lang="it-IT" altLang="it-IT" sz="2000" dirty="0">
                <a:solidFill>
                  <a:schemeClr val="accent3"/>
                </a:solidFill>
              </a:rPr>
              <a:t> in Britain and in the US</a:t>
            </a:r>
          </a:p>
          <a:p>
            <a:pPr marL="342900" indent="-342900">
              <a:buFontTx/>
              <a:buChar char="-"/>
              <a:defRPr/>
            </a:pPr>
            <a:endParaRPr lang="it-IT" altLang="it-IT" sz="2000" b="1" dirty="0">
              <a:solidFill>
                <a:schemeClr val="accent3"/>
              </a:solidFill>
            </a:endParaRPr>
          </a:p>
          <a:p>
            <a:pPr>
              <a:defRPr/>
            </a:pPr>
            <a:endParaRPr lang="it-IT" altLang="it-IT" sz="2400" dirty="0">
              <a:solidFill>
                <a:schemeClr val="accent1"/>
              </a:solidFill>
            </a:endParaRPr>
          </a:p>
        </p:txBody>
      </p:sp>
    </p:spTree>
    <p:extLst>
      <p:ext uri="{BB962C8B-B14F-4D97-AF65-F5344CB8AC3E}">
        <p14:creationId xmlns:p14="http://schemas.microsoft.com/office/powerpoint/2010/main" val="15524503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rot="10800000" flipV="1">
            <a:off x="-23813" y="44450"/>
            <a:ext cx="8964613" cy="1076325"/>
          </a:xfrm>
          <a:prstGeom prst="rect">
            <a:avLst/>
          </a:prstGeom>
          <a:noFill/>
          <a:ln w="9525">
            <a:noFill/>
            <a:miter lim="800000"/>
            <a:headEnd/>
            <a:tailEnd/>
          </a:ln>
          <a:effectLst/>
        </p:spPr>
        <p:txBody>
          <a:bodyPr anchor="ctr">
            <a:spAutoFit/>
          </a:bodyPr>
          <a:lstStyle/>
          <a:p>
            <a:pPr algn="ctr">
              <a:defRPr/>
            </a:pPr>
            <a:r>
              <a:rPr lang="en-GB" altLang="zh-CN" sz="3200" b="1" dirty="0">
                <a:solidFill>
                  <a:schemeClr val="tx2">
                    <a:lumMod val="50000"/>
                  </a:schemeClr>
                </a:solidFill>
                <a:latin typeface="+mn-lt"/>
                <a:ea typeface="SimSun" pitchFamily="2" charset="-122"/>
              </a:rPr>
              <a:t>Grammatical Evaluation: Transitivity </a:t>
            </a:r>
            <a:r>
              <a:rPr lang="en-GB" altLang="zh-CN" sz="3200" dirty="0">
                <a:solidFill>
                  <a:schemeClr val="tx2">
                    <a:lumMod val="50000"/>
                  </a:schemeClr>
                </a:solidFill>
                <a:latin typeface="+mn-lt"/>
                <a:ea typeface="SimSun" pitchFamily="2" charset="-122"/>
              </a:rPr>
              <a:t>(</a:t>
            </a:r>
            <a:r>
              <a:rPr lang="en-GB" altLang="zh-CN" sz="3200" dirty="0" err="1">
                <a:solidFill>
                  <a:schemeClr val="tx2">
                    <a:lumMod val="50000"/>
                  </a:schemeClr>
                </a:solidFill>
                <a:latin typeface="+mn-lt"/>
                <a:ea typeface="SimSun" pitchFamily="2" charset="-122"/>
              </a:rPr>
              <a:t>Partington</a:t>
            </a:r>
            <a:r>
              <a:rPr lang="en-GB" altLang="zh-CN" sz="3200" dirty="0">
                <a:solidFill>
                  <a:schemeClr val="tx2">
                    <a:lumMod val="50000"/>
                  </a:schemeClr>
                </a:solidFill>
                <a:latin typeface="+mn-lt"/>
                <a:ea typeface="SimSun" pitchFamily="2" charset="-122"/>
              </a:rPr>
              <a:t> 19-20; 36-37)</a:t>
            </a:r>
            <a:endParaRPr lang="en-GB" altLang="zh-CN" sz="3200" dirty="0">
              <a:solidFill>
                <a:schemeClr val="tx2">
                  <a:lumMod val="50000"/>
                </a:schemeClr>
              </a:solidFill>
              <a:latin typeface="+mn-lt"/>
            </a:endParaRPr>
          </a:p>
        </p:txBody>
      </p:sp>
      <p:sp>
        <p:nvSpPr>
          <p:cNvPr id="51203" name="CasellaDiTesto 2"/>
          <p:cNvSpPr txBox="1">
            <a:spLocks noChangeArrowheads="1"/>
          </p:cNvSpPr>
          <p:nvPr/>
        </p:nvSpPr>
        <p:spPr bwMode="auto">
          <a:xfrm>
            <a:off x="125413" y="1268413"/>
            <a:ext cx="6894512" cy="538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endParaRPr lang="it-IT" altLang="it-IT" sz="2000" dirty="0">
              <a:solidFill>
                <a:srgbClr val="000000"/>
              </a:solidFill>
            </a:endParaRPr>
          </a:p>
          <a:p>
            <a:pPr>
              <a:defRPr/>
            </a:pPr>
            <a:r>
              <a:rPr lang="en-US" sz="2000" dirty="0">
                <a:solidFill>
                  <a:srgbClr val="000000"/>
                </a:solidFill>
              </a:rPr>
              <a:t>He has refused his Assent to Laws, the most wholesome and necessary for the public good.</a:t>
            </a:r>
          </a:p>
          <a:p>
            <a:pPr>
              <a:defRPr/>
            </a:pPr>
            <a:r>
              <a:rPr lang="en-US" sz="2000" dirty="0">
                <a:solidFill>
                  <a:srgbClr val="000000"/>
                </a:solidFill>
              </a:rPr>
              <a:t>He has forbidden his Governors to pass Laws of immediate and pressing importance, unless suspended in their operation till his Assent should be obtained; and when so suspended, he has utterly neglected to attend to them.</a:t>
            </a:r>
          </a:p>
          <a:p>
            <a:pPr>
              <a:defRPr/>
            </a:pPr>
            <a:r>
              <a:rPr lang="en-US" sz="2000" dirty="0">
                <a:solidFill>
                  <a:srgbClr val="000000"/>
                </a:solidFill>
              </a:rPr>
              <a:t>He has refused to pass other Laws for the accommodation of large districts of people, unless those people would relinquish the right of Representation in the Legislature, a right inestimable to them and formidable to tyrants only.</a:t>
            </a:r>
          </a:p>
          <a:p>
            <a:pPr>
              <a:defRPr/>
            </a:pPr>
            <a:r>
              <a:rPr lang="en-US" sz="2000" dirty="0">
                <a:solidFill>
                  <a:srgbClr val="000000"/>
                </a:solidFill>
              </a:rPr>
              <a:t>He has called together legislative bodies at places unusual, uncomfortable, and distant from the depository of their Public Records, for the sole purpose of fatiguing them into compliance with his measures.</a:t>
            </a:r>
          </a:p>
          <a:p>
            <a:pPr marL="342900" indent="-342900">
              <a:buFontTx/>
              <a:buChar char="-"/>
              <a:defRPr/>
            </a:pPr>
            <a:endParaRPr lang="it-IT" altLang="it-IT" sz="2000" b="1" dirty="0">
              <a:solidFill>
                <a:schemeClr val="accent3"/>
              </a:solidFill>
            </a:endParaRPr>
          </a:p>
          <a:p>
            <a:pPr>
              <a:defRPr/>
            </a:pPr>
            <a:endParaRPr lang="it-IT" altLang="it-IT" sz="2400" dirty="0">
              <a:solidFill>
                <a:schemeClr val="accent1"/>
              </a:solidFill>
            </a:endParaRPr>
          </a:p>
        </p:txBody>
      </p:sp>
      <p:sp>
        <p:nvSpPr>
          <p:cNvPr id="53252" name="CasellaDiTesto 1"/>
          <p:cNvSpPr txBox="1">
            <a:spLocks noChangeArrowheads="1"/>
          </p:cNvSpPr>
          <p:nvPr/>
        </p:nvSpPr>
        <p:spPr bwMode="auto">
          <a:xfrm>
            <a:off x="7019925" y="1484313"/>
            <a:ext cx="187325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a:solidFill>
                  <a:srgbClr val="FF0000"/>
                </a:solidFill>
              </a:rPr>
              <a:t>The item HE appears 19 times alway referring to…</a:t>
            </a:r>
          </a:p>
          <a:p>
            <a:r>
              <a:rPr lang="it-IT" altLang="it-IT">
                <a:solidFill>
                  <a:srgbClr val="FF0000"/>
                </a:solidFill>
              </a:rPr>
              <a:t>????</a:t>
            </a:r>
          </a:p>
          <a:p>
            <a:endParaRPr lang="it-IT" altLang="it-IT">
              <a:solidFill>
                <a:srgbClr val="FF0000"/>
              </a:solidFill>
            </a:endParaRPr>
          </a:p>
          <a:p>
            <a:r>
              <a:rPr lang="it-IT" altLang="it-IT">
                <a:solidFill>
                  <a:srgbClr val="FF0000"/>
                </a:solidFill>
              </a:rPr>
              <a:t>And always in what syntactic position??</a:t>
            </a:r>
          </a:p>
          <a:p>
            <a:endParaRPr lang="it-IT" altLang="it-IT">
              <a:solidFill>
                <a:srgbClr val="FF0000"/>
              </a:solidFill>
            </a:endParaRPr>
          </a:p>
          <a:p>
            <a:r>
              <a:rPr lang="it-IT" altLang="it-IT">
                <a:solidFill>
                  <a:srgbClr val="FF0000"/>
                </a:solidFill>
              </a:rPr>
              <a:t>The item HIM is never used.</a:t>
            </a:r>
          </a:p>
          <a:p>
            <a:r>
              <a:rPr lang="it-IT" altLang="it-IT">
                <a:solidFill>
                  <a:srgbClr val="FF0000"/>
                </a:solidFill>
              </a:rPr>
              <a:t>What does this mean?</a:t>
            </a:r>
          </a:p>
        </p:txBody>
      </p:sp>
    </p:spTree>
    <p:extLst>
      <p:ext uri="{BB962C8B-B14F-4D97-AF65-F5344CB8AC3E}">
        <p14:creationId xmlns:p14="http://schemas.microsoft.com/office/powerpoint/2010/main" val="404360662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274" name="Oggetto 1"/>
          <p:cNvGraphicFramePr>
            <a:graphicFrameLocks noChangeAspect="1"/>
          </p:cNvGraphicFramePr>
          <p:nvPr/>
        </p:nvGraphicFramePr>
        <p:xfrm>
          <a:off x="942975" y="188913"/>
          <a:ext cx="6149975" cy="6192837"/>
        </p:xfrm>
        <a:graphic>
          <a:graphicData uri="http://schemas.openxmlformats.org/presentationml/2006/ole">
            <mc:AlternateContent xmlns:mc="http://schemas.openxmlformats.org/markup-compatibility/2006">
              <mc:Choice xmlns:v="urn:schemas-microsoft-com:vml" Requires="v">
                <p:oleObj name="Acrobat Document" r:id="rId2" imgW="3777937" imgH="4038292" progId="AcroExch.Document.DC">
                  <p:embed/>
                </p:oleObj>
              </mc:Choice>
              <mc:Fallback>
                <p:oleObj name="Acrobat Document" r:id="rId2" imgW="3777937" imgH="4038292" progId="AcroExch.Document.DC">
                  <p:embed/>
                  <p:pic>
                    <p:nvPicPr>
                      <p:cNvPr id="54274" name="Oggetto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975" y="188913"/>
                        <a:ext cx="6149975"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9878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r>
              <a:rPr lang="it-IT" altLang="it-IT" sz="4400"/>
              <a:t>Truth</a:t>
            </a:r>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7</a:t>
            </a:fld>
            <a:endParaRPr lang="it-IT" altLang="it-IT" sz="1600">
              <a:solidFill>
                <a:srgbClr val="2F4B2F"/>
              </a:solidFill>
            </a:endParaRPr>
          </a:p>
        </p:txBody>
      </p:sp>
      <p:sp>
        <p:nvSpPr>
          <p:cNvPr id="7" name="CasellaDiTesto 6">
            <a:extLst>
              <a:ext uri="{FF2B5EF4-FFF2-40B4-BE49-F238E27FC236}">
                <a16:creationId xmlns:a16="http://schemas.microsoft.com/office/drawing/2014/main" id="{95F85A51-53F6-454E-BF95-7D5419213D53}"/>
              </a:ext>
            </a:extLst>
          </p:cNvPr>
          <p:cNvSpPr txBox="1"/>
          <p:nvPr/>
        </p:nvSpPr>
        <p:spPr>
          <a:xfrm>
            <a:off x="683568" y="1628800"/>
            <a:ext cx="7704856" cy="4524315"/>
          </a:xfrm>
          <a:prstGeom prst="rect">
            <a:avLst/>
          </a:prstGeom>
          <a:noFill/>
        </p:spPr>
        <p:txBody>
          <a:bodyPr wrap="square">
            <a:spAutoFit/>
          </a:bodyPr>
          <a:lstStyle/>
          <a:p>
            <a:pPr algn="l"/>
            <a:r>
              <a:rPr lang="it-IT" sz="2400" b="0" i="0" dirty="0" err="1">
                <a:solidFill>
                  <a:srgbClr val="000000"/>
                </a:solidFill>
                <a:effectLst/>
                <a:latin typeface="Georgia" panose="02040502050405020303" pitchFamily="18" charset="0"/>
              </a:rPr>
              <a:t>As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Russia’s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bloody</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military</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operation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against</a:t>
            </a:r>
            <a:r>
              <a:rPr lang="it-IT" sz="2400" b="0" i="0" dirty="0">
                <a:solidFill>
                  <a:srgbClr val="000000"/>
                </a:solidFill>
                <a:effectLst/>
                <a:latin typeface="Georgia" panose="02040502050405020303" pitchFamily="18" charset="0"/>
              </a:rPr>
              <a:t> Ukraine </a:t>
            </a:r>
            <a:r>
              <a:rPr lang="it-IT" sz="2400" b="0" i="0" dirty="0" err="1">
                <a:solidFill>
                  <a:srgbClr val="000000"/>
                </a:solidFill>
                <a:effectLst/>
                <a:latin typeface="Georgia" panose="02040502050405020303" pitchFamily="18" charset="0"/>
              </a:rPr>
              <a:t>nears</a:t>
            </a:r>
            <a:r>
              <a:rPr lang="it-IT" sz="2400" b="0" i="0" dirty="0">
                <a:solidFill>
                  <a:srgbClr val="000000"/>
                </a:solidFill>
                <a:effectLst/>
                <a:latin typeface="Georgia" panose="02040502050405020303" pitchFamily="18" charset="0"/>
              </a:rPr>
              <a:t> the end of </a:t>
            </a:r>
            <a:r>
              <a:rPr lang="it-IT" sz="2400" b="0" i="0" dirty="0" err="1">
                <a:solidFill>
                  <a:srgbClr val="000000"/>
                </a:solidFill>
                <a:effectLst/>
                <a:latin typeface="Georgia" panose="02040502050405020303" pitchFamily="18" charset="0"/>
              </a:rPr>
              <a:t>its</a:t>
            </a:r>
            <a:r>
              <a:rPr lang="it-IT" sz="2400" b="0" i="0" dirty="0">
                <a:solidFill>
                  <a:srgbClr val="000000"/>
                </a:solidFill>
                <a:effectLst/>
                <a:latin typeface="Georgia" panose="02040502050405020303" pitchFamily="18" charset="0"/>
              </a:rPr>
              <a:t> first week, the </a:t>
            </a:r>
            <a:r>
              <a:rPr lang="it-IT" sz="2400" b="0" i="0" dirty="0" err="1">
                <a:solidFill>
                  <a:srgbClr val="000000"/>
                </a:solidFill>
                <a:effectLst/>
                <a:latin typeface="Georgia" panose="02040502050405020303" pitchFamily="18" charset="0"/>
              </a:rPr>
              <a:t>Kremlin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has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been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working</a:t>
            </a:r>
            <a:r>
              <a:rPr lang="it-IT" sz="2400" b="0" i="0" dirty="0">
                <a:solidFill>
                  <a:srgbClr val="000000"/>
                </a:solidFill>
                <a:effectLst/>
                <a:latin typeface="Georgia" panose="02040502050405020303" pitchFamily="18" charset="0"/>
              </a:rPr>
              <a:t> hard to </a:t>
            </a:r>
            <a:r>
              <a:rPr lang="it-IT" sz="2400" b="0" i="0" dirty="0" err="1">
                <a:solidFill>
                  <a:srgbClr val="000000"/>
                </a:solidFill>
                <a:effectLst/>
                <a:latin typeface="Georgia" panose="02040502050405020303" pitchFamily="18" charset="0"/>
              </a:rPr>
              <a:t>promote</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its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version</a:t>
            </a:r>
            <a:r>
              <a:rPr lang="it-IT" sz="2400" b="0" i="0" dirty="0">
                <a:solidFill>
                  <a:srgbClr val="000000"/>
                </a:solidFill>
                <a:effectLst/>
                <a:latin typeface="Georgia" panose="02040502050405020303" pitchFamily="18" charset="0"/>
              </a:rPr>
              <a:t> of </a:t>
            </a:r>
            <a:r>
              <a:rPr lang="it-IT" sz="2400" b="0" i="0" dirty="0" err="1">
                <a:solidFill>
                  <a:srgbClr val="000000"/>
                </a:solidFill>
                <a:effectLst/>
                <a:latin typeface="Georgia" panose="02040502050405020303" pitchFamily="18" charset="0"/>
              </a:rPr>
              <a:t>events</a:t>
            </a:r>
            <a:r>
              <a:rPr lang="it-IT" sz="2400" b="0" i="0" dirty="0">
                <a:solidFill>
                  <a:srgbClr val="000000"/>
                </a:solidFill>
                <a:effectLst/>
                <a:latin typeface="Georgia" panose="02040502050405020303" pitchFamily="18" charset="0"/>
              </a:rPr>
              <a:t> in the face of </a:t>
            </a:r>
            <a:r>
              <a:rPr lang="it-IT" sz="2400" b="0" i="0" dirty="0" err="1">
                <a:solidFill>
                  <a:srgbClr val="000000"/>
                </a:solidFill>
                <a:effectLst/>
                <a:latin typeface="Georgia" panose="02040502050405020303" pitchFamily="18" charset="0"/>
              </a:rPr>
              <a:t>widespread</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indignation</a:t>
            </a:r>
            <a:r>
              <a:rPr lang="it-IT" sz="2400" b="0" i="0" dirty="0">
                <a:solidFill>
                  <a:srgbClr val="000000"/>
                </a:solidFill>
                <a:effectLst/>
                <a:latin typeface="Georgia" panose="02040502050405020303" pitchFamily="18" charset="0"/>
              </a:rPr>
              <a:t> and an anti-war </a:t>
            </a:r>
            <a:r>
              <a:rPr lang="it-IT" sz="2400" b="0" i="0" dirty="0" err="1">
                <a:solidFill>
                  <a:srgbClr val="000000"/>
                </a:solidFill>
                <a:effectLst/>
                <a:latin typeface="Georgia" panose="02040502050405020303" pitchFamily="18" charset="0"/>
              </a:rPr>
              <a:t>movement</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at</a:t>
            </a:r>
            <a:r>
              <a:rPr lang="it-IT" sz="2400" b="0" i="0" dirty="0">
                <a:solidFill>
                  <a:srgbClr val="000000"/>
                </a:solidFill>
                <a:effectLst/>
                <a:latin typeface="Georgia" panose="02040502050405020303" pitchFamily="18" charset="0"/>
              </a:rPr>
              <a:t> home, </a:t>
            </a:r>
            <a:r>
              <a:rPr lang="it-IT" sz="2400" b="0" i="0" dirty="0" err="1">
                <a:solidFill>
                  <a:srgbClr val="000000"/>
                </a:solidFill>
                <a:effectLst/>
                <a:latin typeface="Georgia" panose="02040502050405020303" pitchFamily="18" charset="0"/>
              </a:rPr>
              <a:t>which</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has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seen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nearly</a:t>
            </a:r>
            <a:r>
              <a:rPr lang="it-IT" sz="2400" b="0" i="0" dirty="0">
                <a:solidFill>
                  <a:srgbClr val="000000"/>
                </a:solidFill>
                <a:effectLst/>
                <a:latin typeface="Georgia" panose="02040502050405020303" pitchFamily="18" charset="0"/>
              </a:rPr>
              <a:t> 7,000 </a:t>
            </a:r>
            <a:r>
              <a:rPr lang="it-IT" sz="2400" b="0" i="0" dirty="0" err="1">
                <a:solidFill>
                  <a:srgbClr val="000000"/>
                </a:solidFill>
                <a:effectLst/>
                <a:latin typeface="Georgia" panose="02040502050405020303" pitchFamily="18" charset="0"/>
              </a:rPr>
              <a:t>people</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arrested</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across</a:t>
            </a:r>
            <a:r>
              <a:rPr lang="it-IT" sz="2400" b="0" i="0" dirty="0">
                <a:solidFill>
                  <a:srgbClr val="000000"/>
                </a:solidFill>
                <a:effectLst/>
                <a:latin typeface="Georgia" panose="02040502050405020303" pitchFamily="18" charset="0"/>
              </a:rPr>
              <a:t> the country </a:t>
            </a:r>
            <a:r>
              <a:rPr lang="it-IT" sz="2400" b="0" i="0" dirty="0" err="1">
                <a:solidFill>
                  <a:srgbClr val="000000"/>
                </a:solidFill>
                <a:effectLst/>
                <a:latin typeface="Georgia" panose="02040502050405020303" pitchFamily="18" charset="0"/>
              </a:rPr>
              <a:t>since</a:t>
            </a:r>
            <a:r>
              <a:rPr lang="it-IT" sz="2400" b="0" i="0" dirty="0">
                <a:solidFill>
                  <a:srgbClr val="000000"/>
                </a:solidFill>
                <a:effectLst/>
                <a:latin typeface="Georgia" panose="02040502050405020303" pitchFamily="18" charset="0"/>
              </a:rPr>
              <a:t> the </a:t>
            </a:r>
            <a:r>
              <a:rPr lang="it-IT" sz="2400" b="0" i="0" dirty="0" err="1">
                <a:solidFill>
                  <a:srgbClr val="000000"/>
                </a:solidFill>
                <a:effectLst/>
                <a:latin typeface="Georgia" panose="02040502050405020303" pitchFamily="18" charset="0"/>
              </a:rPr>
              <a:t>conflict</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began</a:t>
            </a:r>
            <a:r>
              <a:rPr lang="it-IT" sz="2400" b="0" i="0" dirty="0">
                <a:solidFill>
                  <a:srgbClr val="000000"/>
                </a:solidFill>
                <a:effectLst/>
                <a:latin typeface="Georgia" panose="02040502050405020303" pitchFamily="18" charset="0"/>
              </a:rPr>
              <a:t> on </a:t>
            </a:r>
            <a:r>
              <a:rPr lang="it-IT" sz="2400" b="0" i="0" dirty="0" err="1">
                <a:solidFill>
                  <a:srgbClr val="000000"/>
                </a:solidFill>
                <a:effectLst/>
                <a:latin typeface="Georgia" panose="02040502050405020303" pitchFamily="18" charset="0"/>
              </a:rPr>
              <a:t>Thursday</a:t>
            </a:r>
            <a:r>
              <a:rPr lang="it-IT" sz="2400" b="0" i="0" dirty="0">
                <a:solidFill>
                  <a:srgbClr val="000000"/>
                </a:solidFill>
                <a:effectLst/>
                <a:latin typeface="Georgia" panose="02040502050405020303" pitchFamily="18" charset="0"/>
              </a:rPr>
              <a:t>.</a:t>
            </a:r>
          </a:p>
          <a:p>
            <a:pPr algn="l"/>
            <a:r>
              <a:rPr lang="it-IT" sz="2400" b="0" i="0" dirty="0">
                <a:solidFill>
                  <a:srgbClr val="000000"/>
                </a:solidFill>
                <a:effectLst/>
                <a:latin typeface="Georgia" panose="02040502050405020303" pitchFamily="18" charset="0"/>
              </a:rPr>
              <a:t>For </a:t>
            </a:r>
            <a:r>
              <a:rPr lang="it-IT" sz="2400" b="0" i="0" dirty="0" err="1">
                <a:solidFill>
                  <a:srgbClr val="000000"/>
                </a:solidFill>
                <a:effectLst/>
                <a:latin typeface="Georgia" panose="02040502050405020303" pitchFamily="18" charset="0"/>
              </a:rPr>
              <a:t>instance</a:t>
            </a:r>
            <a:r>
              <a:rPr lang="it-IT" sz="2400" b="0" i="0" dirty="0">
                <a:solidFill>
                  <a:srgbClr val="000000"/>
                </a:solidFill>
                <a:effectLst/>
                <a:latin typeface="Georgia" panose="02040502050405020303" pitchFamily="18" charset="0"/>
              </a:rPr>
              <a:t>, a statement by </a:t>
            </a:r>
            <a:r>
              <a:rPr lang="it-IT" sz="2400" b="0" i="0" dirty="0" err="1">
                <a:solidFill>
                  <a:srgbClr val="000000"/>
                </a:solidFill>
                <a:effectLst/>
                <a:latin typeface="Georgia" panose="02040502050405020303" pitchFamily="18" charset="0"/>
              </a:rPr>
              <a:t>Russia’s</a:t>
            </a:r>
            <a:r>
              <a:rPr lang="it-IT" sz="2400" b="0" i="0" dirty="0">
                <a:solidFill>
                  <a:srgbClr val="000000"/>
                </a:solidFill>
                <a:effectLst/>
                <a:latin typeface="Georgia" panose="02040502050405020303" pitchFamily="18" charset="0"/>
              </a:rPr>
              <a:t> internet </a:t>
            </a:r>
            <a:r>
              <a:rPr lang="it-IT" sz="2400" b="0" i="0" dirty="0" err="1">
                <a:solidFill>
                  <a:srgbClr val="000000"/>
                </a:solidFill>
                <a:effectLst/>
                <a:latin typeface="Georgia" panose="02040502050405020303" pitchFamily="18" charset="0"/>
              </a:rPr>
              <a:t>censor</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board</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Roskomnadzor</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warns</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that</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referring</a:t>
            </a:r>
            <a:r>
              <a:rPr lang="it-IT" sz="2400" b="0" i="0" dirty="0">
                <a:solidFill>
                  <a:srgbClr val="000000"/>
                </a:solidFill>
                <a:effectLst/>
                <a:latin typeface="Georgia" panose="02040502050405020303" pitchFamily="18" charset="0"/>
              </a:rPr>
              <a:t> to the </a:t>
            </a:r>
            <a:r>
              <a:rPr lang="it-IT" sz="2400" b="0" i="0" dirty="0" err="1">
                <a:solidFill>
                  <a:srgbClr val="000000"/>
                </a:solidFill>
                <a:effectLst/>
                <a:latin typeface="Georgia" panose="02040502050405020303" pitchFamily="18" charset="0"/>
              </a:rPr>
              <a:t>ongoing</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military</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campaign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as</a:t>
            </a:r>
            <a:r>
              <a:rPr lang="it-IT" sz="2400" b="0" i="0" dirty="0">
                <a:solidFill>
                  <a:srgbClr val="000000"/>
                </a:solidFill>
                <a:effectLst/>
                <a:latin typeface="Georgia" panose="02040502050405020303" pitchFamily="18" charset="0"/>
              </a:rPr>
              <a:t> an “</a:t>
            </a:r>
            <a:r>
              <a:rPr lang="it-IT" sz="2400" b="0" i="0" dirty="0" err="1">
                <a:solidFill>
                  <a:srgbClr val="000000"/>
                </a:solidFill>
                <a:effectLst/>
                <a:latin typeface="Georgia" panose="02040502050405020303" pitchFamily="18" charset="0"/>
              </a:rPr>
              <a:t>invasion</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attack</a:t>
            </a:r>
            <a:r>
              <a:rPr lang="it-IT" sz="2400" b="0" i="0" dirty="0">
                <a:solidFill>
                  <a:srgbClr val="000000"/>
                </a:solidFill>
                <a:effectLst/>
                <a:latin typeface="Georgia" panose="02040502050405020303" pitchFamily="18" charset="0"/>
              </a:rPr>
              <a:t>” or “</a:t>
            </a:r>
            <a:r>
              <a:rPr lang="it-IT" sz="2400" b="0" i="0" dirty="0" err="1">
                <a:solidFill>
                  <a:srgbClr val="000000"/>
                </a:solidFill>
                <a:effectLst/>
                <a:latin typeface="Georgia" panose="02040502050405020303" pitchFamily="18" charset="0"/>
              </a:rPr>
              <a:t>declaration</a:t>
            </a:r>
            <a:r>
              <a:rPr lang="it-IT" sz="2400" b="0" i="0" dirty="0">
                <a:solidFill>
                  <a:srgbClr val="000000"/>
                </a:solidFill>
                <a:effectLst/>
                <a:latin typeface="Georgia" panose="02040502050405020303" pitchFamily="18" charset="0"/>
              </a:rPr>
              <a:t> of war” </a:t>
            </a:r>
            <a:r>
              <a:rPr lang="it-IT" sz="2400" b="0" i="0" dirty="0" err="1">
                <a:solidFill>
                  <a:srgbClr val="000000"/>
                </a:solidFill>
                <a:effectLst/>
                <a:latin typeface="Georgia" panose="02040502050405020303" pitchFamily="18" charset="0"/>
              </a:rPr>
              <a:t>will</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lead</a:t>
            </a:r>
            <a:r>
              <a:rPr lang="it-IT" sz="2400" b="0" i="0" dirty="0">
                <a:solidFill>
                  <a:srgbClr val="000000"/>
                </a:solidFill>
                <a:effectLst/>
                <a:latin typeface="Georgia" panose="02040502050405020303" pitchFamily="18" charset="0"/>
              </a:rPr>
              <a:t> to the </a:t>
            </a:r>
            <a:r>
              <a:rPr lang="it-IT" sz="2400" b="0" i="0" dirty="0" err="1">
                <a:solidFill>
                  <a:srgbClr val="000000"/>
                </a:solidFill>
                <a:effectLst/>
                <a:latin typeface="Georgia" panose="02040502050405020303" pitchFamily="18" charset="0"/>
              </a:rPr>
              <a:t>offending</a:t>
            </a:r>
            <a:r>
              <a:rPr lang="it-IT" sz="2400" b="0" i="0" dirty="0">
                <a:solidFill>
                  <a:srgbClr val="000000"/>
                </a:solidFill>
                <a:effectLst/>
                <a:latin typeface="Georgia" panose="02040502050405020303" pitchFamily="18" charset="0"/>
              </a:rPr>
              <a:t> website </a:t>
            </a:r>
            <a:r>
              <a:rPr lang="it-IT" sz="2400" b="0" i="0" dirty="0" err="1">
                <a:solidFill>
                  <a:srgbClr val="000000"/>
                </a:solidFill>
                <a:effectLst/>
                <a:latin typeface="Georgia" panose="02040502050405020303" pitchFamily="18" charset="0"/>
              </a:rPr>
              <a:t>being</a:t>
            </a:r>
            <a:r>
              <a:rPr lang="it-IT" sz="2400" b="0" i="0" dirty="0">
                <a:solidFill>
                  <a:srgbClr val="000000"/>
                </a:solidFill>
                <a:effectLst/>
                <a:latin typeface="Georgia" panose="02040502050405020303" pitchFamily="18" charset="0"/>
              </a:rPr>
              <a:t> </a:t>
            </a:r>
            <a:r>
              <a:rPr lang="it-IT" sz="2400" b="0" i="0" dirty="0" err="1">
                <a:solidFill>
                  <a:srgbClr val="000000"/>
                </a:solidFill>
                <a:effectLst/>
                <a:latin typeface="Georgia" panose="02040502050405020303" pitchFamily="18" charset="0"/>
              </a:rPr>
              <a:t>blocked</a:t>
            </a:r>
            <a:r>
              <a:rPr lang="it-IT" sz="2400" b="0" i="0" dirty="0">
                <a:solidFill>
                  <a:srgbClr val="000000"/>
                </a:solidFill>
                <a:effectLst/>
                <a:latin typeface="Georgia" panose="02040502050405020303" pitchFamily="18" charset="0"/>
              </a:rPr>
              <a:t>. </a:t>
            </a:r>
            <a:r>
              <a:rPr lang="it-IT" sz="1600" b="0" i="0" dirty="0">
                <a:solidFill>
                  <a:srgbClr val="00B050"/>
                </a:solidFill>
                <a:effectLst/>
                <a:latin typeface="Georgia" panose="02040502050405020303" pitchFamily="18" charset="0"/>
              </a:rPr>
              <a:t>(</a:t>
            </a:r>
            <a:r>
              <a:rPr lang="it-IT" sz="1600" b="0" i="0" dirty="0" err="1">
                <a:solidFill>
                  <a:srgbClr val="00B050"/>
                </a:solidFill>
                <a:effectLst/>
                <a:latin typeface="Georgia" panose="02040502050405020303" pitchFamily="18" charset="0"/>
              </a:rPr>
              <a:t>AlJazeera</a:t>
            </a:r>
            <a:r>
              <a:rPr lang="it-IT" sz="1600" b="0" i="0" dirty="0">
                <a:solidFill>
                  <a:srgbClr val="00B050"/>
                </a:solidFill>
                <a:effectLst/>
                <a:latin typeface="Georgia" panose="02040502050405020303" pitchFamily="18" charset="0"/>
              </a:rPr>
              <a:t>, March 2, 2022)</a:t>
            </a:r>
          </a:p>
        </p:txBody>
      </p:sp>
    </p:spTree>
    <p:extLst>
      <p:ext uri="{BB962C8B-B14F-4D97-AF65-F5344CB8AC3E}">
        <p14:creationId xmlns:p14="http://schemas.microsoft.com/office/powerpoint/2010/main" val="33402646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magin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8" y="2614613"/>
            <a:ext cx="6002337"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Immagin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88913"/>
            <a:ext cx="6002337"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CasellaDiTesto 5"/>
          <p:cNvSpPr txBox="1">
            <a:spLocks noChangeArrowheads="1"/>
          </p:cNvSpPr>
          <p:nvPr/>
        </p:nvSpPr>
        <p:spPr bwMode="auto">
          <a:xfrm>
            <a:off x="6443663" y="1196975"/>
            <a:ext cx="2449512"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000">
                <a:solidFill>
                  <a:srgbClr val="FF0000"/>
                </a:solidFill>
              </a:rPr>
              <a:t>The most common pronoun in the document is the possessive </a:t>
            </a:r>
            <a:r>
              <a:rPr lang="it-IT" altLang="it-IT" sz="2000" b="1">
                <a:solidFill>
                  <a:srgbClr val="FF0000"/>
                </a:solidFill>
              </a:rPr>
              <a:t>OUR</a:t>
            </a:r>
            <a:r>
              <a:rPr lang="it-IT" altLang="it-IT" sz="2000">
                <a:solidFill>
                  <a:srgbClr val="FF0000"/>
                </a:solidFill>
              </a:rPr>
              <a:t> (26 occurrences).</a:t>
            </a:r>
          </a:p>
          <a:p>
            <a:endParaRPr lang="it-IT" altLang="it-IT" sz="2000">
              <a:solidFill>
                <a:srgbClr val="FF0000"/>
              </a:solidFill>
            </a:endParaRPr>
          </a:p>
          <a:p>
            <a:r>
              <a:rPr lang="it-IT" altLang="it-IT" sz="2000">
                <a:solidFill>
                  <a:srgbClr val="FF0000"/>
                </a:solidFill>
              </a:rPr>
              <a:t>In the Declaration, the 3 pronouns </a:t>
            </a:r>
            <a:r>
              <a:rPr lang="it-IT" altLang="it-IT" sz="2000" b="1">
                <a:solidFill>
                  <a:srgbClr val="FF0000"/>
                </a:solidFill>
              </a:rPr>
              <a:t>we/us/our</a:t>
            </a:r>
            <a:r>
              <a:rPr lang="it-IT" altLang="it-IT" sz="2000">
                <a:solidFill>
                  <a:srgbClr val="FF0000"/>
                </a:solidFill>
              </a:rPr>
              <a:t> occur once every 23 words.</a:t>
            </a:r>
          </a:p>
          <a:p>
            <a:r>
              <a:rPr lang="it-IT" altLang="it-IT" sz="2000">
                <a:solidFill>
                  <a:srgbClr val="FF0000"/>
                </a:solidFill>
              </a:rPr>
              <a:t>While in common AE they occur once in every 256 words</a:t>
            </a:r>
          </a:p>
        </p:txBody>
      </p:sp>
    </p:spTree>
    <p:extLst>
      <p:ext uri="{BB962C8B-B14F-4D97-AF65-F5344CB8AC3E}">
        <p14:creationId xmlns:p14="http://schemas.microsoft.com/office/powerpoint/2010/main" val="11173409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Immagin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620713"/>
            <a:ext cx="8548688"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49927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GB" sz="4000" dirty="0"/>
              <a:t>Cohesion and anaphoric reference</a:t>
            </a:r>
            <a:endParaRPr lang="it-IT" sz="4000" dirty="0"/>
          </a:p>
        </p:txBody>
      </p:sp>
      <p:pic>
        <p:nvPicPr>
          <p:cNvPr id="60419" name="Segnaposto contenuto 3"/>
          <p:cNvPicPr>
            <a:picLocks noGrp="1"/>
          </p:cNvPicPr>
          <p:nvPr>
            <p:ph sz="quarter" idx="1"/>
          </p:nvPr>
        </p:nvPicPr>
        <p:blipFill>
          <a:blip r:embed="rId3">
            <a:extLst>
              <a:ext uri="{28A0092B-C50C-407E-A947-70E740481C1C}">
                <a14:useLocalDpi xmlns:a14="http://schemas.microsoft.com/office/drawing/2010/main" val="0"/>
              </a:ext>
            </a:extLst>
          </a:blip>
          <a:srcRect l="22240" t="37312" r="22240" b="19403"/>
          <a:stretch>
            <a:fillRect/>
          </a:stretch>
        </p:blipFill>
        <p:spPr>
          <a:xfrm>
            <a:off x="103188" y="1571625"/>
            <a:ext cx="8899525" cy="5126038"/>
          </a:xfrm>
        </p:spPr>
      </p:pic>
      <p:sp>
        <p:nvSpPr>
          <p:cNvPr id="60420"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5137BFB0-AAA7-44F9-9647-6C72927F6F18}" type="slidenum">
              <a:rPr lang="it-IT" altLang="it-IT" sz="1600" smtClean="0">
                <a:solidFill>
                  <a:srgbClr val="2F4B2F"/>
                </a:solidFill>
              </a:rPr>
              <a:pPr>
                <a:spcBef>
                  <a:spcPct val="0"/>
                </a:spcBef>
                <a:buClrTx/>
                <a:buSzTx/>
                <a:buFontTx/>
                <a:buNone/>
              </a:pPr>
              <a:t>72</a:t>
            </a:fld>
            <a:endParaRPr lang="it-IT" altLang="it-IT" sz="1600">
              <a:solidFill>
                <a:srgbClr val="2F4B2F"/>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olo 1"/>
          <p:cNvSpPr>
            <a:spLocks noGrp="1"/>
          </p:cNvSpPr>
          <p:nvPr>
            <p:ph type="title"/>
          </p:nvPr>
        </p:nvSpPr>
        <p:spPr>
          <a:xfrm>
            <a:off x="301625" y="0"/>
            <a:ext cx="8534400" cy="987425"/>
          </a:xfrm>
        </p:spPr>
        <p:txBody>
          <a:bodyPr/>
          <a:lstStyle/>
          <a:p>
            <a:r>
              <a:rPr lang="it-IT" altLang="it-IT" sz="4000"/>
              <a:t>The art of spin</a:t>
            </a:r>
            <a:br>
              <a:rPr lang="it-IT" altLang="it-IT" sz="4000"/>
            </a:br>
            <a:r>
              <a:rPr lang="it-IT" altLang="it-IT" sz="2000"/>
              <a:t>(Also Partington 7-11)</a:t>
            </a:r>
          </a:p>
        </p:txBody>
      </p:sp>
      <p:sp>
        <p:nvSpPr>
          <p:cNvPr id="99329" name="Rectangle 1"/>
          <p:cNvSpPr>
            <a:spLocks noChangeArrowheads="1"/>
          </p:cNvSpPr>
          <p:nvPr/>
        </p:nvSpPr>
        <p:spPr bwMode="auto">
          <a:xfrm>
            <a:off x="285750" y="1643063"/>
            <a:ext cx="8643938" cy="1108075"/>
          </a:xfrm>
          <a:prstGeom prst="rect">
            <a:avLst/>
          </a:prstGeom>
          <a:noFill/>
          <a:ln w="9525">
            <a:noFill/>
            <a:miter lim="800000"/>
            <a:headEnd/>
            <a:tailEnd/>
          </a:ln>
          <a:effectLst/>
        </p:spPr>
        <p:txBody>
          <a:bodyPr anchor="ctr">
            <a:spAutoFit/>
          </a:bodyPr>
          <a:lstStyle/>
          <a:p>
            <a:pPr>
              <a:defRPr/>
            </a:pPr>
            <a:r>
              <a:rPr lang="en-GB" altLang="zh-CN" sz="2200" dirty="0">
                <a:solidFill>
                  <a:schemeClr val="tx2">
                    <a:lumMod val="50000"/>
                  </a:schemeClr>
                </a:solidFill>
                <a:latin typeface="+mn-lt"/>
                <a:ea typeface="SimSun" pitchFamily="2" charset="-122"/>
              </a:rPr>
              <a:t>“</a:t>
            </a:r>
            <a:r>
              <a:rPr lang="en-GB" altLang="zh-CN" sz="2200" b="1" dirty="0">
                <a:solidFill>
                  <a:schemeClr val="tx2">
                    <a:lumMod val="50000"/>
                  </a:schemeClr>
                </a:solidFill>
                <a:latin typeface="+mn-lt"/>
                <a:ea typeface="SimSun" pitchFamily="2" charset="-122"/>
              </a:rPr>
              <a:t>spin</a:t>
            </a:r>
            <a:r>
              <a:rPr lang="en-GB" altLang="zh-CN" sz="2200" dirty="0">
                <a:solidFill>
                  <a:schemeClr val="tx2">
                    <a:lumMod val="50000"/>
                  </a:schemeClr>
                </a:solidFill>
                <a:latin typeface="+mn-lt"/>
                <a:ea typeface="SimSun" pitchFamily="2" charset="-122"/>
              </a:rPr>
              <a:t>”:  (baseball) putting spin on a ball is a pitcher’s technique used to fool or deceive an opponent </a:t>
            </a:r>
            <a:endParaRPr lang="it-IT" altLang="zh-CN" sz="2200" dirty="0">
              <a:solidFill>
                <a:schemeClr val="tx2">
                  <a:lumMod val="50000"/>
                </a:schemeClr>
              </a:solidFill>
              <a:latin typeface="+mn-lt"/>
            </a:endParaRPr>
          </a:p>
          <a:p>
            <a:pPr>
              <a:defRPr/>
            </a:pPr>
            <a:r>
              <a:rPr lang="en-GB" altLang="zh-CN" sz="2200" dirty="0">
                <a:solidFill>
                  <a:schemeClr val="tx2">
                    <a:lumMod val="50000"/>
                  </a:schemeClr>
                </a:solidFill>
                <a:latin typeface="+mn-lt"/>
                <a:ea typeface="SimSun" pitchFamily="2" charset="-122"/>
              </a:rPr>
              <a:t>“</a:t>
            </a:r>
            <a:r>
              <a:rPr lang="en-GB" altLang="zh-CN" sz="2200" b="1" dirty="0">
                <a:solidFill>
                  <a:schemeClr val="tx2">
                    <a:lumMod val="50000"/>
                  </a:schemeClr>
                </a:solidFill>
                <a:latin typeface="+mn-lt"/>
                <a:ea typeface="SimSun" pitchFamily="2" charset="-122"/>
              </a:rPr>
              <a:t>doctor</a:t>
            </a:r>
            <a:r>
              <a:rPr lang="en-GB" altLang="zh-CN" sz="2200" dirty="0">
                <a:solidFill>
                  <a:schemeClr val="tx2">
                    <a:lumMod val="50000"/>
                  </a:schemeClr>
                </a:solidFill>
                <a:latin typeface="+mn-lt"/>
                <a:ea typeface="SimSun" pitchFamily="2" charset="-122"/>
              </a:rPr>
              <a:t>”: a “healer”, someone who resolves a problem, a crisis</a:t>
            </a:r>
            <a:endParaRPr lang="en-GB" altLang="zh-CN" sz="2200" dirty="0">
              <a:solidFill>
                <a:schemeClr val="tx2">
                  <a:lumMod val="50000"/>
                </a:schemeClr>
              </a:solidFill>
              <a:latin typeface="+mn-lt"/>
            </a:endParaRPr>
          </a:p>
        </p:txBody>
      </p:sp>
      <p:pic>
        <p:nvPicPr>
          <p:cNvPr id="71684" name="Immagine 3"/>
          <p:cNvPicPr>
            <a:picLocks noChangeAspect="1" noChangeArrowheads="1"/>
          </p:cNvPicPr>
          <p:nvPr/>
        </p:nvPicPr>
        <p:blipFill>
          <a:blip r:embed="rId2">
            <a:extLst>
              <a:ext uri="{28A0092B-C50C-407E-A947-70E740481C1C}">
                <a14:useLocalDpi xmlns:a14="http://schemas.microsoft.com/office/drawing/2010/main" val="0"/>
              </a:ext>
            </a:extLst>
          </a:blip>
          <a:srcRect l="22084" t="49751" r="32193" b="18408"/>
          <a:stretch>
            <a:fillRect/>
          </a:stretch>
        </p:blipFill>
        <p:spPr bwMode="auto">
          <a:xfrm>
            <a:off x="219075" y="2857500"/>
            <a:ext cx="8731250"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CAD57BAB-FC71-40F0-A934-8C99FC186870}" type="slidenum">
              <a:rPr lang="it-IT" altLang="it-IT" sz="1600" smtClean="0">
                <a:solidFill>
                  <a:srgbClr val="2F4B2F"/>
                </a:solidFill>
              </a:rPr>
              <a:pPr>
                <a:spcBef>
                  <a:spcPct val="0"/>
                </a:spcBef>
                <a:buClrTx/>
                <a:buSzTx/>
                <a:buFontTx/>
                <a:buNone/>
              </a:pPr>
              <a:t>73</a:t>
            </a:fld>
            <a:endParaRPr lang="it-IT" altLang="it-IT" sz="1600">
              <a:solidFill>
                <a:srgbClr val="2F4B2F"/>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err="1"/>
              <a:t>Spin</a:t>
            </a:r>
            <a:r>
              <a:rPr lang="it-IT" dirty="0"/>
              <a:t> (public relations)</a:t>
            </a:r>
          </a:p>
        </p:txBody>
      </p:sp>
      <p:sp>
        <p:nvSpPr>
          <p:cNvPr id="3" name="Segnaposto contenuto 2"/>
          <p:cNvSpPr>
            <a:spLocks noGrp="1"/>
          </p:cNvSpPr>
          <p:nvPr>
            <p:ph sz="quarter" idx="1"/>
          </p:nvPr>
        </p:nvSpPr>
        <p:spPr>
          <a:xfrm>
            <a:off x="214313" y="1428750"/>
            <a:ext cx="8715375" cy="4670425"/>
          </a:xfrm>
        </p:spPr>
        <p:txBody>
          <a:bodyPr/>
          <a:lstStyle/>
          <a:p>
            <a:pPr algn="just">
              <a:defRPr/>
            </a:pPr>
            <a:r>
              <a:rPr lang="en-US" sz="1800" dirty="0">
                <a:solidFill>
                  <a:schemeClr val="accent1">
                    <a:lumMod val="50000"/>
                  </a:schemeClr>
                </a:solidFill>
              </a:rPr>
              <a:t>In </a:t>
            </a:r>
            <a:r>
              <a:rPr lang="en-US" sz="1800" dirty="0">
                <a:solidFill>
                  <a:schemeClr val="accent1">
                    <a:lumMod val="50000"/>
                  </a:schemeClr>
                </a:solidFill>
                <a:hlinkClick r:id="rId2" tooltip="Public relations"/>
              </a:rPr>
              <a:t>public relations</a:t>
            </a:r>
            <a:r>
              <a:rPr lang="en-US" sz="1800" dirty="0">
                <a:solidFill>
                  <a:schemeClr val="accent1">
                    <a:lumMod val="50000"/>
                  </a:schemeClr>
                </a:solidFill>
              </a:rPr>
              <a:t>, </a:t>
            </a:r>
            <a:r>
              <a:rPr lang="en-US" sz="1800" b="1" dirty="0">
                <a:solidFill>
                  <a:schemeClr val="accent1">
                    <a:lumMod val="50000"/>
                  </a:schemeClr>
                </a:solidFill>
              </a:rPr>
              <a:t>spin</a:t>
            </a:r>
            <a:r>
              <a:rPr lang="en-US" sz="1800" dirty="0">
                <a:solidFill>
                  <a:schemeClr val="accent1">
                    <a:lumMod val="50000"/>
                  </a:schemeClr>
                </a:solidFill>
              </a:rPr>
              <a:t> is a form of </a:t>
            </a:r>
            <a:r>
              <a:rPr lang="en-US" sz="1800" dirty="0">
                <a:solidFill>
                  <a:schemeClr val="accent1">
                    <a:lumMod val="50000"/>
                  </a:schemeClr>
                </a:solidFill>
                <a:hlinkClick r:id="rId3" tooltip="Propaganda"/>
              </a:rPr>
              <a:t>propaganda</a:t>
            </a:r>
            <a:r>
              <a:rPr lang="en-US" sz="1800" dirty="0">
                <a:solidFill>
                  <a:schemeClr val="accent1">
                    <a:lumMod val="50000"/>
                  </a:schemeClr>
                </a:solidFill>
              </a:rPr>
              <a:t>, achieved through providing a </a:t>
            </a:r>
            <a:r>
              <a:rPr lang="en-US" sz="1800" b="1" dirty="0">
                <a:solidFill>
                  <a:schemeClr val="accent1">
                    <a:lumMod val="50000"/>
                  </a:schemeClr>
                </a:solidFill>
              </a:rPr>
              <a:t>biased interpretation </a:t>
            </a:r>
            <a:r>
              <a:rPr lang="en-US" sz="1800" dirty="0">
                <a:solidFill>
                  <a:schemeClr val="accent1">
                    <a:lumMod val="50000"/>
                  </a:schemeClr>
                </a:solidFill>
              </a:rPr>
              <a:t>of an event or campaigning to persuade public opinion in favor or against some organization or public figure. </a:t>
            </a:r>
          </a:p>
          <a:p>
            <a:pPr algn="just">
              <a:defRPr/>
            </a:pPr>
            <a:r>
              <a:rPr lang="en-US" sz="1800" dirty="0">
                <a:solidFill>
                  <a:schemeClr val="accent1">
                    <a:lumMod val="50000"/>
                  </a:schemeClr>
                </a:solidFill>
              </a:rPr>
              <a:t>While traditional public relations may also rely on </a:t>
            </a:r>
            <a:r>
              <a:rPr lang="en-US" sz="1800" b="1" dirty="0">
                <a:solidFill>
                  <a:schemeClr val="accent1">
                    <a:lumMod val="50000"/>
                  </a:schemeClr>
                </a:solidFill>
              </a:rPr>
              <a:t>creative presentation of the facts</a:t>
            </a:r>
            <a:r>
              <a:rPr lang="en-US" sz="1800" dirty="0">
                <a:solidFill>
                  <a:schemeClr val="accent1">
                    <a:lumMod val="50000"/>
                  </a:schemeClr>
                </a:solidFill>
              </a:rPr>
              <a:t>, "spin" often implies the use of </a:t>
            </a:r>
            <a:r>
              <a:rPr lang="en-US" sz="1800" dirty="0">
                <a:solidFill>
                  <a:schemeClr val="accent1">
                    <a:lumMod val="50000"/>
                  </a:schemeClr>
                </a:solidFill>
                <a:hlinkClick r:id="rId4" tooltip="wikt:disingenuous"/>
              </a:rPr>
              <a:t>disingenuous</a:t>
            </a:r>
            <a:r>
              <a:rPr lang="en-US" sz="1800" dirty="0">
                <a:solidFill>
                  <a:schemeClr val="accent1">
                    <a:lumMod val="50000"/>
                  </a:schemeClr>
                </a:solidFill>
              </a:rPr>
              <a:t>, </a:t>
            </a:r>
            <a:r>
              <a:rPr lang="en-US" sz="1800" dirty="0">
                <a:solidFill>
                  <a:schemeClr val="accent1">
                    <a:lumMod val="50000"/>
                  </a:schemeClr>
                </a:solidFill>
                <a:hlinkClick r:id="rId5" tooltip="Deceptive"/>
              </a:rPr>
              <a:t>deceptive</a:t>
            </a:r>
            <a:r>
              <a:rPr lang="en-US" sz="1800" dirty="0">
                <a:solidFill>
                  <a:schemeClr val="accent1">
                    <a:lumMod val="50000"/>
                  </a:schemeClr>
                </a:solidFill>
              </a:rPr>
              <a:t>, and highly </a:t>
            </a:r>
            <a:r>
              <a:rPr lang="en-US" sz="1800" dirty="0">
                <a:solidFill>
                  <a:schemeClr val="accent1">
                    <a:lumMod val="50000"/>
                  </a:schemeClr>
                </a:solidFill>
                <a:hlinkClick r:id="rId6" tooltip="Psychological manipulation"/>
              </a:rPr>
              <a:t>manipulative</a:t>
            </a:r>
            <a:r>
              <a:rPr lang="en-US" sz="1800" dirty="0">
                <a:solidFill>
                  <a:schemeClr val="accent1">
                    <a:lumMod val="50000"/>
                  </a:schemeClr>
                </a:solidFill>
              </a:rPr>
              <a:t> tactics. </a:t>
            </a:r>
          </a:p>
          <a:p>
            <a:pPr algn="just">
              <a:defRPr/>
            </a:pPr>
            <a:r>
              <a:rPr lang="en-US" sz="1800" dirty="0">
                <a:solidFill>
                  <a:schemeClr val="accent1">
                    <a:lumMod val="50000"/>
                  </a:schemeClr>
                </a:solidFill>
              </a:rPr>
              <a:t>Politicians are often accused by their opponents of claiming to be truthful and seek the truth while using </a:t>
            </a:r>
            <a:r>
              <a:rPr lang="en-US" sz="1800" b="1" u="sng" dirty="0">
                <a:solidFill>
                  <a:schemeClr val="accent1">
                    <a:lumMod val="50000"/>
                  </a:schemeClr>
                </a:solidFill>
              </a:rPr>
              <a:t>spin tactics to manipulate public opinion, </a:t>
            </a:r>
            <a:r>
              <a:rPr lang="en-US" sz="1800" b="1" u="sng" dirty="0" err="1">
                <a:solidFill>
                  <a:schemeClr val="accent1">
                    <a:lumMod val="50000"/>
                  </a:schemeClr>
                </a:solidFill>
              </a:rPr>
              <a:t>i.e</a:t>
            </a:r>
            <a:r>
              <a:rPr lang="en-US" sz="1800" b="1" u="sng" dirty="0">
                <a:solidFill>
                  <a:schemeClr val="accent1">
                    <a:lumMod val="50000"/>
                  </a:schemeClr>
                </a:solidFill>
              </a:rPr>
              <a:t> ‘fake news’.</a:t>
            </a:r>
            <a:r>
              <a:rPr lang="en-US" sz="1800" dirty="0">
                <a:solidFill>
                  <a:schemeClr val="accent1">
                    <a:lumMod val="50000"/>
                  </a:schemeClr>
                </a:solidFill>
              </a:rPr>
              <a:t>. Large corporations with sophisticated public relations branches also engage in "spinning" information or events in their favor. </a:t>
            </a:r>
          </a:p>
          <a:p>
            <a:pPr algn="just">
              <a:defRPr/>
            </a:pPr>
            <a:r>
              <a:rPr lang="en-US" sz="1800" dirty="0">
                <a:solidFill>
                  <a:schemeClr val="accent1">
                    <a:lumMod val="50000"/>
                  </a:schemeClr>
                </a:solidFill>
              </a:rPr>
              <a:t>Because of the frequent association between spin and </a:t>
            </a:r>
            <a:r>
              <a:rPr lang="en-US" sz="1800" dirty="0">
                <a:solidFill>
                  <a:schemeClr val="accent1">
                    <a:lumMod val="50000"/>
                  </a:schemeClr>
                </a:solidFill>
                <a:hlinkClick r:id="rId7" tooltip="Press conference"/>
              </a:rPr>
              <a:t>press conferences</a:t>
            </a:r>
            <a:r>
              <a:rPr lang="en-US" sz="1800" dirty="0">
                <a:solidFill>
                  <a:schemeClr val="accent1">
                    <a:lumMod val="50000"/>
                  </a:schemeClr>
                </a:solidFill>
              </a:rPr>
              <a:t> (especially </a:t>
            </a:r>
            <a:r>
              <a:rPr lang="en-US" sz="1800" dirty="0">
                <a:solidFill>
                  <a:schemeClr val="accent1">
                    <a:lumMod val="50000"/>
                  </a:schemeClr>
                </a:solidFill>
                <a:hlinkClick r:id="rId8" tooltip="Government"/>
              </a:rPr>
              <a:t>government</a:t>
            </a:r>
            <a:r>
              <a:rPr lang="en-US" sz="1800" dirty="0">
                <a:solidFill>
                  <a:schemeClr val="accent1">
                    <a:lumMod val="50000"/>
                  </a:schemeClr>
                </a:solidFill>
              </a:rPr>
              <a:t> press conferences), the room in which these take place is sometimes described as a </a:t>
            </a:r>
            <a:r>
              <a:rPr lang="en-US" sz="1800" dirty="0">
                <a:solidFill>
                  <a:schemeClr val="accent1">
                    <a:lumMod val="50000"/>
                  </a:schemeClr>
                </a:solidFill>
                <a:hlinkClick r:id="rId9" tooltip="Spin room"/>
              </a:rPr>
              <a:t>spin room</a:t>
            </a:r>
            <a:r>
              <a:rPr lang="en-US" sz="1800" dirty="0">
                <a:solidFill>
                  <a:schemeClr val="accent1">
                    <a:lumMod val="50000"/>
                  </a:schemeClr>
                </a:solidFill>
              </a:rPr>
              <a:t> (see </a:t>
            </a:r>
            <a:r>
              <a:rPr lang="en-US" sz="1800" dirty="0" err="1">
                <a:solidFill>
                  <a:schemeClr val="accent1">
                    <a:lumMod val="50000"/>
                  </a:schemeClr>
                </a:solidFill>
              </a:rPr>
              <a:t>Partington</a:t>
            </a:r>
            <a:r>
              <a:rPr lang="en-US" sz="1800" dirty="0">
                <a:solidFill>
                  <a:schemeClr val="accent1">
                    <a:lumMod val="50000"/>
                  </a:schemeClr>
                </a:solidFill>
              </a:rPr>
              <a:t> Q2 pp.11;13)</a:t>
            </a:r>
          </a:p>
          <a:p>
            <a:pPr algn="just">
              <a:defRPr/>
            </a:pPr>
            <a:r>
              <a:rPr lang="en-US" sz="1800" dirty="0">
                <a:solidFill>
                  <a:schemeClr val="accent1">
                    <a:lumMod val="50000"/>
                  </a:schemeClr>
                </a:solidFill>
              </a:rPr>
              <a:t>A group of public relations </a:t>
            </a:r>
            <a:r>
              <a:rPr lang="en-US" sz="1800" b="1" dirty="0">
                <a:solidFill>
                  <a:schemeClr val="accent1">
                    <a:lumMod val="50000"/>
                  </a:schemeClr>
                </a:solidFill>
              </a:rPr>
              <a:t>advisors</a:t>
            </a:r>
            <a:r>
              <a:rPr lang="en-US" sz="1800" dirty="0">
                <a:solidFill>
                  <a:schemeClr val="accent1">
                    <a:lumMod val="50000"/>
                  </a:schemeClr>
                </a:solidFill>
              </a:rPr>
              <a:t>, </a:t>
            </a:r>
            <a:r>
              <a:rPr lang="en-US" sz="1800" b="1" dirty="0">
                <a:solidFill>
                  <a:schemeClr val="accent1">
                    <a:lumMod val="50000"/>
                  </a:schemeClr>
                </a:solidFill>
              </a:rPr>
              <a:t>pollsters</a:t>
            </a:r>
            <a:r>
              <a:rPr lang="en-US" sz="1800" dirty="0">
                <a:solidFill>
                  <a:schemeClr val="accent1">
                    <a:lumMod val="50000"/>
                  </a:schemeClr>
                </a:solidFill>
              </a:rPr>
              <a:t> and </a:t>
            </a:r>
            <a:r>
              <a:rPr lang="en-US" sz="1800" b="1" dirty="0">
                <a:solidFill>
                  <a:schemeClr val="accent1">
                    <a:lumMod val="50000"/>
                  </a:schemeClr>
                </a:solidFill>
              </a:rPr>
              <a:t>media consultants </a:t>
            </a:r>
            <a:r>
              <a:rPr lang="en-US" sz="1800" dirty="0">
                <a:solidFill>
                  <a:schemeClr val="accent1">
                    <a:lumMod val="50000"/>
                  </a:schemeClr>
                </a:solidFill>
              </a:rPr>
              <a:t>who develop spin may be referred to as "</a:t>
            </a:r>
            <a:r>
              <a:rPr lang="en-US" sz="1800" b="1" dirty="0">
                <a:solidFill>
                  <a:schemeClr val="accent1">
                    <a:lumMod val="50000"/>
                  </a:schemeClr>
                </a:solidFill>
              </a:rPr>
              <a:t>spin doctors</a:t>
            </a:r>
            <a:r>
              <a:rPr lang="en-US" sz="1800" dirty="0">
                <a:solidFill>
                  <a:schemeClr val="accent1">
                    <a:lumMod val="50000"/>
                  </a:schemeClr>
                </a:solidFill>
              </a:rPr>
              <a:t>" who </a:t>
            </a:r>
            <a:r>
              <a:rPr lang="en-US" sz="1800" b="1" u="sng" dirty="0">
                <a:solidFill>
                  <a:schemeClr val="accent1">
                    <a:lumMod val="50000"/>
                  </a:schemeClr>
                </a:solidFill>
              </a:rPr>
              <a:t>manipulate the truth </a:t>
            </a:r>
            <a:r>
              <a:rPr lang="en-US" sz="1800" dirty="0">
                <a:solidFill>
                  <a:schemeClr val="accent1">
                    <a:lumMod val="50000"/>
                  </a:schemeClr>
                </a:solidFill>
              </a:rPr>
              <a:t>and </a:t>
            </a:r>
            <a:r>
              <a:rPr lang="en-US" sz="1800" b="1" u="sng" dirty="0">
                <a:solidFill>
                  <a:schemeClr val="accent1">
                    <a:lumMod val="50000"/>
                  </a:schemeClr>
                </a:solidFill>
              </a:rPr>
              <a:t>create a biased interpretation of events</a:t>
            </a:r>
            <a:r>
              <a:rPr lang="en-US" sz="1800" dirty="0">
                <a:solidFill>
                  <a:schemeClr val="accent1">
                    <a:lumMod val="50000"/>
                  </a:schemeClr>
                </a:solidFill>
              </a:rPr>
              <a:t> for the person or group that hired them. (https://en.wikipedia.org/wiki/Spin_public_relations)</a:t>
            </a:r>
          </a:p>
          <a:p>
            <a:pPr>
              <a:defRPr/>
            </a:pPr>
            <a:endParaRPr lang="it-IT" dirty="0"/>
          </a:p>
        </p:txBody>
      </p:sp>
      <p:sp>
        <p:nvSpPr>
          <p:cNvPr id="72708" name="Segnaposto numero diapositiva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D23D2A07-93C9-4EC8-8C32-85DBD4092159}" type="slidenum">
              <a:rPr lang="it-IT" altLang="it-IT" sz="1600" smtClean="0">
                <a:solidFill>
                  <a:srgbClr val="2F4B2F"/>
                </a:solidFill>
              </a:rPr>
              <a:pPr>
                <a:spcBef>
                  <a:spcPct val="0"/>
                </a:spcBef>
                <a:buClrTx/>
                <a:buSzTx/>
                <a:buFontTx/>
                <a:buNone/>
              </a:pPr>
              <a:t>74</a:t>
            </a:fld>
            <a:endParaRPr lang="it-IT" altLang="it-IT" sz="1600">
              <a:solidFill>
                <a:srgbClr val="2F4B2F"/>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214313" y="357188"/>
            <a:ext cx="8572500" cy="6432550"/>
          </a:xfrm>
          <a:prstGeom prst="rect">
            <a:avLst/>
          </a:prstGeom>
          <a:noFill/>
          <a:ln w="9525">
            <a:noFill/>
            <a:miter lim="800000"/>
            <a:headEnd/>
            <a:tailEnd/>
          </a:ln>
          <a:effectLst/>
        </p:spPr>
        <p:txBody>
          <a:bodyPr anchor="ctr">
            <a:spAutoFit/>
          </a:bodyPr>
          <a:lstStyle/>
          <a:p>
            <a:pPr algn="ctr">
              <a:defRPr/>
            </a:pPr>
            <a:r>
              <a:rPr lang="en-GB" altLang="zh-CN" sz="3600" u="sng" dirty="0">
                <a:solidFill>
                  <a:schemeClr val="tx2">
                    <a:lumMod val="50000"/>
                  </a:schemeClr>
                </a:solidFill>
                <a:latin typeface="+mn-lt"/>
                <a:ea typeface="SimSun" pitchFamily="2" charset="-122"/>
              </a:rPr>
              <a:t>How is </a:t>
            </a:r>
            <a:r>
              <a:rPr lang="en-GB" altLang="zh-CN" sz="3600" b="1" u="sng" dirty="0">
                <a:solidFill>
                  <a:schemeClr val="tx2">
                    <a:lumMod val="50000"/>
                  </a:schemeClr>
                </a:solidFill>
                <a:latin typeface="+mn-lt"/>
                <a:ea typeface="SimSun" pitchFamily="2" charset="-122"/>
              </a:rPr>
              <a:t>SPIN</a:t>
            </a:r>
            <a:r>
              <a:rPr lang="en-GB" altLang="zh-CN" sz="3600" u="sng" dirty="0">
                <a:solidFill>
                  <a:schemeClr val="tx2">
                    <a:lumMod val="50000"/>
                  </a:schemeClr>
                </a:solidFill>
                <a:latin typeface="+mn-lt"/>
                <a:ea typeface="SimSun" pitchFamily="2" charset="-122"/>
              </a:rPr>
              <a:t> placed on a story? </a:t>
            </a:r>
            <a:endParaRPr lang="en-GB" altLang="zh-CN" sz="3600" dirty="0">
              <a:solidFill>
                <a:schemeClr val="tx2">
                  <a:lumMod val="50000"/>
                </a:schemeClr>
              </a:solidFill>
              <a:latin typeface="+mn-lt"/>
              <a:ea typeface="SimSun" pitchFamily="2" charset="-122"/>
            </a:endParaRPr>
          </a:p>
          <a:p>
            <a:pPr>
              <a:defRPr/>
            </a:pPr>
            <a:endParaRPr lang="it-IT" altLang="zh-CN" sz="2400" dirty="0">
              <a:solidFill>
                <a:schemeClr val="tx2">
                  <a:lumMod val="50000"/>
                </a:schemeClr>
              </a:solidFill>
              <a:latin typeface="+mn-lt"/>
            </a:endParaRPr>
          </a:p>
          <a:p>
            <a:pPr>
              <a:defRPr/>
            </a:pPr>
            <a:endParaRPr lang="it-IT" altLang="zh-CN" sz="24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the overall political effect that is desired</a:t>
            </a:r>
            <a:endParaRPr lang="it-IT" altLang="zh-CN" sz="28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celebrating success</a:t>
            </a:r>
            <a:r>
              <a:rPr lang="it-IT" altLang="zh-CN" sz="2800" dirty="0">
                <a:solidFill>
                  <a:schemeClr val="tx2">
                    <a:lumMod val="50000"/>
                  </a:schemeClr>
                </a:solidFill>
                <a:latin typeface="+mn-lt"/>
                <a:ea typeface="SimSun" pitchFamily="2" charset="-122"/>
              </a:rPr>
              <a:t> or </a:t>
            </a:r>
            <a:r>
              <a:rPr lang="en-GB" altLang="zh-CN" sz="2800" dirty="0">
                <a:solidFill>
                  <a:schemeClr val="tx2">
                    <a:lumMod val="50000"/>
                  </a:schemeClr>
                </a:solidFill>
                <a:latin typeface="+mn-lt"/>
                <a:ea typeface="SimSun" pitchFamily="2" charset="-122"/>
              </a:rPr>
              <a:t>ridiculing failure</a:t>
            </a:r>
            <a:endParaRPr lang="it-IT" altLang="zh-CN" sz="28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the way information is presented</a:t>
            </a:r>
            <a:endParaRPr lang="it-IT" altLang="zh-CN" sz="28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metaphors to influence the audience’s view of the event</a:t>
            </a:r>
            <a:endParaRPr lang="it-IT" altLang="zh-CN" sz="28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claiming credit</a:t>
            </a:r>
            <a:r>
              <a:rPr lang="it-IT" altLang="zh-CN" sz="2800" dirty="0">
                <a:solidFill>
                  <a:schemeClr val="tx2">
                    <a:lumMod val="50000"/>
                  </a:schemeClr>
                </a:solidFill>
                <a:latin typeface="+mn-lt"/>
                <a:ea typeface="SimSun" pitchFamily="2" charset="-122"/>
              </a:rPr>
              <a:t> or </a:t>
            </a:r>
            <a:r>
              <a:rPr lang="en-GB" altLang="zh-CN" sz="2800" dirty="0">
                <a:solidFill>
                  <a:schemeClr val="tx2">
                    <a:lumMod val="50000"/>
                  </a:schemeClr>
                </a:solidFill>
                <a:latin typeface="+mn-lt"/>
                <a:ea typeface="SimSun" pitchFamily="2" charset="-122"/>
              </a:rPr>
              <a:t>distributing blame or guilt</a:t>
            </a:r>
            <a:endParaRPr lang="it-IT" altLang="zh-CN" sz="2800" dirty="0">
              <a:solidFill>
                <a:schemeClr val="tx2">
                  <a:lumMod val="50000"/>
                </a:schemeClr>
              </a:solidFill>
              <a:latin typeface="+mn-lt"/>
            </a:endParaRPr>
          </a:p>
          <a:p>
            <a:pPr>
              <a:buFontTx/>
              <a:buChar char="•"/>
              <a:defRPr/>
            </a:pPr>
            <a:r>
              <a:rPr lang="en-GB" altLang="zh-CN" sz="2800" u="sng" dirty="0">
                <a:solidFill>
                  <a:schemeClr val="tx2">
                    <a:lumMod val="50000"/>
                  </a:schemeClr>
                </a:solidFill>
                <a:latin typeface="+mn-lt"/>
                <a:ea typeface="SimSun" pitchFamily="2" charset="-122"/>
              </a:rPr>
              <a:t>emphasizing</a:t>
            </a:r>
            <a:r>
              <a:rPr lang="en-GB" altLang="zh-CN" sz="2800" dirty="0">
                <a:solidFill>
                  <a:schemeClr val="tx2">
                    <a:lumMod val="50000"/>
                  </a:schemeClr>
                </a:solidFill>
                <a:latin typeface="+mn-lt"/>
                <a:ea typeface="SimSun" pitchFamily="2" charset="-122"/>
              </a:rPr>
              <a:t> the role of a participant/action</a:t>
            </a:r>
            <a:endParaRPr lang="it-IT" altLang="zh-CN" sz="2800" dirty="0">
              <a:solidFill>
                <a:schemeClr val="tx2">
                  <a:lumMod val="50000"/>
                </a:schemeClr>
              </a:solidFill>
              <a:latin typeface="+mn-lt"/>
            </a:endParaRPr>
          </a:p>
          <a:p>
            <a:pPr>
              <a:buFontTx/>
              <a:buChar char="•"/>
              <a:defRPr/>
            </a:pPr>
            <a:r>
              <a:rPr lang="en-GB" altLang="zh-CN" sz="2800" u="sng" dirty="0">
                <a:solidFill>
                  <a:schemeClr val="tx2">
                    <a:lumMod val="50000"/>
                  </a:schemeClr>
                </a:solidFill>
                <a:latin typeface="+mn-lt"/>
                <a:ea typeface="SimSun" pitchFamily="2" charset="-122"/>
              </a:rPr>
              <a:t>minimising</a:t>
            </a:r>
            <a:r>
              <a:rPr lang="en-GB" altLang="zh-CN" sz="2800" dirty="0">
                <a:solidFill>
                  <a:schemeClr val="tx2">
                    <a:lumMod val="50000"/>
                  </a:schemeClr>
                </a:solidFill>
                <a:latin typeface="+mn-lt"/>
                <a:ea typeface="SimSun" pitchFamily="2" charset="-122"/>
              </a:rPr>
              <a:t> the role of a participant/action</a:t>
            </a:r>
            <a:endParaRPr lang="it-IT" altLang="zh-CN" sz="2800" dirty="0">
              <a:solidFill>
                <a:schemeClr val="tx2">
                  <a:lumMod val="50000"/>
                </a:schemeClr>
              </a:solidFill>
              <a:latin typeface="+mn-lt"/>
            </a:endParaRPr>
          </a:p>
          <a:p>
            <a:pPr>
              <a:buFontTx/>
              <a:buChar char="•"/>
              <a:defRPr/>
            </a:pPr>
            <a:r>
              <a:rPr lang="en-GB" altLang="zh-CN" sz="2800" dirty="0">
                <a:solidFill>
                  <a:schemeClr val="tx2">
                    <a:lumMod val="50000"/>
                  </a:schemeClr>
                </a:solidFill>
                <a:latin typeface="+mn-lt"/>
                <a:ea typeface="SimSun" pitchFamily="2" charset="-122"/>
              </a:rPr>
              <a:t>foregrounding or </a:t>
            </a:r>
            <a:r>
              <a:rPr lang="en-GB" altLang="zh-CN" sz="2800" dirty="0" err="1">
                <a:solidFill>
                  <a:schemeClr val="tx2">
                    <a:lumMod val="50000"/>
                  </a:schemeClr>
                </a:solidFill>
                <a:latin typeface="+mn-lt"/>
                <a:ea typeface="SimSun" pitchFamily="2" charset="-122"/>
              </a:rPr>
              <a:t>backgrounding</a:t>
            </a:r>
            <a:r>
              <a:rPr lang="en-GB" altLang="zh-CN" sz="2800" dirty="0">
                <a:solidFill>
                  <a:schemeClr val="tx2">
                    <a:lumMod val="50000"/>
                  </a:schemeClr>
                </a:solidFill>
                <a:latin typeface="+mn-lt"/>
                <a:ea typeface="SimSun" pitchFamily="2" charset="-122"/>
              </a:rPr>
              <a:t> a participant through ACTIVE or PASSIVE voice</a:t>
            </a:r>
          </a:p>
          <a:p>
            <a:pPr>
              <a:defRPr/>
            </a:pPr>
            <a:endParaRPr lang="en-GB" altLang="zh-CN" sz="2400" dirty="0">
              <a:solidFill>
                <a:schemeClr val="tx2">
                  <a:lumMod val="50000"/>
                </a:schemeClr>
              </a:solidFill>
              <a:latin typeface="+mn-lt"/>
              <a:ea typeface="SimSun" pitchFamily="2" charset="-122"/>
            </a:endParaRPr>
          </a:p>
          <a:p>
            <a:pPr>
              <a:defRPr/>
            </a:pPr>
            <a:endParaRPr lang="en-GB" altLang="zh-CN" sz="2400" dirty="0">
              <a:solidFill>
                <a:schemeClr val="tx2">
                  <a:lumMod val="50000"/>
                </a:schemeClr>
              </a:solidFill>
              <a:latin typeface="+mn-lt"/>
            </a:endParaRPr>
          </a:p>
        </p:txBody>
      </p:sp>
      <p:sp>
        <p:nvSpPr>
          <p:cNvPr id="73731"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FE032EB6-2283-40CE-8A99-4B8F3AB030E1}" type="slidenum">
              <a:rPr lang="it-IT" altLang="it-IT" sz="1600" smtClean="0">
                <a:solidFill>
                  <a:srgbClr val="FFFFFF"/>
                </a:solidFill>
              </a:rPr>
              <a:pPr>
                <a:spcBef>
                  <a:spcPct val="0"/>
                </a:spcBef>
                <a:buClrTx/>
                <a:buSzTx/>
                <a:buFontTx/>
                <a:buNone/>
              </a:pPr>
              <a:t>75</a:t>
            </a:fld>
            <a:endParaRPr lang="it-IT" altLang="it-IT" sz="1600">
              <a:solidFill>
                <a:srgbClr val="FFFFFF"/>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olo 1"/>
          <p:cNvSpPr>
            <a:spLocks noGrp="1"/>
          </p:cNvSpPr>
          <p:nvPr>
            <p:ph type="title"/>
          </p:nvPr>
        </p:nvSpPr>
        <p:spPr/>
        <p:txBody>
          <a:bodyPr/>
          <a:lstStyle/>
          <a:p>
            <a:r>
              <a:rPr lang="it-IT" altLang="it-IT" sz="4400"/>
              <a:t>Spin: active or passive voice</a:t>
            </a:r>
          </a:p>
        </p:txBody>
      </p:sp>
      <p:sp>
        <p:nvSpPr>
          <p:cNvPr id="3" name="CasellaDiTesto 2"/>
          <p:cNvSpPr txBox="1"/>
          <p:nvPr/>
        </p:nvSpPr>
        <p:spPr>
          <a:xfrm>
            <a:off x="285750" y="1571625"/>
            <a:ext cx="8643938" cy="4770438"/>
          </a:xfrm>
          <a:prstGeom prst="rect">
            <a:avLst/>
          </a:prstGeom>
          <a:noFill/>
        </p:spPr>
        <p:txBody>
          <a:bodyPr>
            <a:spAutoFit/>
          </a:bodyPr>
          <a:lstStyle/>
          <a:p>
            <a:pPr eaLnBrk="1" hangingPunct="1">
              <a:defRPr/>
            </a:pPr>
            <a:r>
              <a:rPr lang="it-IT" sz="2800" dirty="0" err="1">
                <a:solidFill>
                  <a:schemeClr val="bg2">
                    <a:lumMod val="10000"/>
                  </a:schemeClr>
                </a:solidFill>
                <a:latin typeface="+mn-lt"/>
              </a:rPr>
              <a:t>Foregrounding</a:t>
            </a:r>
            <a:r>
              <a:rPr lang="it-IT" sz="2800" dirty="0">
                <a:solidFill>
                  <a:schemeClr val="bg2">
                    <a:lumMod val="10000"/>
                  </a:schemeClr>
                </a:solidFill>
                <a:latin typeface="+mn-lt"/>
              </a:rPr>
              <a:t> or </a:t>
            </a:r>
            <a:r>
              <a:rPr lang="it-IT" sz="2800" dirty="0" err="1">
                <a:solidFill>
                  <a:schemeClr val="bg2">
                    <a:lumMod val="10000"/>
                  </a:schemeClr>
                </a:solidFill>
                <a:latin typeface="+mn-lt"/>
              </a:rPr>
              <a:t>backgrounding</a:t>
            </a:r>
            <a:r>
              <a:rPr lang="it-IT" sz="2800" dirty="0">
                <a:solidFill>
                  <a:schemeClr val="bg2">
                    <a:lumMod val="10000"/>
                  </a:schemeClr>
                </a:solidFill>
                <a:latin typeface="+mn-lt"/>
              </a:rPr>
              <a:t> </a:t>
            </a:r>
            <a:r>
              <a:rPr lang="it-IT" sz="2800" dirty="0" err="1">
                <a:solidFill>
                  <a:schemeClr val="bg2">
                    <a:lumMod val="10000"/>
                  </a:schemeClr>
                </a:solidFill>
                <a:latin typeface="+mn-lt"/>
              </a:rPr>
              <a:t>participants</a:t>
            </a:r>
            <a:r>
              <a:rPr lang="it-IT" sz="2800" dirty="0">
                <a:solidFill>
                  <a:schemeClr val="bg2">
                    <a:lumMod val="10000"/>
                  </a:schemeClr>
                </a:solidFill>
                <a:latin typeface="+mn-lt"/>
              </a:rPr>
              <a:t> (</a:t>
            </a:r>
            <a:r>
              <a:rPr lang="it-IT" sz="2400" dirty="0">
                <a:solidFill>
                  <a:srgbClr val="002060"/>
                </a:solidFill>
                <a:latin typeface="+mn-lt"/>
              </a:rPr>
              <a:t>the </a:t>
            </a:r>
            <a:r>
              <a:rPr lang="en-US" sz="2400" dirty="0">
                <a:solidFill>
                  <a:srgbClr val="002060"/>
                </a:solidFill>
                <a:latin typeface="+mn-lt"/>
              </a:rPr>
              <a:t>practice of making or not making something stand out from the surrounding words or images</a:t>
            </a:r>
            <a:r>
              <a:rPr lang="en-US" sz="2800" dirty="0">
                <a:solidFill>
                  <a:srgbClr val="000000"/>
                </a:solidFill>
              </a:rPr>
              <a:t>)</a:t>
            </a:r>
            <a:r>
              <a:rPr lang="it-IT" sz="2800" dirty="0">
                <a:solidFill>
                  <a:srgbClr val="000000"/>
                </a:solidFill>
                <a:latin typeface="+mn-lt"/>
              </a:rPr>
              <a:t>:</a:t>
            </a:r>
          </a:p>
          <a:p>
            <a:pPr marL="342900" indent="-342900" eaLnBrk="1" hangingPunct="1">
              <a:buFontTx/>
              <a:buAutoNum type="arabicParenR"/>
              <a:defRPr/>
            </a:pPr>
            <a:r>
              <a:rPr lang="it-IT" sz="3200" b="1" i="1" dirty="0" err="1">
                <a:solidFill>
                  <a:schemeClr val="bg2">
                    <a:lumMod val="10000"/>
                  </a:schemeClr>
                </a:solidFill>
                <a:latin typeface="+mn-lt"/>
              </a:rPr>
              <a:t>Chancellor</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announces</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tax</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cuts</a:t>
            </a:r>
            <a:r>
              <a:rPr lang="it-IT" sz="3200" b="1" i="1" dirty="0">
                <a:solidFill>
                  <a:schemeClr val="bg2">
                    <a:lumMod val="10000"/>
                  </a:schemeClr>
                </a:solidFill>
                <a:latin typeface="+mn-lt"/>
              </a:rPr>
              <a:t> </a:t>
            </a:r>
            <a:r>
              <a:rPr lang="it-IT" sz="3200" dirty="0">
                <a:solidFill>
                  <a:schemeClr val="bg2">
                    <a:lumMod val="10000"/>
                  </a:schemeClr>
                </a:solidFill>
                <a:latin typeface="+mn-lt"/>
              </a:rPr>
              <a:t>(</a:t>
            </a:r>
            <a:r>
              <a:rPr lang="it-IT" sz="3200" dirty="0" err="1">
                <a:solidFill>
                  <a:schemeClr val="bg2">
                    <a:lumMod val="10000"/>
                  </a:schemeClr>
                </a:solidFill>
                <a:latin typeface="+mn-lt"/>
              </a:rPr>
              <a:t>active</a:t>
            </a:r>
            <a:r>
              <a:rPr lang="it-IT" sz="3200" dirty="0">
                <a:solidFill>
                  <a:schemeClr val="bg2">
                    <a:lumMod val="10000"/>
                  </a:schemeClr>
                </a:solidFill>
                <a:latin typeface="+mn-lt"/>
              </a:rPr>
              <a:t> voice-</a:t>
            </a:r>
            <a:r>
              <a:rPr lang="it-IT" sz="3200" dirty="0" err="1">
                <a:solidFill>
                  <a:schemeClr val="bg2">
                    <a:lumMod val="10000"/>
                  </a:schemeClr>
                </a:solidFill>
                <a:latin typeface="+mn-lt"/>
              </a:rPr>
              <a:t>Chancellor</a:t>
            </a:r>
            <a:r>
              <a:rPr lang="it-IT" sz="3200" dirty="0">
                <a:solidFill>
                  <a:schemeClr val="bg2">
                    <a:lumMod val="10000"/>
                  </a:schemeClr>
                </a:solidFill>
                <a:latin typeface="+mn-lt"/>
              </a:rPr>
              <a:t> </a:t>
            </a:r>
            <a:r>
              <a:rPr lang="it-IT" sz="3200" dirty="0" err="1">
                <a:solidFill>
                  <a:schemeClr val="bg2">
                    <a:lumMod val="10000"/>
                  </a:schemeClr>
                </a:solidFill>
                <a:latin typeface="+mn-lt"/>
              </a:rPr>
              <a:t>given</a:t>
            </a:r>
            <a:r>
              <a:rPr lang="it-IT" sz="3200" dirty="0">
                <a:solidFill>
                  <a:schemeClr val="bg2">
                    <a:lumMod val="10000"/>
                  </a:schemeClr>
                </a:solidFill>
                <a:latin typeface="+mn-lt"/>
              </a:rPr>
              <a:t> </a:t>
            </a:r>
            <a:r>
              <a:rPr lang="it-IT" sz="3200" dirty="0" err="1">
                <a:solidFill>
                  <a:schemeClr val="bg2">
                    <a:lumMod val="10000"/>
                  </a:schemeClr>
                </a:solidFill>
                <a:latin typeface="+mn-lt"/>
              </a:rPr>
              <a:t>prominence</a:t>
            </a:r>
            <a:r>
              <a:rPr lang="it-IT" sz="3200" dirty="0">
                <a:solidFill>
                  <a:schemeClr val="bg2">
                    <a:lumMod val="10000"/>
                  </a:schemeClr>
                </a:solidFill>
                <a:latin typeface="+mn-lt"/>
              </a:rPr>
              <a:t>)</a:t>
            </a:r>
          </a:p>
          <a:p>
            <a:pPr marL="342900" indent="-342900" eaLnBrk="1" hangingPunct="1">
              <a:buFontTx/>
              <a:buAutoNum type="arabicParenR"/>
              <a:defRPr/>
            </a:pPr>
            <a:r>
              <a:rPr lang="it-IT" sz="3200" b="1" i="1" dirty="0" err="1">
                <a:solidFill>
                  <a:schemeClr val="bg2">
                    <a:lumMod val="10000"/>
                  </a:schemeClr>
                </a:solidFill>
                <a:latin typeface="+mn-lt"/>
              </a:rPr>
              <a:t>Tax</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cuts</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announced</a:t>
            </a:r>
            <a:r>
              <a:rPr lang="it-IT" sz="3200" b="1" i="1" dirty="0">
                <a:solidFill>
                  <a:schemeClr val="bg2">
                    <a:lumMod val="10000"/>
                  </a:schemeClr>
                </a:solidFill>
                <a:latin typeface="+mn-lt"/>
              </a:rPr>
              <a:t> by </a:t>
            </a:r>
            <a:r>
              <a:rPr lang="it-IT" sz="3200" b="1" i="1" dirty="0" err="1">
                <a:solidFill>
                  <a:schemeClr val="bg2">
                    <a:lumMod val="10000"/>
                  </a:schemeClr>
                </a:solidFill>
                <a:latin typeface="+mn-lt"/>
              </a:rPr>
              <a:t>Chancellor</a:t>
            </a:r>
            <a:r>
              <a:rPr lang="it-IT" sz="3200" b="1" i="1" dirty="0">
                <a:solidFill>
                  <a:schemeClr val="bg2">
                    <a:lumMod val="10000"/>
                  </a:schemeClr>
                </a:solidFill>
                <a:latin typeface="+mn-lt"/>
              </a:rPr>
              <a:t> </a:t>
            </a:r>
            <a:r>
              <a:rPr lang="it-IT" sz="3200" dirty="0">
                <a:solidFill>
                  <a:schemeClr val="bg2">
                    <a:lumMod val="10000"/>
                  </a:schemeClr>
                </a:solidFill>
                <a:latin typeface="+mn-lt"/>
              </a:rPr>
              <a:t>(passive </a:t>
            </a:r>
            <a:r>
              <a:rPr lang="it-IT" sz="3200" dirty="0" err="1">
                <a:solidFill>
                  <a:schemeClr val="bg2">
                    <a:lumMod val="10000"/>
                  </a:schemeClr>
                </a:solidFill>
                <a:latin typeface="+mn-lt"/>
              </a:rPr>
              <a:t>voice-less</a:t>
            </a:r>
            <a:r>
              <a:rPr lang="it-IT" sz="3200" dirty="0">
                <a:solidFill>
                  <a:schemeClr val="bg2">
                    <a:lumMod val="10000"/>
                  </a:schemeClr>
                </a:solidFill>
                <a:latin typeface="+mn-lt"/>
              </a:rPr>
              <a:t> </a:t>
            </a:r>
            <a:r>
              <a:rPr lang="it-IT" sz="3200" dirty="0" err="1">
                <a:solidFill>
                  <a:schemeClr val="bg2">
                    <a:lumMod val="10000"/>
                  </a:schemeClr>
                </a:solidFill>
                <a:latin typeface="+mn-lt"/>
              </a:rPr>
              <a:t>prominence</a:t>
            </a:r>
            <a:r>
              <a:rPr lang="it-IT" sz="3200" dirty="0">
                <a:solidFill>
                  <a:schemeClr val="bg2">
                    <a:lumMod val="10000"/>
                  </a:schemeClr>
                </a:solidFill>
                <a:latin typeface="+mn-lt"/>
              </a:rPr>
              <a:t> </a:t>
            </a:r>
            <a:r>
              <a:rPr lang="it-IT" sz="3200" dirty="0" err="1">
                <a:solidFill>
                  <a:schemeClr val="bg2">
                    <a:lumMod val="10000"/>
                  </a:schemeClr>
                </a:solidFill>
                <a:latin typeface="+mn-lt"/>
              </a:rPr>
              <a:t>given</a:t>
            </a:r>
            <a:r>
              <a:rPr lang="it-IT" sz="3200" dirty="0">
                <a:solidFill>
                  <a:schemeClr val="bg2">
                    <a:lumMod val="10000"/>
                  </a:schemeClr>
                </a:solidFill>
                <a:latin typeface="+mn-lt"/>
              </a:rPr>
              <a:t> to </a:t>
            </a:r>
            <a:r>
              <a:rPr lang="it-IT" sz="3200" dirty="0" err="1">
                <a:solidFill>
                  <a:schemeClr val="bg2">
                    <a:lumMod val="10000"/>
                  </a:schemeClr>
                </a:solidFill>
                <a:latin typeface="+mn-lt"/>
              </a:rPr>
              <a:t>Chancellor</a:t>
            </a:r>
            <a:r>
              <a:rPr lang="it-IT" sz="3200" dirty="0">
                <a:solidFill>
                  <a:schemeClr val="bg2">
                    <a:lumMod val="10000"/>
                  </a:schemeClr>
                </a:solidFill>
                <a:latin typeface="+mn-lt"/>
              </a:rPr>
              <a:t>)</a:t>
            </a:r>
          </a:p>
          <a:p>
            <a:pPr marL="342900" indent="-342900" eaLnBrk="1" hangingPunct="1">
              <a:buFontTx/>
              <a:buAutoNum type="arabicParenR"/>
              <a:defRPr/>
            </a:pPr>
            <a:r>
              <a:rPr lang="it-IT" sz="3200" b="1" i="1" dirty="0" err="1">
                <a:solidFill>
                  <a:schemeClr val="bg2">
                    <a:lumMod val="10000"/>
                  </a:schemeClr>
                </a:solidFill>
                <a:latin typeface="+mn-lt"/>
              </a:rPr>
              <a:t>Tax</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cuts</a:t>
            </a:r>
            <a:r>
              <a:rPr lang="it-IT" sz="3200" b="1" i="1" dirty="0">
                <a:solidFill>
                  <a:schemeClr val="bg2">
                    <a:lumMod val="10000"/>
                  </a:schemeClr>
                </a:solidFill>
                <a:latin typeface="+mn-lt"/>
              </a:rPr>
              <a:t> </a:t>
            </a:r>
            <a:r>
              <a:rPr lang="it-IT" sz="3200" b="1" i="1" dirty="0" err="1">
                <a:solidFill>
                  <a:schemeClr val="bg2">
                    <a:lumMod val="10000"/>
                  </a:schemeClr>
                </a:solidFill>
                <a:latin typeface="+mn-lt"/>
              </a:rPr>
              <a:t>announced</a:t>
            </a:r>
            <a:r>
              <a:rPr lang="it-IT" sz="3200" b="1" i="1" dirty="0">
                <a:solidFill>
                  <a:schemeClr val="bg2">
                    <a:lumMod val="10000"/>
                  </a:schemeClr>
                </a:solidFill>
                <a:latin typeface="+mn-lt"/>
              </a:rPr>
              <a:t> </a:t>
            </a:r>
            <a:r>
              <a:rPr lang="it-IT" sz="3200" dirty="0">
                <a:solidFill>
                  <a:schemeClr val="bg2">
                    <a:lumMod val="10000"/>
                  </a:schemeClr>
                </a:solidFill>
                <a:latin typeface="+mn-lt"/>
              </a:rPr>
              <a:t>(passive voice, </a:t>
            </a:r>
            <a:r>
              <a:rPr lang="it-IT" sz="3200" dirty="0" err="1">
                <a:solidFill>
                  <a:schemeClr val="bg2">
                    <a:lumMod val="10000"/>
                  </a:schemeClr>
                </a:solidFill>
                <a:latin typeface="+mn-lt"/>
              </a:rPr>
              <a:t>actor</a:t>
            </a:r>
            <a:r>
              <a:rPr lang="it-IT" sz="3200" dirty="0">
                <a:solidFill>
                  <a:schemeClr val="bg2">
                    <a:lumMod val="10000"/>
                  </a:schemeClr>
                </a:solidFill>
                <a:latin typeface="+mn-lt"/>
              </a:rPr>
              <a:t> not </a:t>
            </a:r>
            <a:r>
              <a:rPr lang="it-IT" sz="3200" dirty="0" err="1">
                <a:solidFill>
                  <a:schemeClr val="bg2">
                    <a:lumMod val="10000"/>
                  </a:schemeClr>
                </a:solidFill>
                <a:latin typeface="+mn-lt"/>
              </a:rPr>
              <a:t>included-no</a:t>
            </a:r>
            <a:r>
              <a:rPr lang="it-IT" sz="3200" dirty="0">
                <a:solidFill>
                  <a:schemeClr val="bg2">
                    <a:lumMod val="10000"/>
                  </a:schemeClr>
                </a:solidFill>
                <a:latin typeface="+mn-lt"/>
              </a:rPr>
              <a:t> </a:t>
            </a:r>
            <a:r>
              <a:rPr lang="it-IT" sz="3200" dirty="0" err="1">
                <a:solidFill>
                  <a:schemeClr val="bg2">
                    <a:lumMod val="10000"/>
                  </a:schemeClr>
                </a:solidFill>
                <a:latin typeface="+mn-lt"/>
              </a:rPr>
              <a:t>reference</a:t>
            </a:r>
            <a:r>
              <a:rPr lang="it-IT" sz="3200" dirty="0">
                <a:solidFill>
                  <a:schemeClr val="bg2">
                    <a:lumMod val="10000"/>
                  </a:schemeClr>
                </a:solidFill>
                <a:latin typeface="+mn-lt"/>
              </a:rPr>
              <a:t> to </a:t>
            </a:r>
            <a:r>
              <a:rPr lang="it-IT" sz="3200" dirty="0" err="1">
                <a:solidFill>
                  <a:schemeClr val="bg2">
                    <a:lumMod val="10000"/>
                  </a:schemeClr>
                </a:solidFill>
                <a:latin typeface="+mn-lt"/>
              </a:rPr>
              <a:t>Chancellor</a:t>
            </a:r>
            <a:r>
              <a:rPr lang="it-IT" sz="3200" dirty="0">
                <a:solidFill>
                  <a:schemeClr val="bg2">
                    <a:lumMod val="10000"/>
                  </a:schemeClr>
                </a:solidFill>
                <a:latin typeface="+mn-lt"/>
              </a:rPr>
              <a:t>)</a:t>
            </a:r>
          </a:p>
        </p:txBody>
      </p:sp>
      <p:sp>
        <p:nvSpPr>
          <p:cNvPr id="74756"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123CEB30-596B-4F62-B1FE-A2BE0FA72DEE}" type="slidenum">
              <a:rPr lang="it-IT" altLang="it-IT" sz="1600" smtClean="0">
                <a:solidFill>
                  <a:srgbClr val="2F4B2F"/>
                </a:solidFill>
              </a:rPr>
              <a:pPr>
                <a:spcBef>
                  <a:spcPct val="0"/>
                </a:spcBef>
                <a:buClrTx/>
                <a:buSzTx/>
                <a:buFontTx/>
                <a:buNone/>
              </a:pPr>
              <a:t>76</a:t>
            </a:fld>
            <a:endParaRPr lang="it-IT" altLang="it-IT" sz="1600">
              <a:solidFill>
                <a:srgbClr val="2F4B2F"/>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http://www.cartoonstock.com/newscartoons/cartoonists/efi/lowres/efin725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442913"/>
            <a:ext cx="8072437" cy="584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9"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928D7770-0225-4841-AED4-2632FCDB8225}" type="slidenum">
              <a:rPr lang="it-IT" altLang="it-IT" sz="1600" smtClean="0">
                <a:solidFill>
                  <a:srgbClr val="FFFFFF"/>
                </a:solidFill>
              </a:rPr>
              <a:pPr>
                <a:spcBef>
                  <a:spcPct val="0"/>
                </a:spcBef>
                <a:buClrTx/>
                <a:buSzTx/>
                <a:buFontTx/>
                <a:buNone/>
              </a:pPr>
              <a:t>77</a:t>
            </a:fld>
            <a:endParaRPr lang="it-IT" altLang="it-IT" sz="1600">
              <a:solidFill>
                <a:srgbClr val="FFFFFF"/>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000" dirty="0">
                <a:solidFill>
                  <a:schemeClr val="accent3">
                    <a:lumMod val="50000"/>
                  </a:schemeClr>
                </a:solidFill>
              </a:rPr>
              <a:t>Opinion </a:t>
            </a:r>
            <a:r>
              <a:rPr lang="it-IT" sz="4000" dirty="0" err="1">
                <a:solidFill>
                  <a:schemeClr val="accent3">
                    <a:lumMod val="50000"/>
                  </a:schemeClr>
                </a:solidFill>
              </a:rPr>
              <a:t>polls</a:t>
            </a:r>
            <a:r>
              <a:rPr lang="it-IT" sz="4000" dirty="0">
                <a:solidFill>
                  <a:schemeClr val="accent3">
                    <a:lumMod val="50000"/>
                  </a:schemeClr>
                </a:solidFill>
              </a:rPr>
              <a:t> and </a:t>
            </a:r>
            <a:r>
              <a:rPr lang="it-IT" sz="4000" dirty="0" err="1">
                <a:solidFill>
                  <a:schemeClr val="accent3">
                    <a:lumMod val="50000"/>
                  </a:schemeClr>
                </a:solidFill>
              </a:rPr>
              <a:t>pollsters</a:t>
            </a:r>
            <a:r>
              <a:rPr lang="it-IT" sz="4000" dirty="0">
                <a:solidFill>
                  <a:schemeClr val="accent3">
                    <a:lumMod val="50000"/>
                  </a:schemeClr>
                </a:solidFill>
              </a:rPr>
              <a:t> (1)</a:t>
            </a:r>
          </a:p>
        </p:txBody>
      </p:sp>
      <p:sp>
        <p:nvSpPr>
          <p:cNvPr id="3" name="Segnaposto contenuto 2"/>
          <p:cNvSpPr>
            <a:spLocks noGrp="1"/>
          </p:cNvSpPr>
          <p:nvPr>
            <p:ph sz="quarter" idx="1"/>
          </p:nvPr>
        </p:nvSpPr>
        <p:spPr>
          <a:xfrm>
            <a:off x="301625" y="1428750"/>
            <a:ext cx="5699125" cy="4670425"/>
          </a:xfrm>
        </p:spPr>
        <p:txBody>
          <a:bodyPr/>
          <a:lstStyle/>
          <a:p>
            <a:pPr algn="just">
              <a:defRPr/>
            </a:pPr>
            <a:r>
              <a:rPr lang="en-GB" sz="2400" dirty="0">
                <a:solidFill>
                  <a:schemeClr val="accent3">
                    <a:lumMod val="50000"/>
                  </a:schemeClr>
                </a:solidFill>
              </a:rPr>
              <a:t>Inquiries into public opinion conducted by interviewing a random sample of people.</a:t>
            </a:r>
            <a:endParaRPr lang="it-IT" sz="2400" dirty="0">
              <a:solidFill>
                <a:schemeClr val="accent3">
                  <a:lumMod val="50000"/>
                </a:schemeClr>
              </a:solidFill>
            </a:endParaRPr>
          </a:p>
          <a:p>
            <a:pPr algn="just">
              <a:defRPr/>
            </a:pPr>
            <a:r>
              <a:rPr lang="en-GB" sz="2400" dirty="0">
                <a:solidFill>
                  <a:schemeClr val="accent3">
                    <a:lumMod val="50000"/>
                  </a:schemeClr>
                </a:solidFill>
              </a:rPr>
              <a:t>Opinion polls are used by the media to assess </a:t>
            </a:r>
            <a:r>
              <a:rPr lang="en-GB" sz="2400" b="1" dirty="0">
                <a:solidFill>
                  <a:schemeClr val="accent3">
                    <a:lumMod val="50000"/>
                  </a:schemeClr>
                </a:solidFill>
              </a:rPr>
              <a:t>public perception</a:t>
            </a:r>
            <a:r>
              <a:rPr lang="en-GB" sz="2400" dirty="0">
                <a:solidFill>
                  <a:schemeClr val="accent3">
                    <a:lumMod val="50000"/>
                  </a:schemeClr>
                </a:solidFill>
              </a:rPr>
              <a:t> on political issues. </a:t>
            </a:r>
            <a:endParaRPr lang="it-IT" sz="2400" dirty="0">
              <a:solidFill>
                <a:schemeClr val="accent3">
                  <a:lumMod val="50000"/>
                </a:schemeClr>
              </a:solidFill>
            </a:endParaRPr>
          </a:p>
          <a:p>
            <a:pPr algn="just">
              <a:defRPr/>
            </a:pPr>
            <a:r>
              <a:rPr lang="en-GB" sz="2400" dirty="0">
                <a:solidFill>
                  <a:schemeClr val="accent3">
                    <a:lumMod val="50000"/>
                  </a:schemeClr>
                </a:solidFill>
              </a:rPr>
              <a:t>They are used during </a:t>
            </a:r>
            <a:r>
              <a:rPr lang="en-GB" sz="2400" b="1" dirty="0">
                <a:solidFill>
                  <a:schemeClr val="accent3">
                    <a:lumMod val="50000"/>
                  </a:schemeClr>
                </a:solidFill>
              </a:rPr>
              <a:t>electoral campaigns </a:t>
            </a:r>
            <a:r>
              <a:rPr lang="en-GB" sz="2400" dirty="0">
                <a:solidFill>
                  <a:schemeClr val="accent3">
                    <a:lumMod val="50000"/>
                  </a:schemeClr>
                </a:solidFill>
              </a:rPr>
              <a:t>to see how people are likely to vote. </a:t>
            </a:r>
            <a:endParaRPr lang="it-IT" sz="2400" dirty="0">
              <a:solidFill>
                <a:schemeClr val="accent3">
                  <a:lumMod val="50000"/>
                </a:schemeClr>
              </a:solidFill>
            </a:endParaRPr>
          </a:p>
          <a:p>
            <a:pPr algn="just">
              <a:defRPr/>
            </a:pPr>
            <a:r>
              <a:rPr lang="en-GB" sz="2400" dirty="0">
                <a:solidFill>
                  <a:schemeClr val="accent3">
                    <a:lumMod val="50000"/>
                  </a:schemeClr>
                </a:solidFill>
              </a:rPr>
              <a:t>They are also used during the lifetime of a government to see how the public views the government’s performance</a:t>
            </a:r>
            <a:r>
              <a:rPr lang="en-GB" sz="2800" dirty="0">
                <a:solidFill>
                  <a:schemeClr val="accent3">
                    <a:lumMod val="50000"/>
                  </a:schemeClr>
                </a:solidFill>
              </a:rPr>
              <a:t>. </a:t>
            </a:r>
            <a:endParaRPr lang="it-IT" sz="2800" dirty="0">
              <a:solidFill>
                <a:schemeClr val="accent3">
                  <a:lumMod val="50000"/>
                </a:schemeClr>
              </a:solidFill>
            </a:endParaRPr>
          </a:p>
        </p:txBody>
      </p:sp>
      <p:pic>
        <p:nvPicPr>
          <p:cNvPr id="76804" name="Picture 4" descr="http://2.bp.blogspot.com/_yKl83luU2oU/S6dofaALxAI/AAAAAAAAC5U/dTZ721m9k4Q/s400/poll-public-opinion_0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50" y="2286000"/>
            <a:ext cx="2952750"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5"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9E8C7F57-30BF-4C23-A1B2-C33381A148FE}" type="slidenum">
              <a:rPr lang="it-IT" altLang="it-IT" sz="1600" smtClean="0">
                <a:solidFill>
                  <a:srgbClr val="2F4B2F"/>
                </a:solidFill>
              </a:rPr>
              <a:pPr>
                <a:spcBef>
                  <a:spcPct val="0"/>
                </a:spcBef>
                <a:buClrTx/>
                <a:buSzTx/>
                <a:buFontTx/>
                <a:buNone/>
              </a:pPr>
              <a:t>78</a:t>
            </a:fld>
            <a:endParaRPr lang="it-IT" altLang="it-IT" sz="1600">
              <a:solidFill>
                <a:srgbClr val="2F4B2F"/>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www.thedrum.com/uploads/drum_basic_article/98217/main_images/POLL%3FWASH%20POST.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57188"/>
            <a:ext cx="5715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27" name="Picture 2" descr="http://petergkenyon.typepad.com/photos/uncategorized/2008/04/21/icm_poll_460x27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2928938"/>
            <a:ext cx="52387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3"/>
          <p:cNvSpPr txBox="1"/>
          <p:nvPr/>
        </p:nvSpPr>
        <p:spPr>
          <a:xfrm>
            <a:off x="357188" y="4071938"/>
            <a:ext cx="3000375" cy="1570037"/>
          </a:xfrm>
          <a:prstGeom prst="rect">
            <a:avLst/>
          </a:prstGeom>
          <a:noFill/>
        </p:spPr>
        <p:txBody>
          <a:bodyPr>
            <a:spAutoFit/>
          </a:bodyPr>
          <a:lstStyle/>
          <a:p>
            <a:pPr eaLnBrk="1" hangingPunct="1">
              <a:defRPr/>
            </a:pPr>
            <a:r>
              <a:rPr lang="it-IT" sz="3200" dirty="0">
                <a:solidFill>
                  <a:schemeClr val="bg2">
                    <a:lumMod val="10000"/>
                  </a:schemeClr>
                </a:solidFill>
                <a:latin typeface="+mn-lt"/>
              </a:rPr>
              <a:t>Other </a:t>
            </a:r>
            <a:r>
              <a:rPr lang="it-IT" sz="3200" dirty="0" err="1">
                <a:solidFill>
                  <a:schemeClr val="bg2">
                    <a:lumMod val="10000"/>
                  </a:schemeClr>
                </a:solidFill>
                <a:latin typeface="+mn-lt"/>
              </a:rPr>
              <a:t>examples</a:t>
            </a:r>
            <a:r>
              <a:rPr lang="it-IT" sz="3200" dirty="0">
                <a:solidFill>
                  <a:schemeClr val="bg2">
                    <a:lumMod val="10000"/>
                  </a:schemeClr>
                </a:solidFill>
                <a:latin typeface="+mn-lt"/>
              </a:rPr>
              <a:t>: </a:t>
            </a:r>
          </a:p>
          <a:p>
            <a:pPr eaLnBrk="1" hangingPunct="1">
              <a:defRPr/>
            </a:pPr>
            <a:r>
              <a:rPr lang="it-IT" sz="3200" dirty="0">
                <a:solidFill>
                  <a:schemeClr val="bg2">
                    <a:lumMod val="10000"/>
                  </a:schemeClr>
                </a:solidFill>
                <a:latin typeface="+mn-lt"/>
              </a:rPr>
              <a:t>(</a:t>
            </a:r>
            <a:r>
              <a:rPr lang="it-IT" sz="3200" dirty="0" err="1">
                <a:solidFill>
                  <a:schemeClr val="bg2">
                    <a:lumMod val="10000"/>
                  </a:schemeClr>
                </a:solidFill>
                <a:latin typeface="+mn-lt"/>
              </a:rPr>
              <a:t>Beard</a:t>
            </a:r>
            <a:r>
              <a:rPr lang="it-IT" sz="3200" dirty="0">
                <a:solidFill>
                  <a:schemeClr val="bg2">
                    <a:lumMod val="10000"/>
                  </a:schemeClr>
                </a:solidFill>
                <a:latin typeface="+mn-lt"/>
              </a:rPr>
              <a:t>: 33)</a:t>
            </a:r>
          </a:p>
        </p:txBody>
      </p:sp>
      <p:sp>
        <p:nvSpPr>
          <p:cNvPr id="7782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D1672F6B-BD92-43BA-AB5B-7DABF2184742}" type="slidenum">
              <a:rPr lang="it-IT" altLang="it-IT" sz="1600" smtClean="0">
                <a:solidFill>
                  <a:srgbClr val="FFFFFF"/>
                </a:solidFill>
              </a:rPr>
              <a:pPr>
                <a:spcBef>
                  <a:spcPct val="0"/>
                </a:spcBef>
                <a:buClrTx/>
                <a:buSzTx/>
                <a:buFontTx/>
                <a:buNone/>
              </a:pPr>
              <a:t>79</a:t>
            </a:fld>
            <a:endParaRPr lang="it-IT" altLang="it-IT" sz="16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pPr fontAlgn="base"/>
            <a:r>
              <a:rPr lang="it-IT" sz="2800" b="0" i="0" dirty="0">
                <a:solidFill>
                  <a:srgbClr val="FF0000"/>
                </a:solidFill>
                <a:effectLst/>
                <a:latin typeface="ReithSerif"/>
              </a:rPr>
              <a:t>The </a:t>
            </a:r>
            <a:r>
              <a:rPr lang="it-IT" sz="2800" b="0" i="0" dirty="0" err="1">
                <a:solidFill>
                  <a:srgbClr val="FF0000"/>
                </a:solidFill>
                <a:effectLst/>
                <a:latin typeface="ReithSerif"/>
              </a:rPr>
              <a:t>battle</a:t>
            </a:r>
            <a:r>
              <a:rPr lang="it-IT" sz="2800" b="0" i="0" dirty="0">
                <a:solidFill>
                  <a:srgbClr val="FF0000"/>
                </a:solidFill>
                <a:effectLst/>
                <a:latin typeface="ReithSerif"/>
              </a:rPr>
              <a:t> over the words </a:t>
            </a:r>
            <a:r>
              <a:rPr lang="it-IT" sz="2800" b="0" i="0" dirty="0" err="1">
                <a:solidFill>
                  <a:srgbClr val="FF0000"/>
                </a:solidFill>
                <a:effectLst/>
                <a:latin typeface="ReithSerif"/>
              </a:rPr>
              <a:t>used</a:t>
            </a:r>
            <a:r>
              <a:rPr lang="it-IT" sz="2800" b="0" i="0" dirty="0">
                <a:solidFill>
                  <a:srgbClr val="FF0000"/>
                </a:solidFill>
                <a:effectLst/>
                <a:latin typeface="ReithSerif"/>
              </a:rPr>
              <a:t> to </a:t>
            </a:r>
            <a:r>
              <a:rPr lang="it-IT" sz="2800" b="0" i="0" dirty="0" err="1">
                <a:solidFill>
                  <a:srgbClr val="FF0000"/>
                </a:solidFill>
                <a:effectLst/>
                <a:latin typeface="ReithSerif"/>
              </a:rPr>
              <a:t>describe</a:t>
            </a:r>
            <a:r>
              <a:rPr lang="it-IT" sz="2800" b="0" i="0" dirty="0">
                <a:solidFill>
                  <a:srgbClr val="FF0000"/>
                </a:solidFill>
                <a:effectLst/>
                <a:latin typeface="ReithSerif"/>
              </a:rPr>
              <a:t> </a:t>
            </a:r>
            <a:r>
              <a:rPr lang="it-IT" sz="2800" b="0" i="0" dirty="0" err="1">
                <a:solidFill>
                  <a:srgbClr val="FF0000"/>
                </a:solidFill>
                <a:effectLst/>
                <a:latin typeface="ReithSerif"/>
              </a:rPr>
              <a:t>migrants</a:t>
            </a:r>
            <a:endParaRPr lang="it-IT" sz="2800" b="0" i="0" dirty="0">
              <a:solidFill>
                <a:srgbClr val="FF0000"/>
              </a:solidFill>
              <a:effectLst/>
              <a:latin typeface="ReithSerif"/>
            </a:endParaRPr>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8</a:t>
            </a:fld>
            <a:endParaRPr lang="it-IT" altLang="it-IT" sz="1600">
              <a:solidFill>
                <a:srgbClr val="2F4B2F"/>
              </a:solidFill>
            </a:endParaRPr>
          </a:p>
        </p:txBody>
      </p:sp>
      <p:sp>
        <p:nvSpPr>
          <p:cNvPr id="3" name="CasellaDiTesto 2">
            <a:extLst>
              <a:ext uri="{FF2B5EF4-FFF2-40B4-BE49-F238E27FC236}">
                <a16:creationId xmlns:a16="http://schemas.microsoft.com/office/drawing/2014/main" id="{9CA344A3-A758-F595-24A6-EA1EB93C5871}"/>
              </a:ext>
            </a:extLst>
          </p:cNvPr>
          <p:cNvSpPr txBox="1"/>
          <p:nvPr/>
        </p:nvSpPr>
        <p:spPr>
          <a:xfrm>
            <a:off x="281067" y="1527176"/>
            <a:ext cx="8534400" cy="4893647"/>
          </a:xfrm>
          <a:prstGeom prst="rect">
            <a:avLst/>
          </a:prstGeom>
          <a:noFill/>
        </p:spPr>
        <p:txBody>
          <a:bodyPr wrap="square">
            <a:spAutoFit/>
          </a:bodyPr>
          <a:lstStyle/>
          <a:p>
            <a:pPr algn="l" fontAlgn="base"/>
            <a:r>
              <a:rPr lang="it-IT" sz="2400" b="0" i="0" dirty="0">
                <a:solidFill>
                  <a:srgbClr val="141414"/>
                </a:solidFill>
                <a:effectLst/>
                <a:latin typeface="ReithSans"/>
              </a:rPr>
              <a:t>The word </a:t>
            </a:r>
            <a:r>
              <a:rPr lang="it-IT" sz="2400" b="1" i="0" dirty="0" err="1">
                <a:solidFill>
                  <a:srgbClr val="141414"/>
                </a:solidFill>
                <a:effectLst/>
                <a:latin typeface="inherit"/>
              </a:rPr>
              <a:t>migrant</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defined</a:t>
            </a:r>
            <a:r>
              <a:rPr lang="it-IT" sz="2400" b="0" i="0" dirty="0">
                <a:solidFill>
                  <a:srgbClr val="141414"/>
                </a:solidFill>
                <a:effectLst/>
                <a:latin typeface="ReithSans"/>
              </a:rPr>
              <a:t> in Oxford English Dictionary </a:t>
            </a:r>
            <a:r>
              <a:rPr lang="it-IT" sz="2400" b="0" i="0" dirty="0" err="1">
                <a:solidFill>
                  <a:srgbClr val="141414"/>
                </a:solidFill>
                <a:effectLst/>
                <a:latin typeface="ReithSans"/>
              </a:rPr>
              <a:t>as</a:t>
            </a:r>
            <a:r>
              <a:rPr lang="it-IT" sz="2400" b="0" i="0" dirty="0">
                <a:solidFill>
                  <a:srgbClr val="141414"/>
                </a:solidFill>
                <a:effectLst/>
                <a:latin typeface="ReithSans"/>
              </a:rPr>
              <a:t> "one </a:t>
            </a:r>
            <a:r>
              <a:rPr lang="it-IT" sz="2400" b="0" i="0" dirty="0" err="1">
                <a:solidFill>
                  <a:srgbClr val="141414"/>
                </a:solidFill>
                <a:effectLst/>
                <a:latin typeface="ReithSans"/>
              </a:rPr>
              <a:t>who</a:t>
            </a:r>
            <a:r>
              <a:rPr lang="it-IT" sz="2400" b="0" i="0" dirty="0">
                <a:solidFill>
                  <a:srgbClr val="141414"/>
                </a:solidFill>
                <a:effectLst/>
                <a:latin typeface="ReithSans"/>
              </a:rPr>
              <a:t> </a:t>
            </a:r>
            <a:r>
              <a:rPr lang="it-IT" sz="2400" b="0" i="0" dirty="0" err="1">
                <a:solidFill>
                  <a:srgbClr val="141414"/>
                </a:solidFill>
                <a:effectLst/>
                <a:latin typeface="ReithSans"/>
              </a:rPr>
              <a:t>moves</a:t>
            </a:r>
            <a:r>
              <a:rPr lang="it-IT" sz="2400" b="0" i="0" dirty="0">
                <a:solidFill>
                  <a:srgbClr val="141414"/>
                </a:solidFill>
                <a:effectLst/>
                <a:latin typeface="ReithSans"/>
              </a:rPr>
              <a:t>, </a:t>
            </a:r>
            <a:r>
              <a:rPr lang="it-IT" sz="2400" b="0" i="0" dirty="0" err="1">
                <a:solidFill>
                  <a:srgbClr val="141414"/>
                </a:solidFill>
                <a:effectLst/>
                <a:latin typeface="ReithSans"/>
              </a:rPr>
              <a:t>either</a:t>
            </a:r>
            <a:r>
              <a:rPr lang="it-IT" sz="2400" b="0" i="0" dirty="0">
                <a:solidFill>
                  <a:srgbClr val="141414"/>
                </a:solidFill>
                <a:effectLst/>
                <a:latin typeface="ReithSans"/>
              </a:rPr>
              <a:t> </a:t>
            </a:r>
            <a:r>
              <a:rPr lang="it-IT" sz="2400" b="0" i="0" dirty="0" err="1">
                <a:solidFill>
                  <a:srgbClr val="141414"/>
                </a:solidFill>
                <a:effectLst/>
                <a:latin typeface="ReithSans"/>
              </a:rPr>
              <a:t>temporarily</a:t>
            </a:r>
            <a:r>
              <a:rPr lang="it-IT" sz="2400" b="0" i="0" dirty="0">
                <a:solidFill>
                  <a:srgbClr val="141414"/>
                </a:solidFill>
                <a:effectLst/>
                <a:latin typeface="ReithSans"/>
              </a:rPr>
              <a:t> or </a:t>
            </a:r>
            <a:r>
              <a:rPr lang="it-IT" sz="2400" b="0" i="0" dirty="0" err="1">
                <a:solidFill>
                  <a:srgbClr val="141414"/>
                </a:solidFill>
                <a:effectLst/>
                <a:latin typeface="ReithSans"/>
              </a:rPr>
              <a:t>permanently</a:t>
            </a:r>
            <a:r>
              <a:rPr lang="it-IT" sz="2400" b="0" i="0" dirty="0">
                <a:solidFill>
                  <a:srgbClr val="141414"/>
                </a:solidFill>
                <a:effectLst/>
                <a:latin typeface="ReithSans"/>
              </a:rPr>
              <a:t>, from one place, area, or country of residence to </a:t>
            </a:r>
            <a:r>
              <a:rPr lang="it-IT" sz="2400" b="0" i="0" dirty="0" err="1">
                <a:solidFill>
                  <a:srgbClr val="141414"/>
                </a:solidFill>
                <a:effectLst/>
                <a:latin typeface="ReithSans"/>
              </a:rPr>
              <a:t>another</a:t>
            </a:r>
            <a:r>
              <a:rPr lang="it-IT" sz="2400" b="0" i="0" dirty="0">
                <a:solidFill>
                  <a:srgbClr val="141414"/>
                </a:solidFill>
                <a:effectLst/>
                <a:latin typeface="ReithSans"/>
              </a:rPr>
              <a:t>".</a:t>
            </a:r>
          </a:p>
          <a:p>
            <a:pPr algn="l" fontAlgn="base"/>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used</a:t>
            </a:r>
            <a:r>
              <a:rPr lang="it-IT" sz="2400" b="0" i="0" dirty="0">
                <a:solidFill>
                  <a:srgbClr val="141414"/>
                </a:solidFill>
                <a:effectLst/>
                <a:latin typeface="ReithSans"/>
              </a:rPr>
              <a:t> </a:t>
            </a:r>
            <a:r>
              <a:rPr lang="it-IT" sz="2400" b="0" i="0" dirty="0" err="1">
                <a:solidFill>
                  <a:srgbClr val="141414"/>
                </a:solidFill>
                <a:effectLst/>
                <a:latin typeface="ReithSans"/>
              </a:rPr>
              <a:t>as</a:t>
            </a:r>
            <a:r>
              <a:rPr lang="it-IT" sz="2400" b="0" i="0" dirty="0">
                <a:solidFill>
                  <a:srgbClr val="141414"/>
                </a:solidFill>
                <a:effectLst/>
                <a:latin typeface="ReithSans"/>
              </a:rPr>
              <a:t> a </a:t>
            </a:r>
            <a:r>
              <a:rPr lang="it-IT" sz="2400" b="0" i="0" dirty="0" err="1">
                <a:solidFill>
                  <a:srgbClr val="141414"/>
                </a:solidFill>
                <a:effectLst/>
                <a:latin typeface="ReithSans"/>
              </a:rPr>
              <a:t>neutral</a:t>
            </a:r>
            <a:r>
              <a:rPr lang="it-IT" sz="2400" b="0" i="0" dirty="0">
                <a:solidFill>
                  <a:srgbClr val="141414"/>
                </a:solidFill>
                <a:effectLst/>
                <a:latin typeface="ReithSans"/>
              </a:rPr>
              <a:t> </a:t>
            </a:r>
            <a:r>
              <a:rPr lang="it-IT" sz="2400" b="0" i="0" dirty="0" err="1">
                <a:solidFill>
                  <a:srgbClr val="141414"/>
                </a:solidFill>
                <a:effectLst/>
                <a:latin typeface="ReithSans"/>
              </a:rPr>
              <a:t>term</a:t>
            </a:r>
            <a:r>
              <a:rPr lang="it-IT" sz="2400" b="0" i="0" dirty="0">
                <a:solidFill>
                  <a:srgbClr val="141414"/>
                </a:solidFill>
                <a:effectLst/>
                <a:latin typeface="ReithSans"/>
              </a:rPr>
              <a:t> by </a:t>
            </a:r>
            <a:r>
              <a:rPr lang="it-IT" sz="2400" b="0" i="0" dirty="0" err="1">
                <a:solidFill>
                  <a:srgbClr val="141414"/>
                </a:solidFill>
                <a:effectLst/>
                <a:latin typeface="ReithSans"/>
              </a:rPr>
              <a:t>many</a:t>
            </a:r>
            <a:r>
              <a:rPr lang="it-IT" sz="2400" b="0" i="0" dirty="0">
                <a:solidFill>
                  <a:srgbClr val="141414"/>
                </a:solidFill>
                <a:effectLst/>
                <a:latin typeface="ReithSans"/>
              </a:rPr>
              <a:t> media </a:t>
            </a:r>
            <a:r>
              <a:rPr lang="it-IT" sz="2400" b="0" i="0" dirty="0" err="1">
                <a:solidFill>
                  <a:srgbClr val="141414"/>
                </a:solidFill>
                <a:effectLst/>
                <a:latin typeface="ReithSans"/>
              </a:rPr>
              <a:t>organisations</a:t>
            </a:r>
            <a:r>
              <a:rPr lang="it-IT" sz="2400" b="0" i="0" dirty="0">
                <a:solidFill>
                  <a:srgbClr val="141414"/>
                </a:solidFill>
                <a:effectLst/>
                <a:latin typeface="ReithSans"/>
              </a:rPr>
              <a:t> </a:t>
            </a:r>
            <a:r>
              <a:rPr lang="it-IT" sz="2400" b="0" i="0" dirty="0" err="1">
                <a:solidFill>
                  <a:srgbClr val="141414"/>
                </a:solidFill>
                <a:effectLst/>
                <a:latin typeface="ReithSans"/>
              </a:rPr>
              <a:t>but</a:t>
            </a:r>
            <a:r>
              <a:rPr lang="it-IT" sz="2400" b="0" i="0" dirty="0">
                <a:solidFill>
                  <a:srgbClr val="141414"/>
                </a:solidFill>
                <a:effectLst/>
                <a:latin typeface="ReithSans"/>
              </a:rPr>
              <a:t> </a:t>
            </a:r>
            <a:r>
              <a:rPr lang="it-IT" sz="2400" b="0" i="0" dirty="0" err="1">
                <a:solidFill>
                  <a:srgbClr val="141414"/>
                </a:solidFill>
                <a:effectLst/>
                <a:latin typeface="ReithSans"/>
              </a:rPr>
              <a:t>there</a:t>
            </a:r>
            <a:r>
              <a:rPr lang="it-IT" sz="2400" b="0" i="0" dirty="0">
                <a:solidFill>
                  <a:srgbClr val="141414"/>
                </a:solidFill>
                <a:effectLst/>
                <a:latin typeface="ReithSans"/>
              </a:rPr>
              <a:t> </a:t>
            </a:r>
            <a:r>
              <a:rPr lang="it-IT" sz="2400" b="0" i="0" dirty="0" err="1">
                <a:solidFill>
                  <a:srgbClr val="141414"/>
                </a:solidFill>
                <a:effectLst/>
                <a:latin typeface="ReithSans"/>
              </a:rPr>
              <a:t>has</a:t>
            </a:r>
            <a:r>
              <a:rPr lang="it-IT" sz="2400" b="0" i="0" dirty="0">
                <a:solidFill>
                  <a:srgbClr val="141414"/>
                </a:solidFill>
                <a:effectLst/>
                <a:latin typeface="ReithSans"/>
              </a:rPr>
              <a:t> </a:t>
            </a:r>
            <a:r>
              <a:rPr lang="it-IT" sz="2400" b="0" i="0" dirty="0" err="1">
                <a:solidFill>
                  <a:srgbClr val="141414"/>
                </a:solidFill>
                <a:effectLst/>
                <a:latin typeface="ReithSans"/>
              </a:rPr>
              <a:t>been</a:t>
            </a:r>
            <a:r>
              <a:rPr lang="it-IT" sz="2400" b="0" i="0" dirty="0">
                <a:solidFill>
                  <a:srgbClr val="141414"/>
                </a:solidFill>
                <a:effectLst/>
                <a:latin typeface="ReithSans"/>
              </a:rPr>
              <a:t> </a:t>
            </a:r>
            <a:r>
              <a:rPr lang="it-IT" sz="2400" b="0" i="0" dirty="0" err="1">
                <a:solidFill>
                  <a:srgbClr val="141414"/>
                </a:solidFill>
                <a:effectLst/>
                <a:latin typeface="ReithSans"/>
              </a:rPr>
              <a:t>criticism</a:t>
            </a:r>
            <a:r>
              <a:rPr lang="it-IT" sz="2400" b="0" i="0" dirty="0">
                <a:solidFill>
                  <a:srgbClr val="141414"/>
                </a:solidFill>
                <a:effectLst/>
                <a:latin typeface="ReithSans"/>
              </a:rPr>
              <a:t> of </a:t>
            </a:r>
            <a:r>
              <a:rPr lang="it-IT" sz="2400" b="0" i="0" dirty="0" err="1">
                <a:solidFill>
                  <a:srgbClr val="141414"/>
                </a:solidFill>
                <a:effectLst/>
                <a:latin typeface="ReithSans"/>
              </a:rPr>
              <a:t>that</a:t>
            </a:r>
            <a:r>
              <a:rPr lang="it-IT" sz="2400" b="0" i="0" dirty="0">
                <a:solidFill>
                  <a:srgbClr val="141414"/>
                </a:solidFill>
                <a:effectLst/>
                <a:latin typeface="ReithSans"/>
              </a:rPr>
              <a:t> use.</a:t>
            </a:r>
          </a:p>
          <a:p>
            <a:pPr algn="l" fontAlgn="base"/>
            <a:r>
              <a:rPr lang="it-IT" sz="2400" b="0" i="0" dirty="0">
                <a:solidFill>
                  <a:srgbClr val="141414"/>
                </a:solidFill>
                <a:effectLst/>
                <a:latin typeface="ReithSans"/>
              </a:rPr>
              <a:t>News website </a:t>
            </a:r>
            <a:r>
              <a:rPr lang="it-IT" sz="2400" b="0" i="0" dirty="0" err="1">
                <a:solidFill>
                  <a:srgbClr val="141414"/>
                </a:solidFill>
                <a:effectLst/>
                <a:latin typeface="ReithSans"/>
              </a:rPr>
              <a:t>al-Jazeera</a:t>
            </a:r>
            <a:r>
              <a:rPr lang="it-IT" sz="2400" b="0" i="0" dirty="0">
                <a:solidFill>
                  <a:srgbClr val="141414"/>
                </a:solidFill>
                <a:effectLst/>
                <a:latin typeface="ReithSans"/>
              </a:rPr>
              <a:t> </a:t>
            </a:r>
            <a:r>
              <a:rPr lang="it-IT" sz="2400" b="0" i="0" dirty="0" err="1">
                <a:solidFill>
                  <a:srgbClr val="141414"/>
                </a:solidFill>
                <a:effectLst/>
                <a:latin typeface="ReithSans"/>
              </a:rPr>
              <a:t>has</a:t>
            </a:r>
            <a:r>
              <a:rPr lang="it-IT" sz="2400" b="0" i="0" dirty="0">
                <a:solidFill>
                  <a:srgbClr val="141414"/>
                </a:solidFill>
                <a:effectLst/>
                <a:latin typeface="ReithSans"/>
              </a:rPr>
              <a:t> </a:t>
            </a:r>
            <a:r>
              <a:rPr lang="it-IT" sz="2400" b="0" i="0" dirty="0" err="1">
                <a:solidFill>
                  <a:srgbClr val="141414"/>
                </a:solidFill>
                <a:effectLst/>
                <a:latin typeface="ReithSans"/>
              </a:rPr>
              <a:t>decided</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will</a:t>
            </a:r>
            <a:r>
              <a:rPr lang="it-IT" sz="2400" b="0" i="0" dirty="0">
                <a:solidFill>
                  <a:srgbClr val="141414"/>
                </a:solidFill>
                <a:effectLst/>
                <a:latin typeface="ReithSans"/>
              </a:rPr>
              <a:t> </a:t>
            </a:r>
            <a:r>
              <a:rPr lang="it-IT" sz="2400" b="0" i="0" dirty="0" err="1">
                <a:solidFill>
                  <a:srgbClr val="141414"/>
                </a:solidFill>
                <a:effectLst/>
                <a:latin typeface="ReithSans"/>
              </a:rPr>
              <a:t>not</a:t>
            </a:r>
            <a:r>
              <a:rPr lang="it-IT" sz="2400" b="0" i="0" dirty="0">
                <a:solidFill>
                  <a:srgbClr val="141414"/>
                </a:solidFill>
                <a:effectLst/>
                <a:latin typeface="ReithSans"/>
              </a:rPr>
              <a:t> use </a:t>
            </a:r>
            <a:r>
              <a:rPr lang="it-IT" sz="2400" b="1" i="0" dirty="0" err="1">
                <a:solidFill>
                  <a:srgbClr val="141414"/>
                </a:solidFill>
                <a:effectLst/>
                <a:latin typeface="inherit"/>
              </a:rPr>
              <a:t>migrant</a:t>
            </a:r>
            <a:r>
              <a:rPr lang="it-IT" sz="2400" b="0" i="0" dirty="0">
                <a:solidFill>
                  <a:srgbClr val="141414"/>
                </a:solidFill>
                <a:effectLst/>
                <a:latin typeface="ReithSans"/>
              </a:rPr>
              <a:t> and "</a:t>
            </a:r>
            <a:r>
              <a:rPr lang="it-IT" sz="2400" b="0" i="0" dirty="0" err="1">
                <a:solidFill>
                  <a:srgbClr val="141414"/>
                </a:solidFill>
                <a:effectLst/>
                <a:latin typeface="ReithSans"/>
              </a:rPr>
              <a:t>will</a:t>
            </a:r>
            <a:r>
              <a:rPr lang="it-IT" sz="2400" b="0" i="0" dirty="0">
                <a:solidFill>
                  <a:srgbClr val="141414"/>
                </a:solidFill>
                <a:effectLst/>
                <a:latin typeface="ReithSans"/>
              </a:rPr>
              <a:t> </a:t>
            </a:r>
            <a:r>
              <a:rPr lang="it-IT" sz="2400" b="0" i="0" dirty="0" err="1">
                <a:solidFill>
                  <a:srgbClr val="141414"/>
                </a:solidFill>
                <a:effectLst/>
                <a:latin typeface="ReithSans"/>
              </a:rPr>
              <a:t>instead</a:t>
            </a:r>
            <a:r>
              <a:rPr lang="it-IT" sz="2400" b="0" i="0" dirty="0">
                <a:solidFill>
                  <a:srgbClr val="141414"/>
                </a:solidFill>
                <a:effectLst/>
                <a:latin typeface="ReithSans"/>
              </a:rPr>
              <a:t>, </a:t>
            </a:r>
            <a:r>
              <a:rPr lang="it-IT" sz="2400" b="0" i="0" dirty="0" err="1">
                <a:solidFill>
                  <a:srgbClr val="141414"/>
                </a:solidFill>
                <a:effectLst/>
                <a:latin typeface="ReithSans"/>
              </a:rPr>
              <a:t>where</a:t>
            </a:r>
            <a:r>
              <a:rPr lang="it-IT" sz="2400" b="0" i="0" dirty="0">
                <a:solidFill>
                  <a:srgbClr val="141414"/>
                </a:solidFill>
                <a:effectLst/>
                <a:latin typeface="ReithSans"/>
              </a:rPr>
              <a:t> appropriate, </a:t>
            </a:r>
            <a:r>
              <a:rPr lang="it-IT" sz="2400" b="0" i="0" dirty="0" err="1">
                <a:solidFill>
                  <a:srgbClr val="141414"/>
                </a:solidFill>
                <a:effectLst/>
                <a:latin typeface="ReithSans"/>
              </a:rPr>
              <a:t>say</a:t>
            </a:r>
            <a:r>
              <a:rPr lang="it-IT" sz="2400" b="0" i="0" dirty="0">
                <a:solidFill>
                  <a:srgbClr val="141414"/>
                </a:solidFill>
                <a:effectLst/>
                <a:latin typeface="ReithSans"/>
              </a:rPr>
              <a:t> </a:t>
            </a:r>
            <a:r>
              <a:rPr lang="it-IT" sz="2400" b="1" i="0" dirty="0" err="1">
                <a:solidFill>
                  <a:srgbClr val="141414"/>
                </a:solidFill>
                <a:effectLst/>
                <a:latin typeface="inherit"/>
              </a:rPr>
              <a:t>refugee</a:t>
            </a:r>
            <a:r>
              <a:rPr lang="it-IT" sz="2400" b="0" i="0" dirty="0">
                <a:solidFill>
                  <a:srgbClr val="141414"/>
                </a:solidFill>
                <a:effectLst/>
                <a:latin typeface="ReithSans"/>
              </a:rPr>
              <a:t>". An </a:t>
            </a:r>
            <a:r>
              <a:rPr lang="it-IT" sz="2400" i="0" dirty="0">
                <a:solidFill>
                  <a:srgbClr val="141414"/>
                </a:solidFill>
                <a:effectLst/>
                <a:latin typeface="inherit"/>
              </a:rPr>
              <a:t>online editore for the network </a:t>
            </a:r>
            <a:r>
              <a:rPr lang="it-IT" sz="2400" b="0" i="0" dirty="0" err="1">
                <a:solidFill>
                  <a:srgbClr val="141414"/>
                </a:solidFill>
                <a:effectLst/>
                <a:latin typeface="ReithSans"/>
              </a:rPr>
              <a:t>wrote</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has</a:t>
            </a:r>
            <a:r>
              <a:rPr lang="it-IT" sz="2400" b="0" i="0" dirty="0">
                <a:solidFill>
                  <a:srgbClr val="141414"/>
                </a:solidFill>
                <a:effectLst/>
                <a:latin typeface="ReithSans"/>
              </a:rPr>
              <a:t> </a:t>
            </a:r>
            <a:r>
              <a:rPr lang="it-IT" sz="2400" b="0" i="0" dirty="0" err="1">
                <a:solidFill>
                  <a:srgbClr val="141414"/>
                </a:solidFill>
                <a:effectLst/>
                <a:latin typeface="ReithSans"/>
              </a:rPr>
              <a:t>evolved</a:t>
            </a:r>
            <a:r>
              <a:rPr lang="it-IT" sz="2400" b="0" i="0" dirty="0">
                <a:solidFill>
                  <a:srgbClr val="141414"/>
                </a:solidFill>
                <a:effectLst/>
                <a:latin typeface="ReithSans"/>
              </a:rPr>
              <a:t> from </a:t>
            </a:r>
            <a:r>
              <a:rPr lang="it-IT" sz="2400" b="0" i="0" dirty="0" err="1">
                <a:solidFill>
                  <a:srgbClr val="141414"/>
                </a:solidFill>
                <a:effectLst/>
                <a:latin typeface="ReithSans"/>
              </a:rPr>
              <a:t>its</a:t>
            </a:r>
            <a:r>
              <a:rPr lang="it-IT" sz="2400" b="0" i="0" dirty="0">
                <a:solidFill>
                  <a:srgbClr val="141414"/>
                </a:solidFill>
                <a:effectLst/>
                <a:latin typeface="ReithSans"/>
              </a:rPr>
              <a:t> </a:t>
            </a:r>
            <a:r>
              <a:rPr lang="it-IT" sz="2400" b="0" i="0" dirty="0" err="1">
                <a:solidFill>
                  <a:srgbClr val="141414"/>
                </a:solidFill>
                <a:effectLst/>
                <a:latin typeface="ReithSans"/>
              </a:rPr>
              <a:t>dictionary</a:t>
            </a:r>
            <a:r>
              <a:rPr lang="it-IT" sz="2400" b="0" i="0" dirty="0">
                <a:solidFill>
                  <a:srgbClr val="141414"/>
                </a:solidFill>
                <a:effectLst/>
                <a:latin typeface="ReithSans"/>
              </a:rPr>
              <a:t> </a:t>
            </a:r>
            <a:r>
              <a:rPr lang="it-IT" sz="2400" b="0" i="0" dirty="0" err="1">
                <a:solidFill>
                  <a:srgbClr val="141414"/>
                </a:solidFill>
                <a:effectLst/>
                <a:latin typeface="ReithSans"/>
              </a:rPr>
              <a:t>definitions</a:t>
            </a:r>
            <a:r>
              <a:rPr lang="it-IT" sz="2400" b="0" i="0" dirty="0">
                <a:solidFill>
                  <a:srgbClr val="141414"/>
                </a:solidFill>
                <a:effectLst/>
                <a:latin typeface="ReithSans"/>
              </a:rPr>
              <a:t> </a:t>
            </a:r>
            <a:r>
              <a:rPr lang="it-IT" sz="2400" b="0" i="0" dirty="0" err="1">
                <a:solidFill>
                  <a:srgbClr val="141414"/>
                </a:solidFill>
                <a:effectLst/>
                <a:latin typeface="ReithSans"/>
              </a:rPr>
              <a:t>into</a:t>
            </a:r>
            <a:r>
              <a:rPr lang="it-IT" sz="2400" b="0" i="0" dirty="0">
                <a:solidFill>
                  <a:srgbClr val="141414"/>
                </a:solidFill>
                <a:effectLst/>
                <a:latin typeface="ReithSans"/>
              </a:rPr>
              <a:t> a tool </a:t>
            </a:r>
            <a:r>
              <a:rPr lang="it-IT" sz="2400" b="0" i="0" dirty="0" err="1">
                <a:solidFill>
                  <a:srgbClr val="141414"/>
                </a:solidFill>
                <a:effectLst/>
                <a:latin typeface="ReithSans"/>
              </a:rPr>
              <a:t>that</a:t>
            </a:r>
            <a:r>
              <a:rPr lang="it-IT" sz="2400" b="0" i="0" dirty="0">
                <a:solidFill>
                  <a:srgbClr val="141414"/>
                </a:solidFill>
                <a:effectLst/>
                <a:latin typeface="ReithSans"/>
              </a:rPr>
              <a:t> </a:t>
            </a:r>
            <a:r>
              <a:rPr lang="it-IT" sz="2400" b="0" i="0" dirty="0" err="1">
                <a:solidFill>
                  <a:srgbClr val="141414"/>
                </a:solidFill>
                <a:effectLst/>
                <a:latin typeface="ReithSans"/>
              </a:rPr>
              <a:t>dehumanises</a:t>
            </a:r>
            <a:r>
              <a:rPr lang="it-IT" sz="2400" b="0" i="0" dirty="0">
                <a:solidFill>
                  <a:srgbClr val="141414"/>
                </a:solidFill>
                <a:effectLst/>
                <a:latin typeface="ReithSans"/>
              </a:rPr>
              <a:t> and </a:t>
            </a:r>
            <a:r>
              <a:rPr lang="it-IT" sz="2400" b="0" i="0" dirty="0" err="1">
                <a:solidFill>
                  <a:srgbClr val="141414"/>
                </a:solidFill>
                <a:effectLst/>
                <a:latin typeface="ReithSans"/>
              </a:rPr>
              <a:t>distances</a:t>
            </a:r>
            <a:r>
              <a:rPr lang="it-IT" sz="2400" b="0" i="0" dirty="0">
                <a:solidFill>
                  <a:srgbClr val="141414"/>
                </a:solidFill>
                <a:effectLst/>
                <a:latin typeface="ReithSans"/>
              </a:rPr>
              <a:t>, a </a:t>
            </a:r>
            <a:r>
              <a:rPr lang="it-IT" sz="2400" b="0" i="0" dirty="0" err="1">
                <a:solidFill>
                  <a:srgbClr val="141414"/>
                </a:solidFill>
                <a:effectLst/>
                <a:latin typeface="ReithSans"/>
              </a:rPr>
              <a:t>blunt</a:t>
            </a:r>
            <a:r>
              <a:rPr lang="it-IT" sz="2400" b="0" i="0" dirty="0">
                <a:solidFill>
                  <a:srgbClr val="141414"/>
                </a:solidFill>
                <a:effectLst/>
                <a:latin typeface="ReithSans"/>
              </a:rPr>
              <a:t> </a:t>
            </a:r>
            <a:r>
              <a:rPr lang="it-IT" sz="2400" b="0" i="0" dirty="0" err="1">
                <a:solidFill>
                  <a:srgbClr val="141414"/>
                </a:solidFill>
                <a:effectLst/>
                <a:latin typeface="ReithSans"/>
              </a:rPr>
              <a:t>pejorative</a:t>
            </a:r>
            <a:r>
              <a:rPr lang="it-IT" sz="2400" b="0" i="0" dirty="0">
                <a:solidFill>
                  <a:srgbClr val="141414"/>
                </a:solidFill>
                <a:effectLst/>
                <a:latin typeface="ReithSans"/>
              </a:rPr>
              <a:t>." A Washington Post </a:t>
            </a:r>
            <a:r>
              <a:rPr lang="it-IT" sz="2400" b="0" i="0" dirty="0" err="1">
                <a:solidFill>
                  <a:srgbClr val="141414"/>
                </a:solidFill>
                <a:effectLst/>
                <a:latin typeface="ReithSans"/>
              </a:rPr>
              <a:t>piece</a:t>
            </a:r>
            <a:r>
              <a:rPr lang="it-IT" sz="2400" b="0" i="0" dirty="0">
                <a:solidFill>
                  <a:srgbClr val="141414"/>
                </a:solidFill>
                <a:effectLst/>
                <a:latin typeface="ReithSans"/>
              </a:rPr>
              <a:t> </a:t>
            </a:r>
            <a:r>
              <a:rPr lang="it-IT" sz="2400" b="0" i="0" dirty="0" err="1">
                <a:solidFill>
                  <a:srgbClr val="141414"/>
                </a:solidFill>
                <a:effectLst/>
                <a:latin typeface="ReithSans"/>
              </a:rPr>
              <a:t>ascked</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was</a:t>
            </a:r>
            <a:r>
              <a:rPr lang="it-IT" sz="2400" b="0" i="0" dirty="0">
                <a:solidFill>
                  <a:srgbClr val="141414"/>
                </a:solidFill>
                <a:effectLst/>
                <a:latin typeface="ReithSans"/>
              </a:rPr>
              <a:t> time to </a:t>
            </a:r>
            <a:r>
              <a:rPr lang="it-IT" sz="2400" b="0" i="0" dirty="0" err="1">
                <a:solidFill>
                  <a:srgbClr val="141414"/>
                </a:solidFill>
                <a:effectLst/>
                <a:latin typeface="ReithSans"/>
              </a:rPr>
              <a:t>ditch</a:t>
            </a:r>
            <a:r>
              <a:rPr lang="it-IT" sz="2400" b="0" i="0" dirty="0">
                <a:solidFill>
                  <a:srgbClr val="141414"/>
                </a:solidFill>
                <a:effectLst/>
                <a:latin typeface="ReithSans"/>
              </a:rPr>
              <a:t> the word».</a:t>
            </a:r>
          </a:p>
          <a:p>
            <a:pPr algn="l" fontAlgn="base"/>
            <a:r>
              <a:rPr lang="it-IT" sz="2400" b="0" i="0" dirty="0" err="1">
                <a:solidFill>
                  <a:srgbClr val="141414"/>
                </a:solidFill>
                <a:effectLst/>
                <a:latin typeface="ReithSans"/>
              </a:rPr>
              <a:t>There</a:t>
            </a:r>
            <a:r>
              <a:rPr lang="it-IT" sz="2400" b="0" i="0" dirty="0">
                <a:solidFill>
                  <a:srgbClr val="141414"/>
                </a:solidFill>
                <a:effectLst/>
                <a:latin typeface="ReithSans"/>
              </a:rPr>
              <a:t> are some </a:t>
            </a:r>
            <a:r>
              <a:rPr lang="it-IT" sz="2400" b="0" i="0" dirty="0" err="1">
                <a:solidFill>
                  <a:srgbClr val="141414"/>
                </a:solidFill>
                <a:effectLst/>
                <a:latin typeface="ReithSans"/>
              </a:rPr>
              <a:t>who</a:t>
            </a:r>
            <a:r>
              <a:rPr lang="it-IT" sz="2400" b="0" i="0" dirty="0">
                <a:solidFill>
                  <a:srgbClr val="141414"/>
                </a:solidFill>
                <a:effectLst/>
                <a:latin typeface="ReithSans"/>
              </a:rPr>
              <a:t> </a:t>
            </a:r>
            <a:r>
              <a:rPr lang="it-IT" sz="2400" b="0" i="0" dirty="0" err="1">
                <a:solidFill>
                  <a:srgbClr val="141414"/>
                </a:solidFill>
                <a:effectLst/>
                <a:latin typeface="ReithSans"/>
              </a:rPr>
              <a:t>dislike</a:t>
            </a:r>
            <a:r>
              <a:rPr lang="it-IT" sz="2400" b="0" i="0" dirty="0">
                <a:solidFill>
                  <a:srgbClr val="141414"/>
                </a:solidFill>
                <a:effectLst/>
                <a:latin typeface="ReithSans"/>
              </a:rPr>
              <a:t> the </a:t>
            </a:r>
            <a:r>
              <a:rPr lang="it-IT" sz="2400" b="0" i="0" dirty="0" err="1">
                <a:solidFill>
                  <a:srgbClr val="141414"/>
                </a:solidFill>
                <a:effectLst/>
                <a:latin typeface="ReithSans"/>
              </a:rPr>
              <a:t>term</a:t>
            </a:r>
            <a:r>
              <a:rPr lang="it-IT" sz="2400" b="0" i="0" dirty="0">
                <a:solidFill>
                  <a:srgbClr val="141414"/>
                </a:solidFill>
                <a:effectLst/>
                <a:latin typeface="ReithSans"/>
              </a:rPr>
              <a:t> </a:t>
            </a:r>
            <a:r>
              <a:rPr lang="it-IT" sz="2400" b="0" i="0" dirty="0" err="1">
                <a:solidFill>
                  <a:srgbClr val="141414"/>
                </a:solidFill>
                <a:effectLst/>
                <a:latin typeface="ReithSans"/>
              </a:rPr>
              <a:t>because</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implies</a:t>
            </a:r>
            <a:r>
              <a:rPr lang="it-IT" sz="2400" b="0" i="0" dirty="0">
                <a:solidFill>
                  <a:srgbClr val="141414"/>
                </a:solidFill>
                <a:effectLst/>
                <a:latin typeface="ReithSans"/>
              </a:rPr>
              <a:t> </a:t>
            </a:r>
            <a:r>
              <a:rPr lang="it-IT" sz="2400" b="0" i="0" dirty="0" err="1">
                <a:solidFill>
                  <a:srgbClr val="141414"/>
                </a:solidFill>
                <a:effectLst/>
                <a:latin typeface="ReithSans"/>
              </a:rPr>
              <a:t>something</a:t>
            </a:r>
            <a:r>
              <a:rPr lang="it-IT" sz="2400" b="0" i="0" dirty="0">
                <a:solidFill>
                  <a:srgbClr val="141414"/>
                </a:solidFill>
                <a:effectLst/>
                <a:latin typeface="ReithSans"/>
              </a:rPr>
              <a:t> </a:t>
            </a:r>
            <a:r>
              <a:rPr lang="it-IT" sz="2400" b="0" i="0" dirty="0" err="1">
                <a:solidFill>
                  <a:srgbClr val="141414"/>
                </a:solidFill>
                <a:effectLst/>
                <a:latin typeface="ReithSans"/>
              </a:rPr>
              <a:t>voluntary</a:t>
            </a:r>
            <a:r>
              <a:rPr lang="it-IT" sz="2400" b="0" i="0" dirty="0">
                <a:solidFill>
                  <a:srgbClr val="141414"/>
                </a:solidFill>
                <a:effectLst/>
                <a:latin typeface="ReithSans"/>
              </a:rPr>
              <a:t> </a:t>
            </a:r>
            <a:r>
              <a:rPr lang="it-IT" sz="2400" b="0" i="0" dirty="0" err="1">
                <a:solidFill>
                  <a:srgbClr val="141414"/>
                </a:solidFill>
                <a:effectLst/>
                <a:latin typeface="ReithSans"/>
              </a:rPr>
              <a:t>but</a:t>
            </a:r>
            <a:r>
              <a:rPr lang="it-IT" sz="2400" b="0" i="0" dirty="0">
                <a:solidFill>
                  <a:srgbClr val="141414"/>
                </a:solidFill>
                <a:effectLst/>
                <a:latin typeface="ReithSans"/>
              </a:rPr>
              <a:t> </a:t>
            </a:r>
            <a:r>
              <a:rPr lang="it-IT" sz="2400" b="0" i="0" dirty="0" err="1">
                <a:solidFill>
                  <a:srgbClr val="141414"/>
                </a:solidFill>
                <a:effectLst/>
                <a:latin typeface="ReithSans"/>
              </a:rPr>
              <a:t>that</a:t>
            </a:r>
            <a:r>
              <a:rPr lang="it-IT" sz="2400" b="0" i="0" dirty="0">
                <a:solidFill>
                  <a:srgbClr val="141414"/>
                </a:solidFill>
                <a:effectLst/>
                <a:latin typeface="ReithSans"/>
              </a:rPr>
              <a: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applied</a:t>
            </a:r>
            <a:r>
              <a:rPr lang="it-IT" sz="2400" b="0" i="0" dirty="0">
                <a:solidFill>
                  <a:srgbClr val="141414"/>
                </a:solidFill>
                <a:effectLst/>
                <a:latin typeface="ReithSans"/>
              </a:rPr>
              <a:t> to people </a:t>
            </a:r>
            <a:r>
              <a:rPr lang="it-IT" sz="2400" b="0" i="0" dirty="0" err="1">
                <a:solidFill>
                  <a:srgbClr val="141414"/>
                </a:solidFill>
                <a:effectLst/>
                <a:latin typeface="ReithSans"/>
              </a:rPr>
              <a:t>fleeing</a:t>
            </a:r>
            <a:r>
              <a:rPr lang="it-IT" sz="2400" b="0" i="0" dirty="0">
                <a:solidFill>
                  <a:srgbClr val="141414"/>
                </a:solidFill>
                <a:effectLst/>
                <a:latin typeface="ReithSans"/>
              </a:rPr>
              <a:t> </a:t>
            </a:r>
            <a:r>
              <a:rPr lang="it-IT" sz="2400" b="0" i="0" dirty="0" err="1">
                <a:solidFill>
                  <a:srgbClr val="141414"/>
                </a:solidFill>
                <a:effectLst/>
                <a:latin typeface="ReithSans"/>
              </a:rPr>
              <a:t>danger</a:t>
            </a:r>
            <a:r>
              <a:rPr lang="it-IT" sz="2400" b="0" i="0" dirty="0">
                <a:solidFill>
                  <a:srgbClr val="141414"/>
                </a:solidFill>
                <a:effectLst/>
                <a:latin typeface="ReithSans"/>
              </a:rPr>
              <a:t>.</a:t>
            </a:r>
          </a:p>
        </p:txBody>
      </p:sp>
    </p:spTree>
    <p:extLst>
      <p:ext uri="{BB962C8B-B14F-4D97-AF65-F5344CB8AC3E}">
        <p14:creationId xmlns:p14="http://schemas.microsoft.com/office/powerpoint/2010/main" val="173502798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media1.policymic.com/site/articles/18577/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125" y="285750"/>
            <a:ext cx="38512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6" descr="http://courantblogs.com/capitol-watch/wp-content/uploads/2012/11/voting-exit-po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166938"/>
            <a:ext cx="55721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2" name="Picture 8" descr="http://www.tpsgc-pwgsc.gc.ca/rop-por/images/sondeur-polls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438" y="500063"/>
            <a:ext cx="18573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10" descr="http://mybrandman.files.wordpress.com/2011/09/20061107pollst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2250" y="3714750"/>
            <a:ext cx="1643063"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Segnaposto numero diapositiva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DE41E24C-665D-46B8-84C6-4FCB952F3D13}" type="slidenum">
              <a:rPr lang="it-IT" altLang="it-IT" sz="1600" smtClean="0">
                <a:solidFill>
                  <a:srgbClr val="FFFFFF"/>
                </a:solidFill>
              </a:rPr>
              <a:pPr>
                <a:spcBef>
                  <a:spcPct val="0"/>
                </a:spcBef>
                <a:buClrTx/>
                <a:buSzTx/>
                <a:buFontTx/>
                <a:buNone/>
              </a:pPr>
              <a:t>80</a:t>
            </a:fld>
            <a:endParaRPr lang="it-IT" altLang="it-IT" sz="1600">
              <a:solidFill>
                <a:srgbClr val="FFFFFF"/>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egnaposto numero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6028B9D6-84ED-4DDB-AF9C-EF11F235781B}" type="slidenum">
              <a:rPr lang="it-IT" altLang="it-IT" sz="1600" smtClean="0">
                <a:solidFill>
                  <a:srgbClr val="FFFFFF"/>
                </a:solidFill>
              </a:rPr>
              <a:pPr>
                <a:spcBef>
                  <a:spcPct val="0"/>
                </a:spcBef>
                <a:buClrTx/>
                <a:buSzTx/>
                <a:buFontTx/>
                <a:buNone/>
              </a:pPr>
              <a:t>81</a:t>
            </a:fld>
            <a:endParaRPr lang="it-IT" altLang="it-IT" sz="1600">
              <a:solidFill>
                <a:srgbClr val="FFFFFF"/>
              </a:solidFill>
            </a:endParaRPr>
          </a:p>
        </p:txBody>
      </p:sp>
      <p:pic>
        <p:nvPicPr>
          <p:cNvPr id="79875" name="Immagine 2"/>
          <p:cNvPicPr>
            <a:picLocks noChangeAspect="1" noChangeArrowheads="1"/>
          </p:cNvPicPr>
          <p:nvPr/>
        </p:nvPicPr>
        <p:blipFill>
          <a:blip r:embed="rId2">
            <a:extLst>
              <a:ext uri="{28A0092B-C50C-407E-A947-70E740481C1C}">
                <a14:useLocalDpi xmlns:a14="http://schemas.microsoft.com/office/drawing/2010/main" val="0"/>
              </a:ext>
            </a:extLst>
          </a:blip>
          <a:srcRect l="13869" t="38356" r="24538" b="14639"/>
          <a:stretch>
            <a:fillRect/>
          </a:stretch>
        </p:blipFill>
        <p:spPr bwMode="auto">
          <a:xfrm>
            <a:off x="214313" y="1428750"/>
            <a:ext cx="8572500"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3"/>
          <p:cNvSpPr txBox="1"/>
          <p:nvPr/>
        </p:nvSpPr>
        <p:spPr>
          <a:xfrm>
            <a:off x="285750" y="285750"/>
            <a:ext cx="8572500" cy="1200150"/>
          </a:xfrm>
          <a:prstGeom prst="rect">
            <a:avLst/>
          </a:prstGeom>
          <a:noFill/>
        </p:spPr>
        <p:txBody>
          <a:bodyPr>
            <a:spAutoFit/>
          </a:bodyPr>
          <a:lstStyle/>
          <a:p>
            <a:pPr algn="ctr" eaLnBrk="1" hangingPunct="1">
              <a:defRPr/>
            </a:pPr>
            <a:r>
              <a:rPr lang="en-US" b="1" dirty="0">
                <a:solidFill>
                  <a:schemeClr val="tx2">
                    <a:lumMod val="50000"/>
                  </a:schemeClr>
                </a:solidFill>
              </a:rPr>
              <a:t>Nationwide opinion polling for the United States presidential election, 2016</a:t>
            </a:r>
          </a:p>
          <a:p>
            <a:pPr algn="ctr" eaLnBrk="1" hangingPunct="1">
              <a:defRPr/>
            </a:pPr>
            <a:endParaRPr lang="en-US" b="1" dirty="0">
              <a:solidFill>
                <a:schemeClr val="tx2">
                  <a:lumMod val="50000"/>
                </a:schemeClr>
              </a:solidFill>
            </a:endParaRPr>
          </a:p>
          <a:p>
            <a:pPr algn="ctr" eaLnBrk="1" hangingPunct="1">
              <a:defRPr/>
            </a:pPr>
            <a:r>
              <a:rPr lang="en-US" dirty="0">
                <a:solidFill>
                  <a:schemeClr val="tx2">
                    <a:lumMod val="50000"/>
                  </a:schemeClr>
                </a:solidFill>
              </a:rPr>
              <a:t>Poll numbers verified as of 7 October 2015.</a:t>
            </a:r>
            <a:endParaRPr lang="en-US" b="1" dirty="0">
              <a:solidFill>
                <a:schemeClr val="tx2">
                  <a:lumMod val="50000"/>
                </a:schemeClr>
              </a:solidFill>
            </a:endParaRPr>
          </a:p>
          <a:p>
            <a:pPr eaLnBrk="1" hangingPunct="1">
              <a:defRPr/>
            </a:pPr>
            <a:endParaRPr lang="it-IT"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http://fryeblog.blog.lib.mcmaster.ca/files/2011/04/pollst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 y="357188"/>
            <a:ext cx="7858125" cy="577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9"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98F63947-750F-4AA9-89CF-9AD26B8DDF58}" type="slidenum">
              <a:rPr lang="it-IT" altLang="it-IT" sz="1600" smtClean="0">
                <a:solidFill>
                  <a:srgbClr val="FFFFFF"/>
                </a:solidFill>
              </a:rPr>
              <a:pPr>
                <a:spcBef>
                  <a:spcPct val="0"/>
                </a:spcBef>
                <a:buClrTx/>
                <a:buSzTx/>
                <a:buFontTx/>
                <a:buNone/>
              </a:pPr>
              <a:t>82</a:t>
            </a:fld>
            <a:endParaRPr lang="it-IT" altLang="it-IT" sz="1600">
              <a:solidFill>
                <a:srgbClr val="FFFFFF"/>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http://www.artizans.com/images/previews/RMAY3516.pv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8" y="285750"/>
            <a:ext cx="8572500" cy="607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3" name="Segnaposto numero diapositiva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98AAADF6-F5E6-47B6-8BE1-D43C1145DB6C}" type="slidenum">
              <a:rPr lang="it-IT" altLang="it-IT" sz="1600" smtClean="0">
                <a:solidFill>
                  <a:srgbClr val="FFFFFF"/>
                </a:solidFill>
              </a:rPr>
              <a:pPr>
                <a:spcBef>
                  <a:spcPct val="0"/>
                </a:spcBef>
                <a:buClrTx/>
                <a:buSzTx/>
                <a:buFontTx/>
                <a:buNone/>
              </a:pPr>
              <a:t>83</a:t>
            </a:fld>
            <a:endParaRPr lang="it-IT" altLang="it-IT" sz="1600">
              <a:solidFill>
                <a:srgbClr val="FFFFFF"/>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52450" y="268288"/>
            <a:ext cx="8534400" cy="758825"/>
          </a:xfrm>
        </p:spPr>
        <p:txBody>
          <a:bodyPr/>
          <a:lstStyle/>
          <a:p>
            <a:pPr>
              <a:defRPr/>
            </a:pPr>
            <a:r>
              <a:rPr lang="en-US" sz="3000" b="1" dirty="0">
                <a:solidFill>
                  <a:srgbClr val="7F7F7F"/>
                </a:solidFill>
                <a:ea typeface="Calibri" pitchFamily="34" charset="0"/>
                <a:cs typeface="Times New Roman" pitchFamily="18" charset="0"/>
              </a:rPr>
              <a:t>Questions for the exam   (6 CFU)     </a:t>
            </a:r>
            <a:br>
              <a:rPr lang="en-US" sz="3000" b="1" dirty="0">
                <a:solidFill>
                  <a:srgbClr val="7F7F7F"/>
                </a:solidFill>
                <a:ea typeface="Calibri" pitchFamily="34" charset="0"/>
                <a:cs typeface="Times New Roman" pitchFamily="18" charset="0"/>
              </a:rPr>
            </a:br>
            <a:r>
              <a:rPr lang="en-US" sz="2400" b="1" dirty="0">
                <a:solidFill>
                  <a:srgbClr val="7F7F7F"/>
                </a:solidFill>
                <a:ea typeface="Calibri" pitchFamily="34" charset="0"/>
                <a:cs typeface="Times New Roman" pitchFamily="18" charset="0"/>
              </a:rPr>
              <a:t>Unit 2  Beard+ </a:t>
            </a:r>
            <a:r>
              <a:rPr lang="en-US" sz="2400" b="1" dirty="0" err="1">
                <a:solidFill>
                  <a:srgbClr val="7F7F7F"/>
                </a:solidFill>
                <a:ea typeface="Calibri" pitchFamily="34" charset="0"/>
                <a:cs typeface="Times New Roman" pitchFamily="18" charset="0"/>
              </a:rPr>
              <a:t>Partington</a:t>
            </a:r>
            <a:endParaRPr lang="it-IT" sz="2400" dirty="0"/>
          </a:p>
        </p:txBody>
      </p:sp>
      <p:sp>
        <p:nvSpPr>
          <p:cNvPr id="3" name="Segnaposto contenuto 2"/>
          <p:cNvSpPr>
            <a:spLocks noGrp="1"/>
          </p:cNvSpPr>
          <p:nvPr>
            <p:ph sz="quarter" idx="1"/>
          </p:nvPr>
        </p:nvSpPr>
        <p:spPr>
          <a:xfrm>
            <a:off x="301625" y="1357313"/>
            <a:ext cx="8556625" cy="5000625"/>
          </a:xfrm>
        </p:spPr>
        <p:txBody>
          <a:bodyPr/>
          <a:lstStyle/>
          <a:p>
            <a:pPr marL="514350" indent="-514350" algn="just">
              <a:buFont typeface="Wingdings 2" panose="05020102010507070707" pitchFamily="18" charset="2"/>
              <a:buAutoNum type="arabicPeriod"/>
              <a:defRPr/>
            </a:pPr>
            <a:r>
              <a:rPr lang="en-US" sz="2400" dirty="0">
                <a:solidFill>
                  <a:schemeClr val="accent3">
                    <a:lumMod val="50000"/>
                  </a:schemeClr>
                </a:solidFill>
              </a:rPr>
              <a:t>What is the relation between </a:t>
            </a:r>
            <a:r>
              <a:rPr lang="en-US" sz="2400" u="sng" dirty="0">
                <a:solidFill>
                  <a:schemeClr val="accent3">
                    <a:lumMod val="50000"/>
                  </a:schemeClr>
                </a:solidFill>
              </a:rPr>
              <a:t>language</a:t>
            </a:r>
            <a:r>
              <a:rPr lang="en-US" sz="2400" dirty="0">
                <a:solidFill>
                  <a:schemeClr val="accent3">
                    <a:lumMod val="50000"/>
                  </a:schemeClr>
                </a:solidFill>
              </a:rPr>
              <a:t>, </a:t>
            </a:r>
            <a:r>
              <a:rPr lang="en-US" sz="2400" u="sng" dirty="0">
                <a:solidFill>
                  <a:schemeClr val="accent3">
                    <a:lumMod val="50000"/>
                  </a:schemeClr>
                </a:solidFill>
              </a:rPr>
              <a:t>power</a:t>
            </a:r>
            <a:r>
              <a:rPr lang="en-US" sz="2400" dirty="0">
                <a:solidFill>
                  <a:schemeClr val="accent3">
                    <a:lumMod val="50000"/>
                  </a:schemeClr>
                </a:solidFill>
              </a:rPr>
              <a:t> and </a:t>
            </a:r>
            <a:r>
              <a:rPr lang="en-US" sz="2400" u="sng" dirty="0">
                <a:solidFill>
                  <a:schemeClr val="accent3">
                    <a:lumMod val="50000"/>
                  </a:schemeClr>
                </a:solidFill>
              </a:rPr>
              <a:t>ideology</a:t>
            </a:r>
            <a:r>
              <a:rPr lang="en-US" sz="2400" dirty="0">
                <a:solidFill>
                  <a:schemeClr val="accent3">
                    <a:lumMod val="50000"/>
                  </a:schemeClr>
                </a:solidFill>
              </a:rPr>
              <a:t>?</a:t>
            </a:r>
          </a:p>
          <a:p>
            <a:pPr marL="514350" indent="-514350" algn="just">
              <a:buFont typeface="Wingdings 2" panose="05020102010507070707" pitchFamily="18" charset="2"/>
              <a:buAutoNum type="arabicPeriod"/>
              <a:defRPr/>
            </a:pPr>
            <a:r>
              <a:rPr lang="en-US" sz="2400" dirty="0">
                <a:solidFill>
                  <a:schemeClr val="accent3">
                    <a:lumMod val="50000"/>
                  </a:schemeClr>
                </a:solidFill>
              </a:rPr>
              <a:t>Why is the ‘</a:t>
            </a:r>
            <a:r>
              <a:rPr lang="en-US" sz="2400" b="1" dirty="0">
                <a:solidFill>
                  <a:schemeClr val="accent3">
                    <a:lumMod val="50000"/>
                  </a:schemeClr>
                </a:solidFill>
              </a:rPr>
              <a:t>problem’ of truth </a:t>
            </a:r>
            <a:r>
              <a:rPr lang="en-US" sz="2400" dirty="0">
                <a:solidFill>
                  <a:schemeClr val="accent3">
                    <a:lumMod val="50000"/>
                  </a:schemeClr>
                </a:solidFill>
              </a:rPr>
              <a:t>particularly relevant in the language used</a:t>
            </a:r>
            <a:r>
              <a:rPr lang="it-IT" sz="2400" dirty="0">
                <a:solidFill>
                  <a:schemeClr val="accent3">
                    <a:lumMod val="50000"/>
                  </a:schemeClr>
                </a:solidFill>
              </a:rPr>
              <a:t> </a:t>
            </a:r>
            <a:r>
              <a:rPr lang="en-US" sz="2400" dirty="0">
                <a:solidFill>
                  <a:schemeClr val="accent3">
                    <a:lumMod val="50000"/>
                  </a:schemeClr>
                </a:solidFill>
              </a:rPr>
              <a:t>by politicians and those who report political news in the press?</a:t>
            </a:r>
            <a:endParaRPr lang="it-IT" sz="2400" dirty="0">
              <a:solidFill>
                <a:schemeClr val="accent3">
                  <a:lumMod val="50000"/>
                </a:schemeClr>
              </a:solidFill>
            </a:endParaRPr>
          </a:p>
          <a:p>
            <a:pPr marL="514350" indent="-514350" algn="just">
              <a:buFont typeface="Wingdings 2" panose="05020102010507070707" pitchFamily="18" charset="2"/>
              <a:buAutoNum type="arabicPeriod"/>
              <a:defRPr/>
            </a:pPr>
            <a:r>
              <a:rPr lang="en-US" sz="2400" dirty="0">
                <a:solidFill>
                  <a:schemeClr val="accent3">
                    <a:lumMod val="50000"/>
                  </a:schemeClr>
                </a:solidFill>
              </a:rPr>
              <a:t>Give definitions of </a:t>
            </a:r>
            <a:r>
              <a:rPr lang="en-US" sz="2400" u="sng" dirty="0">
                <a:solidFill>
                  <a:schemeClr val="accent3">
                    <a:lumMod val="50000"/>
                  </a:schemeClr>
                </a:solidFill>
              </a:rPr>
              <a:t>metaphor</a:t>
            </a:r>
            <a:r>
              <a:rPr lang="en-US" sz="2400" dirty="0">
                <a:solidFill>
                  <a:schemeClr val="accent3">
                    <a:lumMod val="50000"/>
                  </a:schemeClr>
                </a:solidFill>
              </a:rPr>
              <a:t>, </a:t>
            </a:r>
            <a:r>
              <a:rPr lang="en-US" sz="2400" u="sng" dirty="0">
                <a:solidFill>
                  <a:schemeClr val="accent3">
                    <a:lumMod val="50000"/>
                  </a:schemeClr>
                </a:solidFill>
              </a:rPr>
              <a:t>metonymy</a:t>
            </a:r>
            <a:r>
              <a:rPr lang="en-US" sz="2400" dirty="0">
                <a:solidFill>
                  <a:schemeClr val="accent3">
                    <a:lumMod val="50000"/>
                  </a:schemeClr>
                </a:solidFill>
              </a:rPr>
              <a:t>, </a:t>
            </a:r>
            <a:r>
              <a:rPr lang="en-US" sz="2400" u="sng" dirty="0">
                <a:solidFill>
                  <a:schemeClr val="accent3">
                    <a:lumMod val="50000"/>
                  </a:schemeClr>
                </a:solidFill>
              </a:rPr>
              <a:t>synecdoche</a:t>
            </a:r>
            <a:r>
              <a:rPr lang="en-US" sz="2400" dirty="0">
                <a:solidFill>
                  <a:schemeClr val="accent3">
                    <a:lumMod val="50000"/>
                  </a:schemeClr>
                </a:solidFill>
              </a:rPr>
              <a:t> and </a:t>
            </a:r>
            <a:r>
              <a:rPr lang="en-US" sz="2400" u="sng" dirty="0">
                <a:solidFill>
                  <a:schemeClr val="accent3">
                    <a:lumMod val="50000"/>
                  </a:schemeClr>
                </a:solidFill>
              </a:rPr>
              <a:t>analogy</a:t>
            </a:r>
            <a:r>
              <a:rPr lang="en-US" sz="2400" dirty="0">
                <a:solidFill>
                  <a:schemeClr val="accent3">
                    <a:lumMod val="50000"/>
                  </a:schemeClr>
                </a:solidFill>
              </a:rPr>
              <a:t>, with</a:t>
            </a:r>
            <a:r>
              <a:rPr lang="it-IT" sz="2400" dirty="0">
                <a:solidFill>
                  <a:schemeClr val="accent3">
                    <a:lumMod val="50000"/>
                  </a:schemeClr>
                </a:solidFill>
              </a:rPr>
              <a:t> </a:t>
            </a:r>
            <a:r>
              <a:rPr lang="en-US" sz="2400" dirty="0">
                <a:solidFill>
                  <a:schemeClr val="accent3">
                    <a:lumMod val="50000"/>
                  </a:schemeClr>
                </a:solidFill>
              </a:rPr>
              <a:t>simple examples.</a:t>
            </a:r>
            <a:endParaRPr lang="it-IT" sz="2400" dirty="0">
              <a:solidFill>
                <a:schemeClr val="accent3">
                  <a:lumMod val="50000"/>
                </a:schemeClr>
              </a:solidFill>
            </a:endParaRPr>
          </a:p>
          <a:p>
            <a:pPr marL="514350" indent="-514350" algn="just">
              <a:buFont typeface="Wingdings 2" panose="05020102010507070707" pitchFamily="18" charset="2"/>
              <a:buAutoNum type="arabicPeriod"/>
              <a:defRPr/>
            </a:pPr>
            <a:r>
              <a:rPr lang="en-US" sz="2400" dirty="0">
                <a:solidFill>
                  <a:schemeClr val="accent3">
                    <a:lumMod val="50000"/>
                  </a:schemeClr>
                </a:solidFill>
              </a:rPr>
              <a:t>Give examples of journey, sports (cricket, baseball, boxing) and war metaphors.</a:t>
            </a:r>
          </a:p>
          <a:p>
            <a:pPr marL="514350" indent="-514350" algn="just">
              <a:buFont typeface="Wingdings 2" panose="05020102010507070707" pitchFamily="18" charset="2"/>
              <a:buAutoNum type="arabicPeriod"/>
              <a:defRPr/>
            </a:pPr>
            <a:r>
              <a:rPr lang="en-US" sz="2400" dirty="0">
                <a:solidFill>
                  <a:schemeClr val="accent3">
                    <a:lumMod val="50000"/>
                  </a:schemeClr>
                </a:solidFill>
              </a:rPr>
              <a:t>Metonymy is a powerful tool because it ‘gives a more sympathetic</a:t>
            </a:r>
            <a:r>
              <a:rPr lang="it-IT" sz="2400" dirty="0">
                <a:solidFill>
                  <a:schemeClr val="accent3">
                    <a:lumMod val="50000"/>
                  </a:schemeClr>
                </a:solidFill>
              </a:rPr>
              <a:t> </a:t>
            </a:r>
            <a:r>
              <a:rPr lang="en-US" sz="2400" dirty="0">
                <a:solidFill>
                  <a:schemeClr val="accent3">
                    <a:lumMod val="50000"/>
                  </a:schemeClr>
                </a:solidFill>
              </a:rPr>
              <a:t>picture … and a </a:t>
            </a:r>
            <a:r>
              <a:rPr lang="en-US" sz="2400" dirty="0" err="1">
                <a:solidFill>
                  <a:schemeClr val="accent3">
                    <a:lumMod val="50000"/>
                  </a:schemeClr>
                </a:solidFill>
              </a:rPr>
              <a:t>favourable</a:t>
            </a:r>
            <a:r>
              <a:rPr lang="en-US" sz="2400" dirty="0">
                <a:solidFill>
                  <a:schemeClr val="accent3">
                    <a:lumMod val="50000"/>
                  </a:schemeClr>
                </a:solidFill>
              </a:rPr>
              <a:t> view’, or removes direct responsibility for an</a:t>
            </a:r>
            <a:r>
              <a:rPr lang="it-IT" sz="2400" dirty="0">
                <a:solidFill>
                  <a:schemeClr val="accent3">
                    <a:lumMod val="50000"/>
                  </a:schemeClr>
                </a:solidFill>
              </a:rPr>
              <a:t> </a:t>
            </a:r>
            <a:r>
              <a:rPr lang="en-US" sz="2400" dirty="0">
                <a:solidFill>
                  <a:schemeClr val="accent3">
                    <a:lumMod val="50000"/>
                  </a:schemeClr>
                </a:solidFill>
              </a:rPr>
              <a:t>action. Find examples.</a:t>
            </a:r>
            <a:endParaRPr lang="it-IT" sz="2400" dirty="0">
              <a:solidFill>
                <a:schemeClr val="accent3">
                  <a:lumMod val="50000"/>
                </a:schemeClr>
              </a:solidFill>
            </a:endParaRPr>
          </a:p>
          <a:p>
            <a:pPr>
              <a:buFont typeface="Wingdings 2" panose="05020102010507070707" pitchFamily="18" charset="2"/>
              <a:buNone/>
              <a:defRPr/>
            </a:pPr>
            <a:endParaRPr lang="it-IT" dirty="0"/>
          </a:p>
          <a:p>
            <a:pPr>
              <a:defRPr/>
            </a:pPr>
            <a:endParaRPr lang="it-IT" dirty="0"/>
          </a:p>
          <a:p>
            <a:pPr>
              <a:defRPr/>
            </a:pPr>
            <a:endParaRPr lang="it-IT" dirty="0"/>
          </a:p>
        </p:txBody>
      </p:sp>
      <p:sp>
        <p:nvSpPr>
          <p:cNvPr id="82948"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7B04E82-6E60-4077-9D4E-9F30870BBF75}" type="slidenum">
              <a:rPr lang="it-IT" altLang="it-IT" sz="1600" smtClean="0">
                <a:solidFill>
                  <a:srgbClr val="2F4B2F"/>
                </a:solidFill>
              </a:rPr>
              <a:pPr>
                <a:spcBef>
                  <a:spcPct val="0"/>
                </a:spcBef>
                <a:buClrTx/>
                <a:buSzTx/>
                <a:buFontTx/>
                <a:buNone/>
              </a:pPr>
              <a:t>84</a:t>
            </a:fld>
            <a:endParaRPr lang="it-IT" altLang="it-IT" sz="1600">
              <a:solidFill>
                <a:srgbClr val="2F4B2F"/>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US" sz="3000" b="1" dirty="0">
                <a:solidFill>
                  <a:srgbClr val="7F7F7F"/>
                </a:solidFill>
                <a:ea typeface="Calibri" pitchFamily="34" charset="0"/>
                <a:cs typeface="Times New Roman" pitchFamily="18" charset="0"/>
              </a:rPr>
              <a:t>Questions for the exam   (6 CFU)     </a:t>
            </a:r>
            <a:br>
              <a:rPr lang="en-US" sz="3000" b="1" dirty="0">
                <a:solidFill>
                  <a:srgbClr val="7F7F7F"/>
                </a:solidFill>
                <a:ea typeface="Calibri" pitchFamily="34" charset="0"/>
                <a:cs typeface="Times New Roman" pitchFamily="18" charset="0"/>
              </a:rPr>
            </a:br>
            <a:r>
              <a:rPr lang="en-US" sz="2400" b="1" dirty="0">
                <a:solidFill>
                  <a:srgbClr val="7F7F7F"/>
                </a:solidFill>
                <a:ea typeface="Calibri" pitchFamily="34" charset="0"/>
                <a:cs typeface="Times New Roman" pitchFamily="18" charset="0"/>
              </a:rPr>
              <a:t>Unit 2 Beard+ </a:t>
            </a:r>
            <a:r>
              <a:rPr lang="en-US" sz="2400" b="1" dirty="0" err="1">
                <a:solidFill>
                  <a:srgbClr val="7F7F7F"/>
                </a:solidFill>
                <a:ea typeface="Calibri" pitchFamily="34" charset="0"/>
                <a:cs typeface="Times New Roman" pitchFamily="18" charset="0"/>
              </a:rPr>
              <a:t>Partington</a:t>
            </a:r>
            <a:endParaRPr lang="it-IT" sz="2400" dirty="0"/>
          </a:p>
        </p:txBody>
      </p:sp>
      <p:sp>
        <p:nvSpPr>
          <p:cNvPr id="3" name="Segnaposto contenuto 2"/>
          <p:cNvSpPr>
            <a:spLocks noGrp="1"/>
          </p:cNvSpPr>
          <p:nvPr>
            <p:ph sz="quarter" idx="1"/>
          </p:nvPr>
        </p:nvSpPr>
        <p:spPr>
          <a:xfrm>
            <a:off x="301625" y="1428750"/>
            <a:ext cx="8504238" cy="4857750"/>
          </a:xfrm>
        </p:spPr>
        <p:txBody>
          <a:bodyPr/>
          <a:lstStyle/>
          <a:p>
            <a:pPr algn="just">
              <a:buFont typeface="Wingdings 2" panose="05020102010507070707" pitchFamily="18" charset="2"/>
              <a:buNone/>
              <a:defRPr/>
            </a:pPr>
            <a:r>
              <a:rPr lang="en-US" sz="2400" i="1" dirty="0">
                <a:solidFill>
                  <a:schemeClr val="accent4">
                    <a:lumMod val="50000"/>
                  </a:schemeClr>
                </a:solidFill>
              </a:rPr>
              <a:t>6. </a:t>
            </a:r>
            <a:r>
              <a:rPr lang="en-US" sz="2400" i="1" dirty="0" err="1">
                <a:solidFill>
                  <a:schemeClr val="accent4">
                    <a:lumMod val="50000"/>
                  </a:schemeClr>
                </a:solidFill>
              </a:rPr>
              <a:t>Intertextuality</a:t>
            </a:r>
            <a:r>
              <a:rPr lang="en-US" sz="2400" i="1" dirty="0">
                <a:solidFill>
                  <a:schemeClr val="accent4">
                    <a:lumMod val="50000"/>
                  </a:schemeClr>
                </a:solidFill>
              </a:rPr>
              <a:t> </a:t>
            </a:r>
            <a:r>
              <a:rPr lang="en-US" sz="2400" dirty="0">
                <a:solidFill>
                  <a:schemeClr val="accent4">
                    <a:lumMod val="50000"/>
                  </a:schemeClr>
                </a:solidFill>
              </a:rPr>
              <a:t>is when a text refers to another text that is associated with</a:t>
            </a:r>
            <a:r>
              <a:rPr lang="it-IT" sz="2400" dirty="0">
                <a:solidFill>
                  <a:schemeClr val="accent4">
                    <a:lumMod val="50000"/>
                  </a:schemeClr>
                </a:solidFill>
              </a:rPr>
              <a:t> </a:t>
            </a:r>
            <a:r>
              <a:rPr lang="en-US" sz="2400" dirty="0">
                <a:solidFill>
                  <a:schemeClr val="accent4">
                    <a:lumMod val="50000"/>
                  </a:schemeClr>
                </a:solidFill>
              </a:rPr>
              <a:t>it in some way. This is why it is often difficult for non-English people to</a:t>
            </a:r>
            <a:r>
              <a:rPr lang="it-IT" sz="2400" dirty="0">
                <a:solidFill>
                  <a:schemeClr val="accent4">
                    <a:lumMod val="50000"/>
                  </a:schemeClr>
                </a:solidFill>
              </a:rPr>
              <a:t> </a:t>
            </a:r>
            <a:r>
              <a:rPr lang="en-US" sz="2400" dirty="0">
                <a:solidFill>
                  <a:schemeClr val="accent4">
                    <a:lumMod val="50000"/>
                  </a:schemeClr>
                </a:solidFill>
              </a:rPr>
              <a:t>understand English newspapers and magazines (and for non-Italians to</a:t>
            </a:r>
            <a:r>
              <a:rPr lang="it-IT" sz="2400" dirty="0">
                <a:solidFill>
                  <a:schemeClr val="accent4">
                    <a:lumMod val="50000"/>
                  </a:schemeClr>
                </a:solidFill>
              </a:rPr>
              <a:t> </a:t>
            </a:r>
            <a:r>
              <a:rPr lang="en-US" sz="2400" dirty="0">
                <a:solidFill>
                  <a:schemeClr val="accent4">
                    <a:lumMod val="50000"/>
                  </a:schemeClr>
                </a:solidFill>
              </a:rPr>
              <a:t>understand Italian news stories and articles). But ‘</a:t>
            </a:r>
            <a:r>
              <a:rPr lang="en-US" sz="2400" dirty="0" err="1">
                <a:solidFill>
                  <a:schemeClr val="accent4">
                    <a:lumMod val="50000"/>
                  </a:schemeClr>
                </a:solidFill>
              </a:rPr>
              <a:t>intertextuality</a:t>
            </a:r>
            <a:r>
              <a:rPr lang="en-US" sz="2400" dirty="0">
                <a:solidFill>
                  <a:schemeClr val="accent4">
                    <a:lumMod val="50000"/>
                  </a:schemeClr>
                </a:solidFill>
              </a:rPr>
              <a:t>’ can</a:t>
            </a:r>
            <a:r>
              <a:rPr lang="it-IT" sz="2400" dirty="0">
                <a:solidFill>
                  <a:schemeClr val="accent4">
                    <a:lumMod val="50000"/>
                  </a:schemeClr>
                </a:solidFill>
              </a:rPr>
              <a:t> </a:t>
            </a:r>
            <a:r>
              <a:rPr lang="en-US" sz="2400" dirty="0">
                <a:solidFill>
                  <a:schemeClr val="accent4">
                    <a:lumMod val="50000"/>
                  </a:schemeClr>
                </a:solidFill>
              </a:rPr>
              <a:t>operate across national boundaries. Can you think of any examples?</a:t>
            </a:r>
            <a:endParaRPr lang="it-IT" sz="2400" dirty="0">
              <a:solidFill>
                <a:schemeClr val="accent4">
                  <a:lumMod val="50000"/>
                </a:schemeClr>
              </a:solidFill>
            </a:endParaRPr>
          </a:p>
          <a:p>
            <a:pPr algn="just">
              <a:buFont typeface="Wingdings 2" panose="05020102010507070707" pitchFamily="18" charset="2"/>
              <a:buNone/>
              <a:defRPr/>
            </a:pPr>
            <a:r>
              <a:rPr lang="it-IT" sz="2400" dirty="0">
                <a:solidFill>
                  <a:schemeClr val="accent4">
                    <a:lumMod val="50000"/>
                  </a:schemeClr>
                </a:solidFill>
              </a:rPr>
              <a:t>7. </a:t>
            </a:r>
            <a:r>
              <a:rPr lang="en-US" sz="2400" dirty="0">
                <a:solidFill>
                  <a:schemeClr val="accent4">
                    <a:lumMod val="50000"/>
                  </a:schemeClr>
                </a:solidFill>
              </a:rPr>
              <a:t>Where does the term </a:t>
            </a:r>
            <a:r>
              <a:rPr lang="en-US" sz="2400" u="sng" dirty="0">
                <a:solidFill>
                  <a:schemeClr val="accent4">
                    <a:lumMod val="50000"/>
                  </a:schemeClr>
                </a:solidFill>
              </a:rPr>
              <a:t>spin-doctor</a:t>
            </a:r>
            <a:r>
              <a:rPr lang="en-US" sz="2400" dirty="0">
                <a:solidFill>
                  <a:schemeClr val="accent4">
                    <a:lumMod val="50000"/>
                  </a:schemeClr>
                </a:solidFill>
              </a:rPr>
              <a:t> come from? What is the job of a spin-doctor? How can </a:t>
            </a:r>
            <a:r>
              <a:rPr lang="en-US" sz="2400" u="sng" dirty="0">
                <a:solidFill>
                  <a:schemeClr val="accent4">
                    <a:lumMod val="50000"/>
                  </a:schemeClr>
                </a:solidFill>
              </a:rPr>
              <a:t>spin</a:t>
            </a:r>
            <a:r>
              <a:rPr lang="en-US" sz="2400" dirty="0">
                <a:solidFill>
                  <a:schemeClr val="accent4">
                    <a:lumMod val="50000"/>
                  </a:schemeClr>
                </a:solidFill>
              </a:rPr>
              <a:t> be placed on a story?</a:t>
            </a:r>
            <a:endParaRPr lang="it-IT" sz="2400" dirty="0">
              <a:solidFill>
                <a:schemeClr val="accent4">
                  <a:lumMod val="50000"/>
                </a:schemeClr>
              </a:solidFill>
            </a:endParaRPr>
          </a:p>
          <a:p>
            <a:pPr algn="just">
              <a:buFont typeface="Wingdings 2" panose="05020102010507070707" pitchFamily="18" charset="2"/>
              <a:buNone/>
              <a:defRPr/>
            </a:pPr>
            <a:r>
              <a:rPr lang="it-IT" sz="2400" dirty="0">
                <a:solidFill>
                  <a:schemeClr val="accent4">
                    <a:lumMod val="50000"/>
                  </a:schemeClr>
                </a:solidFill>
              </a:rPr>
              <a:t>8.What are </a:t>
            </a:r>
            <a:r>
              <a:rPr lang="it-IT" sz="2400" u="sng" dirty="0">
                <a:solidFill>
                  <a:schemeClr val="accent4">
                    <a:lumMod val="50000"/>
                  </a:schemeClr>
                </a:solidFill>
              </a:rPr>
              <a:t>opinion </a:t>
            </a:r>
            <a:r>
              <a:rPr lang="it-IT" sz="2400" u="sng" dirty="0" err="1">
                <a:solidFill>
                  <a:schemeClr val="accent4">
                    <a:lumMod val="50000"/>
                  </a:schemeClr>
                </a:solidFill>
              </a:rPr>
              <a:t>polls</a:t>
            </a:r>
            <a:r>
              <a:rPr lang="it-IT" sz="2400" dirty="0">
                <a:solidFill>
                  <a:schemeClr val="accent4">
                    <a:lumMod val="50000"/>
                  </a:schemeClr>
                </a:solidFill>
              </a:rPr>
              <a:t>? What is the relation between opinion </a:t>
            </a:r>
            <a:r>
              <a:rPr lang="it-IT" sz="2400" dirty="0" err="1">
                <a:solidFill>
                  <a:schemeClr val="accent4">
                    <a:lumMod val="50000"/>
                  </a:schemeClr>
                </a:solidFill>
              </a:rPr>
              <a:t>polls</a:t>
            </a:r>
            <a:r>
              <a:rPr lang="it-IT" sz="2400" dirty="0">
                <a:solidFill>
                  <a:schemeClr val="accent4">
                    <a:lumMod val="50000"/>
                  </a:schemeClr>
                </a:solidFill>
              </a:rPr>
              <a:t> and </a:t>
            </a:r>
            <a:r>
              <a:rPr lang="it-IT" sz="2400" dirty="0" err="1">
                <a:solidFill>
                  <a:schemeClr val="accent4">
                    <a:lumMod val="50000"/>
                  </a:schemeClr>
                </a:solidFill>
              </a:rPr>
              <a:t>spin</a:t>
            </a:r>
            <a:r>
              <a:rPr lang="it-IT" sz="2400" dirty="0">
                <a:solidFill>
                  <a:schemeClr val="accent4">
                    <a:lumMod val="50000"/>
                  </a:schemeClr>
                </a:solidFill>
              </a:rPr>
              <a:t>?</a:t>
            </a:r>
            <a:endParaRPr lang="en-US" sz="2400" dirty="0">
              <a:solidFill>
                <a:schemeClr val="accent4">
                  <a:lumMod val="50000"/>
                </a:schemeClr>
              </a:solidFill>
            </a:endParaRPr>
          </a:p>
        </p:txBody>
      </p:sp>
      <p:sp>
        <p:nvSpPr>
          <p:cNvPr id="83972"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647160CC-BA7A-47A6-97B8-BD83F89B7BCF}" type="slidenum">
              <a:rPr lang="it-IT" altLang="it-IT" sz="1600" smtClean="0">
                <a:solidFill>
                  <a:srgbClr val="2F4B2F"/>
                </a:solidFill>
              </a:rPr>
              <a:pPr>
                <a:spcBef>
                  <a:spcPct val="0"/>
                </a:spcBef>
                <a:buClrTx/>
                <a:buSzTx/>
                <a:buFontTx/>
                <a:buNone/>
              </a:pPr>
              <a:t>85</a:t>
            </a:fld>
            <a:endParaRPr lang="it-IT" altLang="it-IT" sz="1600">
              <a:solidFill>
                <a:srgbClr val="2F4B2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pPr fontAlgn="base"/>
            <a:r>
              <a:rPr lang="it-IT" sz="2800" b="0" i="0" dirty="0">
                <a:solidFill>
                  <a:srgbClr val="FF0000"/>
                </a:solidFill>
                <a:effectLst/>
                <a:latin typeface="ReithSerif"/>
              </a:rPr>
              <a:t>The </a:t>
            </a:r>
            <a:r>
              <a:rPr lang="it-IT" sz="2800" b="0" i="0" dirty="0" err="1">
                <a:solidFill>
                  <a:srgbClr val="FF0000"/>
                </a:solidFill>
                <a:effectLst/>
                <a:latin typeface="ReithSerif"/>
              </a:rPr>
              <a:t>battle</a:t>
            </a:r>
            <a:r>
              <a:rPr lang="it-IT" sz="2800" b="0" i="0" dirty="0">
                <a:solidFill>
                  <a:srgbClr val="FF0000"/>
                </a:solidFill>
                <a:effectLst/>
                <a:latin typeface="ReithSerif"/>
              </a:rPr>
              <a:t> over the words </a:t>
            </a:r>
            <a:r>
              <a:rPr lang="it-IT" sz="2800" b="0" i="0" dirty="0" err="1">
                <a:solidFill>
                  <a:srgbClr val="FF0000"/>
                </a:solidFill>
                <a:effectLst/>
                <a:latin typeface="ReithSerif"/>
              </a:rPr>
              <a:t>used</a:t>
            </a:r>
            <a:r>
              <a:rPr lang="it-IT" sz="2800" b="0" i="0" dirty="0">
                <a:solidFill>
                  <a:srgbClr val="FF0000"/>
                </a:solidFill>
                <a:effectLst/>
                <a:latin typeface="ReithSerif"/>
              </a:rPr>
              <a:t> to </a:t>
            </a:r>
            <a:r>
              <a:rPr lang="it-IT" sz="2800" b="0" i="0" dirty="0" err="1">
                <a:solidFill>
                  <a:srgbClr val="FF0000"/>
                </a:solidFill>
                <a:effectLst/>
                <a:latin typeface="ReithSerif"/>
              </a:rPr>
              <a:t>describe</a:t>
            </a:r>
            <a:r>
              <a:rPr lang="it-IT" sz="2800" b="0" i="0" dirty="0">
                <a:solidFill>
                  <a:srgbClr val="FF0000"/>
                </a:solidFill>
                <a:effectLst/>
                <a:latin typeface="ReithSerif"/>
              </a:rPr>
              <a:t> </a:t>
            </a:r>
            <a:r>
              <a:rPr lang="it-IT" sz="2800" b="0" i="0" dirty="0" err="1">
                <a:solidFill>
                  <a:srgbClr val="FF0000"/>
                </a:solidFill>
                <a:effectLst/>
                <a:latin typeface="ReithSerif"/>
              </a:rPr>
              <a:t>migrants</a:t>
            </a:r>
            <a:endParaRPr lang="it-IT" sz="2800" b="0" i="0" dirty="0">
              <a:solidFill>
                <a:srgbClr val="FF0000"/>
              </a:solidFill>
              <a:effectLst/>
              <a:latin typeface="ReithSerif"/>
            </a:endParaRPr>
          </a:p>
        </p:txBody>
      </p:sp>
      <p:sp>
        <p:nvSpPr>
          <p:cNvPr id="21509" name="Segnaposto numero diapositiva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sz="2700">
                <a:solidFill>
                  <a:schemeClr val="tx1"/>
                </a:solidFill>
                <a:latin typeface="Georgia" panose="02040502050405020303" pitchFamily="18" charset="0"/>
              </a:defRPr>
            </a:lvl1pPr>
            <a:lvl2pPr marL="742950" indent="-285750">
              <a:spcBef>
                <a:spcPct val="20000"/>
              </a:spcBef>
              <a:buClr>
                <a:schemeClr val="accent2"/>
              </a:buClr>
              <a:buSzPct val="70000"/>
              <a:buFont typeface="Wingdings" panose="05000000000000000000" pitchFamily="2" charset="2"/>
              <a:buChar char=""/>
              <a:defRPr sz="2200">
                <a:solidFill>
                  <a:schemeClr val="tx2"/>
                </a:solidFill>
                <a:latin typeface="Georgia" panose="02040502050405020303" pitchFamily="18" charset="0"/>
              </a:defRPr>
            </a:lvl2pPr>
            <a:lvl3pPr marL="1143000" indent="-228600">
              <a:spcBef>
                <a:spcPct val="20000"/>
              </a:spcBef>
              <a:buClr>
                <a:srgbClr val="375637"/>
              </a:buClr>
              <a:buSzPct val="75000"/>
              <a:buFont typeface="Wingdings 2" panose="05020102010507070707" pitchFamily="18" charset="2"/>
              <a:buChar char=""/>
              <a:defRPr sz="2000">
                <a:solidFill>
                  <a:schemeClr val="tx1"/>
                </a:solidFill>
                <a:latin typeface="Georgia" panose="02040502050405020303" pitchFamily="18" charset="0"/>
              </a:defRPr>
            </a:lvl3pPr>
            <a:lvl4pPr marL="1600200" indent="-228600">
              <a:spcBef>
                <a:spcPct val="20000"/>
              </a:spcBef>
              <a:buClr>
                <a:srgbClr val="4A734A"/>
              </a:buClr>
              <a:buSzPct val="70000"/>
              <a:buFont typeface="Wingdings" panose="05000000000000000000" pitchFamily="2" charset="2"/>
              <a:buChar char=""/>
              <a:defRPr sz="2000">
                <a:solidFill>
                  <a:schemeClr val="tx2"/>
                </a:solidFill>
                <a:latin typeface="Georgia" panose="02040502050405020303" pitchFamily="18" charset="0"/>
              </a:defRPr>
            </a:lvl4pPr>
            <a:lvl5pPr marL="2057400" indent="-228600">
              <a:spcBef>
                <a:spcPct val="20000"/>
              </a:spcBef>
              <a:buClr>
                <a:srgbClr val="375637"/>
              </a:buClr>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lr>
                <a:srgbClr val="375637"/>
              </a:buClr>
              <a:buChar char="•"/>
              <a:defRPr sz="2000">
                <a:solidFill>
                  <a:schemeClr val="tx1"/>
                </a:solidFill>
                <a:latin typeface="Georgia" panose="02040502050405020303" pitchFamily="18" charset="0"/>
              </a:defRPr>
            </a:lvl9pPr>
          </a:lstStyle>
          <a:p>
            <a:pPr>
              <a:spcBef>
                <a:spcPct val="0"/>
              </a:spcBef>
              <a:buClrTx/>
              <a:buSzTx/>
              <a:buFontTx/>
              <a:buNone/>
            </a:pPr>
            <a:fld id="{AD05D397-E765-46FF-8321-4FCCFCA5C176}" type="slidenum">
              <a:rPr lang="it-IT" altLang="it-IT" sz="1600" smtClean="0">
                <a:solidFill>
                  <a:srgbClr val="2F4B2F"/>
                </a:solidFill>
              </a:rPr>
              <a:pPr>
                <a:spcBef>
                  <a:spcPct val="0"/>
                </a:spcBef>
                <a:buClrTx/>
                <a:buSzTx/>
                <a:buFontTx/>
                <a:buNone/>
              </a:pPr>
              <a:t>9</a:t>
            </a:fld>
            <a:endParaRPr lang="it-IT" altLang="it-IT" sz="1600">
              <a:solidFill>
                <a:srgbClr val="2F4B2F"/>
              </a:solidFill>
            </a:endParaRPr>
          </a:p>
        </p:txBody>
      </p:sp>
      <p:sp>
        <p:nvSpPr>
          <p:cNvPr id="3" name="CasellaDiTesto 2">
            <a:extLst>
              <a:ext uri="{FF2B5EF4-FFF2-40B4-BE49-F238E27FC236}">
                <a16:creationId xmlns:a16="http://schemas.microsoft.com/office/drawing/2014/main" id="{9CA344A3-A758-F595-24A6-EA1EB93C5871}"/>
              </a:ext>
            </a:extLst>
          </p:cNvPr>
          <p:cNvSpPr txBox="1"/>
          <p:nvPr/>
        </p:nvSpPr>
        <p:spPr>
          <a:xfrm>
            <a:off x="281067" y="1527176"/>
            <a:ext cx="8534400" cy="4893647"/>
          </a:xfrm>
          <a:prstGeom prst="rect">
            <a:avLst/>
          </a:prstGeom>
          <a:noFill/>
        </p:spPr>
        <p:txBody>
          <a:bodyPr wrap="square">
            <a:spAutoFit/>
          </a:bodyPr>
          <a:lstStyle/>
          <a:p>
            <a:pPr algn="l" fontAlgn="base"/>
            <a:r>
              <a:rPr lang="it-IT" sz="2400" b="0" i="0" dirty="0">
                <a:solidFill>
                  <a:srgbClr val="141414"/>
                </a:solidFill>
                <a:effectLst/>
                <a:latin typeface="ReithSans"/>
              </a:rPr>
              <a:t>Online </a:t>
            </a:r>
            <a:r>
              <a:rPr lang="it-IT" sz="2400" b="0" i="0" dirty="0" err="1">
                <a:solidFill>
                  <a:srgbClr val="141414"/>
                </a:solidFill>
                <a:effectLst/>
                <a:latin typeface="ReithSans"/>
              </a:rPr>
              <a:t>searches</a:t>
            </a:r>
            <a:r>
              <a:rPr lang="it-IT" sz="2400" b="0" i="0" dirty="0">
                <a:solidFill>
                  <a:srgbClr val="141414"/>
                </a:solidFill>
                <a:effectLst/>
                <a:latin typeface="ReithSans"/>
              </a:rPr>
              <a:t> for </a:t>
            </a:r>
            <a:r>
              <a:rPr lang="it-IT" sz="2400" b="1" i="0" dirty="0" err="1">
                <a:solidFill>
                  <a:srgbClr val="141414"/>
                </a:solidFill>
                <a:effectLst/>
                <a:latin typeface="ReithSans"/>
              </a:rPr>
              <a:t>migrant</a:t>
            </a:r>
            <a:r>
              <a:rPr lang="it-IT" sz="2400" b="0" i="0" dirty="0">
                <a:solidFill>
                  <a:srgbClr val="141414"/>
                </a:solidFill>
                <a:effectLst/>
                <a:latin typeface="ReithSans"/>
              </a:rPr>
              <a:t> are </a:t>
            </a:r>
            <a:r>
              <a:rPr lang="it-IT" sz="2400" b="0" i="0" dirty="0" err="1">
                <a:solidFill>
                  <a:srgbClr val="141414"/>
                </a:solidFill>
                <a:effectLst/>
                <a:latin typeface="ReithSans"/>
              </a:rPr>
              <a:t>at</a:t>
            </a:r>
            <a:r>
              <a:rPr lang="it-IT" sz="2400" b="0" i="0" dirty="0">
                <a:solidFill>
                  <a:srgbClr val="141414"/>
                </a:solidFill>
                <a:effectLst/>
                <a:latin typeface="ReithSans"/>
              </a:rPr>
              <a:t> </a:t>
            </a:r>
            <a:r>
              <a:rPr lang="it-IT" sz="2400" b="0" i="0" dirty="0" err="1">
                <a:solidFill>
                  <a:srgbClr val="141414"/>
                </a:solidFill>
                <a:effectLst/>
                <a:latin typeface="ReithSans"/>
              </a:rPr>
              <a:t>their</a:t>
            </a:r>
            <a:r>
              <a:rPr lang="it-IT" sz="2400" b="0" i="0" dirty="0">
                <a:solidFill>
                  <a:srgbClr val="141414"/>
                </a:solidFill>
                <a:effectLst/>
                <a:latin typeface="ReithSans"/>
              </a:rPr>
              <a:t> </a:t>
            </a:r>
            <a:r>
              <a:rPr lang="it-IT" sz="2400" b="0" i="0" dirty="0" err="1">
                <a:solidFill>
                  <a:srgbClr val="141414"/>
                </a:solidFill>
                <a:effectLst/>
                <a:latin typeface="ReithSans"/>
              </a:rPr>
              <a:t>highest</a:t>
            </a:r>
            <a:r>
              <a:rPr lang="it-IT" sz="2400" b="0" i="0" dirty="0">
                <a:solidFill>
                  <a:srgbClr val="141414"/>
                </a:solidFill>
                <a:effectLst/>
                <a:latin typeface="ReithSans"/>
              </a:rPr>
              <a:t> </a:t>
            </a:r>
            <a:r>
              <a:rPr lang="it-IT" sz="2400" b="0" i="0" dirty="0" err="1">
                <a:solidFill>
                  <a:srgbClr val="141414"/>
                </a:solidFill>
                <a:effectLst/>
                <a:latin typeface="ReithSans"/>
              </a:rPr>
              <a:t>since</a:t>
            </a:r>
            <a:r>
              <a:rPr lang="it-IT" sz="2400" b="0" i="0" dirty="0">
                <a:solidFill>
                  <a:srgbClr val="141414"/>
                </a:solidFill>
                <a:effectLst/>
                <a:latin typeface="ReithSans"/>
              </a:rPr>
              <a:t> Google </a:t>
            </a:r>
            <a:r>
              <a:rPr lang="it-IT" sz="2400" b="0" i="0" dirty="0" err="1">
                <a:solidFill>
                  <a:srgbClr val="141414"/>
                </a:solidFill>
                <a:effectLst/>
                <a:latin typeface="ReithSans"/>
              </a:rPr>
              <a:t>started</a:t>
            </a:r>
            <a:r>
              <a:rPr lang="it-IT" sz="2400" b="0" i="0" dirty="0">
                <a:solidFill>
                  <a:srgbClr val="141414"/>
                </a:solidFill>
                <a:effectLst/>
                <a:latin typeface="ReithSans"/>
              </a:rPr>
              <a:t> </a:t>
            </a:r>
            <a:r>
              <a:rPr lang="it-IT" sz="2400" b="0" i="0" dirty="0" err="1">
                <a:solidFill>
                  <a:srgbClr val="141414"/>
                </a:solidFill>
                <a:effectLst/>
                <a:latin typeface="ReithSans"/>
              </a:rPr>
              <a:t>collating</a:t>
            </a:r>
            <a:r>
              <a:rPr lang="it-IT" sz="2400" b="0" i="0" dirty="0">
                <a:solidFill>
                  <a:srgbClr val="141414"/>
                </a:solidFill>
                <a:effectLst/>
                <a:latin typeface="ReithSans"/>
              </a:rPr>
              <a:t> </a:t>
            </a:r>
            <a:r>
              <a:rPr lang="it-IT" sz="2400" b="0" i="0" dirty="0" err="1">
                <a:solidFill>
                  <a:srgbClr val="141414"/>
                </a:solidFill>
                <a:effectLst/>
                <a:latin typeface="ReithSans"/>
              </a:rPr>
              <a:t>this</a:t>
            </a:r>
            <a:r>
              <a:rPr lang="it-IT" sz="2400" b="0" i="0" dirty="0">
                <a:solidFill>
                  <a:srgbClr val="141414"/>
                </a:solidFill>
                <a:effectLst/>
                <a:latin typeface="ReithSans"/>
              </a:rPr>
              <a:t> information in 2004. </a:t>
            </a:r>
            <a:r>
              <a:rPr lang="it-IT" sz="2400" b="0" i="0" dirty="0" err="1">
                <a:solidFill>
                  <a:srgbClr val="141414"/>
                </a:solidFill>
                <a:effectLst/>
                <a:latin typeface="ReithSans"/>
              </a:rPr>
              <a:t>This</a:t>
            </a:r>
            <a:r>
              <a:rPr lang="it-IT" sz="2400" b="0" i="0" dirty="0">
                <a:solidFill>
                  <a:srgbClr val="141414"/>
                </a:solidFill>
                <a:effectLst/>
                <a:latin typeface="ReithSans"/>
              </a:rPr>
              <a:t> </a:t>
            </a:r>
            <a:r>
              <a:rPr lang="it-IT" sz="2400" b="0" i="0" dirty="0" err="1">
                <a:solidFill>
                  <a:srgbClr val="141414"/>
                </a:solidFill>
                <a:effectLst/>
                <a:latin typeface="ReithSans"/>
              </a:rPr>
              <a:t>was</a:t>
            </a:r>
            <a:r>
              <a:rPr lang="it-IT" sz="2400" b="0" i="0" dirty="0">
                <a:solidFill>
                  <a:srgbClr val="141414"/>
                </a:solidFill>
                <a:effectLst/>
                <a:latin typeface="ReithSans"/>
              </a:rPr>
              <a:t> </a:t>
            </a:r>
            <a:r>
              <a:rPr lang="it-IT" sz="2400" b="0" i="0" dirty="0" err="1">
                <a:solidFill>
                  <a:srgbClr val="141414"/>
                </a:solidFill>
                <a:effectLst/>
                <a:latin typeface="ReithSans"/>
              </a:rPr>
              <a:t>twice</a:t>
            </a:r>
            <a:r>
              <a:rPr lang="it-IT" sz="2400" b="0" i="0" dirty="0">
                <a:solidFill>
                  <a:srgbClr val="141414"/>
                </a:solidFill>
                <a:effectLst/>
                <a:latin typeface="ReithSans"/>
              </a:rPr>
              <a:t> </a:t>
            </a:r>
            <a:r>
              <a:rPr lang="it-IT" sz="2400" b="0" i="0" dirty="0" err="1">
                <a:solidFill>
                  <a:srgbClr val="141414"/>
                </a:solidFill>
                <a:effectLst/>
                <a:latin typeface="ReithSans"/>
              </a:rPr>
              <a:t>as</a:t>
            </a:r>
            <a:r>
              <a:rPr lang="it-IT" sz="2400" b="0" i="0" dirty="0">
                <a:solidFill>
                  <a:srgbClr val="141414"/>
                </a:solidFill>
                <a:effectLst/>
                <a:latin typeface="ReithSans"/>
              </a:rPr>
              <a:t> </a:t>
            </a:r>
            <a:r>
              <a:rPr lang="it-IT" sz="2400" b="0" i="0" dirty="0" err="1">
                <a:solidFill>
                  <a:srgbClr val="141414"/>
                </a:solidFill>
                <a:effectLst/>
                <a:latin typeface="ReithSans"/>
              </a:rPr>
              <a:t>popular</a:t>
            </a:r>
            <a:r>
              <a:rPr lang="it-IT" sz="2400" b="0" i="0" dirty="0">
                <a:solidFill>
                  <a:srgbClr val="141414"/>
                </a:solidFill>
                <a:effectLst/>
                <a:latin typeface="ReithSans"/>
              </a:rPr>
              <a:t> </a:t>
            </a:r>
            <a:r>
              <a:rPr lang="it-IT" sz="2400" b="0" i="0" dirty="0" err="1">
                <a:solidFill>
                  <a:srgbClr val="141414"/>
                </a:solidFill>
                <a:effectLst/>
                <a:latin typeface="ReithSans"/>
              </a:rPr>
              <a:t>as</a:t>
            </a:r>
            <a:r>
              <a:rPr lang="it-IT" sz="2400" b="0" i="0" dirty="0">
                <a:solidFill>
                  <a:srgbClr val="141414"/>
                </a:solidFill>
                <a:effectLst/>
                <a:latin typeface="ReithSans"/>
              </a:rPr>
              <a:t> the </a:t>
            </a:r>
            <a:r>
              <a:rPr lang="it-IT" sz="2400" b="0" i="0" dirty="0" err="1">
                <a:solidFill>
                  <a:srgbClr val="141414"/>
                </a:solidFill>
                <a:effectLst/>
                <a:latin typeface="ReithSans"/>
              </a:rPr>
              <a:t>next</a:t>
            </a:r>
            <a:r>
              <a:rPr lang="it-IT" sz="2400" b="0" i="0" dirty="0">
                <a:solidFill>
                  <a:srgbClr val="141414"/>
                </a:solidFill>
                <a:effectLst/>
                <a:latin typeface="ReithSans"/>
              </a:rPr>
              <a:t> </a:t>
            </a:r>
            <a:r>
              <a:rPr lang="it-IT" sz="2400" b="0" i="0" dirty="0" err="1">
                <a:solidFill>
                  <a:srgbClr val="141414"/>
                </a:solidFill>
                <a:effectLst/>
                <a:latin typeface="ReithSans"/>
              </a:rPr>
              <a:t>most</a:t>
            </a:r>
            <a:r>
              <a:rPr lang="it-IT" sz="2400" b="0" i="0" dirty="0">
                <a:solidFill>
                  <a:srgbClr val="141414"/>
                </a:solidFill>
                <a:effectLst/>
                <a:latin typeface="ReithSans"/>
              </a:rPr>
              <a:t> </a:t>
            </a:r>
            <a:r>
              <a:rPr lang="it-IT" sz="2400" b="0" i="0" dirty="0" err="1">
                <a:solidFill>
                  <a:srgbClr val="141414"/>
                </a:solidFill>
                <a:effectLst/>
                <a:latin typeface="ReithSans"/>
              </a:rPr>
              <a:t>frequently</a:t>
            </a:r>
            <a:r>
              <a:rPr lang="it-IT" sz="2400" b="0" i="0" dirty="0">
                <a:solidFill>
                  <a:srgbClr val="141414"/>
                </a:solidFill>
                <a:effectLst/>
                <a:latin typeface="ReithSans"/>
              </a:rPr>
              <a:t> </a:t>
            </a:r>
            <a:r>
              <a:rPr lang="it-IT" sz="2400" b="0" i="0" dirty="0" err="1">
                <a:solidFill>
                  <a:srgbClr val="141414"/>
                </a:solidFill>
                <a:effectLst/>
                <a:latin typeface="ReithSans"/>
              </a:rPr>
              <a:t>used</a:t>
            </a:r>
            <a:r>
              <a:rPr lang="it-IT" sz="2400" b="0" i="0" dirty="0">
                <a:solidFill>
                  <a:srgbClr val="141414"/>
                </a:solidFill>
                <a:effectLst/>
                <a:latin typeface="ReithSans"/>
              </a:rPr>
              <a:t> word, </a:t>
            </a:r>
            <a:r>
              <a:rPr lang="it-IT" sz="2400" b="1" i="0" dirty="0" err="1">
                <a:solidFill>
                  <a:srgbClr val="141414"/>
                </a:solidFill>
                <a:effectLst/>
                <a:latin typeface="inherit"/>
              </a:rPr>
              <a:t>refugee</a:t>
            </a:r>
            <a:r>
              <a:rPr lang="it-IT" sz="2400" b="0" i="0" dirty="0">
                <a:solidFill>
                  <a:srgbClr val="141414"/>
                </a:solidFill>
                <a:effectLst/>
                <a:latin typeface="ReithSans"/>
              </a:rPr>
              <a:t>.</a:t>
            </a:r>
            <a:br>
              <a:rPr lang="it-IT" sz="2400" b="0" i="0" dirty="0">
                <a:solidFill>
                  <a:srgbClr val="141414"/>
                </a:solidFill>
                <a:effectLst/>
                <a:latin typeface="ReithSans"/>
              </a:rPr>
            </a:br>
            <a:r>
              <a:rPr lang="it-IT" sz="2400" b="0" i="0" dirty="0">
                <a:solidFill>
                  <a:srgbClr val="141414"/>
                </a:solidFill>
                <a:effectLst/>
                <a:latin typeface="ReithSans"/>
              </a:rPr>
              <a:t>A </a:t>
            </a:r>
            <a:r>
              <a:rPr lang="it-IT" sz="2400" b="1" i="0" dirty="0" err="1">
                <a:solidFill>
                  <a:srgbClr val="141414"/>
                </a:solidFill>
                <a:effectLst/>
                <a:latin typeface="ReithSans"/>
              </a:rPr>
              <a:t>refugee</a:t>
            </a:r>
            <a:r>
              <a:rPr lang="it-IT" sz="2400" b="0" i="0" dirty="0">
                <a:solidFill>
                  <a:srgbClr val="141414"/>
                </a:solidFill>
                <a:effectLst/>
                <a:latin typeface="ReithSans"/>
              </a:rPr>
              <a:t>, </a:t>
            </a:r>
            <a:r>
              <a:rPr lang="it-IT" sz="2400" b="0" i="0" dirty="0" err="1">
                <a:solidFill>
                  <a:srgbClr val="141414"/>
                </a:solidFill>
                <a:effectLst/>
                <a:latin typeface="ReithSans"/>
              </a:rPr>
              <a:t>according</a:t>
            </a:r>
            <a:r>
              <a:rPr lang="it-IT" sz="2400" b="0" i="0" dirty="0">
                <a:solidFill>
                  <a:srgbClr val="141414"/>
                </a:solidFill>
                <a:effectLst/>
                <a:latin typeface="ReithSans"/>
              </a:rPr>
              <a:t> to the </a:t>
            </a:r>
            <a:r>
              <a:rPr lang="it-IT" sz="2400" b="1" i="0" dirty="0">
                <a:solidFill>
                  <a:srgbClr val="141414"/>
                </a:solidFill>
                <a:effectLst/>
                <a:latin typeface="ReithSans"/>
                <a:hlinkClick r:id="rId2"/>
              </a:rPr>
              <a:t>1951 Refugee Convention</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any</a:t>
            </a:r>
            <a:r>
              <a:rPr lang="it-IT" sz="2400" b="0" i="0" dirty="0">
                <a:solidFill>
                  <a:srgbClr val="141414"/>
                </a:solidFill>
                <a:effectLst/>
                <a:latin typeface="ReithSans"/>
              </a:rPr>
              <a:t> </a:t>
            </a:r>
            <a:r>
              <a:rPr lang="it-IT" sz="2400" b="0" i="0" dirty="0" err="1">
                <a:solidFill>
                  <a:srgbClr val="141414"/>
                </a:solidFill>
                <a:effectLst/>
                <a:latin typeface="ReithSans"/>
              </a:rPr>
              <a:t>person</a:t>
            </a:r>
            <a:r>
              <a:rPr lang="it-IT" sz="2400" b="0" i="0" dirty="0">
                <a:solidFill>
                  <a:srgbClr val="141414"/>
                </a:solidFill>
                <a:effectLst/>
                <a:latin typeface="ReithSans"/>
              </a:rPr>
              <a:t> </a:t>
            </a:r>
            <a:r>
              <a:rPr lang="it-IT" sz="2400" b="0" i="0" dirty="0" err="1">
                <a:solidFill>
                  <a:srgbClr val="141414"/>
                </a:solidFill>
                <a:effectLst/>
                <a:latin typeface="ReithSans"/>
              </a:rPr>
              <a:t>who</a:t>
            </a:r>
            <a:r>
              <a:rPr lang="it-IT" sz="2400" b="0" i="0" dirty="0">
                <a:solidFill>
                  <a:srgbClr val="141414"/>
                </a:solidFill>
                <a:effectLst/>
                <a:latin typeface="ReithSans"/>
              </a:rPr>
              <a:t>, </a:t>
            </a:r>
            <a:r>
              <a:rPr lang="it-IT" sz="2400" b="0" i="0" dirty="0" err="1">
                <a:solidFill>
                  <a:srgbClr val="141414"/>
                </a:solidFill>
                <a:effectLst/>
                <a:latin typeface="ReithSans"/>
              </a:rPr>
              <a:t>owing</a:t>
            </a:r>
            <a:r>
              <a:rPr lang="it-IT" sz="2400" b="0" i="0" dirty="0">
                <a:solidFill>
                  <a:srgbClr val="141414"/>
                </a:solidFill>
                <a:effectLst/>
                <a:latin typeface="ReithSans"/>
              </a:rPr>
              <a:t> to a </a:t>
            </a:r>
            <a:r>
              <a:rPr lang="it-IT" sz="2400" b="0" i="0" dirty="0" err="1">
                <a:solidFill>
                  <a:srgbClr val="141414"/>
                </a:solidFill>
                <a:effectLst/>
                <a:latin typeface="ReithSans"/>
              </a:rPr>
              <a:t>well-founded</a:t>
            </a:r>
            <a:r>
              <a:rPr lang="it-IT" sz="2400" b="0" i="0" dirty="0">
                <a:solidFill>
                  <a:srgbClr val="141414"/>
                </a:solidFill>
                <a:effectLst/>
                <a:latin typeface="ReithSans"/>
              </a:rPr>
              <a:t> </a:t>
            </a:r>
            <a:r>
              <a:rPr lang="it-IT" sz="2400" b="0" i="0" dirty="0" err="1">
                <a:solidFill>
                  <a:srgbClr val="141414"/>
                </a:solidFill>
                <a:effectLst/>
                <a:latin typeface="ReithSans"/>
              </a:rPr>
              <a:t>fear</a:t>
            </a:r>
            <a:r>
              <a:rPr lang="it-IT" sz="2400" b="0" i="0" dirty="0">
                <a:solidFill>
                  <a:srgbClr val="141414"/>
                </a:solidFill>
                <a:effectLst/>
                <a:latin typeface="ReithSans"/>
              </a:rPr>
              <a:t> of </a:t>
            </a:r>
            <a:r>
              <a:rPr lang="it-IT" sz="2400" b="0" i="0" dirty="0" err="1">
                <a:solidFill>
                  <a:srgbClr val="141414"/>
                </a:solidFill>
                <a:effectLst/>
                <a:latin typeface="ReithSans"/>
              </a:rPr>
              <a:t>being</a:t>
            </a:r>
            <a:r>
              <a:rPr lang="it-IT" sz="2400" b="0" i="0" dirty="0">
                <a:solidFill>
                  <a:srgbClr val="141414"/>
                </a:solidFill>
                <a:effectLst/>
                <a:latin typeface="ReithSans"/>
              </a:rPr>
              <a:t> </a:t>
            </a:r>
            <a:r>
              <a:rPr lang="it-IT" sz="2400" b="0" i="0" dirty="0" err="1">
                <a:solidFill>
                  <a:srgbClr val="141414"/>
                </a:solidFill>
                <a:effectLst/>
                <a:latin typeface="ReithSans"/>
              </a:rPr>
              <a:t>persecuted</a:t>
            </a:r>
            <a:r>
              <a:rPr lang="it-IT" sz="2400" b="0" i="0" dirty="0">
                <a:solidFill>
                  <a:srgbClr val="141414"/>
                </a:solidFill>
                <a:effectLst/>
                <a:latin typeface="ReithSans"/>
              </a:rPr>
              <a:t> for </a:t>
            </a:r>
            <a:r>
              <a:rPr lang="it-IT" sz="2400" b="0" i="0" dirty="0" err="1">
                <a:solidFill>
                  <a:srgbClr val="141414"/>
                </a:solidFill>
                <a:effectLst/>
                <a:latin typeface="ReithSans"/>
              </a:rPr>
              <a:t>reasons</a:t>
            </a:r>
            <a:r>
              <a:rPr lang="it-IT" sz="2400" b="0" i="0" dirty="0">
                <a:solidFill>
                  <a:srgbClr val="141414"/>
                </a:solidFill>
                <a:effectLst/>
                <a:latin typeface="ReithSans"/>
              </a:rPr>
              <a:t> of race, </a:t>
            </a:r>
            <a:r>
              <a:rPr lang="it-IT" sz="2400" b="0" i="0" dirty="0" err="1">
                <a:solidFill>
                  <a:srgbClr val="141414"/>
                </a:solidFill>
                <a:effectLst/>
                <a:latin typeface="ReithSans"/>
              </a:rPr>
              <a:t>religion</a:t>
            </a:r>
            <a:r>
              <a:rPr lang="it-IT" sz="2400" b="0" i="0" dirty="0">
                <a:solidFill>
                  <a:srgbClr val="141414"/>
                </a:solidFill>
                <a:effectLst/>
                <a:latin typeface="ReithSans"/>
              </a:rPr>
              <a:t>, </a:t>
            </a:r>
            <a:r>
              <a:rPr lang="it-IT" sz="2400" b="0" i="0" dirty="0" err="1">
                <a:solidFill>
                  <a:srgbClr val="141414"/>
                </a:solidFill>
                <a:effectLst/>
                <a:latin typeface="ReithSans"/>
              </a:rPr>
              <a:t>nationality</a:t>
            </a:r>
            <a:r>
              <a:rPr lang="it-IT" sz="2400" b="0" i="0" dirty="0">
                <a:solidFill>
                  <a:srgbClr val="141414"/>
                </a:solidFill>
                <a:effectLst/>
                <a:latin typeface="ReithSans"/>
              </a:rPr>
              <a:t>, membership of a </a:t>
            </a:r>
            <a:r>
              <a:rPr lang="it-IT" sz="2400" b="0" i="0" dirty="0" err="1">
                <a:solidFill>
                  <a:srgbClr val="141414"/>
                </a:solidFill>
                <a:effectLst/>
                <a:latin typeface="ReithSans"/>
              </a:rPr>
              <a:t>particular</a:t>
            </a:r>
            <a:r>
              <a:rPr lang="it-IT" sz="2400" b="0" i="0" dirty="0">
                <a:solidFill>
                  <a:srgbClr val="141414"/>
                </a:solidFill>
                <a:effectLst/>
                <a:latin typeface="ReithSans"/>
              </a:rPr>
              <a:t> social group or </a:t>
            </a:r>
            <a:r>
              <a:rPr lang="it-IT" sz="2400" b="0" i="0" dirty="0" err="1">
                <a:solidFill>
                  <a:srgbClr val="141414"/>
                </a:solidFill>
                <a:effectLst/>
                <a:latin typeface="ReithSans"/>
              </a:rPr>
              <a:t>political</a:t>
            </a:r>
            <a:r>
              <a:rPr lang="it-IT" sz="2400" b="0" i="0" dirty="0">
                <a:solidFill>
                  <a:srgbClr val="141414"/>
                </a:solidFill>
                <a:effectLst/>
                <a:latin typeface="ReithSans"/>
              </a:rPr>
              <a:t> opinion,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outside</a:t>
            </a:r>
            <a:r>
              <a:rPr lang="it-IT" sz="2400" b="0" i="0" dirty="0">
                <a:solidFill>
                  <a:srgbClr val="141414"/>
                </a:solidFill>
                <a:effectLst/>
                <a:latin typeface="ReithSans"/>
              </a:rPr>
              <a:t> the country of </a:t>
            </a:r>
            <a:r>
              <a:rPr lang="it-IT" sz="2400" b="0" i="0" dirty="0" err="1">
                <a:solidFill>
                  <a:srgbClr val="141414"/>
                </a:solidFill>
                <a:effectLst/>
                <a:latin typeface="ReithSans"/>
              </a:rPr>
              <a:t>his</a:t>
            </a:r>
            <a:r>
              <a:rPr lang="it-IT" sz="2400" b="0" i="0" dirty="0">
                <a:solidFill>
                  <a:srgbClr val="141414"/>
                </a:solidFill>
                <a:effectLst/>
                <a:latin typeface="ReithSans"/>
              </a:rPr>
              <a:t>/</a:t>
            </a:r>
            <a:r>
              <a:rPr lang="it-IT" sz="2400" b="0" i="0" dirty="0" err="1">
                <a:solidFill>
                  <a:srgbClr val="141414"/>
                </a:solidFill>
                <a:effectLst/>
                <a:latin typeface="ReithSans"/>
              </a:rPr>
              <a:t>her</a:t>
            </a:r>
            <a:r>
              <a:rPr lang="it-IT" sz="2400" b="0" i="0" dirty="0">
                <a:solidFill>
                  <a:srgbClr val="141414"/>
                </a:solidFill>
                <a:effectLst/>
                <a:latin typeface="ReithSans"/>
              </a:rPr>
              <a:t> </a:t>
            </a:r>
            <a:r>
              <a:rPr lang="it-IT" sz="2400" b="0" i="0" dirty="0" err="1">
                <a:solidFill>
                  <a:srgbClr val="141414"/>
                </a:solidFill>
                <a:effectLst/>
                <a:latin typeface="ReithSans"/>
              </a:rPr>
              <a:t>nationality</a:t>
            </a:r>
            <a:r>
              <a:rPr lang="it-IT" sz="2400" b="0" i="0" dirty="0">
                <a:solidFill>
                  <a:srgbClr val="141414"/>
                </a:solidFill>
                <a:effectLst/>
                <a:latin typeface="ReithSans"/>
              </a:rPr>
              <a:t> and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unable</a:t>
            </a:r>
            <a:r>
              <a:rPr lang="it-IT" sz="2400" b="0" i="0" dirty="0">
                <a:solidFill>
                  <a:srgbClr val="141414"/>
                </a:solidFill>
                <a:effectLst/>
                <a:latin typeface="ReithSans"/>
              </a:rPr>
              <a:t>, or </a:t>
            </a:r>
            <a:r>
              <a:rPr lang="it-IT" sz="2400" b="0" i="0" dirty="0" err="1">
                <a:solidFill>
                  <a:srgbClr val="141414"/>
                </a:solidFill>
                <a:effectLst/>
                <a:latin typeface="ReithSans"/>
              </a:rPr>
              <a:t>owing</a:t>
            </a:r>
            <a:r>
              <a:rPr lang="it-IT" sz="2400" b="0" i="0" dirty="0">
                <a:solidFill>
                  <a:srgbClr val="141414"/>
                </a:solidFill>
                <a:effectLst/>
                <a:latin typeface="ReithSans"/>
              </a:rPr>
              <a:t> to </a:t>
            </a:r>
            <a:r>
              <a:rPr lang="it-IT" sz="2400" b="0" i="0" dirty="0" err="1">
                <a:solidFill>
                  <a:srgbClr val="141414"/>
                </a:solidFill>
                <a:effectLst/>
                <a:latin typeface="ReithSans"/>
              </a:rPr>
              <a:t>such</a:t>
            </a:r>
            <a:r>
              <a:rPr lang="it-IT" sz="2400" b="0" i="0" dirty="0">
                <a:solidFill>
                  <a:srgbClr val="141414"/>
                </a:solidFill>
                <a:effectLst/>
                <a:latin typeface="ReithSans"/>
              </a:rPr>
              <a:t> </a:t>
            </a:r>
            <a:r>
              <a:rPr lang="it-IT" sz="2400" b="0" i="0" dirty="0" err="1">
                <a:solidFill>
                  <a:srgbClr val="141414"/>
                </a:solidFill>
                <a:effectLst/>
                <a:latin typeface="ReithSans"/>
              </a:rPr>
              <a:t>fear</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unwilling</a:t>
            </a:r>
            <a:r>
              <a:rPr lang="it-IT" sz="2400" b="0" i="0" dirty="0">
                <a:solidFill>
                  <a:srgbClr val="141414"/>
                </a:solidFill>
                <a:effectLst/>
                <a:latin typeface="ReithSans"/>
              </a:rPr>
              <a:t> to </a:t>
            </a:r>
            <a:r>
              <a:rPr lang="it-IT" sz="2400" b="0" i="0" dirty="0" err="1">
                <a:solidFill>
                  <a:srgbClr val="141414"/>
                </a:solidFill>
                <a:effectLst/>
                <a:latin typeface="ReithSans"/>
              </a:rPr>
              <a:t>avail</a:t>
            </a:r>
            <a:r>
              <a:rPr lang="it-IT" sz="2400" b="0" i="0" dirty="0">
                <a:solidFill>
                  <a:srgbClr val="141414"/>
                </a:solidFill>
                <a:effectLst/>
                <a:latin typeface="ReithSans"/>
              </a:rPr>
              <a:t> </a:t>
            </a:r>
            <a:r>
              <a:rPr lang="it-IT" sz="2400" b="0" i="0" dirty="0" err="1">
                <a:solidFill>
                  <a:srgbClr val="141414"/>
                </a:solidFill>
                <a:effectLst/>
                <a:latin typeface="ReithSans"/>
              </a:rPr>
              <a:t>himself</a:t>
            </a:r>
            <a:r>
              <a:rPr lang="it-IT" sz="2400" b="0" i="0" dirty="0">
                <a:solidFill>
                  <a:srgbClr val="141414"/>
                </a:solidFill>
                <a:effectLst/>
                <a:latin typeface="ReithSans"/>
              </a:rPr>
              <a:t>/</a:t>
            </a:r>
            <a:r>
              <a:rPr lang="it-IT" sz="2400" b="0" i="0" dirty="0" err="1">
                <a:solidFill>
                  <a:srgbClr val="141414"/>
                </a:solidFill>
                <a:effectLst/>
                <a:latin typeface="ReithSans"/>
              </a:rPr>
              <a:t>herself</a:t>
            </a:r>
            <a:r>
              <a:rPr lang="it-IT" sz="2400" b="0" i="0" dirty="0">
                <a:solidFill>
                  <a:srgbClr val="141414"/>
                </a:solidFill>
                <a:effectLst/>
                <a:latin typeface="ReithSans"/>
              </a:rPr>
              <a:t> of the </a:t>
            </a:r>
            <a:r>
              <a:rPr lang="it-IT" sz="2400" b="0" i="0" dirty="0" err="1">
                <a:solidFill>
                  <a:srgbClr val="141414"/>
                </a:solidFill>
                <a:effectLst/>
                <a:latin typeface="ReithSans"/>
              </a:rPr>
              <a:t>protection</a:t>
            </a:r>
            <a:r>
              <a:rPr lang="it-IT" sz="2400" b="0" i="0" dirty="0">
                <a:solidFill>
                  <a:srgbClr val="141414"/>
                </a:solidFill>
                <a:effectLst/>
                <a:latin typeface="ReithSans"/>
              </a:rPr>
              <a:t> of </a:t>
            </a:r>
            <a:r>
              <a:rPr lang="it-IT" sz="2400" b="0" i="0" dirty="0" err="1">
                <a:solidFill>
                  <a:srgbClr val="141414"/>
                </a:solidFill>
                <a:effectLst/>
                <a:latin typeface="ReithSans"/>
              </a:rPr>
              <a:t>that</a:t>
            </a:r>
            <a:r>
              <a:rPr lang="it-IT" sz="2400" b="0" i="0" dirty="0">
                <a:solidFill>
                  <a:srgbClr val="141414"/>
                </a:solidFill>
                <a:effectLst/>
                <a:latin typeface="ReithSans"/>
              </a:rPr>
              <a:t> country".</a:t>
            </a:r>
          </a:p>
          <a:p>
            <a:pPr algn="l" fontAlgn="base"/>
            <a:r>
              <a:rPr lang="it-IT" sz="2400" b="1" i="0" dirty="0" err="1">
                <a:solidFill>
                  <a:srgbClr val="141414"/>
                </a:solidFill>
                <a:effectLst/>
                <a:latin typeface="ReithSans"/>
              </a:rPr>
              <a:t>Asylum</a:t>
            </a:r>
            <a:r>
              <a:rPr lang="it-IT" sz="2400" b="1" i="0" dirty="0">
                <a:solidFill>
                  <a:srgbClr val="141414"/>
                </a:solidFill>
                <a:effectLst/>
                <a:latin typeface="ReithSans"/>
              </a:rPr>
              <a:t> </a:t>
            </a:r>
            <a:r>
              <a:rPr lang="it-IT" sz="2400" b="1" i="0" dirty="0" err="1">
                <a:solidFill>
                  <a:srgbClr val="141414"/>
                </a:solidFill>
                <a:effectLst/>
                <a:latin typeface="ReithSans"/>
              </a:rPr>
              <a:t>seeker</a:t>
            </a:r>
            <a:r>
              <a:rPr lang="it-IT" sz="2400" b="0" i="0" dirty="0">
                <a:solidFill>
                  <a:srgbClr val="141414"/>
                </a:solidFill>
                <a:effectLst/>
                <a:latin typeface="ReithSans"/>
              </a:rPr>
              <a:t> </a:t>
            </a:r>
            <a:r>
              <a:rPr lang="it-IT" sz="2400" b="0" i="0" dirty="0" err="1">
                <a:solidFill>
                  <a:srgbClr val="141414"/>
                </a:solidFill>
                <a:effectLst/>
                <a:latin typeface="ReithSans"/>
              </a:rPr>
              <a:t>refers</a:t>
            </a:r>
            <a:r>
              <a:rPr lang="it-IT" sz="2400" b="0" i="0" dirty="0">
                <a:solidFill>
                  <a:srgbClr val="141414"/>
                </a:solidFill>
                <a:effectLst/>
                <a:latin typeface="ReithSans"/>
              </a:rPr>
              <a:t> to </a:t>
            </a:r>
            <a:r>
              <a:rPr lang="it-IT" sz="2400" b="0" i="0" dirty="0" err="1">
                <a:solidFill>
                  <a:srgbClr val="141414"/>
                </a:solidFill>
                <a:effectLst/>
                <a:latin typeface="ReithSans"/>
              </a:rPr>
              <a:t>someone</a:t>
            </a:r>
            <a:r>
              <a:rPr lang="it-IT" sz="2400" b="0" i="0" dirty="0">
                <a:solidFill>
                  <a:srgbClr val="141414"/>
                </a:solidFill>
                <a:effectLst/>
                <a:latin typeface="ReithSans"/>
              </a:rPr>
              <a:t> </a:t>
            </a:r>
            <a:r>
              <a:rPr lang="it-IT" sz="2400" b="0" i="0" dirty="0" err="1">
                <a:solidFill>
                  <a:srgbClr val="141414"/>
                </a:solidFill>
                <a:effectLst/>
                <a:latin typeface="ReithSans"/>
              </a:rPr>
              <a:t>who</a:t>
            </a:r>
            <a:r>
              <a:rPr lang="it-IT" sz="2400" b="0" i="0" dirty="0">
                <a:solidFill>
                  <a:srgbClr val="141414"/>
                </a:solidFill>
                <a:effectLst/>
                <a:latin typeface="ReithSans"/>
              </a:rPr>
              <a:t> </a:t>
            </a:r>
            <a:r>
              <a:rPr lang="it-IT" sz="2400" b="0" i="0" dirty="0" err="1">
                <a:solidFill>
                  <a:srgbClr val="141414"/>
                </a:solidFill>
                <a:effectLst/>
                <a:latin typeface="ReithSans"/>
              </a:rPr>
              <a:t>has</a:t>
            </a:r>
            <a:r>
              <a:rPr lang="it-IT" sz="2400" b="0" i="0" dirty="0">
                <a:solidFill>
                  <a:srgbClr val="141414"/>
                </a:solidFill>
                <a:effectLst/>
                <a:latin typeface="ReithSans"/>
              </a:rPr>
              <a:t> </a:t>
            </a:r>
            <a:r>
              <a:rPr lang="it-IT" sz="2400" b="0" i="0" dirty="0" err="1">
                <a:solidFill>
                  <a:srgbClr val="141414"/>
                </a:solidFill>
                <a:effectLst/>
                <a:latin typeface="ReithSans"/>
              </a:rPr>
              <a:t>applied</a:t>
            </a:r>
            <a:r>
              <a:rPr lang="it-IT" sz="2400" b="0" i="0" dirty="0">
                <a:solidFill>
                  <a:srgbClr val="141414"/>
                </a:solidFill>
                <a:effectLst/>
                <a:latin typeface="ReithSans"/>
              </a:rPr>
              <a:t> for </a:t>
            </a:r>
            <a:r>
              <a:rPr lang="it-IT" sz="2400" b="0" i="0" dirty="0" err="1">
                <a:solidFill>
                  <a:srgbClr val="141414"/>
                </a:solidFill>
                <a:effectLst/>
                <a:latin typeface="ReithSans"/>
              </a:rPr>
              <a:t>refugee</a:t>
            </a:r>
            <a:r>
              <a:rPr lang="it-IT" sz="2400" b="0" i="0" dirty="0">
                <a:solidFill>
                  <a:srgbClr val="141414"/>
                </a:solidFill>
                <a:effectLst/>
                <a:latin typeface="ReithSans"/>
              </a:rPr>
              <a:t> status and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waiting</a:t>
            </a:r>
            <a:r>
              <a:rPr lang="it-IT" sz="2400" b="0" i="0" dirty="0">
                <a:solidFill>
                  <a:srgbClr val="141414"/>
                </a:solidFill>
                <a:effectLst/>
                <a:latin typeface="ReithSans"/>
              </a:rPr>
              <a:t> to </a:t>
            </a:r>
            <a:r>
              <a:rPr lang="it-IT" sz="2400" b="0" i="0" dirty="0" err="1">
                <a:solidFill>
                  <a:srgbClr val="141414"/>
                </a:solidFill>
                <a:effectLst/>
                <a:latin typeface="ReithSans"/>
              </a:rPr>
              <a:t>hear</a:t>
            </a:r>
            <a:r>
              <a:rPr lang="it-IT" sz="2400" b="0" i="0" dirty="0">
                <a:solidFill>
                  <a:srgbClr val="141414"/>
                </a:solidFill>
                <a:effectLst/>
                <a:latin typeface="ReithSans"/>
              </a:rPr>
              <a:t> the </a:t>
            </a:r>
            <a:r>
              <a:rPr lang="it-IT" sz="2400" b="0" i="0" dirty="0" err="1">
                <a:solidFill>
                  <a:srgbClr val="141414"/>
                </a:solidFill>
                <a:effectLst/>
                <a:latin typeface="ReithSans"/>
              </a:rPr>
              <a:t>result</a:t>
            </a:r>
            <a:r>
              <a:rPr lang="it-IT" sz="2400" b="0" i="0" dirty="0">
                <a:solidFill>
                  <a:srgbClr val="141414"/>
                </a:solidFill>
                <a:effectLst/>
                <a:latin typeface="ReithSans"/>
              </a:rPr>
              <a:t> of </a:t>
            </a:r>
            <a:r>
              <a:rPr lang="it-IT" sz="2400" b="0" i="0" dirty="0" err="1">
                <a:solidFill>
                  <a:srgbClr val="141414"/>
                </a:solidFill>
                <a:effectLst/>
                <a:latin typeface="ReithSans"/>
              </a:rPr>
              <a:t>their</a:t>
            </a:r>
            <a:r>
              <a:rPr lang="it-IT" sz="2400" b="0" i="0" dirty="0">
                <a:solidFill>
                  <a:srgbClr val="141414"/>
                </a:solidFill>
                <a:effectLst/>
                <a:latin typeface="ReithSans"/>
              </a:rPr>
              <a:t> claim. But </a:t>
            </a:r>
            <a:r>
              <a:rPr lang="it-IT" sz="2400" b="0" i="0" dirty="0" err="1">
                <a:solidFill>
                  <a:srgbClr val="141414"/>
                </a:solidFill>
                <a:effectLst/>
                <a:latin typeface="ReithSans"/>
              </a:rPr>
              <a:t>it</a:t>
            </a:r>
            <a:r>
              <a:rPr lang="it-IT" sz="2400" b="0" i="0" dirty="0">
                <a:solidFill>
                  <a:srgbClr val="141414"/>
                </a:solidFill>
                <a:effectLst/>
                <a:latin typeface="ReithSans"/>
              </a:rPr>
              <a:t> </a:t>
            </a:r>
            <a:r>
              <a:rPr lang="it-IT" sz="2400" b="0" i="0" dirty="0" err="1">
                <a:solidFill>
                  <a:srgbClr val="141414"/>
                </a:solidFill>
                <a:effectLst/>
                <a:latin typeface="ReithSans"/>
              </a:rPr>
              <a:t>is</a:t>
            </a:r>
            <a:r>
              <a:rPr lang="it-IT" sz="2400" b="0" i="0" dirty="0">
                <a:solidFill>
                  <a:srgbClr val="141414"/>
                </a:solidFill>
                <a:effectLst/>
                <a:latin typeface="ReithSans"/>
              </a:rPr>
              <a:t> </a:t>
            </a:r>
            <a:r>
              <a:rPr lang="it-IT" sz="2400" b="0" i="0" dirty="0" err="1">
                <a:solidFill>
                  <a:srgbClr val="141414"/>
                </a:solidFill>
                <a:effectLst/>
                <a:latin typeface="ReithSans"/>
              </a:rPr>
              <a:t>also</a:t>
            </a:r>
            <a:r>
              <a:rPr lang="it-IT" sz="2400" b="0" i="0" dirty="0">
                <a:solidFill>
                  <a:srgbClr val="141414"/>
                </a:solidFill>
                <a:effectLst/>
                <a:latin typeface="ReithSans"/>
              </a:rPr>
              <a:t> </a:t>
            </a:r>
            <a:r>
              <a:rPr lang="it-IT" sz="2400" b="0" i="0" dirty="0" err="1">
                <a:solidFill>
                  <a:srgbClr val="141414"/>
                </a:solidFill>
                <a:effectLst/>
                <a:latin typeface="ReithSans"/>
              </a:rPr>
              <a:t>often</a:t>
            </a:r>
            <a:r>
              <a:rPr lang="it-IT" sz="2400" b="0" i="0" dirty="0">
                <a:solidFill>
                  <a:srgbClr val="141414"/>
                </a:solidFill>
                <a:effectLst/>
                <a:latin typeface="ReithSans"/>
              </a:rPr>
              <a:t> </a:t>
            </a:r>
            <a:r>
              <a:rPr lang="it-IT" sz="2400" b="0" i="0" dirty="0" err="1">
                <a:solidFill>
                  <a:srgbClr val="141414"/>
                </a:solidFill>
                <a:effectLst/>
                <a:latin typeface="ReithSans"/>
              </a:rPr>
              <a:t>used</a:t>
            </a:r>
            <a:r>
              <a:rPr lang="it-IT" sz="2400" b="0" i="0" dirty="0">
                <a:solidFill>
                  <a:srgbClr val="141414"/>
                </a:solidFill>
                <a:effectLst/>
                <a:latin typeface="ReithSans"/>
              </a:rPr>
              <a:t> </a:t>
            </a:r>
            <a:r>
              <a:rPr lang="it-IT" sz="2400" b="0" i="0" dirty="0" err="1">
                <a:solidFill>
                  <a:srgbClr val="141414"/>
                </a:solidFill>
                <a:effectLst/>
                <a:latin typeface="ReithSans"/>
              </a:rPr>
              <a:t>about</a:t>
            </a:r>
            <a:r>
              <a:rPr lang="it-IT" sz="2400" b="0" i="0" dirty="0">
                <a:solidFill>
                  <a:srgbClr val="141414"/>
                </a:solidFill>
                <a:effectLst/>
                <a:latin typeface="ReithSans"/>
              </a:rPr>
              <a:t> </a:t>
            </a:r>
            <a:r>
              <a:rPr lang="it-IT" sz="2400" b="0" i="0" dirty="0" err="1">
                <a:solidFill>
                  <a:srgbClr val="141414"/>
                </a:solidFill>
                <a:effectLst/>
                <a:latin typeface="ReithSans"/>
              </a:rPr>
              <a:t>those</a:t>
            </a:r>
            <a:r>
              <a:rPr lang="it-IT" sz="2400" b="0" i="0" dirty="0">
                <a:solidFill>
                  <a:srgbClr val="141414"/>
                </a:solidFill>
                <a:effectLst/>
                <a:latin typeface="ReithSans"/>
              </a:rPr>
              <a:t> </a:t>
            </a:r>
            <a:r>
              <a:rPr lang="it-IT" sz="2400" b="0" i="0" dirty="0" err="1">
                <a:solidFill>
                  <a:srgbClr val="141414"/>
                </a:solidFill>
                <a:effectLst/>
                <a:latin typeface="ReithSans"/>
              </a:rPr>
              <a:t>trying</a:t>
            </a:r>
            <a:r>
              <a:rPr lang="it-IT" sz="2400" b="0" i="0" dirty="0">
                <a:solidFill>
                  <a:srgbClr val="141414"/>
                </a:solidFill>
                <a:effectLst/>
                <a:latin typeface="ReithSans"/>
              </a:rPr>
              <a:t> to </a:t>
            </a:r>
            <a:r>
              <a:rPr lang="it-IT" sz="2400" b="0" i="0" dirty="0" err="1">
                <a:solidFill>
                  <a:srgbClr val="141414"/>
                </a:solidFill>
                <a:effectLst/>
                <a:latin typeface="ReithSans"/>
              </a:rPr>
              <a:t>get</a:t>
            </a:r>
            <a:r>
              <a:rPr lang="it-IT" sz="2400" b="0" i="0" dirty="0">
                <a:solidFill>
                  <a:srgbClr val="141414"/>
                </a:solidFill>
                <a:effectLst/>
                <a:latin typeface="ReithSans"/>
              </a:rPr>
              <a:t> to a </a:t>
            </a:r>
            <a:r>
              <a:rPr lang="it-IT" sz="2400" b="0" i="0" dirty="0" err="1">
                <a:solidFill>
                  <a:srgbClr val="141414"/>
                </a:solidFill>
                <a:effectLst/>
                <a:latin typeface="ReithSans"/>
              </a:rPr>
              <a:t>particular</a:t>
            </a:r>
            <a:r>
              <a:rPr lang="it-IT" sz="2400" b="0" i="0" dirty="0">
                <a:solidFill>
                  <a:srgbClr val="141414"/>
                </a:solidFill>
                <a:effectLst/>
                <a:latin typeface="ReithSans"/>
              </a:rPr>
              <a:t> country to make a claim. </a:t>
            </a:r>
          </a:p>
        </p:txBody>
      </p:sp>
    </p:spTree>
    <p:extLst>
      <p:ext uri="{BB962C8B-B14F-4D97-AF65-F5344CB8AC3E}">
        <p14:creationId xmlns:p14="http://schemas.microsoft.com/office/powerpoint/2010/main" val="289535840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Personalizzato 2">
      <a:dk1>
        <a:srgbClr val="7F7F7F"/>
      </a:dk1>
      <a:lt1>
        <a:srgbClr val="B0CCB0"/>
      </a:lt1>
      <a:dk2>
        <a:srgbClr val="676A55"/>
      </a:dk2>
      <a:lt2>
        <a:srgbClr val="EAEBDE"/>
      </a:lt2>
      <a:accent1>
        <a:srgbClr val="365339"/>
      </a:accent1>
      <a:accent2>
        <a:srgbClr val="4A734A"/>
      </a:accent2>
      <a:accent3>
        <a:srgbClr val="375637"/>
      </a:accent3>
      <a:accent4>
        <a:srgbClr val="4A734A"/>
      </a:accent4>
      <a:accent5>
        <a:srgbClr val="375637"/>
      </a:accent5>
      <a:accent6>
        <a:srgbClr val="DD9797"/>
      </a:accent6>
      <a:hlink>
        <a:srgbClr val="903638"/>
      </a:hlink>
      <a:folHlink>
        <a:srgbClr val="9D3232"/>
      </a:folHlink>
    </a:clrScheme>
    <a:fontScheme name="Città">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ttà">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4188</TotalTime>
  <Words>5349</Words>
  <Application>Microsoft Macintosh PowerPoint</Application>
  <PresentationFormat>Presentazione su schermo (4:3)</PresentationFormat>
  <Paragraphs>529</Paragraphs>
  <Slides>85</Slides>
  <Notes>6</Notes>
  <HiddenSlides>0</HiddenSlides>
  <MMClips>0</MMClips>
  <ScaleCrop>false</ScaleCrop>
  <HeadingPairs>
    <vt:vector size="8" baseType="variant">
      <vt:variant>
        <vt:lpstr>Caratteri utilizzati</vt:lpstr>
      </vt:variant>
      <vt:variant>
        <vt:i4>20</vt:i4>
      </vt:variant>
      <vt:variant>
        <vt:lpstr>Tema</vt:lpstr>
      </vt:variant>
      <vt:variant>
        <vt:i4>1</vt:i4>
      </vt:variant>
      <vt:variant>
        <vt:lpstr>Server OLE incorporati</vt:lpstr>
      </vt:variant>
      <vt:variant>
        <vt:i4>1</vt:i4>
      </vt:variant>
      <vt:variant>
        <vt:lpstr>Titoli diapositive</vt:lpstr>
      </vt:variant>
      <vt:variant>
        <vt:i4>85</vt:i4>
      </vt:variant>
    </vt:vector>
  </HeadingPairs>
  <TitlesOfParts>
    <vt:vector size="107" baseType="lpstr">
      <vt:lpstr>Arial</vt:lpstr>
      <vt:lpstr>Arial</vt:lpstr>
      <vt:lpstr>Calibri</vt:lpstr>
      <vt:lpstr>Crimson Text</vt:lpstr>
      <vt:lpstr>Georgia</vt:lpstr>
      <vt:lpstr>GothamNarrow-Black</vt:lpstr>
      <vt:lpstr>GothamNarrow-Book</vt:lpstr>
      <vt:lpstr>Harriet Text</vt:lpstr>
      <vt:lpstr>inherit</vt:lpstr>
      <vt:lpstr>Linux Libertine</vt:lpstr>
      <vt:lpstr>minion-pro</vt:lpstr>
      <vt:lpstr>Montserrat</vt:lpstr>
      <vt:lpstr>Open Sans</vt:lpstr>
      <vt:lpstr>ProximaNovaCond-Extrabld</vt:lpstr>
      <vt:lpstr>ReithSans</vt:lpstr>
      <vt:lpstr>ReithSerif</vt:lpstr>
      <vt:lpstr>Times New Roman</vt:lpstr>
      <vt:lpstr>Verdana</vt:lpstr>
      <vt:lpstr>Wingdings</vt:lpstr>
      <vt:lpstr>Wingdings 2</vt:lpstr>
      <vt:lpstr>Città</vt:lpstr>
      <vt:lpstr>Acrobat Document</vt:lpstr>
      <vt:lpstr>Lingua Inglese 3  The Language  of Politics Unit 2  Luisanna Fodde  </vt:lpstr>
      <vt:lpstr>Unit 2</vt:lpstr>
      <vt:lpstr>The problem of truth (1)</vt:lpstr>
      <vt:lpstr>The problem of truth (2)</vt:lpstr>
      <vt:lpstr>Truth</vt:lpstr>
      <vt:lpstr>Truth</vt:lpstr>
      <vt:lpstr>Truth</vt:lpstr>
      <vt:lpstr>The battle over the words used to describe migrants</vt:lpstr>
      <vt:lpstr>The battle over the words used to describe migrants</vt:lpstr>
      <vt:lpstr>USING BIASED WORDS: CARICO RESIDUALE </vt:lpstr>
      <vt:lpstr>USING BIASED WORDS: CARICO RESIDUALE </vt:lpstr>
      <vt:lpstr>     Reporting the same story in different ways</vt:lpstr>
      <vt:lpstr>Presentazione standard di PowerPoint</vt:lpstr>
      <vt:lpstr>Presentazione standard di PowerPoint</vt:lpstr>
      <vt:lpstr>Truth</vt:lpstr>
      <vt:lpstr>Truth</vt:lpstr>
      <vt:lpstr>Truth</vt:lpstr>
      <vt:lpstr>Presentazione standard di PowerPoint</vt:lpstr>
      <vt:lpstr>The power of metaphor Beard 21-24, Partington 126-132</vt:lpstr>
      <vt:lpstr>The power of metaphor Beard 21-24, Partington 126-132</vt:lpstr>
      <vt:lpstr>Metaphors</vt:lpstr>
      <vt:lpstr>Metaphors</vt:lpstr>
      <vt:lpstr>The role of metaphors</vt:lpstr>
      <vt:lpstr>Presentazione standard di PowerPoint</vt:lpstr>
      <vt:lpstr>Metaphors in political discourse</vt:lpstr>
      <vt:lpstr>Metaphors in political discourse</vt:lpstr>
      <vt:lpstr>METAPHOR OF THE JOURNEY </vt:lpstr>
      <vt:lpstr>Journey &amp; path</vt:lpstr>
      <vt:lpstr>Journey &amp; path (2)</vt:lpstr>
      <vt:lpstr>Presentazione standard di PowerPoint</vt:lpstr>
      <vt:lpstr>Journey metaphors</vt:lpstr>
      <vt:lpstr>SPORT AND WAR</vt:lpstr>
      <vt:lpstr>Presentazione standard di PowerPoint</vt:lpstr>
      <vt:lpstr>BOXING METAPHORS</vt:lpstr>
      <vt:lpstr>BOXING METAPHORS</vt:lpstr>
      <vt:lpstr>BASEBALL METAPHORS</vt:lpstr>
      <vt:lpstr>BASEBALL METAPHORS</vt:lpstr>
      <vt:lpstr>GENERAL SPORT METAPHORS</vt:lpstr>
      <vt:lpstr>WAR METAPHORS</vt:lpstr>
      <vt:lpstr>WAR METAPHORS</vt:lpstr>
      <vt:lpstr>Work in pairs. What is the meaning of these metaphors in your language? </vt:lpstr>
      <vt:lpstr>Presentazione standard di PowerPoint</vt:lpstr>
      <vt:lpstr>Work in pairs. What is the meaning of these metaphors in your language? </vt:lpstr>
      <vt:lpstr>Work in pairs. What is the meaning of these metaphors in your language? </vt:lpstr>
      <vt:lpstr>Metaphors – Question (Partington p. 129- solution p. 150)</vt:lpstr>
      <vt:lpstr>The power of metonymy</vt:lpstr>
      <vt:lpstr>Work in pairs. Complete the following table identifying where these metonymic expressions are used and what their meaning is.</vt:lpstr>
      <vt:lpstr>Work in pairs.  Try to explain these examples of metonymy.</vt:lpstr>
      <vt:lpstr>Synecdoche</vt:lpstr>
      <vt:lpstr>Work in pairs. Discuss on the meaning of the following examples of synecdoche.</vt:lpstr>
      <vt:lpstr>Metaphor and Synecdoche</vt:lpstr>
      <vt:lpstr>Presentazione standard di PowerPoint</vt:lpstr>
      <vt:lpstr>Intertextuality</vt:lpstr>
      <vt:lpstr>Intertextuality</vt:lpstr>
      <vt:lpstr>Intertextuality</vt:lpstr>
      <vt:lpstr>Intertextuality</vt:lpstr>
      <vt:lpstr>Intertextuality</vt:lpstr>
      <vt:lpstr>Intertextuality</vt:lpstr>
      <vt:lpstr>The power of analogy</vt:lpstr>
      <vt:lpstr>The power of analogy</vt:lpstr>
      <vt:lpstr>The power of analogy</vt:lpstr>
      <vt:lpstr>Household debt analogy</vt:lpstr>
      <vt:lpstr> President Zelensky’ use of analogy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Cohesion and anaphoric reference</vt:lpstr>
      <vt:lpstr>The art of spin (Also Partington 7-11)</vt:lpstr>
      <vt:lpstr>Spin (public relations)</vt:lpstr>
      <vt:lpstr>Presentazione standard di PowerPoint</vt:lpstr>
      <vt:lpstr>Spin: active or passive voice</vt:lpstr>
      <vt:lpstr>Presentazione standard di PowerPoint</vt:lpstr>
      <vt:lpstr>Opinion polls and pollsters (1)</vt:lpstr>
      <vt:lpstr>Presentazione standard di PowerPoint</vt:lpstr>
      <vt:lpstr>Presentazione standard di PowerPoint</vt:lpstr>
      <vt:lpstr>Presentazione standard di PowerPoint</vt:lpstr>
      <vt:lpstr>Presentazione standard di PowerPoint</vt:lpstr>
      <vt:lpstr>Presentazione standard di PowerPoint</vt:lpstr>
      <vt:lpstr>Questions for the exam   (6 CFU)      Unit 2  Beard+ Partington</vt:lpstr>
      <vt:lpstr>Questions for the exam   (6 CFU)      Unit 2 Beard+ Partington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Lingua Inglese I Political Science  Michela Giordano</dc:title>
  <dc:creator>Nicola</dc:creator>
  <cp:lastModifiedBy>Luisanna Fodde</cp:lastModifiedBy>
  <cp:revision>272</cp:revision>
  <dcterms:created xsi:type="dcterms:W3CDTF">2012-09-15T09:14:54Z</dcterms:created>
  <dcterms:modified xsi:type="dcterms:W3CDTF">2023-03-15T11:08:38Z</dcterms:modified>
</cp:coreProperties>
</file>