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61" r:id="rId4"/>
    <p:sldId id="262" r:id="rId5"/>
    <p:sldId id="263" r:id="rId6"/>
    <p:sldId id="258"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59" r:id="rId25"/>
    <p:sldId id="281" r:id="rId26"/>
    <p:sldId id="282" r:id="rId27"/>
    <p:sldId id="283" r:id="rId28"/>
    <p:sldId id="284" r:id="rId29"/>
    <p:sldId id="285" r:id="rId30"/>
    <p:sldId id="287" r:id="rId31"/>
    <p:sldId id="288" r:id="rId32"/>
    <p:sldId id="289" r:id="rId33"/>
    <p:sldId id="260" r:id="rId34"/>
    <p:sldId id="286" r:id="rId35"/>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93"/>
    <p:restoredTop sz="94652"/>
  </p:normalViewPr>
  <p:slideViewPr>
    <p:cSldViewPr snapToGrid="0" snapToObjects="1">
      <p:cViewPr varScale="1">
        <p:scale>
          <a:sx n="133" d="100"/>
          <a:sy n="133" d="100"/>
        </p:scale>
        <p:origin x="440"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Fare clic per modificare stile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B3174288-BA06-984B-94EA-A2C4124D16C2}" type="datetimeFigureOut">
              <a:rPr lang="it-IT" smtClean="0"/>
              <a:t>18/03/21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60467C6-F10F-044D-82B7-B00FB611C52E}" type="slidenum">
              <a:rPr lang="it-IT" smtClean="0"/>
              <a:t>‹N›</a:t>
            </a:fld>
            <a:endParaRPr lang="it-IT"/>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B3174288-BA06-984B-94EA-A2C4124D16C2}" type="datetimeFigureOut">
              <a:rPr lang="it-IT" smtClean="0"/>
              <a:t>18/03/21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60467C6-F10F-044D-82B7-B00FB611C52E}" type="slidenum">
              <a:rPr lang="it-IT" smtClean="0"/>
              <a:t>‹N›</a:t>
            </a:fld>
            <a:endParaRPr lang="it-IT"/>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B3174288-BA06-984B-94EA-A2C4124D16C2}" type="datetimeFigureOut">
              <a:rPr lang="it-IT" smtClean="0"/>
              <a:t>18/03/21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60467C6-F10F-044D-82B7-B00FB611C52E}" type="slidenum">
              <a:rPr lang="it-IT" smtClean="0"/>
              <a:t>‹N›</a:t>
            </a:fld>
            <a:endParaRPr lang="it-IT"/>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B3174288-BA06-984B-94EA-A2C4124D16C2}" type="datetimeFigureOut">
              <a:rPr lang="it-IT" smtClean="0"/>
              <a:t>18/03/21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60467C6-F10F-044D-82B7-B00FB611C52E}" type="slidenum">
              <a:rPr lang="it-IT" smtClean="0"/>
              <a:t>‹N›</a:t>
            </a:fld>
            <a:endParaRPr lang="it-IT"/>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3174288-BA06-984B-94EA-A2C4124D16C2}" type="datetimeFigureOut">
              <a:rPr lang="it-IT" smtClean="0"/>
              <a:t>18/03/21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60467C6-F10F-044D-82B7-B00FB611C52E}" type="slidenum">
              <a:rPr lang="it-IT" smtClean="0"/>
              <a:t>‹N›</a:t>
            </a:fld>
            <a:endParaRPr lang="it-IT"/>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B3174288-BA06-984B-94EA-A2C4124D16C2}" type="datetimeFigureOut">
              <a:rPr lang="it-IT" smtClean="0"/>
              <a:t>18/03/21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60467C6-F10F-044D-82B7-B00FB611C52E}" type="slidenum">
              <a:rPr lang="it-IT" smtClean="0"/>
              <a:t>‹N›</a:t>
            </a:fld>
            <a:endParaRPr lang="it-IT"/>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B3174288-BA06-984B-94EA-A2C4124D16C2}" type="datetimeFigureOut">
              <a:rPr lang="it-IT" smtClean="0"/>
              <a:t>18/03/21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760467C6-F10F-044D-82B7-B00FB611C52E}" type="slidenum">
              <a:rPr lang="it-IT" smtClean="0"/>
              <a:t>‹N›</a:t>
            </a:fld>
            <a:endParaRPr lang="it-IT"/>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B3174288-BA06-984B-94EA-A2C4124D16C2}" type="datetimeFigureOut">
              <a:rPr lang="it-IT" smtClean="0"/>
              <a:t>18/03/21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60467C6-F10F-044D-82B7-B00FB611C52E}" type="slidenum">
              <a:rPr lang="it-IT" smtClean="0"/>
              <a:t>‹N›</a:t>
            </a:fld>
            <a:endParaRPr lang="it-IT"/>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174288-BA06-984B-94EA-A2C4124D16C2}" type="datetimeFigureOut">
              <a:rPr lang="it-IT" smtClean="0"/>
              <a:t>18/03/21</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760467C6-F10F-044D-82B7-B00FB611C52E}" type="slidenum">
              <a:rPr lang="it-IT" smtClean="0"/>
              <a:t>‹N›</a:t>
            </a:fld>
            <a:endParaRPr lang="it-IT"/>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3174288-BA06-984B-94EA-A2C4124D16C2}" type="datetimeFigureOut">
              <a:rPr lang="it-IT" smtClean="0"/>
              <a:t>18/03/21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60467C6-F10F-044D-82B7-B00FB611C52E}" type="slidenum">
              <a:rPr lang="it-IT" smtClean="0"/>
              <a:t>‹N›</a:t>
            </a:fld>
            <a:endParaRPr lang="it-IT"/>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3174288-BA06-984B-94EA-A2C4124D16C2}" type="datetimeFigureOut">
              <a:rPr lang="it-IT" smtClean="0"/>
              <a:t>18/03/21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60467C6-F10F-044D-82B7-B00FB611C52E}" type="slidenum">
              <a:rPr lang="it-IT" smtClean="0"/>
              <a:t>‹N›</a:t>
            </a:fld>
            <a:endParaRPr lang="it-IT"/>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74288-BA06-984B-94EA-A2C4124D16C2}" type="datetimeFigureOut">
              <a:rPr lang="it-IT" smtClean="0"/>
              <a:t>18/03/21</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0467C6-F10F-044D-82B7-B00FB611C52E}" type="slidenum">
              <a:rPr lang="it-IT" smtClean="0"/>
              <a:t>‹N›</a:t>
            </a:fld>
            <a:endParaRPr lang="it-IT"/>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43716" y="841473"/>
            <a:ext cx="8014484" cy="2758978"/>
          </a:xfrm>
        </p:spPr>
        <p:txBody>
          <a:bodyPr>
            <a:normAutofit/>
          </a:bodyPr>
          <a:lstStyle/>
          <a:p>
            <a:r>
              <a:rPr lang="it-IT" sz="4800" dirty="0"/>
              <a:t>L’allestimento della realtà</a:t>
            </a:r>
          </a:p>
        </p:txBody>
      </p:sp>
    </p:spTree>
    <p:extLst>
      <p:ext uri="{BB962C8B-B14F-4D97-AF65-F5344CB8AC3E}">
        <p14:creationId xmlns:p14="http://schemas.microsoft.com/office/powerpoint/2010/main" val="3749634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iroshi Sugimoto, Seascapes, North Atlantic, Cape Breton, 1996, stampa all'argento, 119 x 149 cm.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419828" y="254001"/>
            <a:ext cx="8304345" cy="5598160"/>
          </a:xfrm>
        </p:spPr>
      </p:pic>
      <p:sp>
        <p:nvSpPr>
          <p:cNvPr id="5" name="CasellaDiTesto 4"/>
          <p:cNvSpPr txBox="1"/>
          <p:nvPr/>
        </p:nvSpPr>
        <p:spPr>
          <a:xfrm>
            <a:off x="1430622" y="6262903"/>
            <a:ext cx="6134835" cy="378527"/>
          </a:xfrm>
          <a:prstGeom prst="rect">
            <a:avLst/>
          </a:prstGeom>
          <a:noFill/>
        </p:spPr>
        <p:txBody>
          <a:bodyPr wrap="square" rtlCol="0">
            <a:spAutoFit/>
          </a:bodyPr>
          <a:lstStyle/>
          <a:p>
            <a:pPr algn="ctr"/>
            <a:r>
              <a:rPr lang="it-IT" dirty="0"/>
              <a:t>Hiroshi </a:t>
            </a:r>
            <a:r>
              <a:rPr lang="it-IT" dirty="0" err="1"/>
              <a:t>Sugimoto</a:t>
            </a:r>
            <a:r>
              <a:rPr lang="it-IT" dirty="0"/>
              <a:t>, </a:t>
            </a:r>
            <a:r>
              <a:rPr lang="it-IT" i="1" dirty="0" err="1"/>
              <a:t>Seascapes</a:t>
            </a:r>
            <a:r>
              <a:rPr lang="it-IT" i="1" dirty="0"/>
              <a:t>, North Atlantic, Cape Breton</a:t>
            </a:r>
            <a:r>
              <a:rPr lang="it-IT" dirty="0"/>
              <a:t>, 1996</a:t>
            </a:r>
          </a:p>
        </p:txBody>
      </p:sp>
    </p:spTree>
    <p:extLst>
      <p:ext uri="{BB962C8B-B14F-4D97-AF65-F5344CB8AC3E}">
        <p14:creationId xmlns:p14="http://schemas.microsoft.com/office/powerpoint/2010/main" val="453137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5383802" y="3141980"/>
            <a:ext cx="3760198" cy="369332"/>
          </a:xfrm>
          <a:prstGeom prst="rect">
            <a:avLst/>
          </a:prstGeom>
          <a:noFill/>
        </p:spPr>
        <p:txBody>
          <a:bodyPr wrap="square" rtlCol="0">
            <a:spAutoFit/>
          </a:bodyPr>
          <a:lstStyle/>
          <a:p>
            <a:pPr algn="ctr"/>
            <a:r>
              <a:rPr lang="it-IT" dirty="0"/>
              <a:t>Hiroshi </a:t>
            </a:r>
            <a:r>
              <a:rPr lang="it-IT" dirty="0" err="1"/>
              <a:t>Sugimoto</a:t>
            </a:r>
            <a:r>
              <a:rPr lang="it-IT" dirty="0"/>
              <a:t>, </a:t>
            </a:r>
            <a:r>
              <a:rPr lang="it-IT" i="1" dirty="0"/>
              <a:t>Anna </a:t>
            </a:r>
            <a:r>
              <a:rPr lang="it-IT" i="1" dirty="0" err="1"/>
              <a:t>Bolena</a:t>
            </a:r>
            <a:r>
              <a:rPr lang="it-IT" dirty="0"/>
              <a:t>, 1999</a:t>
            </a:r>
          </a:p>
        </p:txBody>
      </p:sp>
      <p:pic>
        <p:nvPicPr>
          <p:cNvPr id="3" name="Immagine 2">
            <a:extLst>
              <a:ext uri="{FF2B5EF4-FFF2-40B4-BE49-F238E27FC236}">
                <a16:creationId xmlns:a16="http://schemas.microsoft.com/office/drawing/2014/main" id="{D09C16D2-5724-DE48-9F2B-108DECEABE1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11754" y="296474"/>
            <a:ext cx="5005137" cy="6294922"/>
          </a:xfrm>
          <a:prstGeom prst="rect">
            <a:avLst/>
          </a:prstGeom>
        </p:spPr>
      </p:pic>
    </p:spTree>
    <p:extLst>
      <p:ext uri="{BB962C8B-B14F-4D97-AF65-F5344CB8AC3E}">
        <p14:creationId xmlns:p14="http://schemas.microsoft.com/office/powerpoint/2010/main" val="24728949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Segnaposto contenuto 7" descr="Hiroshi Sugimoto, Enrico VIII, 1999.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80119" y="479560"/>
            <a:ext cx="4907936" cy="6017494"/>
          </a:xfrm>
        </p:spPr>
      </p:pic>
      <p:sp>
        <p:nvSpPr>
          <p:cNvPr id="9" name="CasellaDiTesto 8"/>
          <p:cNvSpPr txBox="1"/>
          <p:nvPr/>
        </p:nvSpPr>
        <p:spPr>
          <a:xfrm>
            <a:off x="5383531" y="3118975"/>
            <a:ext cx="3519838" cy="369332"/>
          </a:xfrm>
          <a:prstGeom prst="rect">
            <a:avLst/>
          </a:prstGeom>
          <a:noFill/>
        </p:spPr>
        <p:txBody>
          <a:bodyPr wrap="square" rtlCol="0">
            <a:spAutoFit/>
          </a:bodyPr>
          <a:lstStyle/>
          <a:p>
            <a:pPr algn="ctr"/>
            <a:r>
              <a:rPr lang="it-IT" dirty="0"/>
              <a:t>Hiroshi </a:t>
            </a:r>
            <a:r>
              <a:rPr lang="it-IT" dirty="0" err="1"/>
              <a:t>Sugimoto</a:t>
            </a:r>
            <a:r>
              <a:rPr lang="it-IT" dirty="0"/>
              <a:t>, </a:t>
            </a:r>
            <a:r>
              <a:rPr lang="it-IT" i="1" dirty="0"/>
              <a:t>Enrico VIII</a:t>
            </a:r>
            <a:r>
              <a:rPr lang="it-IT" dirty="0"/>
              <a:t>, 1999</a:t>
            </a:r>
          </a:p>
        </p:txBody>
      </p:sp>
    </p:spTree>
    <p:extLst>
      <p:ext uri="{BB962C8B-B14F-4D97-AF65-F5344CB8AC3E}">
        <p14:creationId xmlns:p14="http://schemas.microsoft.com/office/powerpoint/2010/main" val="783324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Jeff Wall, The Destroyed Room, 1978, Light-box, 159 x 229 cm.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397270" y="320091"/>
            <a:ext cx="8349461" cy="5676448"/>
          </a:xfrm>
        </p:spPr>
      </p:pic>
      <p:sp>
        <p:nvSpPr>
          <p:cNvPr id="5" name="CasellaDiTesto 4"/>
          <p:cNvSpPr txBox="1"/>
          <p:nvPr/>
        </p:nvSpPr>
        <p:spPr>
          <a:xfrm>
            <a:off x="1637161" y="6256423"/>
            <a:ext cx="5973848" cy="369332"/>
          </a:xfrm>
          <a:prstGeom prst="rect">
            <a:avLst/>
          </a:prstGeom>
          <a:noFill/>
        </p:spPr>
        <p:txBody>
          <a:bodyPr wrap="none" rtlCol="0">
            <a:spAutoFit/>
          </a:bodyPr>
          <a:lstStyle/>
          <a:p>
            <a:r>
              <a:rPr lang="en-US" dirty="0"/>
              <a:t>Jeff Wall, </a:t>
            </a:r>
            <a:r>
              <a:rPr lang="en-US" i="1" dirty="0"/>
              <a:t>The Destroyed Room</a:t>
            </a:r>
            <a:r>
              <a:rPr lang="en-US" dirty="0"/>
              <a:t>, 1978, Light-box, 159 x 229 cm</a:t>
            </a:r>
            <a:endParaRPr lang="it-IT" dirty="0"/>
          </a:p>
        </p:txBody>
      </p:sp>
    </p:spTree>
    <p:extLst>
      <p:ext uri="{BB962C8B-B14F-4D97-AF65-F5344CB8AC3E}">
        <p14:creationId xmlns:p14="http://schemas.microsoft.com/office/powerpoint/2010/main" val="1369297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ugène Delacroix, La morte di Sardanapalo, 1827, olio su tela, 392 x 496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79388" y="284163"/>
            <a:ext cx="8785225" cy="5743575"/>
          </a:xfrm>
        </p:spPr>
      </p:pic>
      <p:sp>
        <p:nvSpPr>
          <p:cNvPr id="5" name="CasellaDiTesto 4"/>
          <p:cNvSpPr txBox="1"/>
          <p:nvPr/>
        </p:nvSpPr>
        <p:spPr>
          <a:xfrm>
            <a:off x="943580" y="6260374"/>
            <a:ext cx="7256839" cy="369332"/>
          </a:xfrm>
          <a:prstGeom prst="rect">
            <a:avLst/>
          </a:prstGeom>
          <a:noFill/>
        </p:spPr>
        <p:txBody>
          <a:bodyPr wrap="none" rtlCol="0">
            <a:spAutoFit/>
          </a:bodyPr>
          <a:lstStyle/>
          <a:p>
            <a:r>
              <a:rPr lang="it-IT" dirty="0" err="1"/>
              <a:t>Eugène</a:t>
            </a:r>
            <a:r>
              <a:rPr lang="it-IT" dirty="0"/>
              <a:t> </a:t>
            </a:r>
            <a:r>
              <a:rPr lang="it-IT" dirty="0" err="1"/>
              <a:t>Delacroix</a:t>
            </a:r>
            <a:r>
              <a:rPr lang="it-IT" dirty="0"/>
              <a:t>, </a:t>
            </a:r>
            <a:r>
              <a:rPr lang="it-IT" i="1" dirty="0"/>
              <a:t>La morte di Sardanapalo</a:t>
            </a:r>
            <a:r>
              <a:rPr lang="it-IT" dirty="0"/>
              <a:t>, 1827, olio su tela, 392 x 496 cm</a:t>
            </a:r>
          </a:p>
        </p:txBody>
      </p:sp>
    </p:spTree>
    <p:extLst>
      <p:ext uri="{BB962C8B-B14F-4D97-AF65-F5344CB8AC3E}">
        <p14:creationId xmlns:p14="http://schemas.microsoft.com/office/powerpoint/2010/main" val="41234870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Jeff Wall, Immagini per donne, 1979, LIght-box, 142,5 x 204,5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89048" y="284163"/>
            <a:ext cx="8365905" cy="5644999"/>
          </a:xfrm>
        </p:spPr>
      </p:pic>
      <p:sp>
        <p:nvSpPr>
          <p:cNvPr id="5" name="CasellaDiTesto 4"/>
          <p:cNvSpPr txBox="1"/>
          <p:nvPr/>
        </p:nvSpPr>
        <p:spPr>
          <a:xfrm>
            <a:off x="1489782" y="6239968"/>
            <a:ext cx="6191178" cy="372588"/>
          </a:xfrm>
          <a:prstGeom prst="rect">
            <a:avLst/>
          </a:prstGeom>
          <a:noFill/>
        </p:spPr>
        <p:txBody>
          <a:bodyPr wrap="square" rtlCol="0">
            <a:spAutoFit/>
          </a:bodyPr>
          <a:lstStyle/>
          <a:p>
            <a:pPr algn="ctr"/>
            <a:r>
              <a:rPr lang="it-IT" dirty="0"/>
              <a:t>Jeff </a:t>
            </a:r>
            <a:r>
              <a:rPr lang="it-IT" dirty="0" err="1"/>
              <a:t>Wall</a:t>
            </a:r>
            <a:r>
              <a:rPr lang="it-IT" i="1" dirty="0"/>
              <a:t>, Immagini per donne</a:t>
            </a:r>
            <a:r>
              <a:rPr lang="it-IT" dirty="0"/>
              <a:t>, 1979, </a:t>
            </a:r>
            <a:r>
              <a:rPr lang="it-IT" dirty="0" err="1"/>
              <a:t>LIght</a:t>
            </a:r>
            <a:r>
              <a:rPr lang="it-IT" dirty="0"/>
              <a:t>-box, 142,5 x 204,5 cm</a:t>
            </a:r>
          </a:p>
        </p:txBody>
      </p:sp>
    </p:spTree>
    <p:extLst>
      <p:ext uri="{BB962C8B-B14F-4D97-AF65-F5344CB8AC3E}">
        <p14:creationId xmlns:p14="http://schemas.microsoft.com/office/powerpoint/2010/main" val="16206263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douard Manet, Un bar alle Folies-Bergère, 1882, olio su tela, 96 x 130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15508" y="419852"/>
            <a:ext cx="8112985" cy="5479281"/>
          </a:xfrm>
        </p:spPr>
      </p:pic>
      <p:sp>
        <p:nvSpPr>
          <p:cNvPr id="5" name="CasellaDiTesto 4"/>
          <p:cNvSpPr txBox="1"/>
          <p:nvPr/>
        </p:nvSpPr>
        <p:spPr>
          <a:xfrm>
            <a:off x="986068" y="6218994"/>
            <a:ext cx="7171864" cy="369332"/>
          </a:xfrm>
          <a:prstGeom prst="rect">
            <a:avLst/>
          </a:prstGeom>
          <a:noFill/>
        </p:spPr>
        <p:txBody>
          <a:bodyPr wrap="square" rtlCol="0">
            <a:spAutoFit/>
          </a:bodyPr>
          <a:lstStyle/>
          <a:p>
            <a:pPr algn="ctr"/>
            <a:r>
              <a:rPr lang="it-IT" dirty="0" err="1"/>
              <a:t>Édouard</a:t>
            </a:r>
            <a:r>
              <a:rPr lang="it-IT" dirty="0"/>
              <a:t> Manet, </a:t>
            </a:r>
            <a:r>
              <a:rPr lang="it-IT" i="1" dirty="0"/>
              <a:t>Un bar alle </a:t>
            </a:r>
            <a:r>
              <a:rPr lang="it-IT" i="1" dirty="0" err="1"/>
              <a:t>Folies-Bergère</a:t>
            </a:r>
            <a:r>
              <a:rPr lang="it-IT" dirty="0"/>
              <a:t>, 1882, olio su tela, 96 x 130 cm</a:t>
            </a:r>
          </a:p>
        </p:txBody>
      </p:sp>
    </p:spTree>
    <p:extLst>
      <p:ext uri="{BB962C8B-B14F-4D97-AF65-F5344CB8AC3E}">
        <p14:creationId xmlns:p14="http://schemas.microsoft.com/office/powerpoint/2010/main" val="21040295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Jeff Wall, Mimic,1982, Light-box, 198 x 228,5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72244" y="207963"/>
            <a:ext cx="8799513" cy="5789612"/>
          </a:xfrm>
        </p:spPr>
      </p:pic>
      <p:sp>
        <p:nvSpPr>
          <p:cNvPr id="5" name="CasellaDiTesto 4"/>
          <p:cNvSpPr txBox="1"/>
          <p:nvPr/>
        </p:nvSpPr>
        <p:spPr>
          <a:xfrm>
            <a:off x="2193547" y="6211746"/>
            <a:ext cx="4756906" cy="369332"/>
          </a:xfrm>
          <a:prstGeom prst="rect">
            <a:avLst/>
          </a:prstGeom>
          <a:noFill/>
        </p:spPr>
        <p:txBody>
          <a:bodyPr wrap="none" rtlCol="0">
            <a:spAutoFit/>
          </a:bodyPr>
          <a:lstStyle/>
          <a:p>
            <a:pPr algn="ctr"/>
            <a:r>
              <a:rPr lang="en-US" dirty="0"/>
              <a:t>Jeff Wall, </a:t>
            </a:r>
            <a:r>
              <a:rPr lang="en-US" i="1" dirty="0"/>
              <a:t>Mimic</a:t>
            </a:r>
            <a:r>
              <a:rPr lang="en-US" dirty="0"/>
              <a:t>, 1982, Light-box, 198 x 228,5 cm</a:t>
            </a:r>
            <a:endParaRPr lang="it-IT" dirty="0"/>
          </a:p>
        </p:txBody>
      </p:sp>
    </p:spTree>
    <p:extLst>
      <p:ext uri="{BB962C8B-B14F-4D97-AF65-F5344CB8AC3E}">
        <p14:creationId xmlns:p14="http://schemas.microsoft.com/office/powerpoint/2010/main" val="25856833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ustave Caillebotte, Rue de Paris, temps de pluie, 1877.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71747" y="377839"/>
            <a:ext cx="8400506" cy="5570570"/>
          </a:xfrm>
        </p:spPr>
      </p:pic>
      <p:sp>
        <p:nvSpPr>
          <p:cNvPr id="5" name="CasellaDiTesto 4"/>
          <p:cNvSpPr txBox="1"/>
          <p:nvPr/>
        </p:nvSpPr>
        <p:spPr>
          <a:xfrm>
            <a:off x="1893228" y="6216702"/>
            <a:ext cx="5357544" cy="369332"/>
          </a:xfrm>
          <a:prstGeom prst="rect">
            <a:avLst/>
          </a:prstGeom>
          <a:noFill/>
        </p:spPr>
        <p:txBody>
          <a:bodyPr wrap="none" rtlCol="0">
            <a:spAutoFit/>
          </a:bodyPr>
          <a:lstStyle/>
          <a:p>
            <a:r>
              <a:rPr lang="fr-FR" dirty="0"/>
              <a:t>Gustave Caillebotte</a:t>
            </a:r>
            <a:r>
              <a:rPr lang="fr-FR" i="1" dirty="0"/>
              <a:t>, Rue de Paris, temps de pluie</a:t>
            </a:r>
            <a:r>
              <a:rPr lang="fr-FR" dirty="0"/>
              <a:t>, 1877</a:t>
            </a:r>
            <a:endParaRPr lang="it-IT" dirty="0"/>
          </a:p>
        </p:txBody>
      </p:sp>
    </p:spTree>
    <p:extLst>
      <p:ext uri="{BB962C8B-B14F-4D97-AF65-F5344CB8AC3E}">
        <p14:creationId xmlns:p14="http://schemas.microsoft.com/office/powerpoint/2010/main" val="900072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Jeff Wall, Il pensatore, 1986, Light-box, 221 x 229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35863" y="440254"/>
            <a:ext cx="8236969" cy="5568167"/>
          </a:xfrm>
        </p:spPr>
      </p:pic>
      <p:sp>
        <p:nvSpPr>
          <p:cNvPr id="5" name="CasellaDiTesto 4"/>
          <p:cNvSpPr txBox="1"/>
          <p:nvPr/>
        </p:nvSpPr>
        <p:spPr>
          <a:xfrm>
            <a:off x="2096176" y="6213991"/>
            <a:ext cx="5116342" cy="369332"/>
          </a:xfrm>
          <a:prstGeom prst="rect">
            <a:avLst/>
          </a:prstGeom>
          <a:noFill/>
        </p:spPr>
        <p:txBody>
          <a:bodyPr wrap="none" rtlCol="0">
            <a:spAutoFit/>
          </a:bodyPr>
          <a:lstStyle/>
          <a:p>
            <a:pPr algn="ctr"/>
            <a:r>
              <a:rPr lang="it-IT" dirty="0"/>
              <a:t>Jeff </a:t>
            </a:r>
            <a:r>
              <a:rPr lang="it-IT" dirty="0" err="1"/>
              <a:t>Wall</a:t>
            </a:r>
            <a:r>
              <a:rPr lang="it-IT" dirty="0"/>
              <a:t>, </a:t>
            </a:r>
            <a:r>
              <a:rPr lang="it-IT" i="1" dirty="0"/>
              <a:t>Il pensatore</a:t>
            </a:r>
            <a:r>
              <a:rPr lang="it-IT" dirty="0"/>
              <a:t>, 1986, Light-box, 221 x 229 cm</a:t>
            </a:r>
          </a:p>
        </p:txBody>
      </p:sp>
    </p:spTree>
    <p:extLst>
      <p:ext uri="{BB962C8B-B14F-4D97-AF65-F5344CB8AC3E}">
        <p14:creationId xmlns:p14="http://schemas.microsoft.com/office/powerpoint/2010/main" val="1710824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Joan </a:t>
            </a:r>
            <a:r>
              <a:rPr lang="it-IT" dirty="0" err="1"/>
              <a:t>Fontcuberta</a:t>
            </a:r>
            <a:r>
              <a:rPr lang="it-IT" dirty="0"/>
              <a:t>, </a:t>
            </a:r>
            <a:r>
              <a:rPr lang="it-IT" i="1" dirty="0"/>
              <a:t>Il bacio di Giuda</a:t>
            </a:r>
            <a:r>
              <a:rPr lang="it-IT" dirty="0"/>
              <a:t> (1996)</a:t>
            </a:r>
          </a:p>
        </p:txBody>
      </p:sp>
      <p:sp>
        <p:nvSpPr>
          <p:cNvPr id="3" name="Segnaposto contenuto 2"/>
          <p:cNvSpPr>
            <a:spLocks noGrp="1"/>
          </p:cNvSpPr>
          <p:nvPr>
            <p:ph idx="1"/>
          </p:nvPr>
        </p:nvSpPr>
        <p:spPr/>
        <p:txBody>
          <a:bodyPr>
            <a:normAutofit fontScale="62500" lnSpcReduction="20000"/>
          </a:bodyPr>
          <a:lstStyle/>
          <a:p>
            <a:pPr algn="just"/>
            <a:endParaRPr lang="it-IT" dirty="0"/>
          </a:p>
          <a:p>
            <a:pPr marL="0" indent="0" algn="just">
              <a:buNone/>
            </a:pPr>
            <a:r>
              <a:rPr lang="it-IT" dirty="0"/>
              <a:t>Negli anni Ottanta, siamo stati travolti da nuove abitudini e da nuovi modi di pensare. Nelle arti visive, la questione del reale è entrata in una dinamica che ci ha portati a una vera profonda crisi di verità […]. Nella pratica, la verità è diventata una categoria poco efficace: in un certo senso, noi non possiamo che mentire. Il dibattito vero/falso è superato: ora la discussione è tra “mentire bene” e “mentire male”. Tutta la fotografia è una finzione che si finge vera. A dispetto di tutto ciò che ci è stato inculcato, e di tutto quello che pensiamo, la fotografia mente sempre, mente per istinto, mente perché la sua natura non le permette di fare che questo. Ma questa inevitabile menzogna non è il problema principale. Il problema principale è l’uso che ne fa la fotografia, le intenzioni che serve. La questione centrale, insomma, è il controllo che la fotografia esercita allo scopo di dirigere la sua menzogna in una data direzione. Il buon fotografo è colui il quale sa mentire bene la verità […]. La fotografia è come il bacio di Giuda: un affetto falso venduto per trenta denari, un atto ipocrita e sleale che nasconde un terribile tradimento, insomma la delazione di chi finge di incarnare la verità e la vita.</a:t>
            </a:r>
          </a:p>
          <a:p>
            <a:endParaRPr lang="it-IT" dirty="0"/>
          </a:p>
        </p:txBody>
      </p:sp>
    </p:spTree>
    <p:extLst>
      <p:ext uri="{BB962C8B-B14F-4D97-AF65-F5344CB8AC3E}">
        <p14:creationId xmlns:p14="http://schemas.microsoft.com/office/powerpoint/2010/main" val="15950508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Jeff Wall, Insomnia, Light-box, 1994, 172 x 213,5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66416" y="506829"/>
            <a:ext cx="8011169" cy="5393456"/>
          </a:xfrm>
        </p:spPr>
      </p:pic>
      <p:sp>
        <p:nvSpPr>
          <p:cNvPr id="5" name="CasellaDiTesto 4"/>
          <p:cNvSpPr txBox="1"/>
          <p:nvPr/>
        </p:nvSpPr>
        <p:spPr>
          <a:xfrm>
            <a:off x="2064764" y="6209517"/>
            <a:ext cx="5072222" cy="369332"/>
          </a:xfrm>
          <a:prstGeom prst="rect">
            <a:avLst/>
          </a:prstGeom>
          <a:noFill/>
        </p:spPr>
        <p:txBody>
          <a:bodyPr wrap="none" rtlCol="0">
            <a:spAutoFit/>
          </a:bodyPr>
          <a:lstStyle/>
          <a:p>
            <a:pPr algn="ctr"/>
            <a:r>
              <a:rPr lang="it-IT" dirty="0"/>
              <a:t>Jeff </a:t>
            </a:r>
            <a:r>
              <a:rPr lang="it-IT" dirty="0" err="1"/>
              <a:t>Wall</a:t>
            </a:r>
            <a:r>
              <a:rPr lang="it-IT" dirty="0"/>
              <a:t>, </a:t>
            </a:r>
            <a:r>
              <a:rPr lang="it-IT" i="1" dirty="0" err="1"/>
              <a:t>Insomnia</a:t>
            </a:r>
            <a:r>
              <a:rPr lang="it-IT" dirty="0"/>
              <a:t>, 1994, Light-box, 172 x 213,5 cm</a:t>
            </a:r>
          </a:p>
        </p:txBody>
      </p:sp>
    </p:spTree>
    <p:extLst>
      <p:ext uri="{BB962C8B-B14F-4D97-AF65-F5344CB8AC3E}">
        <p14:creationId xmlns:p14="http://schemas.microsoft.com/office/powerpoint/2010/main" val="36530464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Segnaposto contenuto 14" descr="Jeff Wall, La fossa allagata, 1998-2000, diapositiva Cibachrome stampata all'argento con processo dye bleach, visore in alluminio, 228,5 x 282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104541" y="298384"/>
            <a:ext cx="6934917" cy="5765532"/>
          </a:xfrm>
        </p:spPr>
      </p:pic>
      <p:sp>
        <p:nvSpPr>
          <p:cNvPr id="16" name="CasellaDiTesto 15"/>
          <p:cNvSpPr txBox="1"/>
          <p:nvPr/>
        </p:nvSpPr>
        <p:spPr>
          <a:xfrm>
            <a:off x="1876308" y="6197064"/>
            <a:ext cx="5391384" cy="369332"/>
          </a:xfrm>
          <a:prstGeom prst="rect">
            <a:avLst/>
          </a:prstGeom>
          <a:noFill/>
        </p:spPr>
        <p:txBody>
          <a:bodyPr wrap="square" rtlCol="0">
            <a:spAutoFit/>
          </a:bodyPr>
          <a:lstStyle/>
          <a:p>
            <a:pPr algn="ctr"/>
            <a:r>
              <a:rPr lang="it-IT" dirty="0"/>
              <a:t>Jeff </a:t>
            </a:r>
            <a:r>
              <a:rPr lang="it-IT" dirty="0" err="1"/>
              <a:t>Wall</a:t>
            </a:r>
            <a:r>
              <a:rPr lang="it-IT" dirty="0"/>
              <a:t>, </a:t>
            </a:r>
            <a:r>
              <a:rPr lang="it-IT" i="1" dirty="0"/>
              <a:t>La fossa allagata,</a:t>
            </a:r>
            <a:r>
              <a:rPr lang="it-IT" dirty="0"/>
              <a:t> 1998-2000, 228,5 x 282 cm</a:t>
            </a:r>
          </a:p>
        </p:txBody>
      </p:sp>
    </p:spTree>
    <p:extLst>
      <p:ext uri="{BB962C8B-B14F-4D97-AF65-F5344CB8AC3E}">
        <p14:creationId xmlns:p14="http://schemas.microsoft.com/office/powerpoint/2010/main" val="33553969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Gregory Crewdson, Untitled (Ophelia), 200 (da Untitled Twilight Serie, 1998-2002), stampa cromogenica a colori al laser, 120,5 x 151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97212" y="555758"/>
            <a:ext cx="7949577" cy="5190523"/>
          </a:xfrm>
        </p:spPr>
      </p:pic>
      <p:sp>
        <p:nvSpPr>
          <p:cNvPr id="5" name="CasellaDiTesto 4"/>
          <p:cNvSpPr txBox="1"/>
          <p:nvPr/>
        </p:nvSpPr>
        <p:spPr>
          <a:xfrm>
            <a:off x="571449" y="5967897"/>
            <a:ext cx="8001101" cy="646331"/>
          </a:xfrm>
          <a:prstGeom prst="rect">
            <a:avLst/>
          </a:prstGeom>
          <a:noFill/>
        </p:spPr>
        <p:txBody>
          <a:bodyPr wrap="square" rtlCol="0">
            <a:spAutoFit/>
          </a:bodyPr>
          <a:lstStyle/>
          <a:p>
            <a:pPr algn="ctr"/>
            <a:r>
              <a:rPr lang="en-US" dirty="0"/>
              <a:t>Gregory </a:t>
            </a:r>
            <a:r>
              <a:rPr lang="en-US" dirty="0" err="1"/>
              <a:t>Crewdson</a:t>
            </a:r>
            <a:r>
              <a:rPr lang="en-US" dirty="0"/>
              <a:t>, </a:t>
            </a:r>
            <a:r>
              <a:rPr lang="en-US" i="1" dirty="0"/>
              <a:t>Untitled </a:t>
            </a:r>
            <a:r>
              <a:rPr lang="en-US" dirty="0"/>
              <a:t>(</a:t>
            </a:r>
            <a:r>
              <a:rPr lang="en-US" i="1" dirty="0"/>
              <a:t>Ophelia</a:t>
            </a:r>
            <a:r>
              <a:rPr lang="en-US" dirty="0"/>
              <a:t>), 200 (da </a:t>
            </a:r>
            <a:r>
              <a:rPr lang="en-US" i="1" dirty="0"/>
              <a:t>Untitled Twilight </a:t>
            </a:r>
            <a:r>
              <a:rPr lang="en-US" i="1" dirty="0" err="1"/>
              <a:t>Serie</a:t>
            </a:r>
            <a:r>
              <a:rPr lang="en-US" dirty="0"/>
              <a:t>, 1998-2002), </a:t>
            </a:r>
          </a:p>
          <a:p>
            <a:pPr algn="ctr"/>
            <a:r>
              <a:rPr lang="en-US" dirty="0" err="1"/>
              <a:t>stampa</a:t>
            </a:r>
            <a:r>
              <a:rPr lang="en-US" dirty="0"/>
              <a:t> </a:t>
            </a:r>
            <a:r>
              <a:rPr lang="en-US" dirty="0" err="1"/>
              <a:t>cromogenica</a:t>
            </a:r>
            <a:r>
              <a:rPr lang="en-US" dirty="0"/>
              <a:t> a </a:t>
            </a:r>
            <a:r>
              <a:rPr lang="en-US" dirty="0" err="1"/>
              <a:t>colori</a:t>
            </a:r>
            <a:r>
              <a:rPr lang="en-US" dirty="0"/>
              <a:t> al laser, 120,5 x 151 cm</a:t>
            </a:r>
            <a:endParaRPr lang="it-IT" dirty="0"/>
          </a:p>
        </p:txBody>
      </p:sp>
    </p:spTree>
    <p:extLst>
      <p:ext uri="{BB962C8B-B14F-4D97-AF65-F5344CB8AC3E}">
        <p14:creationId xmlns:p14="http://schemas.microsoft.com/office/powerpoint/2010/main" val="32198566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ndreas Gursky, Karlsruhe, Siemens, 1991, stampa a colori, 175 x 205 x 5 cm.jpe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77047" y="311752"/>
            <a:ext cx="8389906" cy="5636661"/>
          </a:xfrm>
        </p:spPr>
      </p:pic>
      <p:sp>
        <p:nvSpPr>
          <p:cNvPr id="5" name="CasellaDiTesto 4"/>
          <p:cNvSpPr txBox="1"/>
          <p:nvPr/>
        </p:nvSpPr>
        <p:spPr>
          <a:xfrm>
            <a:off x="897707" y="6200395"/>
            <a:ext cx="7348586" cy="369332"/>
          </a:xfrm>
          <a:prstGeom prst="rect">
            <a:avLst/>
          </a:prstGeom>
          <a:noFill/>
        </p:spPr>
        <p:txBody>
          <a:bodyPr wrap="none" rtlCol="0">
            <a:spAutoFit/>
          </a:bodyPr>
          <a:lstStyle/>
          <a:p>
            <a:r>
              <a:rPr lang="it-IT" dirty="0"/>
              <a:t>Andreas </a:t>
            </a:r>
            <a:r>
              <a:rPr lang="it-IT" dirty="0" err="1"/>
              <a:t>Gursky</a:t>
            </a:r>
            <a:r>
              <a:rPr lang="it-IT" dirty="0"/>
              <a:t>, </a:t>
            </a:r>
            <a:r>
              <a:rPr lang="it-IT" i="1" dirty="0"/>
              <a:t>Karlsruhe, Siemens</a:t>
            </a:r>
            <a:r>
              <a:rPr lang="it-IT" dirty="0"/>
              <a:t>, 1991, stampa a colori, 175 x 205 x 5 cm</a:t>
            </a:r>
          </a:p>
        </p:txBody>
      </p:sp>
    </p:spTree>
    <p:extLst>
      <p:ext uri="{BB962C8B-B14F-4D97-AF65-F5344CB8AC3E}">
        <p14:creationId xmlns:p14="http://schemas.microsoft.com/office/powerpoint/2010/main" val="36890237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Andreas </a:t>
            </a:r>
            <a:r>
              <a:rPr lang="it-IT" dirty="0" err="1"/>
              <a:t>Gursky</a:t>
            </a:r>
            <a:r>
              <a:rPr lang="it-IT" dirty="0"/>
              <a:t>, </a:t>
            </a:r>
            <a:r>
              <a:rPr lang="it-IT" i="1" dirty="0"/>
              <a:t>Dichiarazioni </a:t>
            </a:r>
            <a:r>
              <a:rPr lang="it-IT" dirty="0"/>
              <a:t>(2007)</a:t>
            </a:r>
          </a:p>
        </p:txBody>
      </p:sp>
      <p:sp>
        <p:nvSpPr>
          <p:cNvPr id="3" name="Segnaposto contenuto 2"/>
          <p:cNvSpPr>
            <a:spLocks noGrp="1"/>
          </p:cNvSpPr>
          <p:nvPr>
            <p:ph idx="1"/>
          </p:nvPr>
        </p:nvSpPr>
        <p:spPr/>
        <p:txBody>
          <a:bodyPr>
            <a:normAutofit fontScale="77500" lnSpcReduction="20000"/>
          </a:bodyPr>
          <a:lstStyle/>
          <a:p>
            <a:pPr algn="just"/>
            <a:endParaRPr lang="it-IT" dirty="0"/>
          </a:p>
          <a:p>
            <a:pPr algn="just"/>
            <a:endParaRPr lang="it-IT" dirty="0"/>
          </a:p>
          <a:p>
            <a:pPr marL="0" indent="0" algn="just">
              <a:buNone/>
            </a:pPr>
            <a:r>
              <a:rPr lang="it-IT" dirty="0"/>
              <a:t>Lavoro sulla enciclopedia della vita. Sono impegnato in un approccio idealizzato ai fenomeni della quotidianità – per produrre l’essenza della realtà. La realtà può essere mostrata solo se viene costruita. Le mie immagini sono composte da due punti di vista. Da un punto di vista estremamente ravvicinato sono leggibili fino al minimo dettaglio. Da lontano si trasformano in mega segni. Compongo le immagini, ma non idealizzo nulla. Le fotografie sono autorizzate a mentire. Mi interessa il potere della suggestione. Mi interessano le prospettive globali, con le utopie sociali di oggi. </a:t>
            </a:r>
          </a:p>
          <a:p>
            <a:endParaRPr lang="it-IT" dirty="0"/>
          </a:p>
        </p:txBody>
      </p:sp>
    </p:spTree>
    <p:extLst>
      <p:ext uri="{BB962C8B-B14F-4D97-AF65-F5344CB8AC3E}">
        <p14:creationId xmlns:p14="http://schemas.microsoft.com/office/powerpoint/2010/main" val="25183657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ndreas Gursky, La Borsa di Chicago II, 1999.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69268" y="896955"/>
            <a:ext cx="8605464" cy="4627947"/>
          </a:xfrm>
        </p:spPr>
      </p:pic>
      <p:sp>
        <p:nvSpPr>
          <p:cNvPr id="6" name="CasellaDiTesto 5"/>
          <p:cNvSpPr txBox="1"/>
          <p:nvPr/>
        </p:nvSpPr>
        <p:spPr>
          <a:xfrm>
            <a:off x="2414404" y="6187111"/>
            <a:ext cx="4315191" cy="369332"/>
          </a:xfrm>
          <a:prstGeom prst="rect">
            <a:avLst/>
          </a:prstGeom>
          <a:noFill/>
        </p:spPr>
        <p:txBody>
          <a:bodyPr wrap="none" rtlCol="0">
            <a:spAutoFit/>
          </a:bodyPr>
          <a:lstStyle/>
          <a:p>
            <a:pPr algn="ctr"/>
            <a:r>
              <a:rPr lang="it-IT" dirty="0"/>
              <a:t>Andreas </a:t>
            </a:r>
            <a:r>
              <a:rPr lang="it-IT" dirty="0" err="1"/>
              <a:t>Gursky</a:t>
            </a:r>
            <a:r>
              <a:rPr lang="it-IT" i="1" dirty="0"/>
              <a:t>, La Borsa di Chicago II</a:t>
            </a:r>
            <a:r>
              <a:rPr lang="it-IT" dirty="0"/>
              <a:t>, 1999</a:t>
            </a:r>
          </a:p>
        </p:txBody>
      </p:sp>
    </p:spTree>
    <p:extLst>
      <p:ext uri="{BB962C8B-B14F-4D97-AF65-F5344CB8AC3E}">
        <p14:creationId xmlns:p14="http://schemas.microsoft.com/office/powerpoint/2010/main" val="5183513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063625" y="5904631"/>
            <a:ext cx="7016750" cy="646331"/>
          </a:xfrm>
          <a:prstGeom prst="rect">
            <a:avLst/>
          </a:prstGeom>
          <a:noFill/>
        </p:spPr>
        <p:txBody>
          <a:bodyPr wrap="square" rtlCol="0">
            <a:spAutoFit/>
          </a:bodyPr>
          <a:lstStyle/>
          <a:p>
            <a:pPr algn="ctr"/>
            <a:r>
              <a:rPr lang="it-IT" dirty="0"/>
              <a:t>Andreas </a:t>
            </a:r>
            <a:r>
              <a:rPr lang="it-IT" dirty="0" err="1"/>
              <a:t>Gursky</a:t>
            </a:r>
            <a:r>
              <a:rPr lang="it-IT" dirty="0"/>
              <a:t>, </a:t>
            </a:r>
            <a:r>
              <a:rPr lang="it-IT" i="1" dirty="0" err="1"/>
              <a:t>Montparnasse</a:t>
            </a:r>
            <a:r>
              <a:rPr lang="it-IT" dirty="0"/>
              <a:t>, 1993, stampa </a:t>
            </a:r>
            <a:r>
              <a:rPr lang="it-IT" dirty="0" err="1"/>
              <a:t>cromogenica</a:t>
            </a:r>
            <a:r>
              <a:rPr lang="it-IT" dirty="0"/>
              <a:t> a colori su carta montata su plexiglas, 134 x 319 cm</a:t>
            </a:r>
          </a:p>
        </p:txBody>
      </p:sp>
      <p:pic>
        <p:nvPicPr>
          <p:cNvPr id="7" name="Immagine 6">
            <a:extLst>
              <a:ext uri="{FF2B5EF4-FFF2-40B4-BE49-F238E27FC236}">
                <a16:creationId xmlns:a16="http://schemas.microsoft.com/office/drawing/2014/main" id="{80167D67-6039-9D4F-B328-E6A40CED92B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6507" y="1059381"/>
            <a:ext cx="7550986" cy="4247430"/>
          </a:xfrm>
          <a:prstGeom prst="rect">
            <a:avLst/>
          </a:prstGeom>
        </p:spPr>
      </p:pic>
    </p:spTree>
    <p:extLst>
      <p:ext uri="{BB962C8B-B14F-4D97-AF65-F5344CB8AC3E}">
        <p14:creationId xmlns:p14="http://schemas.microsoft.com/office/powerpoint/2010/main" val="30555895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Thomas Struth, Kunsthistorisches Museum II, Vienna, 1989, stampa a colori, 151 x 196 cm .jpe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25421" y="634516"/>
            <a:ext cx="8493158" cy="5251655"/>
          </a:xfrm>
        </p:spPr>
      </p:pic>
      <p:sp>
        <p:nvSpPr>
          <p:cNvPr id="5" name="CasellaDiTesto 4"/>
          <p:cNvSpPr txBox="1"/>
          <p:nvPr/>
        </p:nvSpPr>
        <p:spPr>
          <a:xfrm>
            <a:off x="312820" y="6190746"/>
            <a:ext cx="8518359" cy="373681"/>
          </a:xfrm>
          <a:prstGeom prst="rect">
            <a:avLst/>
          </a:prstGeom>
          <a:noFill/>
        </p:spPr>
        <p:txBody>
          <a:bodyPr wrap="square" rtlCol="0">
            <a:spAutoFit/>
          </a:bodyPr>
          <a:lstStyle/>
          <a:p>
            <a:pPr algn="ctr"/>
            <a:r>
              <a:rPr lang="de-DE" i="1" dirty="0"/>
              <a:t>Thomas </a:t>
            </a:r>
            <a:r>
              <a:rPr lang="de-DE" i="1" dirty="0" err="1"/>
              <a:t>Struth</a:t>
            </a:r>
            <a:r>
              <a:rPr lang="de-DE" i="1" dirty="0"/>
              <a:t>, Kunsthistorisches Museum II</a:t>
            </a:r>
            <a:r>
              <a:rPr lang="de-DE" dirty="0"/>
              <a:t>,</a:t>
            </a:r>
            <a:r>
              <a:rPr lang="de-DE" i="1" dirty="0"/>
              <a:t> </a:t>
            </a:r>
            <a:r>
              <a:rPr lang="de-DE" dirty="0"/>
              <a:t>Vienna,</a:t>
            </a:r>
            <a:r>
              <a:rPr lang="de-DE" i="1" dirty="0"/>
              <a:t> 1989, </a:t>
            </a:r>
            <a:r>
              <a:rPr lang="de-DE" i="1" dirty="0" err="1"/>
              <a:t>stampa</a:t>
            </a:r>
            <a:r>
              <a:rPr lang="de-DE" i="1" dirty="0"/>
              <a:t> a </a:t>
            </a:r>
            <a:r>
              <a:rPr lang="de-DE" i="1" dirty="0" err="1"/>
              <a:t>colori</a:t>
            </a:r>
            <a:r>
              <a:rPr lang="de-DE" i="1" dirty="0"/>
              <a:t>, 151 x 196 cm </a:t>
            </a:r>
            <a:endParaRPr lang="it-IT" i="1" dirty="0"/>
          </a:p>
        </p:txBody>
      </p:sp>
    </p:spTree>
    <p:extLst>
      <p:ext uri="{BB962C8B-B14F-4D97-AF65-F5344CB8AC3E}">
        <p14:creationId xmlns:p14="http://schemas.microsoft.com/office/powerpoint/2010/main" val="35480025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Thomas Struth, Louvre IV, 1989, stampa a colori (con cornice), 187 x 211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93483" y="415542"/>
            <a:ext cx="8157035" cy="5311490"/>
          </a:xfrm>
        </p:spPr>
      </p:pic>
      <p:sp>
        <p:nvSpPr>
          <p:cNvPr id="5" name="CasellaDiTesto 4"/>
          <p:cNvSpPr txBox="1"/>
          <p:nvPr/>
        </p:nvSpPr>
        <p:spPr>
          <a:xfrm>
            <a:off x="907231" y="6195794"/>
            <a:ext cx="7329538" cy="369332"/>
          </a:xfrm>
          <a:prstGeom prst="rect">
            <a:avLst/>
          </a:prstGeom>
          <a:noFill/>
        </p:spPr>
        <p:txBody>
          <a:bodyPr wrap="square" rtlCol="0">
            <a:spAutoFit/>
          </a:bodyPr>
          <a:lstStyle/>
          <a:p>
            <a:pPr algn="ctr"/>
            <a:r>
              <a:rPr lang="it-IT" dirty="0"/>
              <a:t>Thomas </a:t>
            </a:r>
            <a:r>
              <a:rPr lang="it-IT" dirty="0" err="1"/>
              <a:t>Struth</a:t>
            </a:r>
            <a:r>
              <a:rPr lang="it-IT" dirty="0"/>
              <a:t>, </a:t>
            </a:r>
            <a:r>
              <a:rPr lang="it-IT" i="1" dirty="0"/>
              <a:t>Louvre IV</a:t>
            </a:r>
            <a:r>
              <a:rPr lang="it-IT" dirty="0"/>
              <a:t>, 1989, stampa a colori (con cornice), 187 x 211 cm</a:t>
            </a:r>
          </a:p>
        </p:txBody>
      </p:sp>
    </p:spTree>
    <p:extLst>
      <p:ext uri="{BB962C8B-B14F-4D97-AF65-F5344CB8AC3E}">
        <p14:creationId xmlns:p14="http://schemas.microsoft.com/office/powerpoint/2010/main" val="8808164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Segnaposto contenuto 7" descr="Thomas Struth, Museo del Prado, Madrid, 2005.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71222" y="366146"/>
            <a:ext cx="8001557" cy="5601519"/>
          </a:xfrm>
        </p:spPr>
      </p:pic>
      <p:sp>
        <p:nvSpPr>
          <p:cNvPr id="9" name="CasellaDiTesto 8"/>
          <p:cNvSpPr txBox="1"/>
          <p:nvPr/>
        </p:nvSpPr>
        <p:spPr>
          <a:xfrm>
            <a:off x="2243618" y="6202748"/>
            <a:ext cx="4656763" cy="369332"/>
          </a:xfrm>
          <a:prstGeom prst="rect">
            <a:avLst/>
          </a:prstGeom>
          <a:noFill/>
        </p:spPr>
        <p:txBody>
          <a:bodyPr wrap="square" rtlCol="0">
            <a:spAutoFit/>
          </a:bodyPr>
          <a:lstStyle/>
          <a:p>
            <a:pPr algn="ctr"/>
            <a:r>
              <a:rPr lang="es-ES_tradnl" dirty="0"/>
              <a:t>Thomas </a:t>
            </a:r>
            <a:r>
              <a:rPr lang="es-ES_tradnl" dirty="0" err="1"/>
              <a:t>Struth</a:t>
            </a:r>
            <a:r>
              <a:rPr lang="es-ES_tradnl" dirty="0"/>
              <a:t>, </a:t>
            </a:r>
            <a:r>
              <a:rPr lang="es-ES_tradnl" i="1" dirty="0"/>
              <a:t>Museo del Prado</a:t>
            </a:r>
            <a:r>
              <a:rPr lang="es-ES_tradnl" dirty="0"/>
              <a:t>,</a:t>
            </a:r>
            <a:r>
              <a:rPr lang="es-ES_tradnl" i="1" dirty="0"/>
              <a:t> </a:t>
            </a:r>
            <a:r>
              <a:rPr lang="es-ES_tradnl" dirty="0"/>
              <a:t>Madrid, 2005</a:t>
            </a:r>
            <a:endParaRPr lang="it-IT" dirty="0"/>
          </a:p>
        </p:txBody>
      </p:sp>
    </p:spTree>
    <p:extLst>
      <p:ext uri="{BB962C8B-B14F-4D97-AF65-F5344CB8AC3E}">
        <p14:creationId xmlns:p14="http://schemas.microsoft.com/office/powerpoint/2010/main" val="446735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iroshi Sugimoto Cabot street cinema, Massachusetts, 1978.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03200" y="177800"/>
            <a:ext cx="8737600" cy="6094413"/>
          </a:xfrm>
        </p:spPr>
      </p:pic>
      <p:sp>
        <p:nvSpPr>
          <p:cNvPr id="6" name="CasellaDiTesto 5"/>
          <p:cNvSpPr txBox="1"/>
          <p:nvPr/>
        </p:nvSpPr>
        <p:spPr>
          <a:xfrm>
            <a:off x="1640927" y="6272213"/>
            <a:ext cx="5862146" cy="378844"/>
          </a:xfrm>
          <a:prstGeom prst="rect">
            <a:avLst/>
          </a:prstGeom>
          <a:noFill/>
        </p:spPr>
        <p:txBody>
          <a:bodyPr wrap="square" rtlCol="0">
            <a:spAutoFit/>
          </a:bodyPr>
          <a:lstStyle/>
          <a:p>
            <a:pPr algn="ctr"/>
            <a:r>
              <a:rPr lang="en-US" dirty="0"/>
              <a:t>Hiroshi Sugimoto</a:t>
            </a:r>
            <a:r>
              <a:rPr lang="en-US" i="1" dirty="0"/>
              <a:t>, Cabot Street Cinema, </a:t>
            </a:r>
            <a:r>
              <a:rPr lang="en-US" dirty="0"/>
              <a:t>Massachusetts, 1978</a:t>
            </a:r>
            <a:endParaRPr lang="it-IT" dirty="0"/>
          </a:p>
        </p:txBody>
      </p:sp>
    </p:spTree>
    <p:extLst>
      <p:ext uri="{BB962C8B-B14F-4D97-AF65-F5344CB8AC3E}">
        <p14:creationId xmlns:p14="http://schemas.microsoft.com/office/powerpoint/2010/main" val="41384362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Thomas Ruff, Portrait (I Graw), 30 x 22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25725" y="369000"/>
            <a:ext cx="4688361" cy="6120000"/>
          </a:xfrm>
        </p:spPr>
      </p:pic>
      <p:sp>
        <p:nvSpPr>
          <p:cNvPr id="5" name="CasellaDiTesto 4"/>
          <p:cNvSpPr txBox="1"/>
          <p:nvPr/>
        </p:nvSpPr>
        <p:spPr>
          <a:xfrm>
            <a:off x="4998825" y="3130272"/>
            <a:ext cx="4145175" cy="372072"/>
          </a:xfrm>
          <a:prstGeom prst="rect">
            <a:avLst/>
          </a:prstGeom>
          <a:noFill/>
        </p:spPr>
        <p:txBody>
          <a:bodyPr wrap="square" rtlCol="0">
            <a:spAutoFit/>
          </a:bodyPr>
          <a:lstStyle/>
          <a:p>
            <a:pPr algn="ctr"/>
            <a:r>
              <a:rPr lang="en-US" dirty="0"/>
              <a:t>Thomas Ruff, </a:t>
            </a:r>
            <a:r>
              <a:rPr lang="en-US" i="1" dirty="0"/>
              <a:t>Portrait (I </a:t>
            </a:r>
            <a:r>
              <a:rPr lang="en-US" i="1" dirty="0" err="1"/>
              <a:t>Graw</a:t>
            </a:r>
            <a:r>
              <a:rPr lang="en-US" i="1" dirty="0"/>
              <a:t>),</a:t>
            </a:r>
            <a:r>
              <a:rPr lang="en-US" dirty="0"/>
              <a:t> 30 x 22 cm</a:t>
            </a:r>
            <a:endParaRPr lang="it-IT" dirty="0"/>
          </a:p>
        </p:txBody>
      </p:sp>
    </p:spTree>
    <p:extLst>
      <p:ext uri="{BB962C8B-B14F-4D97-AF65-F5344CB8AC3E}">
        <p14:creationId xmlns:p14="http://schemas.microsoft.com/office/powerpoint/2010/main" val="23607823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Thomas Ruff, Portrait, 1988, (S. Weirauch, stampa a colori, 24 x 18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27831" y="369000"/>
            <a:ext cx="4594426" cy="6120000"/>
          </a:xfrm>
        </p:spPr>
      </p:pic>
      <p:sp>
        <p:nvSpPr>
          <p:cNvPr id="5" name="CasellaDiTesto 4"/>
          <p:cNvSpPr txBox="1"/>
          <p:nvPr/>
        </p:nvSpPr>
        <p:spPr>
          <a:xfrm>
            <a:off x="4822257" y="3105834"/>
            <a:ext cx="4233879" cy="646331"/>
          </a:xfrm>
          <a:prstGeom prst="rect">
            <a:avLst/>
          </a:prstGeom>
          <a:noFill/>
        </p:spPr>
        <p:txBody>
          <a:bodyPr wrap="square" rtlCol="0">
            <a:spAutoFit/>
          </a:bodyPr>
          <a:lstStyle/>
          <a:p>
            <a:pPr algn="ctr"/>
            <a:r>
              <a:rPr lang="de-DE" dirty="0"/>
              <a:t>Thomas Ruff, </a:t>
            </a:r>
            <a:r>
              <a:rPr lang="de-DE" i="1" dirty="0"/>
              <a:t>Portrait, 1988, (S. </a:t>
            </a:r>
            <a:r>
              <a:rPr lang="de-DE" i="1" dirty="0" err="1"/>
              <a:t>Weirauch</a:t>
            </a:r>
            <a:r>
              <a:rPr lang="de-DE" i="1" dirty="0"/>
              <a:t>)</a:t>
            </a:r>
            <a:r>
              <a:rPr lang="de-DE" dirty="0"/>
              <a:t>, 24 x 18 cm</a:t>
            </a:r>
            <a:endParaRPr lang="it-IT" dirty="0"/>
          </a:p>
        </p:txBody>
      </p:sp>
    </p:spTree>
    <p:extLst>
      <p:ext uri="{BB962C8B-B14F-4D97-AF65-F5344CB8AC3E}">
        <p14:creationId xmlns:p14="http://schemas.microsoft.com/office/powerpoint/2010/main" val="33870700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Thomas Ruff, Portrati (J. ROing), 1988.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231007" y="369000"/>
            <a:ext cx="4590298" cy="6120000"/>
          </a:xfrm>
        </p:spPr>
      </p:pic>
      <p:sp>
        <p:nvSpPr>
          <p:cNvPr id="5" name="CasellaDiTesto 4"/>
          <p:cNvSpPr txBox="1"/>
          <p:nvPr/>
        </p:nvSpPr>
        <p:spPr>
          <a:xfrm>
            <a:off x="5154029" y="3088543"/>
            <a:ext cx="3720471" cy="369332"/>
          </a:xfrm>
          <a:prstGeom prst="rect">
            <a:avLst/>
          </a:prstGeom>
          <a:noFill/>
        </p:spPr>
        <p:txBody>
          <a:bodyPr wrap="square" rtlCol="0">
            <a:spAutoFit/>
          </a:bodyPr>
          <a:lstStyle/>
          <a:p>
            <a:pPr algn="ctr"/>
            <a:r>
              <a:rPr lang="it-IT" dirty="0"/>
              <a:t>Thomas </a:t>
            </a:r>
            <a:r>
              <a:rPr lang="it-IT" dirty="0" err="1"/>
              <a:t>Ruff</a:t>
            </a:r>
            <a:r>
              <a:rPr lang="it-IT" dirty="0"/>
              <a:t>, </a:t>
            </a:r>
            <a:r>
              <a:rPr lang="it-IT" i="1" dirty="0" err="1"/>
              <a:t>Portrait</a:t>
            </a:r>
            <a:r>
              <a:rPr lang="it-IT" i="1" dirty="0"/>
              <a:t> (</a:t>
            </a:r>
            <a:r>
              <a:rPr lang="it-IT" i="1" dirty="0" err="1"/>
              <a:t>J</a:t>
            </a:r>
            <a:r>
              <a:rPr lang="it-IT" i="1" dirty="0"/>
              <a:t>. </a:t>
            </a:r>
            <a:r>
              <a:rPr lang="it-IT" i="1" dirty="0" err="1"/>
              <a:t>Röing</a:t>
            </a:r>
            <a:r>
              <a:rPr lang="it-IT" i="1" dirty="0"/>
              <a:t>)</a:t>
            </a:r>
            <a:r>
              <a:rPr lang="it-IT" dirty="0"/>
              <a:t>, 1988</a:t>
            </a:r>
          </a:p>
        </p:txBody>
      </p:sp>
    </p:spTree>
    <p:extLst>
      <p:ext uri="{BB962C8B-B14F-4D97-AF65-F5344CB8AC3E}">
        <p14:creationId xmlns:p14="http://schemas.microsoft.com/office/powerpoint/2010/main" val="19297413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Thomas </a:t>
            </a:r>
            <a:r>
              <a:rPr lang="it-IT" dirty="0" err="1"/>
              <a:t>Ruff</a:t>
            </a:r>
            <a:r>
              <a:rPr lang="it-IT" dirty="0"/>
              <a:t>, </a:t>
            </a:r>
            <a:r>
              <a:rPr lang="it-IT" i="1" dirty="0"/>
              <a:t>Dichiarazioni</a:t>
            </a:r>
            <a:r>
              <a:rPr lang="it-IT" dirty="0"/>
              <a:t> (2005)</a:t>
            </a:r>
          </a:p>
        </p:txBody>
      </p:sp>
      <p:sp>
        <p:nvSpPr>
          <p:cNvPr id="3" name="Segnaposto contenuto 2"/>
          <p:cNvSpPr>
            <a:spLocks noGrp="1"/>
          </p:cNvSpPr>
          <p:nvPr>
            <p:ph idx="1"/>
          </p:nvPr>
        </p:nvSpPr>
        <p:spPr/>
        <p:txBody>
          <a:bodyPr>
            <a:normAutofit fontScale="70000" lnSpcReduction="20000"/>
          </a:bodyPr>
          <a:lstStyle/>
          <a:p>
            <a:pPr marL="0" indent="0" algn="just">
              <a:buNone/>
            </a:pPr>
            <a:r>
              <a:rPr lang="it-IT" dirty="0"/>
              <a:t>Ho una bambina piccola, ha diciannove mesi. In un certo senso vorrei spiegarle il mondo intero. All’inizio credo di aver pensato a una enciclopedia per lei, poi il lavoro si è sviluppato indipendentemente da questa idea. La serie </a:t>
            </a:r>
            <a:r>
              <a:rPr lang="it-IT" i="1" dirty="0"/>
              <a:t>Jpeg</a:t>
            </a:r>
            <a:r>
              <a:rPr lang="it-IT" dirty="0"/>
              <a:t> inizia con Aa, Architettura americana, e poi c’è un An., Nilo africano. All’inizio il titolo del lavoro era “Enciclopedia”. Nel frattempo ho capito che non si può spiegare tutto il mondo in immagini. Molte delle immagini erano prese da Internet, alcune altre erano cartoline, altre ancora le ho scattate io. Quel che ho fatto è stato alterare la loro struttura ingrandendo i pixel e a volte cambiando leggermente il colore. Ho fatto semplicemente questo. È stato un lavoro di selezione su più di mille immagini. Si scopre che alcune rimandano a immagini classiche, per esempio un paesaggio di </a:t>
            </a:r>
            <a:r>
              <a:rPr lang="it-IT" dirty="0" err="1"/>
              <a:t>Caspar</a:t>
            </a:r>
            <a:r>
              <a:rPr lang="it-IT" dirty="0"/>
              <a:t> David Friedrich […]. Sto probabilmente lavorando su una specie di grammatica dei media. Voglio vedere come funziona. Vedo delle immagini, non so come sono state fatte, e cerco di scoprire come funzionano e come le percepiamo.</a:t>
            </a:r>
          </a:p>
          <a:p>
            <a:endParaRPr lang="it-IT" dirty="0"/>
          </a:p>
        </p:txBody>
      </p:sp>
    </p:spTree>
    <p:extLst>
      <p:ext uri="{BB962C8B-B14F-4D97-AF65-F5344CB8AC3E}">
        <p14:creationId xmlns:p14="http://schemas.microsoft.com/office/powerpoint/2010/main" val="19512318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Thomas Ruff, Jpeg (2004-2008); bi01; 2007, stampa a colori, 238 x 320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28676" y="807286"/>
            <a:ext cx="7886649" cy="4919746"/>
          </a:xfrm>
        </p:spPr>
      </p:pic>
      <p:sp>
        <p:nvSpPr>
          <p:cNvPr id="5" name="CasellaDiTesto 4"/>
          <p:cNvSpPr txBox="1"/>
          <p:nvPr/>
        </p:nvSpPr>
        <p:spPr>
          <a:xfrm>
            <a:off x="1804447" y="6203692"/>
            <a:ext cx="5535105" cy="369332"/>
          </a:xfrm>
          <a:prstGeom prst="rect">
            <a:avLst/>
          </a:prstGeom>
          <a:noFill/>
        </p:spPr>
        <p:txBody>
          <a:bodyPr wrap="none" rtlCol="0">
            <a:spAutoFit/>
          </a:bodyPr>
          <a:lstStyle/>
          <a:p>
            <a:pPr algn="ctr"/>
            <a:r>
              <a:rPr lang="it-IT" dirty="0"/>
              <a:t>Thomas </a:t>
            </a:r>
            <a:r>
              <a:rPr lang="it-IT" dirty="0" err="1"/>
              <a:t>Ruff</a:t>
            </a:r>
            <a:r>
              <a:rPr lang="it-IT" dirty="0"/>
              <a:t>, </a:t>
            </a:r>
            <a:r>
              <a:rPr lang="it-IT" i="1" dirty="0"/>
              <a:t>Jpeg (2004-2008);</a:t>
            </a:r>
            <a:r>
              <a:rPr lang="it-IT" dirty="0"/>
              <a:t> </a:t>
            </a:r>
            <a:r>
              <a:rPr lang="it-IT" i="1" dirty="0"/>
              <a:t>bi01</a:t>
            </a:r>
            <a:r>
              <a:rPr lang="it-IT" dirty="0"/>
              <a:t>,</a:t>
            </a:r>
            <a:r>
              <a:rPr lang="it-IT" i="1" dirty="0"/>
              <a:t> 2007</a:t>
            </a:r>
            <a:r>
              <a:rPr lang="it-IT" dirty="0"/>
              <a:t>, 238 x 320 cm</a:t>
            </a:r>
          </a:p>
        </p:txBody>
      </p:sp>
    </p:spTree>
    <p:extLst>
      <p:ext uri="{BB962C8B-B14F-4D97-AF65-F5344CB8AC3E}">
        <p14:creationId xmlns:p14="http://schemas.microsoft.com/office/powerpoint/2010/main" val="1083310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iroshi Sugimoto, Movie Theatres (Avalon Theater).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95263" y="269875"/>
            <a:ext cx="8753475" cy="5773738"/>
          </a:xfrm>
        </p:spPr>
      </p:pic>
      <p:sp>
        <p:nvSpPr>
          <p:cNvPr id="5" name="CasellaDiTesto 4"/>
          <p:cNvSpPr txBox="1"/>
          <p:nvPr/>
        </p:nvSpPr>
        <p:spPr>
          <a:xfrm>
            <a:off x="2076834" y="6277397"/>
            <a:ext cx="4990331" cy="369332"/>
          </a:xfrm>
          <a:prstGeom prst="rect">
            <a:avLst/>
          </a:prstGeom>
          <a:noFill/>
        </p:spPr>
        <p:txBody>
          <a:bodyPr wrap="none" rtlCol="0">
            <a:spAutoFit/>
          </a:bodyPr>
          <a:lstStyle/>
          <a:p>
            <a:pPr algn="ctr"/>
            <a:r>
              <a:rPr lang="en-US" dirty="0"/>
              <a:t>Hiroshi Sugimoto, </a:t>
            </a:r>
            <a:r>
              <a:rPr lang="en-US" i="1" dirty="0"/>
              <a:t>Movie Theatres </a:t>
            </a:r>
            <a:r>
              <a:rPr lang="en-US" dirty="0"/>
              <a:t>(</a:t>
            </a:r>
            <a:r>
              <a:rPr lang="en-US" i="1" dirty="0"/>
              <a:t>Avalon Theater</a:t>
            </a:r>
            <a:r>
              <a:rPr lang="en-US" dirty="0"/>
              <a:t>)</a:t>
            </a:r>
            <a:endParaRPr lang="it-IT" dirty="0"/>
          </a:p>
        </p:txBody>
      </p:sp>
    </p:spTree>
    <p:extLst>
      <p:ext uri="{BB962C8B-B14F-4D97-AF65-F5344CB8AC3E}">
        <p14:creationId xmlns:p14="http://schemas.microsoft.com/office/powerpoint/2010/main" val="191421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iroshi Sugimoto, Gorilla, 1994, dalla serie Diorama, stampa alla gelatina d'argento, 51 x 61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10344" y="146050"/>
            <a:ext cx="8723312" cy="5911850"/>
          </a:xfrm>
        </p:spPr>
      </p:pic>
      <p:sp>
        <p:nvSpPr>
          <p:cNvPr id="5" name="CasellaDiTesto 4"/>
          <p:cNvSpPr txBox="1"/>
          <p:nvPr/>
        </p:nvSpPr>
        <p:spPr>
          <a:xfrm>
            <a:off x="2103671" y="6266545"/>
            <a:ext cx="4936657" cy="369332"/>
          </a:xfrm>
          <a:prstGeom prst="rect">
            <a:avLst/>
          </a:prstGeom>
          <a:noFill/>
        </p:spPr>
        <p:txBody>
          <a:bodyPr wrap="square" rtlCol="0">
            <a:spAutoFit/>
          </a:bodyPr>
          <a:lstStyle/>
          <a:p>
            <a:pPr algn="ctr"/>
            <a:r>
              <a:rPr lang="it-IT" dirty="0"/>
              <a:t>Hiroshi </a:t>
            </a:r>
            <a:r>
              <a:rPr lang="it-IT" dirty="0" err="1"/>
              <a:t>Sugimoto</a:t>
            </a:r>
            <a:r>
              <a:rPr lang="it-IT" dirty="0"/>
              <a:t>, </a:t>
            </a:r>
            <a:r>
              <a:rPr lang="it-IT" i="1" dirty="0"/>
              <a:t>Gorilla</a:t>
            </a:r>
            <a:r>
              <a:rPr lang="it-IT" dirty="0"/>
              <a:t>, 1994, dalla serie </a:t>
            </a:r>
            <a:r>
              <a:rPr lang="it-IT" i="1" dirty="0"/>
              <a:t>Diorami</a:t>
            </a:r>
            <a:endParaRPr lang="it-IT" dirty="0"/>
          </a:p>
        </p:txBody>
      </p:sp>
    </p:spTree>
    <p:extLst>
      <p:ext uri="{BB962C8B-B14F-4D97-AF65-F5344CB8AC3E}">
        <p14:creationId xmlns:p14="http://schemas.microsoft.com/office/powerpoint/2010/main" val="1819813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Hiroshi </a:t>
            </a:r>
            <a:r>
              <a:rPr lang="it-IT" dirty="0" err="1"/>
              <a:t>Sugimoto</a:t>
            </a:r>
            <a:r>
              <a:rPr lang="it-IT" dirty="0"/>
              <a:t>, </a:t>
            </a:r>
            <a:r>
              <a:rPr lang="it-IT" i="1" dirty="0"/>
              <a:t>Dichiarazioni</a:t>
            </a:r>
            <a:r>
              <a:rPr lang="it-IT" dirty="0"/>
              <a:t> (1997)</a:t>
            </a:r>
          </a:p>
        </p:txBody>
      </p:sp>
      <p:sp>
        <p:nvSpPr>
          <p:cNvPr id="3" name="Segnaposto contenuto 2"/>
          <p:cNvSpPr>
            <a:spLocks noGrp="1"/>
          </p:cNvSpPr>
          <p:nvPr>
            <p:ph idx="1"/>
          </p:nvPr>
        </p:nvSpPr>
        <p:spPr/>
        <p:txBody>
          <a:bodyPr>
            <a:normAutofit fontScale="70000" lnSpcReduction="20000"/>
          </a:bodyPr>
          <a:lstStyle/>
          <a:p>
            <a:pPr algn="just"/>
            <a:endParaRPr lang="it-IT" dirty="0"/>
          </a:p>
          <a:p>
            <a:pPr marL="0" indent="0" algn="just">
              <a:buNone/>
            </a:pPr>
            <a:r>
              <a:rPr lang="it-IT" dirty="0"/>
              <a:t>I diorami dei musei di storia naturale mi hanno attratto sia perché sono artificiali sia perché sembrano del tutto veri. Questi scenari mostrano come è fatta la natura, ma in realtà sono completamente costruiti dall’uomo. D’altra parte, quando guardo la natura, dietro a essa vedo l’artificialità […]. Prima di parlare di manipolazione dell’immagine, dobbiamo essere certi di come vediamo. Esiste forse una immagine solida e originale del mondo da manipolare? Ogni individuo ha una visione manipolata. Il pesce vede le cose come le vede il pesce, gli insetti vedono le cose come le vedono gli insetti. Il modo di vedere dell’uomo è già stato manipolato. Vediamo nel modo in cui vogliamo vedere. Io manipolo certamente. Gli artisti creano eccitazione manipolando un mondo che è noioso. Tutta l’arte è manipolazione, fare fotografie in bianco e nero è manipolazione, ma prima di tutto questo la vera prima forma di manipolazione è il vedere.</a:t>
            </a:r>
          </a:p>
        </p:txBody>
      </p:sp>
    </p:spTree>
    <p:extLst>
      <p:ext uri="{BB962C8B-B14F-4D97-AF65-F5344CB8AC3E}">
        <p14:creationId xmlns:p14="http://schemas.microsoft.com/office/powerpoint/2010/main" val="3549566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iroshi Sugimoto, I primi antenati dell'uomo, 1994.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47905" y="223838"/>
            <a:ext cx="8448190" cy="5859328"/>
          </a:xfrm>
        </p:spPr>
      </p:pic>
      <p:sp>
        <p:nvSpPr>
          <p:cNvPr id="5" name="CasellaDiTesto 4"/>
          <p:cNvSpPr txBox="1"/>
          <p:nvPr/>
        </p:nvSpPr>
        <p:spPr>
          <a:xfrm>
            <a:off x="2129341" y="6277964"/>
            <a:ext cx="4885317" cy="369332"/>
          </a:xfrm>
          <a:prstGeom prst="rect">
            <a:avLst/>
          </a:prstGeom>
          <a:noFill/>
        </p:spPr>
        <p:txBody>
          <a:bodyPr wrap="square" rtlCol="0">
            <a:spAutoFit/>
          </a:bodyPr>
          <a:lstStyle/>
          <a:p>
            <a:pPr algn="ctr"/>
            <a:r>
              <a:rPr lang="it-IT" dirty="0"/>
              <a:t>Hiroshi </a:t>
            </a:r>
            <a:r>
              <a:rPr lang="it-IT" dirty="0" err="1"/>
              <a:t>Sugimoto</a:t>
            </a:r>
            <a:r>
              <a:rPr lang="it-IT" i="1" dirty="0"/>
              <a:t>, I primi antenati dell'uomo</a:t>
            </a:r>
            <a:r>
              <a:rPr lang="it-IT" dirty="0"/>
              <a:t>, 1994</a:t>
            </a:r>
          </a:p>
        </p:txBody>
      </p:sp>
    </p:spTree>
    <p:extLst>
      <p:ext uri="{BB962C8B-B14F-4D97-AF65-F5344CB8AC3E}">
        <p14:creationId xmlns:p14="http://schemas.microsoft.com/office/powerpoint/2010/main" val="2681290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iroshi Sugimoto, Mandrillo, 1980, dalla serie Diorami, stampa ai sali d'argento.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052409" y="634272"/>
            <a:ext cx="7039183" cy="4881004"/>
          </a:xfrm>
        </p:spPr>
      </p:pic>
      <p:sp>
        <p:nvSpPr>
          <p:cNvPr id="5" name="CasellaDiTesto 4"/>
          <p:cNvSpPr txBox="1"/>
          <p:nvPr/>
        </p:nvSpPr>
        <p:spPr>
          <a:xfrm>
            <a:off x="1891875" y="6258648"/>
            <a:ext cx="5360250" cy="369332"/>
          </a:xfrm>
          <a:prstGeom prst="rect">
            <a:avLst/>
          </a:prstGeom>
          <a:noFill/>
        </p:spPr>
        <p:txBody>
          <a:bodyPr wrap="none" rtlCol="0">
            <a:spAutoFit/>
          </a:bodyPr>
          <a:lstStyle/>
          <a:p>
            <a:pPr algn="ctr"/>
            <a:r>
              <a:rPr lang="it-IT" dirty="0"/>
              <a:t>Hiroshi </a:t>
            </a:r>
            <a:r>
              <a:rPr lang="it-IT" dirty="0" err="1"/>
              <a:t>Sugimoto</a:t>
            </a:r>
            <a:r>
              <a:rPr lang="it-IT" dirty="0"/>
              <a:t>, </a:t>
            </a:r>
            <a:r>
              <a:rPr lang="it-IT" i="1" dirty="0"/>
              <a:t>Mandrillo</a:t>
            </a:r>
            <a:r>
              <a:rPr lang="it-IT" dirty="0"/>
              <a:t>, 1980, dalla serie </a:t>
            </a:r>
            <a:r>
              <a:rPr lang="it-IT" i="1" dirty="0"/>
              <a:t>Diorami</a:t>
            </a:r>
            <a:endParaRPr lang="it-IT" dirty="0"/>
          </a:p>
        </p:txBody>
      </p:sp>
    </p:spTree>
    <p:extLst>
      <p:ext uri="{BB962C8B-B14F-4D97-AF65-F5344CB8AC3E}">
        <p14:creationId xmlns:p14="http://schemas.microsoft.com/office/powerpoint/2010/main" val="444669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iroshi Sugimoto, Mar di Marmara Silivli, 1991, stampa ai sali d'argento.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606391" y="370307"/>
            <a:ext cx="7931218" cy="5396478"/>
          </a:xfrm>
        </p:spPr>
      </p:pic>
      <p:sp>
        <p:nvSpPr>
          <p:cNvPr id="5" name="CasellaDiTesto 4"/>
          <p:cNvSpPr txBox="1"/>
          <p:nvPr/>
        </p:nvSpPr>
        <p:spPr>
          <a:xfrm>
            <a:off x="2305592" y="6246797"/>
            <a:ext cx="4532816" cy="369332"/>
          </a:xfrm>
          <a:prstGeom prst="rect">
            <a:avLst/>
          </a:prstGeom>
          <a:noFill/>
        </p:spPr>
        <p:txBody>
          <a:bodyPr wrap="square" rtlCol="0">
            <a:spAutoFit/>
          </a:bodyPr>
          <a:lstStyle/>
          <a:p>
            <a:pPr algn="ctr"/>
            <a:r>
              <a:rPr lang="it-IT" dirty="0"/>
              <a:t>Hiroshi </a:t>
            </a:r>
            <a:r>
              <a:rPr lang="it-IT" dirty="0" err="1"/>
              <a:t>Sugimoto</a:t>
            </a:r>
            <a:r>
              <a:rPr lang="it-IT" dirty="0"/>
              <a:t>, </a:t>
            </a:r>
            <a:r>
              <a:rPr lang="it-IT" i="1" dirty="0"/>
              <a:t>Mar di </a:t>
            </a:r>
            <a:r>
              <a:rPr lang="it-IT" i="1" dirty="0" err="1"/>
              <a:t>Marmara</a:t>
            </a:r>
            <a:r>
              <a:rPr lang="it-IT" i="1" dirty="0"/>
              <a:t> </a:t>
            </a:r>
            <a:r>
              <a:rPr lang="it-IT" i="1" dirty="0" err="1"/>
              <a:t>Silivli</a:t>
            </a:r>
            <a:r>
              <a:rPr lang="it-IT" dirty="0"/>
              <a:t>, 1991</a:t>
            </a:r>
          </a:p>
        </p:txBody>
      </p:sp>
    </p:spTree>
    <p:extLst>
      <p:ext uri="{BB962C8B-B14F-4D97-AF65-F5344CB8AC3E}">
        <p14:creationId xmlns:p14="http://schemas.microsoft.com/office/powerpoint/2010/main" val="4279252277"/>
      </p:ext>
    </p:extLst>
  </p:cSld>
  <p:clrMapOvr>
    <a:masterClrMapping/>
  </p:clrMapOvr>
</p:sld>
</file>

<file path=ppt/theme/theme1.xml><?xml version="1.0" encoding="utf-8"?>
<a:theme xmlns:a="http://schemas.openxmlformats.org/drawingml/2006/main" name="Ne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Nero .thmx</Template>
  <TotalTime>380</TotalTime>
  <Words>1139</Words>
  <Application>Microsoft Macintosh PowerPoint</Application>
  <PresentationFormat>Presentazione su schermo (4:3)</PresentationFormat>
  <Paragraphs>43</Paragraphs>
  <Slides>34</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34</vt:i4>
      </vt:variant>
    </vt:vector>
  </HeadingPairs>
  <TitlesOfParts>
    <vt:vector size="37" baseType="lpstr">
      <vt:lpstr>Arial</vt:lpstr>
      <vt:lpstr>Calibri</vt:lpstr>
      <vt:lpstr>Nero</vt:lpstr>
      <vt:lpstr>L’allestimento della realtà</vt:lpstr>
      <vt:lpstr>Joan Fontcuberta, Il bacio di Giuda (1996)</vt:lpstr>
      <vt:lpstr>Presentazione standard di PowerPoint</vt:lpstr>
      <vt:lpstr>Presentazione standard di PowerPoint</vt:lpstr>
      <vt:lpstr>Presentazione standard di PowerPoint</vt:lpstr>
      <vt:lpstr>Hiroshi Sugimoto, Dichiarazioni (1997)</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Andreas Gursky, Dichiarazioni (2007)</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Thomas Ruff, Dichiarazioni (2005)</vt:lpstr>
      <vt:lpstr>Presentazione standard di PowerPoint</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L’allestimento della realtà</dc:title>
  <dc:creator>David</dc:creator>
  <cp:lastModifiedBy>Utente di Microsoft Office</cp:lastModifiedBy>
  <cp:revision>29</cp:revision>
  <dcterms:created xsi:type="dcterms:W3CDTF">2016-05-09T12:45:55Z</dcterms:created>
  <dcterms:modified xsi:type="dcterms:W3CDTF">2021-03-18T22:12:38Z</dcterms:modified>
</cp:coreProperties>
</file>