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60" r:id="rId3"/>
    <p:sldId id="261" r:id="rId4"/>
    <p:sldId id="262" r:id="rId5"/>
    <p:sldId id="263" r:id="rId6"/>
    <p:sldId id="257" r:id="rId7"/>
    <p:sldId id="264" r:id="rId8"/>
    <p:sldId id="265" r:id="rId9"/>
    <p:sldId id="266" r:id="rId10"/>
    <p:sldId id="267" r:id="rId11"/>
    <p:sldId id="268" r:id="rId12"/>
    <p:sldId id="269" r:id="rId13"/>
    <p:sldId id="270" r:id="rId14"/>
    <p:sldId id="271" r:id="rId15"/>
    <p:sldId id="272" r:id="rId16"/>
    <p:sldId id="259" r:id="rId17"/>
    <p:sldId id="273" r:id="rId18"/>
    <p:sldId id="274" r:id="rId19"/>
    <p:sldId id="275" r:id="rId20"/>
    <p:sldId id="258" r:id="rId21"/>
    <p:sldId id="276" r:id="rId22"/>
    <p:sldId id="277" r:id="rId23"/>
    <p:sldId id="278" r:id="rId24"/>
    <p:sldId id="279" r:id="rId25"/>
    <p:sldId id="280" r:id="rId26"/>
    <p:sldId id="281" r:id="rId27"/>
    <p:sldId id="287" r:id="rId28"/>
    <p:sldId id="288" r:id="rId29"/>
    <p:sldId id="289" r:id="rId30"/>
    <p:sldId id="290" r:id="rId31"/>
    <p:sldId id="291" r:id="rId32"/>
    <p:sldId id="292" r:id="rId33"/>
    <p:sldId id="293" r:id="rId34"/>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93"/>
    <p:restoredTop sz="94652"/>
  </p:normalViewPr>
  <p:slideViewPr>
    <p:cSldViewPr snapToGrid="0" snapToObjects="1">
      <p:cViewPr varScale="1">
        <p:scale>
          <a:sx n="133" d="100"/>
          <a:sy n="133" d="100"/>
        </p:scale>
        <p:origin x="44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a:t>Fare clic per modificare stile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44FA3710-49D1-0149-8B6A-C9FC05E0782A}" type="datetimeFigureOut">
              <a:rPr lang="it-IT" smtClean="0"/>
              <a:t>18/03/21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19D3AB6-C067-4F45-9117-8D38E7F444EF}" type="slidenum">
              <a:rPr lang="it-IT" smtClean="0"/>
              <a:t>‹N›</a:t>
            </a:fld>
            <a:endParaRPr lang="it-IT"/>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44FA3710-49D1-0149-8B6A-C9FC05E0782A}" type="datetimeFigureOut">
              <a:rPr lang="it-IT" smtClean="0"/>
              <a:t>18/03/21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19D3AB6-C067-4F45-9117-8D38E7F444EF}" type="slidenum">
              <a:rPr lang="it-IT" smtClean="0"/>
              <a:t>‹N›</a:t>
            </a:fld>
            <a:endParaRPr lang="it-IT"/>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a:t>Fare clic per modificare stile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44FA3710-49D1-0149-8B6A-C9FC05E0782A}" type="datetimeFigureOut">
              <a:rPr lang="it-IT" smtClean="0"/>
              <a:t>18/03/21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19D3AB6-C067-4F45-9117-8D38E7F444EF}" type="slidenum">
              <a:rPr lang="it-IT" smtClean="0"/>
              <a:t>‹N›</a:t>
            </a:fld>
            <a:endParaRPr lang="it-IT"/>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44FA3710-49D1-0149-8B6A-C9FC05E0782A}" type="datetimeFigureOut">
              <a:rPr lang="it-IT" smtClean="0"/>
              <a:t>18/03/21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19D3AB6-C067-4F45-9117-8D38E7F444EF}" type="slidenum">
              <a:rPr lang="it-IT" smtClean="0"/>
              <a:t>‹N›</a:t>
            </a:fld>
            <a:endParaRPr lang="it-IT"/>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4FA3710-49D1-0149-8B6A-C9FC05E0782A}" type="datetimeFigureOut">
              <a:rPr lang="it-IT" smtClean="0"/>
              <a:t>18/03/21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19D3AB6-C067-4F45-9117-8D38E7F444EF}" type="slidenum">
              <a:rPr lang="it-IT" smtClean="0"/>
              <a:t>‹N›</a:t>
            </a:fld>
            <a:endParaRPr lang="it-IT"/>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44FA3710-49D1-0149-8B6A-C9FC05E0782A}" type="datetimeFigureOut">
              <a:rPr lang="it-IT" smtClean="0"/>
              <a:t>18/03/21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19D3AB6-C067-4F45-9117-8D38E7F444EF}" type="slidenum">
              <a:rPr lang="it-IT" smtClean="0"/>
              <a:t>‹N›</a:t>
            </a:fld>
            <a:endParaRPr lang="it-IT"/>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stile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44FA3710-49D1-0149-8B6A-C9FC05E0782A}" type="datetimeFigureOut">
              <a:rPr lang="it-IT" smtClean="0"/>
              <a:t>18/03/21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D19D3AB6-C067-4F45-9117-8D38E7F444EF}" type="slidenum">
              <a:rPr lang="it-IT" smtClean="0"/>
              <a:t>‹N›</a:t>
            </a:fld>
            <a:endParaRPr lang="it-IT"/>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lang="en-US"/>
          </a:p>
        </p:txBody>
      </p:sp>
      <p:sp>
        <p:nvSpPr>
          <p:cNvPr id="3" name="Date Placeholder 2"/>
          <p:cNvSpPr>
            <a:spLocks noGrp="1"/>
          </p:cNvSpPr>
          <p:nvPr>
            <p:ph type="dt" sz="half" idx="10"/>
          </p:nvPr>
        </p:nvSpPr>
        <p:spPr/>
        <p:txBody>
          <a:bodyPr/>
          <a:lstStyle/>
          <a:p>
            <a:fld id="{44FA3710-49D1-0149-8B6A-C9FC05E0782A}" type="datetimeFigureOut">
              <a:rPr lang="it-IT" smtClean="0"/>
              <a:t>18/03/21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D19D3AB6-C067-4F45-9117-8D38E7F444EF}" type="slidenum">
              <a:rPr lang="it-IT" smtClean="0"/>
              <a:t>‹N›</a:t>
            </a:fld>
            <a:endParaRPr lang="it-IT"/>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FA3710-49D1-0149-8B6A-C9FC05E0782A}" type="datetimeFigureOut">
              <a:rPr lang="it-IT" smtClean="0"/>
              <a:t>18/03/21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D19D3AB6-C067-4F45-9117-8D38E7F444EF}" type="slidenum">
              <a:rPr lang="it-IT" smtClean="0"/>
              <a:t>‹N›</a:t>
            </a:fld>
            <a:endParaRPr lang="it-IT"/>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4FA3710-49D1-0149-8B6A-C9FC05E0782A}" type="datetimeFigureOut">
              <a:rPr lang="it-IT" smtClean="0"/>
              <a:t>18/03/21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19D3AB6-C067-4F45-9117-8D38E7F444EF}" type="slidenum">
              <a:rPr lang="it-IT" smtClean="0"/>
              <a:t>‹N›</a:t>
            </a:fld>
            <a:endParaRPr lang="it-IT"/>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4FA3710-49D1-0149-8B6A-C9FC05E0782A}" type="datetimeFigureOut">
              <a:rPr lang="it-IT" smtClean="0"/>
              <a:t>18/03/21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19D3AB6-C067-4F45-9117-8D38E7F444EF}" type="slidenum">
              <a:rPr lang="it-IT" smtClean="0"/>
              <a:t>‹N›</a:t>
            </a:fld>
            <a:endParaRPr lang="it-IT"/>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FA3710-49D1-0149-8B6A-C9FC05E0782A}" type="datetimeFigureOut">
              <a:rPr lang="it-IT" smtClean="0"/>
              <a:t>18/03/21</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9D3AB6-C067-4F45-9117-8D38E7F444EF}" type="slidenum">
              <a:rPr lang="it-IT" smtClean="0"/>
              <a:t>‹N›</a:t>
            </a:fld>
            <a:endParaRPr lang="it-IT"/>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DIARI</a:t>
            </a:r>
            <a:r>
              <a:rPr lang="it-IT"/>
              <a:t>, RACCONTI E </a:t>
            </a:r>
            <a:r>
              <a:rPr lang="it-IT" dirty="0"/>
              <a:t>BALLATE </a:t>
            </a:r>
          </a:p>
        </p:txBody>
      </p:sp>
    </p:spTree>
    <p:extLst>
      <p:ext uri="{BB962C8B-B14F-4D97-AF65-F5344CB8AC3E}">
        <p14:creationId xmlns:p14="http://schemas.microsoft.com/office/powerpoint/2010/main" val="1255266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Daido Moriyama, Cane randagio 1971.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539868" y="500513"/>
            <a:ext cx="8064265" cy="5467148"/>
          </a:xfrm>
        </p:spPr>
      </p:pic>
      <p:sp>
        <p:nvSpPr>
          <p:cNvPr id="5" name="CasellaDiTesto 4"/>
          <p:cNvSpPr txBox="1"/>
          <p:nvPr/>
        </p:nvSpPr>
        <p:spPr>
          <a:xfrm>
            <a:off x="2678095" y="6281350"/>
            <a:ext cx="3787810" cy="369332"/>
          </a:xfrm>
          <a:prstGeom prst="rect">
            <a:avLst/>
          </a:prstGeom>
          <a:noFill/>
        </p:spPr>
        <p:txBody>
          <a:bodyPr wrap="square" rtlCol="0">
            <a:spAutoFit/>
          </a:bodyPr>
          <a:lstStyle/>
          <a:p>
            <a:pPr algn="ctr"/>
            <a:r>
              <a:rPr lang="it-IT" dirty="0" err="1"/>
              <a:t>Daido</a:t>
            </a:r>
            <a:r>
              <a:rPr lang="it-IT" dirty="0"/>
              <a:t> </a:t>
            </a:r>
            <a:r>
              <a:rPr lang="it-IT" dirty="0" err="1"/>
              <a:t>Moriyama</a:t>
            </a:r>
            <a:r>
              <a:rPr lang="it-IT" dirty="0"/>
              <a:t>, </a:t>
            </a:r>
            <a:r>
              <a:rPr lang="it-IT" i="1" dirty="0"/>
              <a:t>Cane randagio, </a:t>
            </a:r>
            <a:r>
              <a:rPr lang="it-IT" dirty="0"/>
              <a:t>1971</a:t>
            </a:r>
          </a:p>
        </p:txBody>
      </p:sp>
    </p:spTree>
    <p:extLst>
      <p:ext uri="{BB962C8B-B14F-4D97-AF65-F5344CB8AC3E}">
        <p14:creationId xmlns:p14="http://schemas.microsoft.com/office/powerpoint/2010/main" val="8822300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Daido Moriyama, da Bye Bye Photography, Dear (Shashin yo Sayonara), 1972.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222251" y="271964"/>
            <a:ext cx="6699499" cy="5625145"/>
          </a:xfrm>
        </p:spPr>
      </p:pic>
      <p:sp>
        <p:nvSpPr>
          <p:cNvPr id="5" name="CasellaDiTesto 4"/>
          <p:cNvSpPr txBox="1"/>
          <p:nvPr/>
        </p:nvSpPr>
        <p:spPr>
          <a:xfrm>
            <a:off x="878706" y="6214846"/>
            <a:ext cx="7386588" cy="369332"/>
          </a:xfrm>
          <a:prstGeom prst="rect">
            <a:avLst/>
          </a:prstGeom>
          <a:noFill/>
        </p:spPr>
        <p:txBody>
          <a:bodyPr wrap="square" rtlCol="0">
            <a:spAutoFit/>
          </a:bodyPr>
          <a:lstStyle/>
          <a:p>
            <a:pPr algn="ctr"/>
            <a:r>
              <a:rPr lang="tr-TR" dirty="0" err="1"/>
              <a:t>Daido</a:t>
            </a:r>
            <a:r>
              <a:rPr lang="tr-TR" dirty="0"/>
              <a:t> </a:t>
            </a:r>
            <a:r>
              <a:rPr lang="tr-TR" dirty="0" err="1"/>
              <a:t>Moriyama</a:t>
            </a:r>
            <a:r>
              <a:rPr lang="tr-TR" dirty="0"/>
              <a:t>, </a:t>
            </a:r>
            <a:r>
              <a:rPr lang="tr-TR" i="1" dirty="0"/>
              <a:t>da </a:t>
            </a:r>
            <a:r>
              <a:rPr lang="tr-TR" i="1" dirty="0" err="1"/>
              <a:t>Bye</a:t>
            </a:r>
            <a:r>
              <a:rPr lang="tr-TR" i="1" dirty="0"/>
              <a:t> </a:t>
            </a:r>
            <a:r>
              <a:rPr lang="tr-TR" i="1" dirty="0" err="1"/>
              <a:t>Bye</a:t>
            </a:r>
            <a:r>
              <a:rPr lang="tr-TR" i="1" dirty="0"/>
              <a:t> </a:t>
            </a:r>
            <a:r>
              <a:rPr lang="tr-TR" i="1" dirty="0" err="1"/>
              <a:t>Photography</a:t>
            </a:r>
            <a:r>
              <a:rPr lang="tr-TR" dirty="0"/>
              <a:t>, </a:t>
            </a:r>
            <a:r>
              <a:rPr lang="tr-TR" i="1" dirty="0" err="1"/>
              <a:t>Dear</a:t>
            </a:r>
            <a:r>
              <a:rPr lang="tr-TR" dirty="0"/>
              <a:t> (</a:t>
            </a:r>
            <a:r>
              <a:rPr lang="tr-TR" i="1" dirty="0" err="1"/>
              <a:t>Shashin</a:t>
            </a:r>
            <a:r>
              <a:rPr lang="tr-TR" i="1" dirty="0"/>
              <a:t> yo </a:t>
            </a:r>
            <a:r>
              <a:rPr lang="tr-TR" i="1" dirty="0" err="1"/>
              <a:t>Sayonara</a:t>
            </a:r>
            <a:r>
              <a:rPr lang="tr-TR" dirty="0"/>
              <a:t>), 1972</a:t>
            </a:r>
            <a:endParaRPr lang="it-IT" dirty="0"/>
          </a:p>
        </p:txBody>
      </p:sp>
    </p:spTree>
    <p:extLst>
      <p:ext uri="{BB962C8B-B14F-4D97-AF65-F5344CB8AC3E}">
        <p14:creationId xmlns:p14="http://schemas.microsoft.com/office/powerpoint/2010/main" val="2966945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Daido Moriyama, Tokyo, 197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41059" y="420521"/>
            <a:ext cx="8061883" cy="5422014"/>
          </a:xfrm>
        </p:spPr>
      </p:pic>
      <p:sp>
        <p:nvSpPr>
          <p:cNvPr id="5" name="CasellaDiTesto 4"/>
          <p:cNvSpPr txBox="1"/>
          <p:nvPr/>
        </p:nvSpPr>
        <p:spPr>
          <a:xfrm>
            <a:off x="3053633" y="6198167"/>
            <a:ext cx="3036734" cy="369332"/>
          </a:xfrm>
          <a:prstGeom prst="rect">
            <a:avLst/>
          </a:prstGeom>
          <a:noFill/>
        </p:spPr>
        <p:txBody>
          <a:bodyPr wrap="none" rtlCol="0">
            <a:spAutoFit/>
          </a:bodyPr>
          <a:lstStyle/>
          <a:p>
            <a:pPr algn="ctr"/>
            <a:r>
              <a:rPr lang="tr-TR" dirty="0" err="1"/>
              <a:t>Daido</a:t>
            </a:r>
            <a:r>
              <a:rPr lang="tr-TR" dirty="0"/>
              <a:t> </a:t>
            </a:r>
            <a:r>
              <a:rPr lang="tr-TR" dirty="0" err="1"/>
              <a:t>Moriyama</a:t>
            </a:r>
            <a:r>
              <a:rPr lang="tr-TR" dirty="0"/>
              <a:t>, </a:t>
            </a:r>
            <a:r>
              <a:rPr lang="tr-TR" i="1" dirty="0"/>
              <a:t>Tokyo, 1978</a:t>
            </a:r>
            <a:endParaRPr lang="it-IT" i="1" dirty="0"/>
          </a:p>
        </p:txBody>
      </p:sp>
    </p:spTree>
    <p:extLst>
      <p:ext uri="{BB962C8B-B14F-4D97-AF65-F5344CB8AC3E}">
        <p14:creationId xmlns:p14="http://schemas.microsoft.com/office/powerpoint/2010/main" val="1397086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Daido Moriyama, Memory of Dog 2, 1982.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90871" y="649906"/>
            <a:ext cx="8562258" cy="4971248"/>
          </a:xfrm>
        </p:spPr>
      </p:pic>
      <p:sp>
        <p:nvSpPr>
          <p:cNvPr id="5" name="CasellaDiTesto 4"/>
          <p:cNvSpPr txBox="1"/>
          <p:nvPr/>
        </p:nvSpPr>
        <p:spPr>
          <a:xfrm>
            <a:off x="2533540" y="6202685"/>
            <a:ext cx="4076920" cy="369332"/>
          </a:xfrm>
          <a:prstGeom prst="rect">
            <a:avLst/>
          </a:prstGeom>
          <a:noFill/>
        </p:spPr>
        <p:txBody>
          <a:bodyPr wrap="none" rtlCol="0">
            <a:spAutoFit/>
          </a:bodyPr>
          <a:lstStyle/>
          <a:p>
            <a:pPr algn="ctr"/>
            <a:r>
              <a:rPr lang="tr-TR" dirty="0" err="1"/>
              <a:t>Daido</a:t>
            </a:r>
            <a:r>
              <a:rPr lang="tr-TR" dirty="0"/>
              <a:t> </a:t>
            </a:r>
            <a:r>
              <a:rPr lang="tr-TR" dirty="0" err="1"/>
              <a:t>Moriyama</a:t>
            </a:r>
            <a:r>
              <a:rPr lang="tr-TR" dirty="0"/>
              <a:t>, </a:t>
            </a:r>
            <a:r>
              <a:rPr lang="tr-TR" i="1" dirty="0"/>
              <a:t>Memory of </a:t>
            </a:r>
            <a:r>
              <a:rPr lang="tr-TR" i="1" dirty="0" err="1"/>
              <a:t>Dog</a:t>
            </a:r>
            <a:r>
              <a:rPr lang="tr-TR" i="1" dirty="0"/>
              <a:t> </a:t>
            </a:r>
            <a:r>
              <a:rPr lang="tr-TR" dirty="0"/>
              <a:t>2, 1982</a:t>
            </a:r>
            <a:endParaRPr lang="it-IT" dirty="0"/>
          </a:p>
        </p:txBody>
      </p:sp>
    </p:spTree>
    <p:extLst>
      <p:ext uri="{BB962C8B-B14F-4D97-AF65-F5344CB8AC3E}">
        <p14:creationId xmlns:p14="http://schemas.microsoft.com/office/powerpoint/2010/main" val="2559237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Daido Moriyama, Investigations of a Dog, 1999.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409316" y="765176"/>
            <a:ext cx="8325368" cy="4944292"/>
          </a:xfrm>
        </p:spPr>
      </p:pic>
      <p:sp>
        <p:nvSpPr>
          <p:cNvPr id="5" name="CasellaDiTesto 4"/>
          <p:cNvSpPr txBox="1"/>
          <p:nvPr/>
        </p:nvSpPr>
        <p:spPr>
          <a:xfrm>
            <a:off x="2329997" y="6179483"/>
            <a:ext cx="4623819" cy="369332"/>
          </a:xfrm>
          <a:prstGeom prst="rect">
            <a:avLst/>
          </a:prstGeom>
          <a:noFill/>
        </p:spPr>
        <p:txBody>
          <a:bodyPr wrap="none" rtlCol="0">
            <a:spAutoFit/>
          </a:bodyPr>
          <a:lstStyle/>
          <a:p>
            <a:pPr algn="ctr"/>
            <a:r>
              <a:rPr lang="en-US" dirty="0"/>
              <a:t>Daido Moriyama, </a:t>
            </a:r>
            <a:r>
              <a:rPr lang="en-US" i="1" dirty="0"/>
              <a:t>Investigations of a Dog</a:t>
            </a:r>
            <a:r>
              <a:rPr lang="en-US" dirty="0"/>
              <a:t>,</a:t>
            </a:r>
            <a:r>
              <a:rPr lang="en-US" i="1" dirty="0"/>
              <a:t> 1999</a:t>
            </a:r>
            <a:endParaRPr lang="it-IT" i="1" dirty="0"/>
          </a:p>
        </p:txBody>
      </p:sp>
    </p:spTree>
    <p:extLst>
      <p:ext uri="{BB962C8B-B14F-4D97-AF65-F5344CB8AC3E}">
        <p14:creationId xmlns:p14="http://schemas.microsoft.com/office/powerpoint/2010/main" val="2218908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oris Mikhailov, Red Series, 1968-1975.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69019" y="330200"/>
            <a:ext cx="8005963" cy="5373667"/>
          </a:xfrm>
        </p:spPr>
      </p:pic>
      <p:sp>
        <p:nvSpPr>
          <p:cNvPr id="5" name="CasellaDiTesto 4"/>
          <p:cNvSpPr txBox="1"/>
          <p:nvPr/>
        </p:nvSpPr>
        <p:spPr>
          <a:xfrm>
            <a:off x="2658875" y="6194740"/>
            <a:ext cx="3826250" cy="369332"/>
          </a:xfrm>
          <a:prstGeom prst="rect">
            <a:avLst/>
          </a:prstGeom>
          <a:noFill/>
        </p:spPr>
        <p:txBody>
          <a:bodyPr wrap="none" rtlCol="0">
            <a:spAutoFit/>
          </a:bodyPr>
          <a:lstStyle/>
          <a:p>
            <a:pPr algn="ctr"/>
            <a:r>
              <a:rPr lang="en-US" dirty="0"/>
              <a:t>Boris </a:t>
            </a:r>
            <a:r>
              <a:rPr lang="en-US" dirty="0" err="1"/>
              <a:t>Mikhailov</a:t>
            </a:r>
            <a:r>
              <a:rPr lang="en-US" i="1" dirty="0"/>
              <a:t>, Red Series, 1968-1975</a:t>
            </a:r>
            <a:endParaRPr lang="it-IT" i="1" dirty="0"/>
          </a:p>
        </p:txBody>
      </p:sp>
    </p:spTree>
    <p:extLst>
      <p:ext uri="{BB962C8B-B14F-4D97-AF65-F5344CB8AC3E}">
        <p14:creationId xmlns:p14="http://schemas.microsoft.com/office/powerpoint/2010/main" val="484542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Boris </a:t>
            </a:r>
            <a:r>
              <a:rPr lang="it-IT" dirty="0" err="1"/>
              <a:t>Mikhailov</a:t>
            </a:r>
            <a:r>
              <a:rPr lang="it-IT" dirty="0"/>
              <a:t>, </a:t>
            </a:r>
            <a:r>
              <a:rPr lang="it-IT" i="1" dirty="0"/>
              <a:t>Case </a:t>
            </a:r>
            <a:r>
              <a:rPr lang="it-IT" i="1" dirty="0" err="1"/>
              <a:t>History</a:t>
            </a:r>
            <a:r>
              <a:rPr lang="it-IT" dirty="0"/>
              <a:t> (1999)</a:t>
            </a:r>
          </a:p>
        </p:txBody>
      </p:sp>
      <p:sp>
        <p:nvSpPr>
          <p:cNvPr id="3" name="Segnaposto contenuto 2"/>
          <p:cNvSpPr>
            <a:spLocks noGrp="1"/>
          </p:cNvSpPr>
          <p:nvPr>
            <p:ph idx="1"/>
          </p:nvPr>
        </p:nvSpPr>
        <p:spPr>
          <a:xfrm>
            <a:off x="457200" y="1799094"/>
            <a:ext cx="8229600" cy="4525963"/>
          </a:xfrm>
        </p:spPr>
        <p:txBody>
          <a:bodyPr>
            <a:normAutofit fontScale="47500" lnSpcReduction="20000"/>
          </a:bodyPr>
          <a:lstStyle/>
          <a:p>
            <a:pPr algn="just"/>
            <a:r>
              <a:rPr lang="it-IT" dirty="0"/>
              <a:t>Tornato a casa [a </a:t>
            </a:r>
            <a:r>
              <a:rPr lang="it-IT" dirty="0" err="1"/>
              <a:t>Kharkov</a:t>
            </a:r>
            <a:r>
              <a:rPr lang="it-IT" dirty="0"/>
              <a:t>] la città aveva un centro all’europea quasi moderno, erano stati fatti molti restauri, la vita era migliore e più vivace, all’esterno, con molti cartelloni pubblicitari – semplicemente uno scintillante imballaggio. Ma fui colpito dal grandissimo numero di homeless (prima non c’erano). Ricchi da una parte e homeless dall’altra – ecco le nuovi classi della nuova società, ecco, come ci era stato insegnato, uno degli aspetti del capitalismo. “Benvenuti nel capitalismo russo!” (mi scuso, mi è sfuggito). Questo è, secondo me, un paese a un punto morto, perché al di là della creazione di nuove classi non c’è alcun segno di progresso. La situazione è ferma. Le energie della società non sono orientate a uno sviluppo futuro. Le attività esistenti non garantiscono a tutti neppure la sopravvivenza. La popolazione è in calo. E poiché è un momento di generale stagnazione e ogni singolo individuo affronta da solo la situazione, mi sono interessato all’uomo e al nuovo contesto in cui si muove. Ho la sensazione che i problemi della società abbiano raggiunto il livello massimo. Fotografando cerco di non fare del sensazionalismo. D’altro canto, cerco di fotografare qualcosa che è veramente eccessivo: cerco di trovare situazioni uniche nella grande quantità […]. Era giunto il momento in cui era possibile scrivere un libro su un grande tema dei tempi nostri: la povertà. Il modo migliore per svolgerlo era fotografare gli homeless […]. Gli homeless dovevano morire in prima fila come eroi – come se la loro vita proteggesse la vita degli altri. E allora ho fatto fotografie che mostrano persone nude con le loro cose in mano, come gente che va alla camera a gas. Hanno accettato di posare per un cosiddetto tema storico. Hanno accettato che le loro fotografie andassero sui giornali perché altri venissero a conoscenza delle loro vite. </a:t>
            </a:r>
          </a:p>
          <a:p>
            <a:endParaRPr lang="it-IT" dirty="0"/>
          </a:p>
        </p:txBody>
      </p:sp>
    </p:spTree>
    <p:extLst>
      <p:ext uri="{BB962C8B-B14F-4D97-AF65-F5344CB8AC3E}">
        <p14:creationId xmlns:p14="http://schemas.microsoft.com/office/powerpoint/2010/main" val="42311668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oris Mikhailov, Senza titolo, dalla serie Case History.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00" y="0"/>
            <a:ext cx="4516438" cy="6858000"/>
          </a:xfrm>
        </p:spPr>
      </p:pic>
      <p:sp>
        <p:nvSpPr>
          <p:cNvPr id="5" name="CasellaDiTesto 4"/>
          <p:cNvSpPr txBox="1"/>
          <p:nvPr/>
        </p:nvSpPr>
        <p:spPr>
          <a:xfrm flipH="1">
            <a:off x="4917873" y="2986806"/>
            <a:ext cx="3985494" cy="646331"/>
          </a:xfrm>
          <a:prstGeom prst="rect">
            <a:avLst/>
          </a:prstGeom>
          <a:noFill/>
        </p:spPr>
        <p:txBody>
          <a:bodyPr wrap="square" rtlCol="0">
            <a:spAutoFit/>
          </a:bodyPr>
          <a:lstStyle/>
          <a:p>
            <a:pPr algn="ctr"/>
            <a:r>
              <a:rPr lang="it-IT" dirty="0"/>
              <a:t>Boris </a:t>
            </a:r>
            <a:r>
              <a:rPr lang="it-IT" dirty="0" err="1"/>
              <a:t>Mikhailov</a:t>
            </a:r>
            <a:r>
              <a:rPr lang="it-IT" dirty="0"/>
              <a:t>, </a:t>
            </a:r>
            <a:r>
              <a:rPr lang="it-IT" i="1" dirty="0"/>
              <a:t>Senza titolo</a:t>
            </a:r>
            <a:r>
              <a:rPr lang="it-IT" dirty="0"/>
              <a:t>, dalla serie </a:t>
            </a:r>
            <a:r>
              <a:rPr lang="it-IT" i="1" dirty="0"/>
              <a:t>Case </a:t>
            </a:r>
            <a:r>
              <a:rPr lang="it-IT" i="1" dirty="0" err="1"/>
              <a:t>History</a:t>
            </a:r>
            <a:r>
              <a:rPr lang="it-IT" i="1" dirty="0"/>
              <a:t>, 1999</a:t>
            </a:r>
          </a:p>
        </p:txBody>
      </p:sp>
    </p:spTree>
    <p:extLst>
      <p:ext uri="{BB962C8B-B14F-4D97-AF65-F5344CB8AC3E}">
        <p14:creationId xmlns:p14="http://schemas.microsoft.com/office/powerpoint/2010/main" val="38817939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oris Mikhailov, Senza titolo, da Case History, 1999.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67377" y="0"/>
            <a:ext cx="4602448" cy="6858000"/>
          </a:xfrm>
        </p:spPr>
      </p:pic>
      <p:sp>
        <p:nvSpPr>
          <p:cNvPr id="6" name="CasellaDiTesto 5">
            <a:extLst>
              <a:ext uri="{FF2B5EF4-FFF2-40B4-BE49-F238E27FC236}">
                <a16:creationId xmlns:a16="http://schemas.microsoft.com/office/drawing/2014/main" id="{60F496EA-CEB8-7740-AF36-36677820A303}"/>
              </a:ext>
            </a:extLst>
          </p:cNvPr>
          <p:cNvSpPr txBox="1"/>
          <p:nvPr/>
        </p:nvSpPr>
        <p:spPr>
          <a:xfrm flipH="1">
            <a:off x="4917873" y="2986806"/>
            <a:ext cx="3985494" cy="646331"/>
          </a:xfrm>
          <a:prstGeom prst="rect">
            <a:avLst/>
          </a:prstGeom>
          <a:noFill/>
        </p:spPr>
        <p:txBody>
          <a:bodyPr wrap="square" rtlCol="0">
            <a:spAutoFit/>
          </a:bodyPr>
          <a:lstStyle/>
          <a:p>
            <a:pPr algn="ctr"/>
            <a:r>
              <a:rPr lang="it-IT" dirty="0"/>
              <a:t>Boris </a:t>
            </a:r>
            <a:r>
              <a:rPr lang="it-IT" dirty="0" err="1"/>
              <a:t>Mikhailov</a:t>
            </a:r>
            <a:r>
              <a:rPr lang="it-IT" dirty="0"/>
              <a:t>, </a:t>
            </a:r>
            <a:r>
              <a:rPr lang="it-IT" i="1" dirty="0"/>
              <a:t>Senza titolo</a:t>
            </a:r>
            <a:r>
              <a:rPr lang="it-IT" dirty="0"/>
              <a:t>, dalla serie </a:t>
            </a:r>
            <a:r>
              <a:rPr lang="it-IT" i="1" dirty="0"/>
              <a:t>Case </a:t>
            </a:r>
            <a:r>
              <a:rPr lang="it-IT" i="1" dirty="0" err="1"/>
              <a:t>History</a:t>
            </a:r>
            <a:r>
              <a:rPr lang="it-IT" i="1" dirty="0"/>
              <a:t>, 1999</a:t>
            </a:r>
          </a:p>
        </p:txBody>
      </p:sp>
    </p:spTree>
    <p:extLst>
      <p:ext uri="{BB962C8B-B14F-4D97-AF65-F5344CB8AC3E}">
        <p14:creationId xmlns:p14="http://schemas.microsoft.com/office/powerpoint/2010/main" val="38438586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Boris Mikhailov, Senza titolo, dalla serie Case History, 1999.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8950" y="0"/>
            <a:ext cx="4438650" cy="6858000"/>
          </a:xfrm>
        </p:spPr>
      </p:pic>
      <p:sp>
        <p:nvSpPr>
          <p:cNvPr id="6" name="CasellaDiTesto 5">
            <a:extLst>
              <a:ext uri="{FF2B5EF4-FFF2-40B4-BE49-F238E27FC236}">
                <a16:creationId xmlns:a16="http://schemas.microsoft.com/office/drawing/2014/main" id="{483A7697-19C8-6B48-A171-4DFD0C332E29}"/>
              </a:ext>
            </a:extLst>
          </p:cNvPr>
          <p:cNvSpPr txBox="1"/>
          <p:nvPr/>
        </p:nvSpPr>
        <p:spPr>
          <a:xfrm flipH="1">
            <a:off x="4917873" y="2986806"/>
            <a:ext cx="3985494" cy="646331"/>
          </a:xfrm>
          <a:prstGeom prst="rect">
            <a:avLst/>
          </a:prstGeom>
          <a:noFill/>
        </p:spPr>
        <p:txBody>
          <a:bodyPr wrap="square" rtlCol="0">
            <a:spAutoFit/>
          </a:bodyPr>
          <a:lstStyle/>
          <a:p>
            <a:pPr algn="ctr"/>
            <a:r>
              <a:rPr lang="it-IT" dirty="0"/>
              <a:t>Boris </a:t>
            </a:r>
            <a:r>
              <a:rPr lang="it-IT" dirty="0" err="1"/>
              <a:t>Mikhailov</a:t>
            </a:r>
            <a:r>
              <a:rPr lang="it-IT" dirty="0"/>
              <a:t>, </a:t>
            </a:r>
            <a:r>
              <a:rPr lang="it-IT" i="1" dirty="0"/>
              <a:t>Senza titolo</a:t>
            </a:r>
            <a:r>
              <a:rPr lang="it-IT" dirty="0"/>
              <a:t>, dalla serie </a:t>
            </a:r>
            <a:r>
              <a:rPr lang="it-IT" i="1" dirty="0"/>
              <a:t>Case </a:t>
            </a:r>
            <a:r>
              <a:rPr lang="it-IT" i="1" dirty="0" err="1"/>
              <a:t>History</a:t>
            </a:r>
            <a:r>
              <a:rPr lang="it-IT" i="1" dirty="0"/>
              <a:t>, 1999</a:t>
            </a:r>
          </a:p>
        </p:txBody>
      </p:sp>
    </p:spTree>
    <p:extLst>
      <p:ext uri="{BB962C8B-B14F-4D97-AF65-F5344CB8AC3E}">
        <p14:creationId xmlns:p14="http://schemas.microsoft.com/office/powerpoint/2010/main" val="2697080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Larry Clark, Morto 1970, 1968, stampa ai sali d'argento, 35,6 x 27,9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98454" y="229372"/>
            <a:ext cx="4094413" cy="6415620"/>
          </a:xfrm>
        </p:spPr>
      </p:pic>
      <p:sp>
        <p:nvSpPr>
          <p:cNvPr id="7" name="CasellaDiTesto 6"/>
          <p:cNvSpPr txBox="1"/>
          <p:nvPr/>
        </p:nvSpPr>
        <p:spPr>
          <a:xfrm>
            <a:off x="4382688" y="3146661"/>
            <a:ext cx="4722812" cy="369332"/>
          </a:xfrm>
          <a:prstGeom prst="rect">
            <a:avLst/>
          </a:prstGeom>
          <a:noFill/>
        </p:spPr>
        <p:txBody>
          <a:bodyPr wrap="square" rtlCol="0">
            <a:spAutoFit/>
          </a:bodyPr>
          <a:lstStyle/>
          <a:p>
            <a:pPr algn="ctr"/>
            <a:r>
              <a:rPr lang="it-IT" dirty="0"/>
              <a:t>Larry Clark, </a:t>
            </a:r>
            <a:r>
              <a:rPr lang="it-IT" i="1" dirty="0"/>
              <a:t>Morto 1970</a:t>
            </a:r>
            <a:r>
              <a:rPr lang="it-IT" dirty="0"/>
              <a:t>, 1968, in </a:t>
            </a:r>
            <a:r>
              <a:rPr lang="it-IT" i="1" dirty="0"/>
              <a:t>Tulsa</a:t>
            </a:r>
            <a:r>
              <a:rPr lang="it-IT" dirty="0"/>
              <a:t> (1971)</a:t>
            </a:r>
          </a:p>
        </p:txBody>
      </p:sp>
    </p:spTree>
    <p:extLst>
      <p:ext uri="{BB962C8B-B14F-4D97-AF65-F5344CB8AC3E}">
        <p14:creationId xmlns:p14="http://schemas.microsoft.com/office/powerpoint/2010/main" val="34487473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a:t>Nan</a:t>
            </a:r>
            <a:r>
              <a:rPr lang="it-IT" dirty="0"/>
              <a:t> </a:t>
            </a:r>
            <a:r>
              <a:rPr lang="it-IT" dirty="0" err="1"/>
              <a:t>Goldin</a:t>
            </a:r>
            <a:r>
              <a:rPr lang="it-IT" dirty="0"/>
              <a:t>, </a:t>
            </a:r>
            <a:r>
              <a:rPr lang="it-IT" i="1" dirty="0"/>
              <a:t>La ballata della dipendenza sessuale</a:t>
            </a:r>
            <a:r>
              <a:rPr lang="it-IT" dirty="0"/>
              <a:t> (1986)</a:t>
            </a:r>
          </a:p>
        </p:txBody>
      </p:sp>
      <p:sp>
        <p:nvSpPr>
          <p:cNvPr id="3" name="Segnaposto contenuto 2"/>
          <p:cNvSpPr>
            <a:spLocks noGrp="1"/>
          </p:cNvSpPr>
          <p:nvPr>
            <p:ph idx="1"/>
          </p:nvPr>
        </p:nvSpPr>
        <p:spPr>
          <a:xfrm>
            <a:off x="457200" y="1906190"/>
            <a:ext cx="8229600" cy="4525963"/>
          </a:xfrm>
        </p:spPr>
        <p:txBody>
          <a:bodyPr>
            <a:normAutofit fontScale="55000" lnSpcReduction="20000"/>
          </a:bodyPr>
          <a:lstStyle/>
          <a:p>
            <a:pPr algn="just"/>
            <a:r>
              <a:rPr lang="it-IT" dirty="0"/>
              <a:t>È il diario che io faccio leggere alla gente. Io ho un diario scritto, ma non permetto a nessuno di leggerlo. Questo invece è il mio diario pubblico. Il mio diario scritto è il documento di un mondo in cui non si può entrare. Il mio diario visuale si apre e si sposta dalla dimensione soggettiva e autoreferenziale grazie all’ingresso di altre persone. Gran parte del mio lavoro riguarda la qualità del rapporto tra me e la persona che fotografa. È una forma di collaborazione. Vive di vita propria. A un certo punto c’era una serie di immagini singole; poi è diventata una proiezione di diapositive per gli amici. Adesso questa proiezione ha un titolo e una sua logica: </a:t>
            </a:r>
            <a:r>
              <a:rPr lang="it-IT" i="1" dirty="0"/>
              <a:t>The </a:t>
            </a:r>
            <a:r>
              <a:rPr lang="it-IT" i="1" dirty="0" err="1"/>
              <a:t>Ballad</a:t>
            </a:r>
            <a:r>
              <a:rPr lang="it-IT" i="1" dirty="0"/>
              <a:t> of </a:t>
            </a:r>
            <a:r>
              <a:rPr lang="it-IT" i="1" dirty="0" err="1"/>
              <a:t>Sexual</a:t>
            </a:r>
            <a:r>
              <a:rPr lang="it-IT" dirty="0"/>
              <a:t> </a:t>
            </a:r>
            <a:r>
              <a:rPr lang="it-IT" i="1" dirty="0" err="1"/>
              <a:t>Dependency</a:t>
            </a:r>
            <a:r>
              <a:rPr lang="it-IT" dirty="0"/>
              <a:t> ha origine da una proiezione […]. Ero ossessionata dall’idea di dover fotografare la mia vita. Il motivo più forte del mio lavoro è l’ossessione per la memoria […]. Sento il bisogno di ricordare tutto. La fotografia viene da questo bisogno. La fotografia procura i materiali per questo diario […]. Non è vero che il fotografo è un voyeur per la natura stessa della fotografia. Le persone che io ho fotografato a lungo sentono che la mia macchina fotografica è parte della loro vita tanto quanto ogni altro aspetto della loro vita con me. Quindi per loro diventa perfettamente naturale farsi fotografare. Smette di essere un’esperienza esterna e diventa parte della relazione, che viene intensificata dalla macchina, e non disturbata. La macchina mi collega all’esperienza e chiarisce che cosa sta accadendo tra me e il soggetto.</a:t>
            </a:r>
          </a:p>
          <a:p>
            <a:endParaRPr lang="it-IT" dirty="0"/>
          </a:p>
        </p:txBody>
      </p:sp>
    </p:spTree>
    <p:extLst>
      <p:ext uri="{BB962C8B-B14F-4D97-AF65-F5344CB8AC3E}">
        <p14:creationId xmlns:p14="http://schemas.microsoft.com/office/powerpoint/2010/main" val="10982093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Nan Goldin, Trixie sulla branda, New York City, 1979, stampa silver dye bleach eseguita nel 2008, 39, 4 x 58,7 cm.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379440" y="269507"/>
            <a:ext cx="8385120" cy="5553777"/>
          </a:xfrm>
        </p:spPr>
      </p:pic>
      <p:sp>
        <p:nvSpPr>
          <p:cNvPr id="5" name="CasellaDiTesto 4"/>
          <p:cNvSpPr txBox="1"/>
          <p:nvPr/>
        </p:nvSpPr>
        <p:spPr>
          <a:xfrm>
            <a:off x="1327101" y="6021297"/>
            <a:ext cx="6489797" cy="646331"/>
          </a:xfrm>
          <a:prstGeom prst="rect">
            <a:avLst/>
          </a:prstGeom>
          <a:noFill/>
        </p:spPr>
        <p:txBody>
          <a:bodyPr wrap="square" rtlCol="0">
            <a:spAutoFit/>
          </a:bodyPr>
          <a:lstStyle/>
          <a:p>
            <a:pPr algn="ctr"/>
            <a:r>
              <a:rPr lang="it-IT" dirty="0" err="1"/>
              <a:t>Nan</a:t>
            </a:r>
            <a:r>
              <a:rPr lang="it-IT" dirty="0"/>
              <a:t> </a:t>
            </a:r>
            <a:r>
              <a:rPr lang="it-IT" dirty="0" err="1"/>
              <a:t>Goldin</a:t>
            </a:r>
            <a:r>
              <a:rPr lang="it-IT" dirty="0"/>
              <a:t>, </a:t>
            </a:r>
            <a:r>
              <a:rPr lang="it-IT" i="1" dirty="0" err="1"/>
              <a:t>Trixie</a:t>
            </a:r>
            <a:r>
              <a:rPr lang="it-IT" i="1" dirty="0"/>
              <a:t> sulla branda, New York City</a:t>
            </a:r>
            <a:r>
              <a:rPr lang="it-IT" dirty="0"/>
              <a:t>, 1979, stampa silver </a:t>
            </a:r>
            <a:r>
              <a:rPr lang="it-IT" dirty="0" err="1"/>
              <a:t>dye</a:t>
            </a:r>
            <a:r>
              <a:rPr lang="it-IT" dirty="0"/>
              <a:t> </a:t>
            </a:r>
            <a:r>
              <a:rPr lang="it-IT" dirty="0" err="1"/>
              <a:t>bleach</a:t>
            </a:r>
            <a:r>
              <a:rPr lang="it-IT" dirty="0"/>
              <a:t> eseguita nel 2008, 39,4 x 58,7 cm</a:t>
            </a:r>
          </a:p>
        </p:txBody>
      </p:sp>
    </p:spTree>
    <p:extLst>
      <p:ext uri="{BB962C8B-B14F-4D97-AF65-F5344CB8AC3E}">
        <p14:creationId xmlns:p14="http://schemas.microsoft.com/office/powerpoint/2010/main" val="2941980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Nan Goldin, L'abbraccio, New York City, 1980, stanpa silver dye bleach eseguita nel 2008, 58,7 x 39, 4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4613" y="0"/>
            <a:ext cx="4056062" cy="6858000"/>
          </a:xfrm>
        </p:spPr>
      </p:pic>
      <p:sp>
        <p:nvSpPr>
          <p:cNvPr id="7" name="CasellaDiTesto 6"/>
          <p:cNvSpPr txBox="1"/>
          <p:nvPr/>
        </p:nvSpPr>
        <p:spPr>
          <a:xfrm>
            <a:off x="4449922" y="2998343"/>
            <a:ext cx="4472698" cy="646331"/>
          </a:xfrm>
          <a:prstGeom prst="rect">
            <a:avLst/>
          </a:prstGeom>
          <a:noFill/>
        </p:spPr>
        <p:txBody>
          <a:bodyPr wrap="square" rtlCol="0">
            <a:spAutoFit/>
          </a:bodyPr>
          <a:lstStyle/>
          <a:p>
            <a:pPr algn="ctr"/>
            <a:r>
              <a:rPr lang="it-IT" dirty="0" err="1"/>
              <a:t>Nan</a:t>
            </a:r>
            <a:r>
              <a:rPr lang="it-IT" dirty="0"/>
              <a:t> </a:t>
            </a:r>
            <a:r>
              <a:rPr lang="it-IT" dirty="0" err="1"/>
              <a:t>Goldin</a:t>
            </a:r>
            <a:r>
              <a:rPr lang="it-IT" dirty="0"/>
              <a:t>, </a:t>
            </a:r>
            <a:r>
              <a:rPr lang="it-IT" i="1" dirty="0"/>
              <a:t>L'abbraccio, New York City</a:t>
            </a:r>
            <a:r>
              <a:rPr lang="it-IT" dirty="0"/>
              <a:t>, 1980, stampa silver </a:t>
            </a:r>
            <a:r>
              <a:rPr lang="it-IT" dirty="0" err="1"/>
              <a:t>dye</a:t>
            </a:r>
            <a:r>
              <a:rPr lang="it-IT" dirty="0"/>
              <a:t> </a:t>
            </a:r>
            <a:r>
              <a:rPr lang="it-IT" dirty="0" err="1"/>
              <a:t>bleach</a:t>
            </a:r>
            <a:r>
              <a:rPr lang="it-IT" dirty="0"/>
              <a:t> eseguita nel 2008</a:t>
            </a:r>
          </a:p>
        </p:txBody>
      </p:sp>
    </p:spTree>
    <p:extLst>
      <p:ext uri="{BB962C8B-B14F-4D97-AF65-F5344CB8AC3E}">
        <p14:creationId xmlns:p14="http://schemas.microsoft.com/office/powerpoint/2010/main" val="2090848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888725" y="6131652"/>
            <a:ext cx="7366550" cy="369332"/>
          </a:xfrm>
          <a:prstGeom prst="rect">
            <a:avLst/>
          </a:prstGeom>
          <a:noFill/>
        </p:spPr>
        <p:txBody>
          <a:bodyPr wrap="square" rtlCol="0">
            <a:spAutoFit/>
          </a:bodyPr>
          <a:lstStyle/>
          <a:p>
            <a:pPr algn="ctr"/>
            <a:r>
              <a:rPr lang="it-IT" dirty="0" err="1"/>
              <a:t>Nan</a:t>
            </a:r>
            <a:r>
              <a:rPr lang="it-IT" dirty="0"/>
              <a:t> </a:t>
            </a:r>
            <a:r>
              <a:rPr lang="it-IT" dirty="0" err="1"/>
              <a:t>Goldin</a:t>
            </a:r>
            <a:r>
              <a:rPr lang="it-IT" dirty="0"/>
              <a:t>, </a:t>
            </a:r>
            <a:r>
              <a:rPr lang="it-IT" i="1" dirty="0" err="1"/>
              <a:t>Monopoly</a:t>
            </a:r>
            <a:r>
              <a:rPr lang="it-IT" i="1" dirty="0"/>
              <a:t> Game, NYC</a:t>
            </a:r>
            <a:r>
              <a:rPr lang="it-IT" dirty="0"/>
              <a:t>, 1980, stampa </a:t>
            </a:r>
            <a:r>
              <a:rPr lang="it-IT" dirty="0" err="1"/>
              <a:t>cromogenica</a:t>
            </a:r>
            <a:r>
              <a:rPr lang="it-IT" dirty="0"/>
              <a:t> da diapositiva</a:t>
            </a:r>
          </a:p>
        </p:txBody>
      </p:sp>
      <p:pic>
        <p:nvPicPr>
          <p:cNvPr id="3" name="Immagine 2">
            <a:extLst>
              <a:ext uri="{FF2B5EF4-FFF2-40B4-BE49-F238E27FC236}">
                <a16:creationId xmlns:a16="http://schemas.microsoft.com/office/drawing/2014/main" id="{E8575E86-730D-FA4A-8421-288EB289404D}"/>
              </a:ext>
            </a:extLst>
          </p:cNvPr>
          <p:cNvPicPr>
            <a:picLocks noChangeAspect="1"/>
          </p:cNvPicPr>
          <p:nvPr/>
        </p:nvPicPr>
        <p:blipFill>
          <a:blip r:embed="rId2"/>
          <a:stretch>
            <a:fillRect/>
          </a:stretch>
        </p:blipFill>
        <p:spPr>
          <a:xfrm>
            <a:off x="240632" y="330082"/>
            <a:ext cx="8662737" cy="5014479"/>
          </a:xfrm>
          <a:prstGeom prst="rect">
            <a:avLst/>
          </a:prstGeom>
        </p:spPr>
      </p:pic>
    </p:spTree>
    <p:extLst>
      <p:ext uri="{BB962C8B-B14F-4D97-AF65-F5344CB8AC3E}">
        <p14:creationId xmlns:p14="http://schemas.microsoft.com/office/powerpoint/2010/main" val="26959036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Nan Goldin, Na and Brian a letto, 1981,jpg.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09138" y="791411"/>
            <a:ext cx="7725725" cy="4954872"/>
          </a:xfrm>
        </p:spPr>
      </p:pic>
      <p:sp>
        <p:nvSpPr>
          <p:cNvPr id="5" name="CasellaDiTesto 4"/>
          <p:cNvSpPr txBox="1"/>
          <p:nvPr/>
        </p:nvSpPr>
        <p:spPr>
          <a:xfrm>
            <a:off x="2737998" y="6129005"/>
            <a:ext cx="3668004" cy="369332"/>
          </a:xfrm>
          <a:prstGeom prst="rect">
            <a:avLst/>
          </a:prstGeom>
          <a:noFill/>
        </p:spPr>
        <p:txBody>
          <a:bodyPr wrap="none" rtlCol="0">
            <a:spAutoFit/>
          </a:bodyPr>
          <a:lstStyle/>
          <a:p>
            <a:pPr algn="ctr"/>
            <a:r>
              <a:rPr lang="it-IT" dirty="0" err="1"/>
              <a:t>Nan</a:t>
            </a:r>
            <a:r>
              <a:rPr lang="it-IT" dirty="0"/>
              <a:t> </a:t>
            </a:r>
            <a:r>
              <a:rPr lang="it-IT" dirty="0" err="1"/>
              <a:t>Goldin</a:t>
            </a:r>
            <a:r>
              <a:rPr lang="it-IT" dirty="0"/>
              <a:t>, </a:t>
            </a:r>
            <a:r>
              <a:rPr lang="it-IT" i="1" dirty="0" err="1"/>
              <a:t>Nan</a:t>
            </a:r>
            <a:r>
              <a:rPr lang="it-IT" i="1" dirty="0"/>
              <a:t> e Brian a letto</a:t>
            </a:r>
            <a:r>
              <a:rPr lang="it-IT" dirty="0"/>
              <a:t>, 1981</a:t>
            </a:r>
          </a:p>
        </p:txBody>
      </p:sp>
    </p:spTree>
    <p:extLst>
      <p:ext uri="{BB962C8B-B14F-4D97-AF65-F5344CB8AC3E}">
        <p14:creationId xmlns:p14="http://schemas.microsoft.com/office/powerpoint/2010/main" val="455197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Nan Goldin, Nan un mese dopo le percosse, 1984.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750315" y="483403"/>
            <a:ext cx="7797374" cy="4993372"/>
          </a:xfrm>
        </p:spPr>
      </p:pic>
      <p:sp>
        <p:nvSpPr>
          <p:cNvPr id="5" name="CasellaDiTesto 4"/>
          <p:cNvSpPr txBox="1"/>
          <p:nvPr/>
        </p:nvSpPr>
        <p:spPr>
          <a:xfrm>
            <a:off x="2251501" y="6144933"/>
            <a:ext cx="4795002" cy="369332"/>
          </a:xfrm>
          <a:prstGeom prst="rect">
            <a:avLst/>
          </a:prstGeom>
          <a:noFill/>
        </p:spPr>
        <p:txBody>
          <a:bodyPr wrap="none" rtlCol="0">
            <a:spAutoFit/>
          </a:bodyPr>
          <a:lstStyle/>
          <a:p>
            <a:pPr algn="ctr"/>
            <a:r>
              <a:rPr lang="it-IT" dirty="0" err="1"/>
              <a:t>Nan</a:t>
            </a:r>
            <a:r>
              <a:rPr lang="it-IT" dirty="0"/>
              <a:t> </a:t>
            </a:r>
            <a:r>
              <a:rPr lang="it-IT" dirty="0" err="1"/>
              <a:t>Goldin</a:t>
            </a:r>
            <a:r>
              <a:rPr lang="it-IT" i="1" dirty="0"/>
              <a:t>, </a:t>
            </a:r>
            <a:r>
              <a:rPr lang="it-IT" i="1" dirty="0" err="1"/>
              <a:t>Nan</a:t>
            </a:r>
            <a:r>
              <a:rPr lang="it-IT" i="1" dirty="0"/>
              <a:t> un mese dopo le percosse</a:t>
            </a:r>
            <a:r>
              <a:rPr lang="it-IT" dirty="0"/>
              <a:t>, 1984</a:t>
            </a:r>
          </a:p>
        </p:txBody>
      </p:sp>
    </p:spTree>
    <p:extLst>
      <p:ext uri="{BB962C8B-B14F-4D97-AF65-F5344CB8AC3E}">
        <p14:creationId xmlns:p14="http://schemas.microsoft.com/office/powerpoint/2010/main" val="10422103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Nan Goldin, Gilles and Gotscho Embracing, Paris, 1992.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689736" y="460309"/>
            <a:ext cx="7764529" cy="5266722"/>
          </a:xfrm>
        </p:spPr>
      </p:pic>
      <p:sp>
        <p:nvSpPr>
          <p:cNvPr id="5" name="CasellaDiTesto 4"/>
          <p:cNvSpPr txBox="1"/>
          <p:nvPr/>
        </p:nvSpPr>
        <p:spPr>
          <a:xfrm>
            <a:off x="1884511" y="6139259"/>
            <a:ext cx="5374977" cy="369332"/>
          </a:xfrm>
          <a:prstGeom prst="rect">
            <a:avLst/>
          </a:prstGeom>
          <a:noFill/>
        </p:spPr>
        <p:txBody>
          <a:bodyPr wrap="square" rtlCol="0">
            <a:spAutoFit/>
          </a:bodyPr>
          <a:lstStyle/>
          <a:p>
            <a:pPr algn="ctr"/>
            <a:r>
              <a:rPr lang="de-DE" dirty="0"/>
              <a:t>Nan Goldin, </a:t>
            </a:r>
            <a:r>
              <a:rPr lang="de-DE" i="1" dirty="0"/>
              <a:t>Gilles </a:t>
            </a:r>
            <a:r>
              <a:rPr lang="de-DE" i="1" dirty="0" err="1"/>
              <a:t>and</a:t>
            </a:r>
            <a:r>
              <a:rPr lang="de-DE" i="1" dirty="0"/>
              <a:t> </a:t>
            </a:r>
            <a:r>
              <a:rPr lang="de-DE" i="1" dirty="0" err="1"/>
              <a:t>Gotscho</a:t>
            </a:r>
            <a:r>
              <a:rPr lang="de-DE" i="1" dirty="0"/>
              <a:t> </a:t>
            </a:r>
            <a:r>
              <a:rPr lang="de-DE" i="1" dirty="0" err="1"/>
              <a:t>Embracing</a:t>
            </a:r>
            <a:r>
              <a:rPr lang="de-DE" i="1" dirty="0"/>
              <a:t>, Paris</a:t>
            </a:r>
            <a:r>
              <a:rPr lang="de-DE" dirty="0"/>
              <a:t>, 1992</a:t>
            </a:r>
            <a:endParaRPr lang="it-IT" dirty="0"/>
          </a:p>
        </p:txBody>
      </p:sp>
    </p:spTree>
    <p:extLst>
      <p:ext uri="{BB962C8B-B14F-4D97-AF65-F5344CB8AC3E}">
        <p14:creationId xmlns:p14="http://schemas.microsoft.com/office/powerpoint/2010/main" val="26273880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Cindy </a:t>
            </a:r>
            <a:r>
              <a:rPr lang="it-IT" dirty="0" err="1"/>
              <a:t>Sherman</a:t>
            </a:r>
            <a:r>
              <a:rPr lang="it-IT" dirty="0"/>
              <a:t>, </a:t>
            </a:r>
            <a:r>
              <a:rPr lang="it-IT" i="1" dirty="0"/>
              <a:t>Dichiarazione</a:t>
            </a:r>
            <a:r>
              <a:rPr lang="it-IT" dirty="0"/>
              <a:t> (1982)</a:t>
            </a:r>
          </a:p>
        </p:txBody>
      </p:sp>
      <p:sp>
        <p:nvSpPr>
          <p:cNvPr id="3" name="Segnaposto contenuto 2"/>
          <p:cNvSpPr>
            <a:spLocks noGrp="1"/>
          </p:cNvSpPr>
          <p:nvPr>
            <p:ph idx="1"/>
          </p:nvPr>
        </p:nvSpPr>
        <p:spPr/>
        <p:txBody>
          <a:bodyPr>
            <a:normAutofit fontScale="55000" lnSpcReduction="20000"/>
          </a:bodyPr>
          <a:lstStyle/>
          <a:p>
            <a:pPr marL="0" indent="0" algn="just">
              <a:buNone/>
            </a:pPr>
            <a:r>
              <a:rPr lang="it-IT" dirty="0"/>
              <a:t>Cerco quella sensazione di blocco alla gola che forse viene dalla disperazione e dal pianto: esprimere emozioni intangibili. Una fotografia dovrebbe andare oltre se stessa, l’immagine oltre il medium, per diventare veramente presente. Queste sono immagini di emozioni personificate, completamente fatte della loro presenza, non della mia. Il tema dell’identità della persona non è più interessante della possibile carica simbolica di qualunque altro dettaglio. Quando preparo un personaggio, devo considerare contro che cosa sto lavorando; devo pensare che la gente vorrà guardare sotto il trucco e le parrucche, in cerca di quel comune denominatore che è la riconoscibilità. Cerco di portare le persone a riconoscere qualcosa di se stessi, non di me. Ho una enorme paura di essere fraintesa, temo che la gente creda che le mie fotografie parlino di me, e che io sia vanitosa e narcisista. E a volte mi chiedo come sia possibile che io inganni così tanta gente. Faccio una delle cose più stupide al mondo, che quasi non posso neppure spiegare, mi travesto come una bambina e poso di fronte alla macchina cercando di fare delle immagini meravigliose. E sembra che questo alla gente piaccia (ma allora il mio istinto mi dice che quello che faccio non deve essere poi così provocatorio). Credere nella propria arte diventa sempre più difficile se la risposta del pubblico si fa sempre più affettuosa. Mettersi in scena in maniera parodistica, ironizza sui meccanismi della seduzione, obbedisce a parole d’ordine femminista. Scene di </a:t>
            </a:r>
            <a:r>
              <a:rPr lang="it-IT" i="1" dirty="0"/>
              <a:t>B </a:t>
            </a:r>
            <a:r>
              <a:rPr lang="it-IT" i="1" dirty="0" err="1"/>
              <a:t>movies</a:t>
            </a:r>
            <a:r>
              <a:rPr lang="it-IT" i="1" dirty="0"/>
              <a:t> </a:t>
            </a:r>
            <a:r>
              <a:rPr lang="it-IT" dirty="0"/>
              <a:t>americani in cui la donna appare, di volta in volta, ingenua, sensuale, sentimentale o provocatrice. </a:t>
            </a:r>
          </a:p>
          <a:p>
            <a:endParaRPr lang="it-IT" dirty="0"/>
          </a:p>
        </p:txBody>
      </p:sp>
    </p:spTree>
    <p:extLst>
      <p:ext uri="{BB962C8B-B14F-4D97-AF65-F5344CB8AC3E}">
        <p14:creationId xmlns:p14="http://schemas.microsoft.com/office/powerpoint/2010/main" val="35793688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Cindy Sherman, Untitled Film Stills, 6, 1977.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13957" y="295977"/>
            <a:ext cx="3951295" cy="6266046"/>
          </a:xfrm>
        </p:spPr>
      </p:pic>
      <p:sp>
        <p:nvSpPr>
          <p:cNvPr id="7" name="CasellaDiTesto 6"/>
          <p:cNvSpPr txBox="1"/>
          <p:nvPr/>
        </p:nvSpPr>
        <p:spPr>
          <a:xfrm>
            <a:off x="4647651" y="3143291"/>
            <a:ext cx="4284594" cy="369332"/>
          </a:xfrm>
          <a:prstGeom prst="rect">
            <a:avLst/>
          </a:prstGeom>
          <a:noFill/>
        </p:spPr>
        <p:txBody>
          <a:bodyPr wrap="square" rtlCol="0">
            <a:spAutoFit/>
          </a:bodyPr>
          <a:lstStyle/>
          <a:p>
            <a:pPr algn="ctr"/>
            <a:r>
              <a:rPr lang="en-US" dirty="0"/>
              <a:t>Cindy Sherman, </a:t>
            </a:r>
            <a:r>
              <a:rPr lang="en-US" i="1" dirty="0"/>
              <a:t>Untitled Film Stills, 6</a:t>
            </a:r>
            <a:r>
              <a:rPr lang="en-US" dirty="0"/>
              <a:t>, 1977</a:t>
            </a:r>
            <a:endParaRPr lang="it-IT" dirty="0"/>
          </a:p>
        </p:txBody>
      </p:sp>
    </p:spTree>
    <p:extLst>
      <p:ext uri="{BB962C8B-B14F-4D97-AF65-F5344CB8AC3E}">
        <p14:creationId xmlns:p14="http://schemas.microsoft.com/office/powerpoint/2010/main" val="19474580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Segnaposto contenuto 8" descr="Cindy Sherman, Untitled FIlm Stills, 11, 1978.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255680" y="298383"/>
            <a:ext cx="6632640" cy="5515276"/>
          </a:xfrm>
        </p:spPr>
      </p:pic>
      <p:sp>
        <p:nvSpPr>
          <p:cNvPr id="10" name="CasellaDiTesto 9"/>
          <p:cNvSpPr txBox="1"/>
          <p:nvPr/>
        </p:nvSpPr>
        <p:spPr>
          <a:xfrm>
            <a:off x="2395622" y="6185250"/>
            <a:ext cx="4352755" cy="369332"/>
          </a:xfrm>
          <a:prstGeom prst="rect">
            <a:avLst/>
          </a:prstGeom>
          <a:noFill/>
        </p:spPr>
        <p:txBody>
          <a:bodyPr wrap="square" rtlCol="0">
            <a:spAutoFit/>
          </a:bodyPr>
          <a:lstStyle/>
          <a:p>
            <a:pPr algn="ctr"/>
            <a:r>
              <a:rPr lang="en-US" dirty="0"/>
              <a:t>Cindy Sherman, </a:t>
            </a:r>
            <a:r>
              <a:rPr lang="en-US" i="1" dirty="0"/>
              <a:t>Untitled </a:t>
            </a:r>
            <a:r>
              <a:rPr lang="en-US" i="1" dirty="0" err="1"/>
              <a:t>FIlm</a:t>
            </a:r>
            <a:r>
              <a:rPr lang="en-US" i="1" dirty="0"/>
              <a:t> Stills, 11</a:t>
            </a:r>
            <a:r>
              <a:rPr lang="en-US" dirty="0"/>
              <a:t>, 1978</a:t>
            </a:r>
            <a:endParaRPr lang="it-IT" dirty="0"/>
          </a:p>
        </p:txBody>
      </p:sp>
    </p:spTree>
    <p:extLst>
      <p:ext uri="{BB962C8B-B14F-4D97-AF65-F5344CB8AC3E}">
        <p14:creationId xmlns:p14="http://schemas.microsoft.com/office/powerpoint/2010/main" val="3971275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arry Clark, Senza titolo 1963, stampa ai sali d'argento, 35,6 x 27,9 cm.jpe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8575" y="0"/>
            <a:ext cx="4806950" cy="6858000"/>
          </a:xfrm>
        </p:spPr>
      </p:pic>
      <p:sp>
        <p:nvSpPr>
          <p:cNvPr id="5" name="CasellaDiTesto 4"/>
          <p:cNvSpPr txBox="1"/>
          <p:nvPr/>
        </p:nvSpPr>
        <p:spPr>
          <a:xfrm>
            <a:off x="5722385" y="3098168"/>
            <a:ext cx="3152107" cy="369332"/>
          </a:xfrm>
          <a:prstGeom prst="rect">
            <a:avLst/>
          </a:prstGeom>
          <a:noFill/>
        </p:spPr>
        <p:txBody>
          <a:bodyPr wrap="square" rtlCol="0">
            <a:spAutoFit/>
          </a:bodyPr>
          <a:lstStyle/>
          <a:p>
            <a:pPr algn="just"/>
            <a:r>
              <a:rPr lang="it-IT" dirty="0"/>
              <a:t>Larry Clark, </a:t>
            </a:r>
            <a:r>
              <a:rPr lang="it-IT" i="1" dirty="0"/>
              <a:t>Senza titolo</a:t>
            </a:r>
            <a:r>
              <a:rPr lang="it-IT" dirty="0"/>
              <a:t>,</a:t>
            </a:r>
            <a:r>
              <a:rPr lang="it-IT" i="1" dirty="0"/>
              <a:t> </a:t>
            </a:r>
            <a:r>
              <a:rPr lang="it-IT" dirty="0"/>
              <a:t>1963</a:t>
            </a:r>
          </a:p>
        </p:txBody>
      </p:sp>
    </p:spTree>
    <p:extLst>
      <p:ext uri="{BB962C8B-B14F-4D97-AF65-F5344CB8AC3E}">
        <p14:creationId xmlns:p14="http://schemas.microsoft.com/office/powerpoint/2010/main" val="28232311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Cindy Sherman, Untitled Film Stills, 15, 1978, 20,3 x 25,4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2955" y="424715"/>
            <a:ext cx="4554304" cy="6008570"/>
          </a:xfrm>
        </p:spPr>
      </p:pic>
      <p:sp>
        <p:nvSpPr>
          <p:cNvPr id="7" name="CasellaDiTesto 6"/>
          <p:cNvSpPr txBox="1"/>
          <p:nvPr/>
        </p:nvSpPr>
        <p:spPr>
          <a:xfrm>
            <a:off x="4754479" y="3143417"/>
            <a:ext cx="4389521" cy="369332"/>
          </a:xfrm>
          <a:prstGeom prst="rect">
            <a:avLst/>
          </a:prstGeom>
          <a:noFill/>
        </p:spPr>
        <p:txBody>
          <a:bodyPr wrap="square" rtlCol="0">
            <a:spAutoFit/>
          </a:bodyPr>
          <a:lstStyle/>
          <a:p>
            <a:pPr algn="ctr"/>
            <a:r>
              <a:rPr lang="en-US" dirty="0"/>
              <a:t>Cindy Sherman, </a:t>
            </a:r>
            <a:r>
              <a:rPr lang="en-US" i="1" dirty="0"/>
              <a:t>Untitled Film Stills, 15</a:t>
            </a:r>
            <a:r>
              <a:rPr lang="en-US" dirty="0"/>
              <a:t>, 1978</a:t>
            </a:r>
            <a:endParaRPr lang="it-IT" dirty="0"/>
          </a:p>
        </p:txBody>
      </p:sp>
    </p:spTree>
    <p:extLst>
      <p:ext uri="{BB962C8B-B14F-4D97-AF65-F5344CB8AC3E}">
        <p14:creationId xmlns:p14="http://schemas.microsoft.com/office/powerpoint/2010/main" val="42895744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Cindy Sherman, Untitled film stills, 22, 1977, 20,3 x 25,4 cm .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72718" y="511342"/>
            <a:ext cx="4541281" cy="5835316"/>
          </a:xfrm>
        </p:spPr>
      </p:pic>
      <p:sp>
        <p:nvSpPr>
          <p:cNvPr id="5" name="CasellaDiTesto 4"/>
          <p:cNvSpPr txBox="1"/>
          <p:nvPr/>
        </p:nvSpPr>
        <p:spPr>
          <a:xfrm>
            <a:off x="4791343" y="3136668"/>
            <a:ext cx="4314157" cy="369332"/>
          </a:xfrm>
          <a:prstGeom prst="rect">
            <a:avLst/>
          </a:prstGeom>
          <a:noFill/>
        </p:spPr>
        <p:txBody>
          <a:bodyPr wrap="square" rtlCol="0">
            <a:spAutoFit/>
          </a:bodyPr>
          <a:lstStyle/>
          <a:p>
            <a:pPr algn="ctr"/>
            <a:r>
              <a:rPr lang="en-US" dirty="0"/>
              <a:t>Cindy Sherman, </a:t>
            </a:r>
            <a:r>
              <a:rPr lang="en-US" i="1" dirty="0"/>
              <a:t>Untitled Film Stills, 22</a:t>
            </a:r>
            <a:r>
              <a:rPr lang="en-US" dirty="0"/>
              <a:t>, 1977</a:t>
            </a:r>
            <a:endParaRPr lang="it-IT" dirty="0"/>
          </a:p>
        </p:txBody>
      </p:sp>
    </p:spTree>
    <p:extLst>
      <p:ext uri="{BB962C8B-B14F-4D97-AF65-F5344CB8AC3E}">
        <p14:creationId xmlns:p14="http://schemas.microsoft.com/office/powerpoint/2010/main" val="40528370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Cindy Sherman, Untitled Film Still 9, 1978.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61916" y="682459"/>
            <a:ext cx="8420168" cy="4938696"/>
          </a:xfrm>
        </p:spPr>
      </p:pic>
      <p:sp>
        <p:nvSpPr>
          <p:cNvPr id="5" name="CasellaDiTesto 4"/>
          <p:cNvSpPr txBox="1"/>
          <p:nvPr/>
        </p:nvSpPr>
        <p:spPr>
          <a:xfrm>
            <a:off x="2541317" y="6174461"/>
            <a:ext cx="4061366" cy="369332"/>
          </a:xfrm>
          <a:prstGeom prst="rect">
            <a:avLst/>
          </a:prstGeom>
          <a:noFill/>
        </p:spPr>
        <p:txBody>
          <a:bodyPr wrap="none" rtlCol="0">
            <a:spAutoFit/>
          </a:bodyPr>
          <a:lstStyle/>
          <a:p>
            <a:pPr algn="ctr"/>
            <a:r>
              <a:rPr lang="en-US" dirty="0"/>
              <a:t>Cindy Sherman, </a:t>
            </a:r>
            <a:r>
              <a:rPr lang="en-US" i="1" dirty="0"/>
              <a:t>Untitled Film Still 9</a:t>
            </a:r>
            <a:r>
              <a:rPr lang="en-US" dirty="0"/>
              <a:t>, 1978</a:t>
            </a:r>
            <a:endParaRPr lang="it-IT" dirty="0"/>
          </a:p>
        </p:txBody>
      </p:sp>
    </p:spTree>
    <p:extLst>
      <p:ext uri="{BB962C8B-B14F-4D97-AF65-F5344CB8AC3E}">
        <p14:creationId xmlns:p14="http://schemas.microsoft.com/office/powerpoint/2010/main" val="26581816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Cindy Sherman, Untitled Film Still 13 1978, stampa all'argento, 25,5 x 20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156577" y="356135"/>
            <a:ext cx="4686942" cy="6150543"/>
          </a:xfrm>
        </p:spPr>
      </p:pic>
      <p:sp>
        <p:nvSpPr>
          <p:cNvPr id="7" name="CasellaDiTesto 6"/>
          <p:cNvSpPr txBox="1"/>
          <p:nvPr/>
        </p:nvSpPr>
        <p:spPr>
          <a:xfrm>
            <a:off x="4795394" y="3139074"/>
            <a:ext cx="4193640" cy="369332"/>
          </a:xfrm>
          <a:prstGeom prst="rect">
            <a:avLst/>
          </a:prstGeom>
          <a:noFill/>
        </p:spPr>
        <p:txBody>
          <a:bodyPr wrap="square" rtlCol="0">
            <a:spAutoFit/>
          </a:bodyPr>
          <a:lstStyle/>
          <a:p>
            <a:pPr algn="ctr"/>
            <a:r>
              <a:rPr lang="it-IT" dirty="0"/>
              <a:t>Cindy </a:t>
            </a:r>
            <a:r>
              <a:rPr lang="it-IT" dirty="0" err="1"/>
              <a:t>Sherman</a:t>
            </a:r>
            <a:r>
              <a:rPr lang="it-IT" dirty="0"/>
              <a:t>, </a:t>
            </a:r>
            <a:r>
              <a:rPr lang="it-IT" i="1" dirty="0" err="1"/>
              <a:t>Untitled</a:t>
            </a:r>
            <a:r>
              <a:rPr lang="it-IT" i="1" dirty="0"/>
              <a:t> Film </a:t>
            </a:r>
            <a:r>
              <a:rPr lang="it-IT" i="1" dirty="0" err="1"/>
              <a:t>Still</a:t>
            </a:r>
            <a:r>
              <a:rPr lang="it-IT" i="1" dirty="0"/>
              <a:t> 13</a:t>
            </a:r>
            <a:r>
              <a:rPr lang="it-IT" dirty="0"/>
              <a:t>,</a:t>
            </a:r>
            <a:r>
              <a:rPr lang="it-IT" i="1" dirty="0"/>
              <a:t> </a:t>
            </a:r>
            <a:r>
              <a:rPr lang="it-IT" dirty="0"/>
              <a:t>1978</a:t>
            </a:r>
          </a:p>
        </p:txBody>
      </p:sp>
    </p:spTree>
    <p:extLst>
      <p:ext uri="{BB962C8B-B14F-4D97-AF65-F5344CB8AC3E}">
        <p14:creationId xmlns:p14="http://schemas.microsoft.com/office/powerpoint/2010/main" val="869345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arry Clark, Senza titolo, 1968, stampa ai sali d'argento, 27,9 x 35,6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800532" y="652001"/>
            <a:ext cx="7542936" cy="4998018"/>
          </a:xfrm>
        </p:spPr>
      </p:pic>
      <p:sp>
        <p:nvSpPr>
          <p:cNvPr id="5" name="CasellaDiTesto 4"/>
          <p:cNvSpPr txBox="1"/>
          <p:nvPr/>
        </p:nvSpPr>
        <p:spPr>
          <a:xfrm>
            <a:off x="3085965" y="6276892"/>
            <a:ext cx="2972070" cy="369332"/>
          </a:xfrm>
          <a:prstGeom prst="rect">
            <a:avLst/>
          </a:prstGeom>
          <a:noFill/>
        </p:spPr>
        <p:txBody>
          <a:bodyPr wrap="square" rtlCol="0">
            <a:spAutoFit/>
          </a:bodyPr>
          <a:lstStyle/>
          <a:p>
            <a:pPr algn="ctr"/>
            <a:r>
              <a:rPr lang="it-IT" dirty="0"/>
              <a:t>Larry Clark, </a:t>
            </a:r>
            <a:r>
              <a:rPr lang="it-IT" i="1" dirty="0"/>
              <a:t>Senza titolo, 1968</a:t>
            </a:r>
            <a:endParaRPr lang="it-IT" dirty="0"/>
          </a:p>
        </p:txBody>
      </p:sp>
    </p:spTree>
    <p:extLst>
      <p:ext uri="{BB962C8B-B14F-4D97-AF65-F5344CB8AC3E}">
        <p14:creationId xmlns:p14="http://schemas.microsoft.com/office/powerpoint/2010/main" val="888443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Larry Clark, Senza titolo, 1971, stampa ai sali d'argento, 35,6 x 27,9 cm.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269207" y="295463"/>
            <a:ext cx="4485673" cy="6211508"/>
          </a:xfrm>
        </p:spPr>
      </p:pic>
      <p:sp>
        <p:nvSpPr>
          <p:cNvPr id="5" name="CasellaDiTesto 4"/>
          <p:cNvSpPr txBox="1"/>
          <p:nvPr/>
        </p:nvSpPr>
        <p:spPr>
          <a:xfrm>
            <a:off x="5586629" y="3149176"/>
            <a:ext cx="3008732" cy="369332"/>
          </a:xfrm>
          <a:prstGeom prst="rect">
            <a:avLst/>
          </a:prstGeom>
          <a:noFill/>
        </p:spPr>
        <p:txBody>
          <a:bodyPr wrap="square" rtlCol="0">
            <a:spAutoFit/>
          </a:bodyPr>
          <a:lstStyle/>
          <a:p>
            <a:pPr algn="just"/>
            <a:r>
              <a:rPr lang="it-IT" dirty="0"/>
              <a:t>Larry Clark, </a:t>
            </a:r>
            <a:r>
              <a:rPr lang="it-IT" i="1" dirty="0"/>
              <a:t>Senza titolo, </a:t>
            </a:r>
            <a:r>
              <a:rPr lang="it-IT" dirty="0"/>
              <a:t>1971</a:t>
            </a:r>
          </a:p>
        </p:txBody>
      </p:sp>
    </p:spTree>
    <p:extLst>
      <p:ext uri="{BB962C8B-B14F-4D97-AF65-F5344CB8AC3E}">
        <p14:creationId xmlns:p14="http://schemas.microsoft.com/office/powerpoint/2010/main" val="1590883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a:t>Nobuyoshi</a:t>
            </a:r>
            <a:r>
              <a:rPr lang="it-IT" dirty="0"/>
              <a:t> </a:t>
            </a:r>
            <a:r>
              <a:rPr lang="it-IT" dirty="0" err="1"/>
              <a:t>Araki</a:t>
            </a:r>
            <a:r>
              <a:rPr lang="it-IT" dirty="0"/>
              <a:t>, </a:t>
            </a:r>
            <a:r>
              <a:rPr lang="it-IT" i="1" dirty="0"/>
              <a:t>Dichiarazioni</a:t>
            </a:r>
            <a:r>
              <a:rPr lang="it-IT" dirty="0"/>
              <a:t> (1999)</a:t>
            </a:r>
          </a:p>
        </p:txBody>
      </p:sp>
      <p:sp>
        <p:nvSpPr>
          <p:cNvPr id="3" name="Segnaposto contenuto 2"/>
          <p:cNvSpPr>
            <a:spLocks noGrp="1"/>
          </p:cNvSpPr>
          <p:nvPr>
            <p:ph idx="1"/>
          </p:nvPr>
        </p:nvSpPr>
        <p:spPr/>
        <p:txBody>
          <a:bodyPr>
            <a:normAutofit fontScale="70000" lnSpcReduction="20000"/>
          </a:bodyPr>
          <a:lstStyle/>
          <a:p>
            <a:pPr algn="just"/>
            <a:r>
              <a:rPr lang="it-IT" dirty="0"/>
              <a:t>Ho sempre avuto desiderio di fare un romanzo attraverso la fotografia: il racconto in realtà comincia dalle fotografie. Quando scatto, sento che c’è già una storia dietro e così continuo a scattare. Il problema, per me, è quando devo finire di fotografare […]. In effetti non c’è una sceneggiatura, ma fin dall’inizio la sceneggiatura oppure la storia esiste già e si nasconde nel soggetto fotografato. La storia si rivela quando il fotografo e il soggetto si incontrano e collaborano per crearla assieme. Non faccio mai da solo la sceneggiatura […]. Prima scatto istintivamente e poi, spesso, quella fotografia mi insegna la realtà […]. Io dico spesso che tutti i ragazzi sono, in realtà, attori e le donne attrici. Per questo vite e storie si mescolano dentro le mie fotografie, e nella composizione io butto le mie emozioni senza una trama prestabilita.</a:t>
            </a:r>
          </a:p>
          <a:p>
            <a:pPr algn="just"/>
            <a:endParaRPr lang="it-IT" dirty="0"/>
          </a:p>
        </p:txBody>
      </p:sp>
    </p:spTree>
    <p:extLst>
      <p:ext uri="{BB962C8B-B14F-4D97-AF65-F5344CB8AC3E}">
        <p14:creationId xmlns:p14="http://schemas.microsoft.com/office/powerpoint/2010/main" val="427663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Nobuyoshi Araki, Mia moglie Yoko, 1968-1976.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36880" y="363359"/>
            <a:ext cx="8070241" cy="5727032"/>
          </a:xfrm>
        </p:spPr>
      </p:pic>
      <p:sp>
        <p:nvSpPr>
          <p:cNvPr id="5" name="CasellaDiTesto 4"/>
          <p:cNvSpPr txBox="1"/>
          <p:nvPr/>
        </p:nvSpPr>
        <p:spPr>
          <a:xfrm>
            <a:off x="2312584" y="6260013"/>
            <a:ext cx="4518831" cy="381417"/>
          </a:xfrm>
          <a:prstGeom prst="rect">
            <a:avLst/>
          </a:prstGeom>
          <a:noFill/>
        </p:spPr>
        <p:txBody>
          <a:bodyPr wrap="square" rtlCol="0">
            <a:spAutoFit/>
          </a:bodyPr>
          <a:lstStyle/>
          <a:p>
            <a:pPr algn="ctr"/>
            <a:r>
              <a:rPr lang="it-IT" dirty="0" err="1"/>
              <a:t>Nobuyoshi</a:t>
            </a:r>
            <a:r>
              <a:rPr lang="it-IT" dirty="0"/>
              <a:t> </a:t>
            </a:r>
            <a:r>
              <a:rPr lang="it-IT" dirty="0" err="1"/>
              <a:t>Araki</a:t>
            </a:r>
            <a:r>
              <a:rPr lang="it-IT" dirty="0"/>
              <a:t>, </a:t>
            </a:r>
            <a:r>
              <a:rPr lang="it-IT" i="1" dirty="0"/>
              <a:t>Mia moglie Yoko, 1968-1976</a:t>
            </a:r>
          </a:p>
        </p:txBody>
      </p:sp>
    </p:spTree>
    <p:extLst>
      <p:ext uri="{BB962C8B-B14F-4D97-AF65-F5344CB8AC3E}">
        <p14:creationId xmlns:p14="http://schemas.microsoft.com/office/powerpoint/2010/main" val="1288986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Nobuyoshi Araki, Clourscapes, 1991.jp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07708" y="223788"/>
            <a:ext cx="4678720" cy="6410425"/>
          </a:xfrm>
        </p:spPr>
      </p:pic>
      <p:sp>
        <p:nvSpPr>
          <p:cNvPr id="5" name="CasellaDiTesto 4"/>
          <p:cNvSpPr txBox="1"/>
          <p:nvPr/>
        </p:nvSpPr>
        <p:spPr>
          <a:xfrm>
            <a:off x="5306075" y="3059668"/>
            <a:ext cx="3722424" cy="369332"/>
          </a:xfrm>
          <a:prstGeom prst="rect">
            <a:avLst/>
          </a:prstGeom>
          <a:noFill/>
        </p:spPr>
        <p:txBody>
          <a:bodyPr wrap="square" rtlCol="0">
            <a:spAutoFit/>
          </a:bodyPr>
          <a:lstStyle/>
          <a:p>
            <a:pPr algn="just"/>
            <a:r>
              <a:rPr lang="es-ES_tradnl" dirty="0" err="1"/>
              <a:t>Nobuyoshi</a:t>
            </a:r>
            <a:r>
              <a:rPr lang="es-ES_tradnl" dirty="0"/>
              <a:t> </a:t>
            </a:r>
            <a:r>
              <a:rPr lang="es-ES_tradnl" dirty="0" err="1"/>
              <a:t>Araki</a:t>
            </a:r>
            <a:r>
              <a:rPr lang="es-ES_tradnl" dirty="0"/>
              <a:t>, </a:t>
            </a:r>
            <a:r>
              <a:rPr lang="es-ES_tradnl" i="1" dirty="0" err="1"/>
              <a:t>Colourscape</a:t>
            </a:r>
            <a:r>
              <a:rPr lang="es-ES_tradnl" dirty="0" err="1"/>
              <a:t>s</a:t>
            </a:r>
            <a:r>
              <a:rPr lang="es-ES_tradnl" dirty="0"/>
              <a:t>, 1991</a:t>
            </a:r>
            <a:endParaRPr lang="it-IT" dirty="0"/>
          </a:p>
        </p:txBody>
      </p:sp>
    </p:spTree>
    <p:extLst>
      <p:ext uri="{BB962C8B-B14F-4D97-AF65-F5344CB8AC3E}">
        <p14:creationId xmlns:p14="http://schemas.microsoft.com/office/powerpoint/2010/main" val="2740802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egnaposto contenuto 5" descr="Daid Moriyama, Autoritratto, Parigi, 1989.jpg"/>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25130" y="180504"/>
            <a:ext cx="4324070" cy="6496992"/>
          </a:xfrm>
        </p:spPr>
      </p:pic>
      <p:sp>
        <p:nvSpPr>
          <p:cNvPr id="7" name="CasellaDiTesto 6"/>
          <p:cNvSpPr txBox="1"/>
          <p:nvPr/>
        </p:nvSpPr>
        <p:spPr>
          <a:xfrm>
            <a:off x="4728327" y="3059668"/>
            <a:ext cx="4155789" cy="369332"/>
          </a:xfrm>
          <a:prstGeom prst="rect">
            <a:avLst/>
          </a:prstGeom>
          <a:noFill/>
        </p:spPr>
        <p:txBody>
          <a:bodyPr wrap="square" rtlCol="0">
            <a:spAutoFit/>
          </a:bodyPr>
          <a:lstStyle/>
          <a:p>
            <a:pPr algn="just"/>
            <a:r>
              <a:rPr lang="it-IT" dirty="0" err="1"/>
              <a:t>Daido</a:t>
            </a:r>
            <a:r>
              <a:rPr lang="it-IT" dirty="0"/>
              <a:t> </a:t>
            </a:r>
            <a:r>
              <a:rPr lang="it-IT" dirty="0" err="1"/>
              <a:t>Moriyama</a:t>
            </a:r>
            <a:r>
              <a:rPr lang="it-IT" dirty="0"/>
              <a:t>, </a:t>
            </a:r>
            <a:r>
              <a:rPr lang="it-IT" i="1" dirty="0"/>
              <a:t>Autoritratto, Parigi</a:t>
            </a:r>
            <a:r>
              <a:rPr lang="it-IT" dirty="0"/>
              <a:t>, 1989</a:t>
            </a:r>
          </a:p>
        </p:txBody>
      </p:sp>
    </p:spTree>
    <p:extLst>
      <p:ext uri="{BB962C8B-B14F-4D97-AF65-F5344CB8AC3E}">
        <p14:creationId xmlns:p14="http://schemas.microsoft.com/office/powerpoint/2010/main" val="1495571694"/>
      </p:ext>
    </p:extLst>
  </p:cSld>
  <p:clrMapOvr>
    <a:masterClrMapping/>
  </p:clrMapOvr>
</p:sld>
</file>

<file path=ppt/theme/theme1.xml><?xml version="1.0" encoding="utf-8"?>
<a:theme xmlns:a="http://schemas.openxmlformats.org/drawingml/2006/main" name="Ne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Nero .thmx</Template>
  <TotalTime>288</TotalTime>
  <Words>1403</Words>
  <Application>Microsoft Macintosh PowerPoint</Application>
  <PresentationFormat>Presentazione su schermo (4:3)</PresentationFormat>
  <Paragraphs>37</Paragraphs>
  <Slides>33</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33</vt:i4>
      </vt:variant>
    </vt:vector>
  </HeadingPairs>
  <TitlesOfParts>
    <vt:vector size="36" baseType="lpstr">
      <vt:lpstr>Arial</vt:lpstr>
      <vt:lpstr>Calibri</vt:lpstr>
      <vt:lpstr>Nero</vt:lpstr>
      <vt:lpstr>DIARI, RACCONTI E BALLATE </vt:lpstr>
      <vt:lpstr>Presentazione standard di PowerPoint</vt:lpstr>
      <vt:lpstr>Presentazione standard di PowerPoint</vt:lpstr>
      <vt:lpstr>Presentazione standard di PowerPoint</vt:lpstr>
      <vt:lpstr>Presentazione standard di PowerPoint</vt:lpstr>
      <vt:lpstr>Nobuyoshi Araki, Dichiarazioni (1999)</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Boris Mikhailov, Case History (1999)</vt:lpstr>
      <vt:lpstr>Presentazione standard di PowerPoint</vt:lpstr>
      <vt:lpstr>Presentazione standard di PowerPoint</vt:lpstr>
      <vt:lpstr>Presentazione standard di PowerPoint</vt:lpstr>
      <vt:lpstr>Nan Goldin, La ballata della dipendenza sessuale (1986)</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Cindy Sherman, Dichiarazione (1982)</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David</dc:creator>
  <cp:lastModifiedBy>Utente di Microsoft Office</cp:lastModifiedBy>
  <cp:revision>36</cp:revision>
  <dcterms:created xsi:type="dcterms:W3CDTF">2016-05-02T14:28:00Z</dcterms:created>
  <dcterms:modified xsi:type="dcterms:W3CDTF">2021-03-18T17:12:26Z</dcterms:modified>
</cp:coreProperties>
</file>