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64" r:id="rId4"/>
    <p:sldId id="265" r:id="rId5"/>
    <p:sldId id="266" r:id="rId6"/>
    <p:sldId id="268" r:id="rId7"/>
    <p:sldId id="269" r:id="rId8"/>
    <p:sldId id="270" r:id="rId9"/>
    <p:sldId id="271" r:id="rId10"/>
    <p:sldId id="272" r:id="rId11"/>
    <p:sldId id="259" r:id="rId12"/>
    <p:sldId id="273" r:id="rId13"/>
    <p:sldId id="274" r:id="rId14"/>
    <p:sldId id="275" r:id="rId15"/>
    <p:sldId id="276" r:id="rId16"/>
    <p:sldId id="297" r:id="rId17"/>
    <p:sldId id="260" r:id="rId18"/>
    <p:sldId id="277" r:id="rId19"/>
    <p:sldId id="278" r:id="rId20"/>
    <p:sldId id="279" r:id="rId21"/>
    <p:sldId id="280" r:id="rId22"/>
    <p:sldId id="298" r:id="rId23"/>
    <p:sldId id="281" r:id="rId24"/>
    <p:sldId id="282" r:id="rId25"/>
    <p:sldId id="283" r:id="rId26"/>
    <p:sldId id="284" r:id="rId27"/>
    <p:sldId id="285" r:id="rId28"/>
    <p:sldId id="286" r:id="rId29"/>
    <p:sldId id="261" r:id="rId30"/>
    <p:sldId id="287" r:id="rId31"/>
    <p:sldId id="299" r:id="rId32"/>
    <p:sldId id="288" r:id="rId33"/>
    <p:sldId id="289" r:id="rId34"/>
    <p:sldId id="262" r:id="rId35"/>
    <p:sldId id="290" r:id="rId36"/>
    <p:sldId id="300" r:id="rId37"/>
    <p:sldId id="301" r:id="rId38"/>
    <p:sldId id="292" r:id="rId39"/>
    <p:sldId id="293" r:id="rId40"/>
    <p:sldId id="294" r:id="rId41"/>
    <p:sldId id="295" r:id="rId42"/>
    <p:sldId id="296" r:id="rId43"/>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93"/>
    <p:restoredTop sz="94665"/>
  </p:normalViewPr>
  <p:slideViewPr>
    <p:cSldViewPr snapToGrid="0" snapToObjects="1">
      <p:cViewPr varScale="1">
        <p:scale>
          <a:sx n="133" d="100"/>
          <a:sy n="133" d="100"/>
        </p:scale>
        <p:origin x="440"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C38AF1E8-A2F4-F346-82C2-832D3B0016C6}"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38AF1E8-A2F4-F346-82C2-832D3B0016C6}"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38AF1E8-A2F4-F346-82C2-832D3B0016C6}"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38AF1E8-A2F4-F346-82C2-832D3B0016C6}"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C38AF1E8-A2F4-F346-82C2-832D3B0016C6}"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C38AF1E8-A2F4-F346-82C2-832D3B0016C6}"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C38AF1E8-A2F4-F346-82C2-832D3B0016C6}" type="datetimeFigureOut">
              <a:rPr lang="it-IT" smtClean="0"/>
              <a:t>05/03/21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C38AF1E8-A2F4-F346-82C2-832D3B0016C6}" type="datetimeFigureOut">
              <a:rPr lang="it-IT" smtClean="0"/>
              <a:t>05/03/21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8AF1E8-A2F4-F346-82C2-832D3B0016C6}" type="datetimeFigureOut">
              <a:rPr lang="it-IT" smtClean="0"/>
              <a:t>05/03/21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C38AF1E8-A2F4-F346-82C2-832D3B0016C6}"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C38AF1E8-A2F4-F346-82C2-832D3B0016C6}"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244E5AB-F4DB-7E48-A10B-BF3610332234}"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8AF1E8-A2F4-F346-82C2-832D3B0016C6}" type="datetimeFigureOut">
              <a:rPr lang="it-IT" smtClean="0"/>
              <a:t>05/03/21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44E5AB-F4DB-7E48-A10B-BF3610332234}"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tif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3.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50820" y="535483"/>
            <a:ext cx="7907380" cy="3064968"/>
          </a:xfrm>
        </p:spPr>
        <p:txBody>
          <a:bodyPr>
            <a:normAutofit/>
          </a:bodyPr>
          <a:lstStyle/>
          <a:p>
            <a:r>
              <a:rPr lang="it-IT" dirty="0"/>
              <a:t>Il reportage nel “villaggio globale” e la riflessione sui mutamenti del paesaggio </a:t>
            </a:r>
          </a:p>
        </p:txBody>
      </p:sp>
    </p:spTree>
    <p:extLst>
      <p:ext uri="{BB962C8B-B14F-4D97-AF65-F5344CB8AC3E}">
        <p14:creationId xmlns:p14="http://schemas.microsoft.com/office/powerpoint/2010/main" val="2825232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28324" y="5851111"/>
            <a:ext cx="8287352" cy="646331"/>
          </a:xfrm>
          <a:prstGeom prst="rect">
            <a:avLst/>
          </a:prstGeom>
          <a:noFill/>
        </p:spPr>
        <p:txBody>
          <a:bodyPr wrap="square" rtlCol="0">
            <a:spAutoFit/>
          </a:bodyPr>
          <a:lstStyle/>
          <a:p>
            <a:pPr algn="ctr"/>
            <a:r>
              <a:rPr lang="it-IT" dirty="0"/>
              <a:t>Philip Jones Griffiths, </a:t>
            </a:r>
            <a:r>
              <a:rPr lang="it-IT" i="1" dirty="0"/>
              <a:t>Battaglia di Saigon. Profuga dopo il bombardamento americano</a:t>
            </a:r>
            <a:r>
              <a:rPr lang="it-IT" dirty="0"/>
              <a:t>, Vietnam, giugno 1968</a:t>
            </a:r>
          </a:p>
        </p:txBody>
      </p:sp>
      <p:pic>
        <p:nvPicPr>
          <p:cNvPr id="2" name="Immagine 1">
            <a:extLst>
              <a:ext uri="{FF2B5EF4-FFF2-40B4-BE49-F238E27FC236}">
                <a16:creationId xmlns:a16="http://schemas.microsoft.com/office/drawing/2014/main" id="{3D1E7F12-2EDD-274E-A914-C50B943250E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7760" y="629593"/>
            <a:ext cx="7488481" cy="5010811"/>
          </a:xfrm>
          <a:prstGeom prst="rect">
            <a:avLst/>
          </a:prstGeom>
        </p:spPr>
      </p:pic>
    </p:spTree>
    <p:extLst>
      <p:ext uri="{BB962C8B-B14F-4D97-AF65-F5344CB8AC3E}">
        <p14:creationId xmlns:p14="http://schemas.microsoft.com/office/powerpoint/2010/main" val="3285775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Josef </a:t>
            </a:r>
            <a:r>
              <a:rPr lang="it-IT" dirty="0" err="1"/>
              <a:t>Koudelka</a:t>
            </a:r>
            <a:r>
              <a:rPr lang="it-IT" dirty="0"/>
              <a:t>, </a:t>
            </a:r>
            <a:r>
              <a:rPr lang="it-IT" i="1" dirty="0"/>
              <a:t>Dichiarazione</a:t>
            </a:r>
            <a:r>
              <a:rPr lang="it-IT" dirty="0"/>
              <a:t>, 1981</a:t>
            </a:r>
          </a:p>
        </p:txBody>
      </p:sp>
      <p:sp>
        <p:nvSpPr>
          <p:cNvPr id="3" name="Segnaposto contenuto 2"/>
          <p:cNvSpPr>
            <a:spLocks noGrp="1"/>
          </p:cNvSpPr>
          <p:nvPr>
            <p:ph idx="1"/>
          </p:nvPr>
        </p:nvSpPr>
        <p:spPr/>
        <p:txBody>
          <a:bodyPr>
            <a:normAutofit fontScale="62500" lnSpcReduction="20000"/>
          </a:bodyPr>
          <a:lstStyle/>
          <a:p>
            <a:pPr algn="just"/>
            <a:r>
              <a:rPr lang="it-IT" dirty="0"/>
              <a:t>Alcuni fotografano sapendo fin dall’inizio che cosa intendono rappresentare. Anch’io a volte lo faccio, ma molto spesso non lo so e nemmeno voglio saperlo. Preferisco lasciarmi sorprendere da quello che vedo, scoprire le cose. Secondo me non ci sono regole inderogabili su come fotografare. O forse ce n’è una: fotografare così come ci si sente di fotografare. Non parlo di regole di comportamento: queste sono impossibili da definire, semplicemente si basano sul rispetto degli altri. Basti dire che a volte non fotografo, nonostante io abbia di fronte una situazione potenzialmente molto forte. Negli ultimi dieci anni ciò che mi ha interessato di più è ottenere il massimo – il massimo che è presente in una situazione e il massimo che io posso trarre da questa. A volte ottengo questo risultato immediatamente ma di solito, per un motivo o un altro, non riesco a trarre subito il massimo da una situazione e dunque devo scattare più volte, finché non ottengo il risultato. Questo ripetuto sforzo mi aiuta anche e mi rassicura sul fatto di essere riuscito a ottenere il massimo […]. Mi interessano i momenti nei quali tutti diamo il massimo. Ma sono anche disponibile ai momenti di casualità e di improvvisazione. A volte proprio da questi nascono le fotografie migliori.</a:t>
            </a:r>
          </a:p>
          <a:p>
            <a:endParaRPr lang="it-IT" dirty="0"/>
          </a:p>
        </p:txBody>
      </p:sp>
    </p:spTree>
    <p:extLst>
      <p:ext uri="{BB962C8B-B14F-4D97-AF65-F5344CB8AC3E}">
        <p14:creationId xmlns:p14="http://schemas.microsoft.com/office/powerpoint/2010/main" val="1324731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sef Koudelka, I carri armati del Patto di Varsavia invadono Praga, Praga, agosto 1968,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99060" y="1055939"/>
            <a:ext cx="7618769" cy="4237957"/>
          </a:xfrm>
        </p:spPr>
      </p:pic>
      <p:sp>
        <p:nvSpPr>
          <p:cNvPr id="5" name="CasellaDiTesto 4"/>
          <p:cNvSpPr txBox="1"/>
          <p:nvPr/>
        </p:nvSpPr>
        <p:spPr>
          <a:xfrm>
            <a:off x="588137" y="5837652"/>
            <a:ext cx="7640614" cy="380266"/>
          </a:xfrm>
          <a:prstGeom prst="rect">
            <a:avLst/>
          </a:prstGeom>
          <a:noFill/>
        </p:spPr>
        <p:txBody>
          <a:bodyPr wrap="square" rtlCol="0">
            <a:spAutoFit/>
          </a:bodyPr>
          <a:lstStyle/>
          <a:p>
            <a:pPr algn="ctr"/>
            <a:r>
              <a:rPr lang="it-IT" dirty="0"/>
              <a:t>Josef </a:t>
            </a:r>
            <a:r>
              <a:rPr lang="it-IT" dirty="0" err="1"/>
              <a:t>Koudelka</a:t>
            </a:r>
            <a:r>
              <a:rPr lang="it-IT" dirty="0"/>
              <a:t>, </a:t>
            </a:r>
            <a:r>
              <a:rPr lang="it-IT" i="1" dirty="0"/>
              <a:t>I carri armati del Patto di Varsavia invadono Praga</a:t>
            </a:r>
            <a:r>
              <a:rPr lang="it-IT" dirty="0"/>
              <a:t>, agosto 1968</a:t>
            </a:r>
          </a:p>
        </p:txBody>
      </p:sp>
    </p:spTree>
    <p:extLst>
      <p:ext uri="{BB962C8B-B14F-4D97-AF65-F5344CB8AC3E}">
        <p14:creationId xmlns:p14="http://schemas.microsoft.com/office/powerpoint/2010/main" val="1863502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Josef Koudelka, Praga, 196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41547" y="566654"/>
            <a:ext cx="8460907" cy="4925206"/>
          </a:xfrm>
        </p:spPr>
      </p:pic>
      <p:sp>
        <p:nvSpPr>
          <p:cNvPr id="7" name="CasellaDiTesto 6"/>
          <p:cNvSpPr txBox="1"/>
          <p:nvPr/>
        </p:nvSpPr>
        <p:spPr>
          <a:xfrm>
            <a:off x="3175824" y="5859919"/>
            <a:ext cx="2792351" cy="369332"/>
          </a:xfrm>
          <a:prstGeom prst="rect">
            <a:avLst/>
          </a:prstGeom>
          <a:noFill/>
        </p:spPr>
        <p:txBody>
          <a:bodyPr wrap="none" rtlCol="0">
            <a:spAutoFit/>
          </a:bodyPr>
          <a:lstStyle/>
          <a:p>
            <a:pPr algn="ctr"/>
            <a:r>
              <a:rPr lang="cs-CZ" dirty="0"/>
              <a:t>Josef Koudelka, </a:t>
            </a:r>
            <a:r>
              <a:rPr lang="cs-CZ" i="1" dirty="0"/>
              <a:t>Praga</a:t>
            </a:r>
            <a:r>
              <a:rPr lang="cs-CZ" dirty="0"/>
              <a:t>, 1968</a:t>
            </a:r>
            <a:endParaRPr lang="it-IT" dirty="0"/>
          </a:p>
        </p:txBody>
      </p:sp>
    </p:spTree>
    <p:extLst>
      <p:ext uri="{BB962C8B-B14F-4D97-AF65-F5344CB8AC3E}">
        <p14:creationId xmlns:p14="http://schemas.microsoft.com/office/powerpoint/2010/main" val="2929600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857802" y="5828304"/>
            <a:ext cx="7428395" cy="369332"/>
          </a:xfrm>
          <a:prstGeom prst="rect">
            <a:avLst/>
          </a:prstGeom>
          <a:noFill/>
        </p:spPr>
        <p:txBody>
          <a:bodyPr wrap="square" rtlCol="0">
            <a:spAutoFit/>
          </a:bodyPr>
          <a:lstStyle/>
          <a:p>
            <a:pPr algn="just"/>
            <a:r>
              <a:rPr lang="it-IT" dirty="0"/>
              <a:t>Josef </a:t>
            </a:r>
            <a:r>
              <a:rPr lang="it-IT" dirty="0" err="1"/>
              <a:t>Koudelka</a:t>
            </a:r>
            <a:r>
              <a:rPr lang="it-IT" dirty="0"/>
              <a:t>, </a:t>
            </a:r>
            <a:r>
              <a:rPr lang="it-IT" i="1" dirty="0"/>
              <a:t>Slovacchia, </a:t>
            </a:r>
            <a:r>
              <a:rPr lang="it-IT" i="1" dirty="0" err="1"/>
              <a:t>Jarabina</a:t>
            </a:r>
            <a:r>
              <a:rPr lang="it-IT" dirty="0"/>
              <a:t>, 1963, da </a:t>
            </a:r>
            <a:r>
              <a:rPr lang="it-IT" i="1" dirty="0" err="1"/>
              <a:t>Gitans</a:t>
            </a:r>
            <a:r>
              <a:rPr lang="it-IT" i="1" dirty="0"/>
              <a:t>. La fin </a:t>
            </a:r>
            <a:r>
              <a:rPr lang="it-IT" i="1" dirty="0" err="1"/>
              <a:t>du</a:t>
            </a:r>
            <a:r>
              <a:rPr lang="it-IT" i="1" dirty="0"/>
              <a:t> </a:t>
            </a:r>
            <a:r>
              <a:rPr lang="it-IT" i="1" dirty="0" err="1"/>
              <a:t>voyage</a:t>
            </a:r>
            <a:r>
              <a:rPr lang="it-IT" i="1" dirty="0"/>
              <a:t> </a:t>
            </a:r>
            <a:r>
              <a:rPr lang="it-IT" dirty="0"/>
              <a:t>(1975)</a:t>
            </a:r>
          </a:p>
        </p:txBody>
      </p:sp>
      <p:pic>
        <p:nvPicPr>
          <p:cNvPr id="2" name="Immagine 1">
            <a:extLst>
              <a:ext uri="{FF2B5EF4-FFF2-40B4-BE49-F238E27FC236}">
                <a16:creationId xmlns:a16="http://schemas.microsoft.com/office/drawing/2014/main" id="{3A3F41B8-14F1-8E41-867C-C01CFD31E77F}"/>
              </a:ext>
            </a:extLst>
          </p:cNvPr>
          <p:cNvPicPr>
            <a:picLocks noChangeAspect="1"/>
          </p:cNvPicPr>
          <p:nvPr/>
        </p:nvPicPr>
        <p:blipFill>
          <a:blip r:embed="rId2"/>
          <a:stretch>
            <a:fillRect/>
          </a:stretch>
        </p:blipFill>
        <p:spPr>
          <a:xfrm>
            <a:off x="789272" y="463605"/>
            <a:ext cx="7565457" cy="4795459"/>
          </a:xfrm>
          <a:prstGeom prst="rect">
            <a:avLst/>
          </a:prstGeom>
        </p:spPr>
      </p:pic>
    </p:spTree>
    <p:extLst>
      <p:ext uri="{BB962C8B-B14F-4D97-AF65-F5344CB8AC3E}">
        <p14:creationId xmlns:p14="http://schemas.microsoft.com/office/powerpoint/2010/main" val="1983507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88752" y="5855609"/>
            <a:ext cx="6966495" cy="369332"/>
          </a:xfrm>
          <a:prstGeom prst="rect">
            <a:avLst/>
          </a:prstGeom>
          <a:noFill/>
        </p:spPr>
        <p:txBody>
          <a:bodyPr wrap="none" rtlCol="0">
            <a:spAutoFit/>
          </a:bodyPr>
          <a:lstStyle/>
          <a:p>
            <a:pPr algn="ctr"/>
            <a:r>
              <a:rPr lang="it-IT" dirty="0"/>
              <a:t>Josef </a:t>
            </a:r>
            <a:r>
              <a:rPr lang="it-IT" dirty="0" err="1"/>
              <a:t>Koudelka</a:t>
            </a:r>
            <a:r>
              <a:rPr lang="it-IT" dirty="0"/>
              <a:t>, </a:t>
            </a:r>
            <a:r>
              <a:rPr lang="it-IT" i="1" dirty="0"/>
              <a:t>Zingari, Slovacchia</a:t>
            </a:r>
            <a:r>
              <a:rPr lang="it-IT" dirty="0"/>
              <a:t>, </a:t>
            </a:r>
            <a:r>
              <a:rPr lang="it-IT" dirty="0" err="1"/>
              <a:t>Zehra</a:t>
            </a:r>
            <a:r>
              <a:rPr lang="it-IT" dirty="0"/>
              <a:t>, 1967, stampa ai sali d'argento</a:t>
            </a:r>
          </a:p>
        </p:txBody>
      </p:sp>
      <p:pic>
        <p:nvPicPr>
          <p:cNvPr id="3" name="Immagine 2">
            <a:extLst>
              <a:ext uri="{FF2B5EF4-FFF2-40B4-BE49-F238E27FC236}">
                <a16:creationId xmlns:a16="http://schemas.microsoft.com/office/drawing/2014/main" id="{49CCD83E-44D7-5046-AE98-40CA7FE5DD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1758" y="744238"/>
            <a:ext cx="7220484" cy="4848039"/>
          </a:xfrm>
          <a:prstGeom prst="rect">
            <a:avLst/>
          </a:prstGeom>
        </p:spPr>
      </p:pic>
    </p:spTree>
    <p:extLst>
      <p:ext uri="{BB962C8B-B14F-4D97-AF65-F5344CB8AC3E}">
        <p14:creationId xmlns:p14="http://schemas.microsoft.com/office/powerpoint/2010/main" val="4048917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Ferdinando </a:t>
            </a:r>
            <a:r>
              <a:rPr lang="it-IT" dirty="0" err="1"/>
              <a:t>Scianna</a:t>
            </a:r>
            <a:r>
              <a:rPr lang="it-IT" dirty="0"/>
              <a:t> su Josef </a:t>
            </a:r>
            <a:r>
              <a:rPr lang="it-IT" dirty="0" err="1"/>
              <a:t>Koudelka</a:t>
            </a:r>
            <a:r>
              <a:rPr lang="it-IT" dirty="0"/>
              <a:t> (1999)</a:t>
            </a:r>
          </a:p>
        </p:txBody>
      </p:sp>
      <p:sp>
        <p:nvSpPr>
          <p:cNvPr id="3" name="Segnaposto contenuto 2"/>
          <p:cNvSpPr>
            <a:spLocks noGrp="1"/>
          </p:cNvSpPr>
          <p:nvPr>
            <p:ph idx="1"/>
          </p:nvPr>
        </p:nvSpPr>
        <p:spPr>
          <a:xfrm>
            <a:off x="457199" y="1638702"/>
            <a:ext cx="8311415" cy="4482966"/>
          </a:xfrm>
        </p:spPr>
        <p:txBody>
          <a:bodyPr>
            <a:normAutofit fontScale="92500" lnSpcReduction="20000"/>
          </a:bodyPr>
          <a:lstStyle/>
          <a:p>
            <a:pPr algn="just"/>
            <a:r>
              <a:rPr lang="it-IT" dirty="0"/>
              <a:t>[</a:t>
            </a:r>
            <a:r>
              <a:rPr lang="it-IT" i="1" dirty="0" err="1"/>
              <a:t>Gitans</a:t>
            </a:r>
            <a:r>
              <a:rPr lang="it-IT" i="1" dirty="0"/>
              <a:t>.</a:t>
            </a:r>
            <a:r>
              <a:rPr lang="it-IT" dirty="0"/>
              <a:t> </a:t>
            </a:r>
            <a:r>
              <a:rPr lang="it-IT" i="1" dirty="0"/>
              <a:t>La fin </a:t>
            </a:r>
            <a:r>
              <a:rPr lang="it-IT" i="1" dirty="0" err="1"/>
              <a:t>du</a:t>
            </a:r>
            <a:r>
              <a:rPr lang="it-IT" i="1" dirty="0"/>
              <a:t> </a:t>
            </a:r>
            <a:r>
              <a:rPr lang="it-IT" i="1" dirty="0" err="1"/>
              <a:t>voyage</a:t>
            </a:r>
            <a:r>
              <a:rPr lang="it-IT" dirty="0"/>
              <a:t>]: queste immagini, che costituiscono un corpus fotografico tra i più forti e coerenti della cultura visiva contemporanea, non sono un saggio sociologico sugli zingari e sulla loro tragica vicenda, ma un prodigioso </a:t>
            </a:r>
            <a:r>
              <a:rPr lang="it-IT" i="1" dirty="0" err="1"/>
              <a:t>llanto</a:t>
            </a:r>
            <a:r>
              <a:rPr lang="it-IT" dirty="0"/>
              <a:t>, canto e lamento, sulla fine del viaggio di ogni cosa, appunto, e nello stesso tempo un disperato tentativo di arrestare, nel diamante della forma in cui vengono incatenati gli istanti, il loro inevitabile precipitare nel nulla. Gli zingari e la fotografia finiscono con l’assumere lo stesso valore simbolico e metaforico. Sono teatro della vita. </a:t>
            </a:r>
          </a:p>
          <a:p>
            <a:endParaRPr lang="it-IT" dirty="0"/>
          </a:p>
        </p:txBody>
      </p:sp>
    </p:spTree>
    <p:extLst>
      <p:ext uri="{BB962C8B-B14F-4D97-AF65-F5344CB8AC3E}">
        <p14:creationId xmlns:p14="http://schemas.microsoft.com/office/powerpoint/2010/main" val="3666520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William Jenkins, </a:t>
            </a:r>
            <a:r>
              <a:rPr lang="it-IT" i="1" dirty="0"/>
              <a:t>I Nuovi Topografi. Introduzione </a:t>
            </a:r>
            <a:r>
              <a:rPr lang="it-IT" dirty="0"/>
              <a:t>(1975)</a:t>
            </a:r>
          </a:p>
        </p:txBody>
      </p:sp>
      <p:sp>
        <p:nvSpPr>
          <p:cNvPr id="3" name="Segnaposto contenuto 2"/>
          <p:cNvSpPr>
            <a:spLocks noGrp="1"/>
          </p:cNvSpPr>
          <p:nvPr>
            <p:ph idx="1"/>
          </p:nvPr>
        </p:nvSpPr>
        <p:spPr>
          <a:xfrm>
            <a:off x="457200" y="1875591"/>
            <a:ext cx="8229600" cy="4525963"/>
          </a:xfrm>
        </p:spPr>
        <p:txBody>
          <a:bodyPr>
            <a:noAutofit/>
          </a:bodyPr>
          <a:lstStyle/>
          <a:p>
            <a:pPr algn="just"/>
            <a:r>
              <a:rPr lang="it-IT" sz="1600" dirty="0"/>
              <a:t>Non c’è dubbio che al centro di questa mostra c’è una questione di stile. Bisogna anche subito chiarire che mentre questa mia introduzione considera la mostra un evento stilistico, i significati e gli obiettivi di queste fotografie sono molto più ricchi e vanno al di là di una questione estetica […]. Sembrerebbe logico vedere queste opere come l’attualizzazione di una modalità che prese avvio nei primi anni Sessanta con Edward </a:t>
            </a:r>
            <a:r>
              <a:rPr lang="it-IT" sz="1600" dirty="0" err="1"/>
              <a:t>Ruscha</a:t>
            </a:r>
            <a:r>
              <a:rPr lang="it-IT" sz="1600" dirty="0"/>
              <a:t>. I suoi libri […] possedevano una purezza rigorosa e insieme una inespressività e un disinteresse casuale per l’importanza delle immagini che permettevano perfino di utilizzare fotografie non fatte da </a:t>
            </a:r>
            <a:r>
              <a:rPr lang="it-IT" sz="1600" dirty="0" err="1"/>
              <a:t>Ruscha</a:t>
            </a:r>
            <a:r>
              <a:rPr lang="it-IT" sz="1600" dirty="0"/>
              <a:t> stesso. Le immagini erano prive di qualunque abbellimento estetico e ridotte a uno stato essenzialmente topografico, e restituivano un notevole insieme di informazioni visive, evitando però nel modo più assoluto le questioni della bellezza, dell’emozione, dell’opinione. Al di là del soggetto veniva mantenuta un’apparenza di neutralità […]. Il termine </a:t>
            </a:r>
            <a:r>
              <a:rPr lang="it-IT" sz="1600" i="1" dirty="0"/>
              <a:t>topografia</a:t>
            </a:r>
            <a:r>
              <a:rPr lang="it-IT" sz="1600" dirty="0"/>
              <a:t> oggi viene in genere utilizzato in connessione con carte geografiche, terre descritte da mappe, e non stimola molto l’immaginazione a vedere le fotografie come mappe. Ma per amore di chiarezza può essere utile riferirsi al significato originale: “La accurata e dettagliata descrizione di un particolare luogo, città, distretto, stato, regione o zona”. La parola importante è descrizione, perché se si pensa che la fotografia faccia molte cose a e per i suoi soggetti, ciò che fa principalmente e meglio è descriverli […]. Se </a:t>
            </a:r>
            <a:r>
              <a:rPr lang="it-IT" sz="1600" i="1" dirty="0"/>
              <a:t>The New </a:t>
            </a:r>
            <a:r>
              <a:rPr lang="it-IT" sz="1600" i="1" dirty="0" err="1"/>
              <a:t>Topographics</a:t>
            </a:r>
            <a:r>
              <a:rPr lang="it-IT" sz="1600" i="1" dirty="0"/>
              <a:t> </a:t>
            </a:r>
            <a:r>
              <a:rPr lang="it-IT" sz="1600" dirty="0"/>
              <a:t>ha uno scopo principale, questo è semplicemente postulare, almeno per il momento, che cosa significa fotografia documentaria.</a:t>
            </a:r>
          </a:p>
          <a:p>
            <a:pPr algn="just"/>
            <a:endParaRPr lang="it-IT" sz="1600" dirty="0"/>
          </a:p>
        </p:txBody>
      </p:sp>
    </p:spTree>
    <p:extLst>
      <p:ext uri="{BB962C8B-B14F-4D97-AF65-F5344CB8AC3E}">
        <p14:creationId xmlns:p14="http://schemas.microsoft.com/office/powerpoint/2010/main" val="2495863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Adams, Colorado Spings, Colorado, 1968, stampa all'argento, 15 x 1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63635" y="341432"/>
            <a:ext cx="7216730" cy="5674360"/>
          </a:xfrm>
        </p:spPr>
      </p:pic>
      <p:sp>
        <p:nvSpPr>
          <p:cNvPr id="5" name="CasellaDiTesto 4"/>
          <p:cNvSpPr txBox="1"/>
          <p:nvPr/>
        </p:nvSpPr>
        <p:spPr>
          <a:xfrm>
            <a:off x="2170725" y="6112614"/>
            <a:ext cx="4802550" cy="369332"/>
          </a:xfrm>
          <a:prstGeom prst="rect">
            <a:avLst/>
          </a:prstGeom>
          <a:noFill/>
        </p:spPr>
        <p:txBody>
          <a:bodyPr wrap="square" rtlCol="0">
            <a:spAutoFit/>
          </a:bodyPr>
          <a:lstStyle/>
          <a:p>
            <a:pPr algn="just"/>
            <a:r>
              <a:rPr lang="it-IT" dirty="0"/>
              <a:t>Robert Adams, </a:t>
            </a:r>
            <a:r>
              <a:rPr lang="it-IT" i="1" dirty="0"/>
              <a:t>Colorado Springs</a:t>
            </a:r>
            <a:r>
              <a:rPr lang="it-IT" dirty="0"/>
              <a:t>, Colorado, 1968</a:t>
            </a:r>
          </a:p>
        </p:txBody>
      </p:sp>
    </p:spTree>
    <p:extLst>
      <p:ext uri="{BB962C8B-B14F-4D97-AF65-F5344CB8AC3E}">
        <p14:creationId xmlns:p14="http://schemas.microsoft.com/office/powerpoint/2010/main" val="68803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Adams, Case mobili, Jefferson County, Colorado, 1973, stampa ai sali d'argento, 20,3 x 25,4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938463" y="521649"/>
            <a:ext cx="7267074" cy="5234257"/>
          </a:xfrm>
        </p:spPr>
      </p:pic>
      <p:sp>
        <p:nvSpPr>
          <p:cNvPr id="5" name="CasellaDiTesto 4"/>
          <p:cNvSpPr txBox="1"/>
          <p:nvPr/>
        </p:nvSpPr>
        <p:spPr>
          <a:xfrm>
            <a:off x="1780673" y="6080288"/>
            <a:ext cx="5900286" cy="378263"/>
          </a:xfrm>
          <a:prstGeom prst="rect">
            <a:avLst/>
          </a:prstGeom>
          <a:noFill/>
        </p:spPr>
        <p:txBody>
          <a:bodyPr wrap="square" rtlCol="0">
            <a:spAutoFit/>
          </a:bodyPr>
          <a:lstStyle/>
          <a:p>
            <a:pPr algn="just"/>
            <a:r>
              <a:rPr lang="it-IT" dirty="0"/>
              <a:t>Robert Adams, </a:t>
            </a:r>
            <a:r>
              <a:rPr lang="it-IT" i="1" dirty="0"/>
              <a:t>Case mobili, Jefferson County</a:t>
            </a:r>
            <a:r>
              <a:rPr lang="it-IT" dirty="0"/>
              <a:t>, Colorado, 1973</a:t>
            </a:r>
          </a:p>
        </p:txBody>
      </p:sp>
    </p:spTree>
    <p:extLst>
      <p:ext uri="{BB962C8B-B14F-4D97-AF65-F5344CB8AC3E}">
        <p14:creationId xmlns:p14="http://schemas.microsoft.com/office/powerpoint/2010/main" val="326142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dirty="0"/>
              <a:t>Don </a:t>
            </a:r>
            <a:r>
              <a:rPr lang="it-IT" dirty="0" err="1"/>
              <a:t>McCullin</a:t>
            </a:r>
            <a:r>
              <a:rPr lang="it-IT" dirty="0"/>
              <a:t>, </a:t>
            </a:r>
            <a:r>
              <a:rPr lang="it-IT" i="1" dirty="0"/>
              <a:t>Dichiarazione </a:t>
            </a:r>
            <a:r>
              <a:rPr lang="it-IT" dirty="0"/>
              <a:t>(1981)</a:t>
            </a:r>
          </a:p>
        </p:txBody>
      </p:sp>
      <p:sp>
        <p:nvSpPr>
          <p:cNvPr id="3" name="Segnaposto contenuto 2"/>
          <p:cNvSpPr>
            <a:spLocks noGrp="1"/>
          </p:cNvSpPr>
          <p:nvPr>
            <p:ph idx="1"/>
          </p:nvPr>
        </p:nvSpPr>
        <p:spPr/>
        <p:txBody>
          <a:bodyPr>
            <a:normAutofit fontScale="62500" lnSpcReduction="20000"/>
          </a:bodyPr>
          <a:lstStyle/>
          <a:p>
            <a:pPr algn="just"/>
            <a:r>
              <a:rPr lang="it-IT" dirty="0"/>
              <a:t>Il mio approccio alla fotografia è sempre stato molto fisico. Il mio lavoro richiede una certa durezza e anche una certa forma atletica, e ci ho sempre messo tutte le mie energie. Ma più che questo, le mie fotografie hanno le caratteristiche quasi di un contatto fisico. Negli ultimi vent’anni ho fotografato molte guerre e tragedie umane. E l’ho sempre fatto in modo molto diretto, forte. Non mi sono mai avvicinato a queste situazioni con idee preconcette. Conosco il lavoro di fotografi che sono fieri del contenuto intellettuale delle loro immagini, ma io opero volutamente in modo diverso. Parto in modo aperto, pronto a prendere quello che c’è da prendere, vado diretto e agisco […]. Ho registrato ciò che certi essere umani fanno ad altri essere umani. È forse meglio lasciare che le cose accadano senza testimoniarlo, senza mostrare ciò che realmente sta succedendo? […] In guerra sono sempre in prima linea insieme ai soldati […]. Faccio fotografie, ma mi comporto sempre prima di tutto come una persona e poi come un fotografo. Non c’è un solo momento nel quale io mi comporti come </a:t>
            </a:r>
            <a:r>
              <a:rPr lang="it-IT" i="1" dirty="0"/>
              <a:t>il</a:t>
            </a:r>
            <a:r>
              <a:rPr lang="it-IT" dirty="0"/>
              <a:t> fotografo. Bisogna comportarsi da esseri umani.</a:t>
            </a:r>
          </a:p>
          <a:p>
            <a:endParaRPr lang="it-IT" dirty="0"/>
          </a:p>
        </p:txBody>
      </p:sp>
    </p:spTree>
    <p:extLst>
      <p:ext uri="{BB962C8B-B14F-4D97-AF65-F5344CB8AC3E}">
        <p14:creationId xmlns:p14="http://schemas.microsoft.com/office/powerpoint/2010/main" val="28730865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Adams, Morchia di petrolio che brucia, a nord di Denver, Colorado, 1974.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155032" y="365760"/>
            <a:ext cx="6805061" cy="5380522"/>
          </a:xfrm>
        </p:spPr>
      </p:pic>
      <p:sp>
        <p:nvSpPr>
          <p:cNvPr id="5" name="CasellaDiTesto 4"/>
          <p:cNvSpPr txBox="1"/>
          <p:nvPr/>
        </p:nvSpPr>
        <p:spPr>
          <a:xfrm>
            <a:off x="718536" y="6083228"/>
            <a:ext cx="7678051" cy="369332"/>
          </a:xfrm>
          <a:prstGeom prst="rect">
            <a:avLst/>
          </a:prstGeom>
          <a:noFill/>
        </p:spPr>
        <p:txBody>
          <a:bodyPr wrap="square" rtlCol="0">
            <a:spAutoFit/>
          </a:bodyPr>
          <a:lstStyle/>
          <a:p>
            <a:pPr algn="just"/>
            <a:r>
              <a:rPr lang="it-IT" dirty="0"/>
              <a:t>Robert Adams, </a:t>
            </a:r>
            <a:r>
              <a:rPr lang="it-IT" i="1" dirty="0"/>
              <a:t>Morchia di petrolio che brucia, a nord di Denver</a:t>
            </a:r>
            <a:r>
              <a:rPr lang="it-IT" dirty="0"/>
              <a:t>, Colorado, 1974</a:t>
            </a:r>
          </a:p>
        </p:txBody>
      </p:sp>
    </p:spTree>
    <p:extLst>
      <p:ext uri="{BB962C8B-B14F-4D97-AF65-F5344CB8AC3E}">
        <p14:creationId xmlns:p14="http://schemas.microsoft.com/office/powerpoint/2010/main" val="3151171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adams-1997a.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44853" y="791411"/>
            <a:ext cx="7654295" cy="5157002"/>
          </a:xfrm>
        </p:spPr>
      </p:pic>
      <p:sp>
        <p:nvSpPr>
          <p:cNvPr id="5" name="CasellaDiTesto 4"/>
          <p:cNvSpPr txBox="1"/>
          <p:nvPr/>
        </p:nvSpPr>
        <p:spPr>
          <a:xfrm>
            <a:off x="3444394" y="6121084"/>
            <a:ext cx="2255212" cy="369332"/>
          </a:xfrm>
          <a:prstGeom prst="rect">
            <a:avLst/>
          </a:prstGeom>
          <a:noFill/>
        </p:spPr>
        <p:txBody>
          <a:bodyPr wrap="square" rtlCol="0">
            <a:spAutoFit/>
          </a:bodyPr>
          <a:lstStyle/>
          <a:p>
            <a:pPr algn="ctr"/>
            <a:r>
              <a:rPr lang="tr-TR" dirty="0"/>
              <a:t>Robert Adams, 1997</a:t>
            </a:r>
            <a:endParaRPr lang="it-IT" dirty="0"/>
          </a:p>
        </p:txBody>
      </p:sp>
    </p:spTree>
    <p:extLst>
      <p:ext uri="{BB962C8B-B14F-4D97-AF65-F5344CB8AC3E}">
        <p14:creationId xmlns:p14="http://schemas.microsoft.com/office/powerpoint/2010/main" val="2707038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Robert Adams, </a:t>
            </a:r>
            <a:r>
              <a:rPr lang="it-IT" i="1" dirty="0"/>
              <a:t>Verità e paesaggio </a:t>
            </a:r>
            <a:r>
              <a:rPr lang="it-IT" dirty="0"/>
              <a:t>(1981)</a:t>
            </a:r>
          </a:p>
        </p:txBody>
      </p:sp>
      <p:sp>
        <p:nvSpPr>
          <p:cNvPr id="3" name="Segnaposto contenuto 2"/>
          <p:cNvSpPr>
            <a:spLocks noGrp="1"/>
          </p:cNvSpPr>
          <p:nvPr>
            <p:ph idx="1"/>
          </p:nvPr>
        </p:nvSpPr>
        <p:spPr/>
        <p:txBody>
          <a:bodyPr>
            <a:normAutofit fontScale="62500" lnSpcReduction="20000"/>
          </a:bodyPr>
          <a:lstStyle/>
          <a:p>
            <a:pPr algn="just"/>
            <a:r>
              <a:rPr lang="it-IT" dirty="0"/>
              <a:t>Certo, ai giorni nostri la grandiosità del paesaggio può talvolta essere fonte di pena. I bei luoghi che percorriamo in cerca di ispirazione ci sorprendono per la malinconia cui possono indurre […]. Il nostro sconforto di fronte alla bellezza è causato senza dubbio dal modo in cui abbiamo danneggiato il paesaggio, dalla nostra incapacità a porci limiti, dal fatto che solo pochi di noi possono ancora sperare di possedere un pezzo di terra intatta. I luoghi incontaminati ci rattristano perché, in definitiva, non sono più veri […]. Dall’arte del paesaggio, come indica il termine, ci aspettiamo prima di tutto una registrazione dei luoghi […]. Anche se non siamo più ingenui come una volta riguardo all’oggettività delle immagini, possiamo continuare ad apprezzarle anzitutto come memoria di quel che è esterno a noi, di ciò che è distinto da noi. C’è una certezza nella geografia che può salvarci dall’oscurità dell’egotismo romantico. Se quest’arte non fosse altro che reportage, sarebbe una forma di indagine scientifica, il che non è. Nell’arte del paesaggio è sempre presente un aspetto soggettivo, qualcosa dell’immagine che ci parla tanto di colui che è dietro l’apparecchio quanto di ciò che gli sta davanti.</a:t>
            </a:r>
          </a:p>
          <a:p>
            <a:endParaRPr lang="it-IT" dirty="0"/>
          </a:p>
        </p:txBody>
      </p:sp>
    </p:spTree>
    <p:extLst>
      <p:ext uri="{BB962C8B-B14F-4D97-AF65-F5344CB8AC3E}">
        <p14:creationId xmlns:p14="http://schemas.microsoft.com/office/powerpoint/2010/main" val="39437466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448277" y="6117550"/>
            <a:ext cx="6247446" cy="369332"/>
          </a:xfrm>
          <a:prstGeom prst="rect">
            <a:avLst/>
          </a:prstGeom>
          <a:noFill/>
        </p:spPr>
        <p:txBody>
          <a:bodyPr wrap="square" rtlCol="0">
            <a:spAutoFit/>
          </a:bodyPr>
          <a:lstStyle/>
          <a:p>
            <a:pPr algn="ctr"/>
            <a:r>
              <a:rPr lang="it-IT" dirty="0"/>
              <a:t>Lewis </a:t>
            </a:r>
            <a:r>
              <a:rPr lang="it-IT" dirty="0" err="1"/>
              <a:t>Baltz</a:t>
            </a:r>
            <a:r>
              <a:rPr lang="it-IT" dirty="0"/>
              <a:t>, </a:t>
            </a:r>
            <a:r>
              <a:rPr lang="it-IT" i="1" dirty="0" err="1"/>
              <a:t>Tract</a:t>
            </a:r>
            <a:r>
              <a:rPr lang="it-IT" i="1" dirty="0"/>
              <a:t> House n. 22</a:t>
            </a:r>
            <a:r>
              <a:rPr lang="it-IT" dirty="0"/>
              <a:t>, dalla serie </a:t>
            </a:r>
            <a:r>
              <a:rPr lang="it-IT" i="1" dirty="0"/>
              <a:t>The </a:t>
            </a:r>
            <a:r>
              <a:rPr lang="it-IT" i="1" dirty="0" err="1"/>
              <a:t>Tract</a:t>
            </a:r>
            <a:r>
              <a:rPr lang="it-IT" i="1" dirty="0"/>
              <a:t> </a:t>
            </a:r>
            <a:r>
              <a:rPr lang="it-IT" i="1" dirty="0" err="1"/>
              <a:t>House</a:t>
            </a:r>
            <a:r>
              <a:rPr lang="it-IT" dirty="0" err="1"/>
              <a:t>s</a:t>
            </a:r>
            <a:r>
              <a:rPr lang="it-IT" dirty="0"/>
              <a:t>, 1971</a:t>
            </a:r>
          </a:p>
        </p:txBody>
      </p:sp>
      <p:pic>
        <p:nvPicPr>
          <p:cNvPr id="2" name="Immagine 1">
            <a:extLst>
              <a:ext uri="{FF2B5EF4-FFF2-40B4-BE49-F238E27FC236}">
                <a16:creationId xmlns:a16="http://schemas.microsoft.com/office/drawing/2014/main" id="{E261E78B-866B-0F45-8BDF-827B15FA6C0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71600" y="1020275"/>
            <a:ext cx="6400801" cy="4361103"/>
          </a:xfrm>
          <a:prstGeom prst="rect">
            <a:avLst/>
          </a:prstGeom>
        </p:spPr>
      </p:pic>
    </p:spTree>
    <p:extLst>
      <p:ext uri="{BB962C8B-B14F-4D97-AF65-F5344CB8AC3E}">
        <p14:creationId xmlns:p14="http://schemas.microsoft.com/office/powerpoint/2010/main" val="772944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ewis Baltz, Western Carpet Mills (lato est), 1231 Warner, Tustin, 1974, stampa ai sali d'argento, 15,1 x 22,8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877411" y="1453783"/>
            <a:ext cx="5389178" cy="3686453"/>
          </a:xfrm>
        </p:spPr>
      </p:pic>
      <p:sp>
        <p:nvSpPr>
          <p:cNvPr id="5" name="CasellaDiTesto 4"/>
          <p:cNvSpPr txBox="1"/>
          <p:nvPr/>
        </p:nvSpPr>
        <p:spPr>
          <a:xfrm>
            <a:off x="1182638" y="6110668"/>
            <a:ext cx="6778724" cy="369332"/>
          </a:xfrm>
          <a:prstGeom prst="rect">
            <a:avLst/>
          </a:prstGeom>
          <a:noFill/>
        </p:spPr>
        <p:txBody>
          <a:bodyPr wrap="square" rtlCol="0">
            <a:spAutoFit/>
          </a:bodyPr>
          <a:lstStyle/>
          <a:p>
            <a:pPr algn="ctr"/>
            <a:r>
              <a:rPr lang="it-IT" dirty="0"/>
              <a:t>Lewis </a:t>
            </a:r>
            <a:r>
              <a:rPr lang="it-IT" dirty="0" err="1"/>
              <a:t>Baltz</a:t>
            </a:r>
            <a:r>
              <a:rPr lang="it-IT" dirty="0"/>
              <a:t>, </a:t>
            </a:r>
            <a:r>
              <a:rPr lang="it-IT" i="1" dirty="0"/>
              <a:t>Western </a:t>
            </a:r>
            <a:r>
              <a:rPr lang="it-IT" i="1" dirty="0" err="1"/>
              <a:t>Carpet</a:t>
            </a:r>
            <a:r>
              <a:rPr lang="it-IT" i="1" dirty="0"/>
              <a:t> </a:t>
            </a:r>
            <a:r>
              <a:rPr lang="it-IT" i="1" dirty="0" err="1"/>
              <a:t>Mills</a:t>
            </a:r>
            <a:r>
              <a:rPr lang="it-IT" i="1" dirty="0"/>
              <a:t> (lato est), 1231 Warner, </a:t>
            </a:r>
            <a:r>
              <a:rPr lang="it-IT" i="1" dirty="0" err="1"/>
              <a:t>Tustin</a:t>
            </a:r>
            <a:r>
              <a:rPr lang="it-IT" dirty="0"/>
              <a:t>, 1974</a:t>
            </a:r>
          </a:p>
        </p:txBody>
      </p:sp>
    </p:spTree>
    <p:extLst>
      <p:ext uri="{BB962C8B-B14F-4D97-AF65-F5344CB8AC3E}">
        <p14:creationId xmlns:p14="http://schemas.microsoft.com/office/powerpoint/2010/main" val="33473959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Nicholas Nixon, Edifici a Tremont Street, Boston, 1975,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22952" y="804864"/>
            <a:ext cx="8298096" cy="4610220"/>
          </a:xfrm>
        </p:spPr>
      </p:pic>
      <p:sp>
        <p:nvSpPr>
          <p:cNvPr id="5" name="CasellaDiTesto 4"/>
          <p:cNvSpPr txBox="1"/>
          <p:nvPr/>
        </p:nvSpPr>
        <p:spPr>
          <a:xfrm>
            <a:off x="1968082" y="6085332"/>
            <a:ext cx="5207835" cy="373219"/>
          </a:xfrm>
          <a:prstGeom prst="rect">
            <a:avLst/>
          </a:prstGeom>
          <a:noFill/>
        </p:spPr>
        <p:txBody>
          <a:bodyPr wrap="square" rtlCol="0">
            <a:spAutoFit/>
          </a:bodyPr>
          <a:lstStyle/>
          <a:p>
            <a:pPr algn="just"/>
            <a:r>
              <a:rPr lang="it-IT" dirty="0"/>
              <a:t>Nicholas Nixon, </a:t>
            </a:r>
            <a:r>
              <a:rPr lang="it-IT" i="1" dirty="0"/>
              <a:t>Edifici a </a:t>
            </a:r>
            <a:r>
              <a:rPr lang="it-IT" i="1" dirty="0" err="1"/>
              <a:t>Tremont</a:t>
            </a:r>
            <a:r>
              <a:rPr lang="it-IT" i="1" dirty="0"/>
              <a:t> Street, Boston</a:t>
            </a:r>
            <a:r>
              <a:rPr lang="it-IT" dirty="0"/>
              <a:t>, 1975</a:t>
            </a:r>
          </a:p>
        </p:txBody>
      </p:sp>
    </p:spTree>
    <p:extLst>
      <p:ext uri="{BB962C8B-B14F-4D97-AF65-F5344CB8AC3E}">
        <p14:creationId xmlns:p14="http://schemas.microsoft.com/office/powerpoint/2010/main" val="2204973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Nicholas Nixon, Brown Sisters,197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05820" y="910273"/>
            <a:ext cx="8132361" cy="4911139"/>
          </a:xfrm>
        </p:spPr>
      </p:pic>
      <p:sp>
        <p:nvSpPr>
          <p:cNvPr id="5" name="CasellaDiTesto 4"/>
          <p:cNvSpPr txBox="1"/>
          <p:nvPr/>
        </p:nvSpPr>
        <p:spPr>
          <a:xfrm>
            <a:off x="2807786" y="6114839"/>
            <a:ext cx="3528427" cy="369332"/>
          </a:xfrm>
          <a:prstGeom prst="rect">
            <a:avLst/>
          </a:prstGeom>
          <a:noFill/>
        </p:spPr>
        <p:txBody>
          <a:bodyPr wrap="square" rtlCol="0">
            <a:spAutoFit/>
          </a:bodyPr>
          <a:lstStyle/>
          <a:p>
            <a:pPr algn="ctr"/>
            <a:r>
              <a:rPr lang="en-US" dirty="0"/>
              <a:t>Nicholas Nixon</a:t>
            </a:r>
            <a:r>
              <a:rPr lang="en-US" i="1" dirty="0"/>
              <a:t>, Brown Sisters</a:t>
            </a:r>
            <a:r>
              <a:rPr lang="en-US" dirty="0"/>
              <a:t>, 1975</a:t>
            </a:r>
            <a:endParaRPr lang="it-IT" dirty="0"/>
          </a:p>
        </p:txBody>
      </p:sp>
    </p:spTree>
    <p:extLst>
      <p:ext uri="{BB962C8B-B14F-4D97-AF65-F5344CB8AC3E}">
        <p14:creationId xmlns:p14="http://schemas.microsoft.com/office/powerpoint/2010/main" val="16903624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Nicholas Nixon, Brown Sisters osservate dai visitatori di Paris Photo, novembre 201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55583" y="673351"/>
            <a:ext cx="7632834" cy="5132773"/>
          </a:xfrm>
        </p:spPr>
      </p:pic>
      <p:sp>
        <p:nvSpPr>
          <p:cNvPr id="5" name="CasellaDiTesto 4"/>
          <p:cNvSpPr txBox="1"/>
          <p:nvPr/>
        </p:nvSpPr>
        <p:spPr>
          <a:xfrm>
            <a:off x="547714" y="6110383"/>
            <a:ext cx="8048572" cy="369332"/>
          </a:xfrm>
          <a:prstGeom prst="rect">
            <a:avLst/>
          </a:prstGeom>
          <a:noFill/>
        </p:spPr>
        <p:txBody>
          <a:bodyPr wrap="square" rtlCol="0">
            <a:spAutoFit/>
          </a:bodyPr>
          <a:lstStyle/>
          <a:p>
            <a:pPr algn="just"/>
            <a:r>
              <a:rPr lang="it-IT" dirty="0"/>
              <a:t>Nicholas Nixon, </a:t>
            </a:r>
            <a:r>
              <a:rPr lang="it-IT" i="1" dirty="0" err="1"/>
              <a:t>Brown</a:t>
            </a:r>
            <a:r>
              <a:rPr lang="it-IT" i="1" dirty="0"/>
              <a:t> </a:t>
            </a:r>
            <a:r>
              <a:rPr lang="it-IT" i="1" dirty="0" err="1"/>
              <a:t>Sisters</a:t>
            </a:r>
            <a:r>
              <a:rPr lang="it-IT" i="1" dirty="0"/>
              <a:t> osservate dai visitatori di Paris Photo</a:t>
            </a:r>
            <a:r>
              <a:rPr lang="it-IT" dirty="0"/>
              <a:t>, novembre 2014</a:t>
            </a:r>
          </a:p>
        </p:txBody>
      </p:sp>
    </p:spTree>
    <p:extLst>
      <p:ext uri="{BB962C8B-B14F-4D97-AF65-F5344CB8AC3E}">
        <p14:creationId xmlns:p14="http://schemas.microsoft.com/office/powerpoint/2010/main" val="1542012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47612" y="6114683"/>
            <a:ext cx="8248775" cy="369332"/>
          </a:xfrm>
          <a:prstGeom prst="rect">
            <a:avLst/>
          </a:prstGeom>
          <a:noFill/>
        </p:spPr>
        <p:txBody>
          <a:bodyPr wrap="square" rtlCol="0">
            <a:spAutoFit/>
          </a:bodyPr>
          <a:lstStyle/>
          <a:p>
            <a:pPr algn="ctr"/>
            <a:r>
              <a:rPr lang="en-US" dirty="0"/>
              <a:t>Stephen Shore, </a:t>
            </a:r>
            <a:r>
              <a:rPr lang="en-US" i="1" dirty="0"/>
              <a:t>Second Street e South Man Street, Kalispell, Montana</a:t>
            </a:r>
            <a:r>
              <a:rPr lang="en-US" dirty="0"/>
              <a:t>,</a:t>
            </a:r>
            <a:r>
              <a:rPr lang="en-US" i="1" dirty="0"/>
              <a:t> 22 </a:t>
            </a:r>
            <a:r>
              <a:rPr lang="en-US" i="1" dirty="0" err="1"/>
              <a:t>agosto</a:t>
            </a:r>
            <a:r>
              <a:rPr lang="en-US" i="1" dirty="0"/>
              <a:t> 1974</a:t>
            </a:r>
            <a:endParaRPr lang="it-IT" dirty="0"/>
          </a:p>
        </p:txBody>
      </p:sp>
      <p:pic>
        <p:nvPicPr>
          <p:cNvPr id="3" name="Immagine 2">
            <a:extLst>
              <a:ext uri="{FF2B5EF4-FFF2-40B4-BE49-F238E27FC236}">
                <a16:creationId xmlns:a16="http://schemas.microsoft.com/office/drawing/2014/main" id="{6A9B41E9-FBDE-294D-937A-ADAB005FE475}"/>
              </a:ext>
            </a:extLst>
          </p:cNvPr>
          <p:cNvPicPr>
            <a:picLocks noChangeAspect="1"/>
          </p:cNvPicPr>
          <p:nvPr/>
        </p:nvPicPr>
        <p:blipFill>
          <a:blip r:embed="rId2"/>
          <a:stretch>
            <a:fillRect/>
          </a:stretch>
        </p:blipFill>
        <p:spPr>
          <a:xfrm>
            <a:off x="1231375" y="541289"/>
            <a:ext cx="6681250" cy="5253120"/>
          </a:xfrm>
          <a:prstGeom prst="rect">
            <a:avLst/>
          </a:prstGeom>
        </p:spPr>
      </p:pic>
    </p:spTree>
    <p:extLst>
      <p:ext uri="{BB962C8B-B14F-4D97-AF65-F5344CB8AC3E}">
        <p14:creationId xmlns:p14="http://schemas.microsoft.com/office/powerpoint/2010/main" val="36632083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325562"/>
          </a:xfrm>
        </p:spPr>
        <p:txBody>
          <a:bodyPr>
            <a:normAutofit fontScale="90000"/>
          </a:bodyPr>
          <a:lstStyle/>
          <a:p>
            <a:r>
              <a:rPr lang="it-IT" dirty="0"/>
              <a:t>François </a:t>
            </a:r>
            <a:r>
              <a:rPr lang="it-IT" dirty="0" err="1"/>
              <a:t>Hers</a:t>
            </a:r>
            <a:r>
              <a:rPr lang="it-IT" dirty="0"/>
              <a:t> e Bernard </a:t>
            </a:r>
            <a:r>
              <a:rPr lang="it-IT" dirty="0" err="1"/>
              <a:t>Latarjet</a:t>
            </a:r>
            <a:r>
              <a:rPr lang="it-IT" dirty="0"/>
              <a:t>, </a:t>
            </a:r>
            <a:r>
              <a:rPr lang="it-IT" i="1" dirty="0"/>
              <a:t>L’esperienza del paesaggio</a:t>
            </a:r>
            <a:r>
              <a:rPr lang="it-IT" dirty="0"/>
              <a:t> (1985) </a:t>
            </a:r>
          </a:p>
        </p:txBody>
      </p:sp>
      <p:sp>
        <p:nvSpPr>
          <p:cNvPr id="3" name="Segnaposto contenuto 2"/>
          <p:cNvSpPr>
            <a:spLocks noGrp="1"/>
          </p:cNvSpPr>
          <p:nvPr>
            <p:ph idx="1"/>
          </p:nvPr>
        </p:nvSpPr>
        <p:spPr>
          <a:xfrm>
            <a:off x="457200" y="1958336"/>
            <a:ext cx="8229600" cy="4167827"/>
          </a:xfrm>
        </p:spPr>
        <p:txBody>
          <a:bodyPr>
            <a:normAutofit fontScale="55000" lnSpcReduction="20000"/>
          </a:bodyPr>
          <a:lstStyle/>
          <a:p>
            <a:pPr algn="just"/>
            <a:r>
              <a:rPr lang="it-IT" dirty="0"/>
              <a:t>L’incarico della DATAR riguarda un campo di lavoro complesso e indefinibile: la situazione del paesaggio, della vita, del lavoro nella Francia degli anni Ottanta. Va sottolineato che questa complessità esige uno speciale metodo di lavoro: selezione  dei fotografi, rapporti con loro, ideazione degli incarichi, interpretazione delle immagini. Innanzitutto, dobbiamo considerare la difficoltà estrema di un’indagine il cui oggetto, in precedenza strutturato secondo il vecchio ordine di una società rurale, ha vissuto una rottura brutale, senza precedenti. Chi afferma che il paesaggio più che vivere mutamenti sta sparendo sottolinea proprio l’impossibilità, da parte di valori e tecniche tradizionali, di rappresentare un soggetto che ora è completamente frammentato. Un paesaggio coerente, docile alla rappresentazione panoramica, viene sostituito da frammenti o relitti […]. La DATAR ha colto la dimensione culturale del progetto fin dall’inizio. Il paesaggio non è solo una realtà visiva, ma soprattutto la rappresentazione di quanto una cultura ha da offrire […]. A questo punto, dovremmo asserire che mentre la DATAR ha bisogno degli artisti per sviluppare il suo lavoro di ricerca, i fotografi hanno bisogno di incarichi di lavoro per superare gli ostacoli loro imposti contemporaneamente dagli sviluppi dell’arte moderna, dal mercato dell’arte, e dalla domanda crescente di illustratori specializzati.</a:t>
            </a:r>
          </a:p>
          <a:p>
            <a:endParaRPr lang="it-IT" dirty="0"/>
          </a:p>
        </p:txBody>
      </p:sp>
    </p:spTree>
    <p:extLst>
      <p:ext uri="{BB962C8B-B14F-4D97-AF65-F5344CB8AC3E}">
        <p14:creationId xmlns:p14="http://schemas.microsoft.com/office/powerpoint/2010/main" val="401345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Don McCullin, The Destruction Business, 1971.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514952" y="1208790"/>
            <a:ext cx="8114097" cy="3876872"/>
          </a:xfrm>
        </p:spPr>
      </p:pic>
      <p:sp>
        <p:nvSpPr>
          <p:cNvPr id="7" name="CasellaDiTesto 6"/>
          <p:cNvSpPr txBox="1"/>
          <p:nvPr/>
        </p:nvSpPr>
        <p:spPr>
          <a:xfrm>
            <a:off x="2329927" y="5834930"/>
            <a:ext cx="4484145" cy="369332"/>
          </a:xfrm>
          <a:prstGeom prst="rect">
            <a:avLst/>
          </a:prstGeom>
          <a:noFill/>
        </p:spPr>
        <p:txBody>
          <a:bodyPr wrap="none" rtlCol="0">
            <a:spAutoFit/>
          </a:bodyPr>
          <a:lstStyle/>
          <a:p>
            <a:pPr algn="ctr"/>
            <a:r>
              <a:rPr lang="en-US" dirty="0"/>
              <a:t>Don </a:t>
            </a:r>
            <a:r>
              <a:rPr lang="en-US" dirty="0" err="1"/>
              <a:t>McCullin</a:t>
            </a:r>
            <a:r>
              <a:rPr lang="en-US" dirty="0"/>
              <a:t>, </a:t>
            </a:r>
            <a:r>
              <a:rPr lang="en-US" i="1" dirty="0"/>
              <a:t>The Destruction Business</a:t>
            </a:r>
            <a:r>
              <a:rPr lang="en-US" dirty="0"/>
              <a:t>, 1971</a:t>
            </a:r>
            <a:endParaRPr lang="it-IT" dirty="0"/>
          </a:p>
        </p:txBody>
      </p:sp>
    </p:spTree>
    <p:extLst>
      <p:ext uri="{BB962C8B-B14F-4D97-AF65-F5344CB8AC3E}">
        <p14:creationId xmlns:p14="http://schemas.microsoft.com/office/powerpoint/2010/main" val="24191617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abriele Baislico, Dieppe, 1984, stampa alla gelatina d'argento, 100 x 130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43669" y="376238"/>
            <a:ext cx="8056662" cy="5238670"/>
          </a:xfrm>
        </p:spPr>
      </p:pic>
      <p:sp>
        <p:nvSpPr>
          <p:cNvPr id="5" name="CasellaDiTesto 4"/>
          <p:cNvSpPr txBox="1"/>
          <p:nvPr/>
        </p:nvSpPr>
        <p:spPr>
          <a:xfrm>
            <a:off x="2980057" y="6123246"/>
            <a:ext cx="3183885" cy="369332"/>
          </a:xfrm>
          <a:prstGeom prst="rect">
            <a:avLst/>
          </a:prstGeom>
          <a:noFill/>
        </p:spPr>
        <p:txBody>
          <a:bodyPr wrap="none" rtlCol="0">
            <a:spAutoFit/>
          </a:bodyPr>
          <a:lstStyle/>
          <a:p>
            <a:r>
              <a:rPr lang="it-IT" dirty="0"/>
              <a:t>Gabriele Basilico, </a:t>
            </a:r>
            <a:r>
              <a:rPr lang="it-IT" i="1" dirty="0" err="1"/>
              <a:t>Dieppe</a:t>
            </a:r>
            <a:r>
              <a:rPr lang="it-IT" dirty="0"/>
              <a:t>, 1984</a:t>
            </a:r>
          </a:p>
        </p:txBody>
      </p:sp>
    </p:spTree>
    <p:extLst>
      <p:ext uri="{BB962C8B-B14F-4D97-AF65-F5344CB8AC3E}">
        <p14:creationId xmlns:p14="http://schemas.microsoft.com/office/powerpoint/2010/main" val="42317346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Gabriele Basilico, </a:t>
            </a:r>
            <a:r>
              <a:rPr lang="it-IT" i="1" dirty="0"/>
              <a:t>Per una lentezza dello sguardo</a:t>
            </a:r>
            <a:r>
              <a:rPr lang="it-IT" dirty="0"/>
              <a:t> (1992)</a:t>
            </a:r>
          </a:p>
        </p:txBody>
      </p:sp>
      <p:sp>
        <p:nvSpPr>
          <p:cNvPr id="3" name="Segnaposto contenuto 2"/>
          <p:cNvSpPr>
            <a:spLocks noGrp="1"/>
          </p:cNvSpPr>
          <p:nvPr>
            <p:ph idx="1"/>
          </p:nvPr>
        </p:nvSpPr>
        <p:spPr>
          <a:xfrm>
            <a:off x="457200" y="1906190"/>
            <a:ext cx="8229600" cy="4525963"/>
          </a:xfrm>
        </p:spPr>
        <p:txBody>
          <a:bodyPr>
            <a:normAutofit fontScale="47500" lnSpcReduction="20000"/>
          </a:bodyPr>
          <a:lstStyle/>
          <a:p>
            <a:pPr algn="just"/>
            <a:r>
              <a:rPr lang="it-IT" dirty="0"/>
              <a:t>Negli anni 1984-1985 il lavoro condotto lungo le coste del nord della Francia mi ha consentito una lenta e progressiva modificazione del modo di osservare, un arricchimento del rapporto tra lo sguardo e la rappresentazione del mondo […]. Le grandi visioni d’insieme, i punti di fuga che avvicinano l’orizzonte, il gioco dialettico dei vari piani e l’armonia che unisce le diverse parti, erano diventati per me nuovi terreni di conquista. L’osservazione insistente e il ritorno in alcuni luoghi avevano generato un rapporto di maggiore confidenza, quasi di affetto, come se le città, i villaggi, i cieli, le campagne, i paesaggi, guardati con il giusto approccio, avessero potuto restituire e irraggiare una loro armonia che aveva come riscontro un mio armonico “benessere” di comprensione. Al “momento decisivo”, al quale mi aveva abituato la lezione del reportage, avevo preferito sostituire, attraverso progressioni successive, la “lentezza dello sguardo”, quasi a voler cogliere tutti i particolari fino alla complessità delle cose che, a una minuziosa osservazione, il paesaggio sapeva restituire. In queste condizioni mi piace pensare di essere quasi scomparso, in quanto fotografo, di essermi saputo mettere da parte, rinunciando al narcisismo e a una rappresentazione troppo soggettiva e spesso artificiosa in favore di una riproduzione apparentemente oggettiva fino all’assenza, ma caratterizzata dal rispetto verso le cose […]. “Contemplazione”: parola che per anni ha significato solo sentimentalismo e disimpegno, per me oggi significa visione diretta e cosciente, pura, senza acrobazie di interpretazione. Non serve più costruire la fotografia in maniera artificiosa poiché, da un punto di vista “eccezionale”, è sufficiente guardare in modo “normale”, rinunciando alle perversioni delle ottiche: la fotografia diventa meno carica di segno interpretativo, lasciando alla natura e alla luce il compito di esprimere e autorappresentarsi.</a:t>
            </a:r>
          </a:p>
          <a:p>
            <a:pPr algn="just"/>
            <a:endParaRPr lang="it-IT" dirty="0"/>
          </a:p>
        </p:txBody>
      </p:sp>
    </p:spTree>
    <p:extLst>
      <p:ext uri="{BB962C8B-B14F-4D97-AF65-F5344CB8AC3E}">
        <p14:creationId xmlns:p14="http://schemas.microsoft.com/office/powerpoint/2010/main" val="26580137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abriele Basilico, Ault, 1985.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813335" y="423879"/>
            <a:ext cx="7517330" cy="5413271"/>
          </a:xfrm>
        </p:spPr>
      </p:pic>
      <p:sp>
        <p:nvSpPr>
          <p:cNvPr id="5" name="CasellaDiTesto 4"/>
          <p:cNvSpPr txBox="1"/>
          <p:nvPr/>
        </p:nvSpPr>
        <p:spPr>
          <a:xfrm>
            <a:off x="3168104" y="6156219"/>
            <a:ext cx="2807792" cy="369332"/>
          </a:xfrm>
          <a:prstGeom prst="rect">
            <a:avLst/>
          </a:prstGeom>
          <a:noFill/>
        </p:spPr>
        <p:txBody>
          <a:bodyPr wrap="none" rtlCol="0">
            <a:spAutoFit/>
          </a:bodyPr>
          <a:lstStyle/>
          <a:p>
            <a:pPr algn="ctr"/>
            <a:r>
              <a:rPr lang="it-IT" dirty="0"/>
              <a:t>Gabriele Basilico, </a:t>
            </a:r>
            <a:r>
              <a:rPr lang="it-IT" i="1" dirty="0" err="1"/>
              <a:t>Ault</a:t>
            </a:r>
            <a:r>
              <a:rPr lang="it-IT" dirty="0"/>
              <a:t>, 1985</a:t>
            </a:r>
          </a:p>
        </p:txBody>
      </p:sp>
    </p:spTree>
    <p:extLst>
      <p:ext uri="{BB962C8B-B14F-4D97-AF65-F5344CB8AC3E}">
        <p14:creationId xmlns:p14="http://schemas.microsoft.com/office/powerpoint/2010/main" val="10926626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abriele Basilico, Le Tréport, Mers-Les Bains, 198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93082" y="416343"/>
            <a:ext cx="7957836" cy="5419511"/>
          </a:xfrm>
        </p:spPr>
      </p:pic>
      <p:sp>
        <p:nvSpPr>
          <p:cNvPr id="5" name="CasellaDiTesto 4"/>
          <p:cNvSpPr txBox="1"/>
          <p:nvPr/>
        </p:nvSpPr>
        <p:spPr>
          <a:xfrm>
            <a:off x="2154517" y="6137536"/>
            <a:ext cx="4834966" cy="369332"/>
          </a:xfrm>
          <a:prstGeom prst="rect">
            <a:avLst/>
          </a:prstGeom>
          <a:noFill/>
        </p:spPr>
        <p:txBody>
          <a:bodyPr wrap="square" rtlCol="0">
            <a:spAutoFit/>
          </a:bodyPr>
          <a:lstStyle/>
          <a:p>
            <a:pPr algn="ctr"/>
            <a:r>
              <a:rPr lang="it-IT" dirty="0"/>
              <a:t>Gabriele Basilico, </a:t>
            </a:r>
            <a:r>
              <a:rPr lang="it-IT" i="1" dirty="0"/>
              <a:t>Le </a:t>
            </a:r>
            <a:r>
              <a:rPr lang="it-IT" i="1" dirty="0" err="1"/>
              <a:t>Tréport</a:t>
            </a:r>
            <a:r>
              <a:rPr lang="it-IT" i="1" dirty="0"/>
              <a:t>, </a:t>
            </a:r>
            <a:r>
              <a:rPr lang="it-IT" i="1" dirty="0" err="1"/>
              <a:t>Mers-Les</a:t>
            </a:r>
            <a:r>
              <a:rPr lang="it-IT" i="1" dirty="0"/>
              <a:t> Bains</a:t>
            </a:r>
            <a:r>
              <a:rPr lang="it-IT" dirty="0"/>
              <a:t>, 1985</a:t>
            </a:r>
          </a:p>
        </p:txBody>
      </p:sp>
    </p:spTree>
    <p:extLst>
      <p:ext uri="{BB962C8B-B14F-4D97-AF65-F5344CB8AC3E}">
        <p14:creationId xmlns:p14="http://schemas.microsoft.com/office/powerpoint/2010/main" val="1312273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2089783"/>
            <a:ext cx="8229600" cy="4525963"/>
          </a:xfrm>
        </p:spPr>
        <p:txBody>
          <a:bodyPr>
            <a:normAutofit fontScale="47500" lnSpcReduction="20000"/>
          </a:bodyPr>
          <a:lstStyle/>
          <a:p>
            <a:pPr algn="just"/>
            <a:r>
              <a:rPr lang="it-IT" dirty="0"/>
              <a:t>Un dato di fatto è che oggi la maggior parte delle immagini che vediamo è composta da facce. Il nostro panorama visivo è pieno di facce […]. Il rapporto tra la faccia e il luogo in cui questa faccia vive, abita, mangia, sogna, si muove, non viene più considerato. La strategia di richiamare nuovamente l’attenzione sull’ambiente nella sua complessità mi sembra, anche culturalmente, davvero importante. Perché io credo che (è una teoria molto personale) dietro ai disastri dell’ambiente, a parte i meccanismi insiti in un determinato tipo di sviluppo, vi sia una disaffezione – chiamiamola disaffezione – che l’uomo ha sviluppato nei confronti del suo ambiente negli ultimi 30 o 40 anni, alla quale ha corrisposto una fondamentale incapacità di relazionarsi con l’ambiente attraverso la rappresentazione. Quindi il recupero della rappresentazione visiva, oltre alla parola o all’informazione “tecnica”, come strumento di relazione con il mondo, di rapporto con l’ambiente, può avere un grande peso culturale e una grande efficacia. Questa è una delle ragioni che alcuni anni fa mi hanno spinto a organizzare una grande mostra di fotografia italiana, che comprendeva il lavoro di una ventina di fotografi, ironicamente intitolata </a:t>
            </a:r>
            <a:r>
              <a:rPr lang="it-IT" i="1" dirty="0"/>
              <a:t>Viaggio in Italia</a:t>
            </a:r>
            <a:r>
              <a:rPr lang="it-IT" dirty="0"/>
              <a:t>. Volevo sottolineare la necessità non tanto di riappropriarsi dell’ambiente, ma di relazionarsi di nuovo con l’ambiente nel suo insieme […]. Questa negazione dello spazio in cui viviamo credo sia un dato storicamente molto significativo: all’incapacità di rapportarci con lo spazio, con l’ambiente, corrisponde un’assenza di rappresentazione. Da questo deriva, probabilmente, una progressiva disattenzione, e in qualche misura un atteggiamento di incuria nei confronti delle problematiche ambientali, ecologiche. In questo senso la fotografia può costituire uno strumento fondamentale, che permette di recuperare un rapporto più diretto con l’ambiente, consentendo un’apertura di maggiore complessità, permettendo scoperte non solo di bellezza ma anche di valori di altro segno. </a:t>
            </a:r>
          </a:p>
        </p:txBody>
      </p:sp>
      <p:sp>
        <p:nvSpPr>
          <p:cNvPr id="4" name="Titolo 3"/>
          <p:cNvSpPr>
            <a:spLocks noGrp="1"/>
          </p:cNvSpPr>
          <p:nvPr>
            <p:ph type="title"/>
          </p:nvPr>
        </p:nvSpPr>
        <p:spPr>
          <a:xfrm>
            <a:off x="457200" y="122396"/>
            <a:ext cx="8686800" cy="1509435"/>
          </a:xfrm>
        </p:spPr>
        <p:txBody>
          <a:bodyPr>
            <a:noAutofit/>
          </a:bodyPr>
          <a:lstStyle/>
          <a:p>
            <a:r>
              <a:rPr lang="it-IT" sz="3200" dirty="0"/>
              <a:t>Luigi </a:t>
            </a:r>
            <a:r>
              <a:rPr lang="it-IT" sz="3200" dirty="0" err="1"/>
              <a:t>Ghirri</a:t>
            </a:r>
            <a:r>
              <a:rPr lang="it-IT" sz="3200" dirty="0"/>
              <a:t>, </a:t>
            </a:r>
            <a:r>
              <a:rPr lang="it-IT" sz="3200" i="1" dirty="0"/>
              <a:t>Su Viaggio in Italia</a:t>
            </a:r>
            <a:r>
              <a:rPr lang="it-IT" sz="3200" dirty="0"/>
              <a:t> (lezione del 3 febbraio 1989, prima parte, in </a:t>
            </a:r>
            <a:r>
              <a:rPr lang="it-IT" sz="3200" i="1" dirty="0"/>
              <a:t>Lezioni di fotografia</a:t>
            </a:r>
            <a:r>
              <a:rPr lang="it-IT" sz="3200" dirty="0"/>
              <a:t>, </a:t>
            </a:r>
            <a:r>
              <a:rPr lang="it-IT" sz="3200"/>
              <a:t>2010)</a:t>
            </a:r>
            <a:endParaRPr lang="it-IT" sz="3200" dirty="0"/>
          </a:p>
        </p:txBody>
      </p:sp>
    </p:spTree>
    <p:extLst>
      <p:ext uri="{BB962C8B-B14F-4D97-AF65-F5344CB8AC3E}">
        <p14:creationId xmlns:p14="http://schemas.microsoft.com/office/powerpoint/2010/main" val="10199674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067424" y="2642025"/>
            <a:ext cx="2710816" cy="1200329"/>
          </a:xfrm>
          <a:prstGeom prst="rect">
            <a:avLst/>
          </a:prstGeom>
          <a:noFill/>
        </p:spPr>
        <p:txBody>
          <a:bodyPr wrap="square" rtlCol="0">
            <a:spAutoFit/>
          </a:bodyPr>
          <a:lstStyle/>
          <a:p>
            <a:pPr algn="ctr"/>
            <a:r>
              <a:rPr lang="it-IT" dirty="0"/>
              <a:t>Luigi </a:t>
            </a:r>
            <a:r>
              <a:rPr lang="it-IT" dirty="0" err="1"/>
              <a:t>Ghirri</a:t>
            </a:r>
            <a:r>
              <a:rPr lang="it-IT" dirty="0"/>
              <a:t> (a cura di), Catalogo della Mostra </a:t>
            </a:r>
            <a:r>
              <a:rPr lang="it-IT" i="1" dirty="0"/>
              <a:t>Viaggio in Italia</a:t>
            </a:r>
            <a:r>
              <a:rPr lang="it-IT" dirty="0"/>
              <a:t>, Il Quadrante, 1984</a:t>
            </a:r>
          </a:p>
        </p:txBody>
      </p:sp>
      <p:pic>
        <p:nvPicPr>
          <p:cNvPr id="7" name="Immagine 6">
            <a:extLst>
              <a:ext uri="{FF2B5EF4-FFF2-40B4-BE49-F238E27FC236}">
                <a16:creationId xmlns:a16="http://schemas.microsoft.com/office/drawing/2014/main" id="{660EE1CB-F4E9-3742-AEBE-5D73414C24BD}"/>
              </a:ext>
            </a:extLst>
          </p:cNvPr>
          <p:cNvPicPr>
            <a:picLocks noChangeAspect="1"/>
          </p:cNvPicPr>
          <p:nvPr/>
        </p:nvPicPr>
        <p:blipFill>
          <a:blip r:embed="rId2"/>
          <a:stretch>
            <a:fillRect/>
          </a:stretch>
        </p:blipFill>
        <p:spPr>
          <a:xfrm>
            <a:off x="270230" y="99540"/>
            <a:ext cx="5344807" cy="6647769"/>
          </a:xfrm>
          <a:prstGeom prst="rect">
            <a:avLst/>
          </a:prstGeom>
        </p:spPr>
      </p:pic>
    </p:spTree>
    <p:extLst>
      <p:ext uri="{BB962C8B-B14F-4D97-AF65-F5344CB8AC3E}">
        <p14:creationId xmlns:p14="http://schemas.microsoft.com/office/powerpoint/2010/main" val="10768073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760596" y="3052448"/>
            <a:ext cx="2777012" cy="369332"/>
          </a:xfrm>
          <a:prstGeom prst="rect">
            <a:avLst/>
          </a:prstGeom>
          <a:noFill/>
        </p:spPr>
        <p:txBody>
          <a:bodyPr wrap="square" rtlCol="0">
            <a:spAutoFit/>
          </a:bodyPr>
          <a:lstStyle/>
          <a:p>
            <a:pPr algn="ctr"/>
            <a:r>
              <a:rPr lang="it-IT" dirty="0"/>
              <a:t>Luigi </a:t>
            </a:r>
            <a:r>
              <a:rPr lang="it-IT" dirty="0" err="1"/>
              <a:t>Ghirri</a:t>
            </a:r>
            <a:r>
              <a:rPr lang="it-IT" dirty="0"/>
              <a:t>, </a:t>
            </a:r>
            <a:r>
              <a:rPr lang="it-IT" i="1" dirty="0"/>
              <a:t>Modena</a:t>
            </a:r>
            <a:r>
              <a:rPr lang="it-IT" dirty="0"/>
              <a:t>, 1973</a:t>
            </a:r>
          </a:p>
        </p:txBody>
      </p:sp>
      <p:pic>
        <p:nvPicPr>
          <p:cNvPr id="4" name="Immagine 3">
            <a:extLst>
              <a:ext uri="{FF2B5EF4-FFF2-40B4-BE49-F238E27FC236}">
                <a16:creationId xmlns:a16="http://schemas.microsoft.com/office/drawing/2014/main" id="{A62D1E3F-B070-2540-A829-55B68AE808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1858" y="182879"/>
            <a:ext cx="4341146" cy="6477803"/>
          </a:xfrm>
          <a:prstGeom prst="rect">
            <a:avLst/>
          </a:prstGeom>
        </p:spPr>
      </p:pic>
    </p:spTree>
    <p:extLst>
      <p:ext uri="{BB962C8B-B14F-4D97-AF65-F5344CB8AC3E}">
        <p14:creationId xmlns:p14="http://schemas.microsoft.com/office/powerpoint/2010/main" val="18514220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uigi Ghirri, Cittanova, 198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12137" y="297963"/>
            <a:ext cx="8319727" cy="5684713"/>
          </a:xfrm>
        </p:spPr>
      </p:pic>
      <p:sp>
        <p:nvSpPr>
          <p:cNvPr id="5" name="CasellaDiTesto 4"/>
          <p:cNvSpPr txBox="1"/>
          <p:nvPr/>
        </p:nvSpPr>
        <p:spPr>
          <a:xfrm>
            <a:off x="3181009" y="6129069"/>
            <a:ext cx="2781982" cy="369332"/>
          </a:xfrm>
          <a:prstGeom prst="rect">
            <a:avLst/>
          </a:prstGeom>
          <a:noFill/>
        </p:spPr>
        <p:txBody>
          <a:bodyPr wrap="none" rtlCol="0">
            <a:spAutoFit/>
          </a:bodyPr>
          <a:lstStyle/>
          <a:p>
            <a:pPr algn="ctr"/>
            <a:r>
              <a:rPr lang="it-IT" dirty="0"/>
              <a:t>Luigi </a:t>
            </a:r>
            <a:r>
              <a:rPr lang="it-IT" dirty="0" err="1"/>
              <a:t>Ghirri</a:t>
            </a:r>
            <a:r>
              <a:rPr lang="it-IT" dirty="0"/>
              <a:t>,</a:t>
            </a:r>
            <a:r>
              <a:rPr lang="it-IT" i="1" dirty="0"/>
              <a:t> Cittanova</a:t>
            </a:r>
            <a:r>
              <a:rPr lang="it-IT" dirty="0"/>
              <a:t>, 1985</a:t>
            </a:r>
          </a:p>
        </p:txBody>
      </p:sp>
    </p:spTree>
    <p:extLst>
      <p:ext uri="{BB962C8B-B14F-4D97-AF65-F5344CB8AC3E}">
        <p14:creationId xmlns:p14="http://schemas.microsoft.com/office/powerpoint/2010/main" val="24763479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abriele Basilico Milano, 1980, stamopa ai sali d'argento, 143 x 113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22367" y="258177"/>
            <a:ext cx="5071527" cy="6209067"/>
          </a:xfrm>
        </p:spPr>
      </p:pic>
      <p:sp>
        <p:nvSpPr>
          <p:cNvPr id="6" name="CasellaDiTesto 5"/>
          <p:cNvSpPr txBox="1"/>
          <p:nvPr/>
        </p:nvSpPr>
        <p:spPr>
          <a:xfrm>
            <a:off x="5420730" y="2741145"/>
            <a:ext cx="3646270" cy="923330"/>
          </a:xfrm>
          <a:prstGeom prst="rect">
            <a:avLst/>
          </a:prstGeom>
          <a:noFill/>
        </p:spPr>
        <p:txBody>
          <a:bodyPr wrap="square" rtlCol="0">
            <a:spAutoFit/>
          </a:bodyPr>
          <a:lstStyle/>
          <a:p>
            <a:pPr algn="ctr"/>
            <a:r>
              <a:rPr lang="it-IT" dirty="0"/>
              <a:t>Gabriele Basilico </a:t>
            </a:r>
            <a:r>
              <a:rPr lang="it-IT" i="1" dirty="0"/>
              <a:t>Milano, 1980</a:t>
            </a:r>
            <a:r>
              <a:rPr lang="it-IT" dirty="0"/>
              <a:t>, stampa alla gelatina ai sali d'argento, 143 x 113 cm</a:t>
            </a:r>
          </a:p>
        </p:txBody>
      </p:sp>
    </p:spTree>
    <p:extLst>
      <p:ext uri="{BB962C8B-B14F-4D97-AF65-F5344CB8AC3E}">
        <p14:creationId xmlns:p14="http://schemas.microsoft.com/office/powerpoint/2010/main" val="6479641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134910" y="6131858"/>
            <a:ext cx="2874179" cy="366543"/>
          </a:xfrm>
          <a:prstGeom prst="rect">
            <a:avLst/>
          </a:prstGeom>
          <a:noFill/>
        </p:spPr>
        <p:txBody>
          <a:bodyPr wrap="square" rtlCol="0">
            <a:spAutoFit/>
          </a:bodyPr>
          <a:lstStyle/>
          <a:p>
            <a:pPr algn="ctr"/>
            <a:r>
              <a:rPr lang="it-IT" dirty="0"/>
              <a:t>Mimmo Jodice, </a:t>
            </a:r>
            <a:r>
              <a:rPr lang="it-IT" i="1" dirty="0"/>
              <a:t>Napoli</a:t>
            </a:r>
            <a:r>
              <a:rPr lang="it-IT" dirty="0"/>
              <a:t>, 1980</a:t>
            </a:r>
          </a:p>
        </p:txBody>
      </p:sp>
      <p:pic>
        <p:nvPicPr>
          <p:cNvPr id="6" name="Immagine 5">
            <a:extLst>
              <a:ext uri="{FF2B5EF4-FFF2-40B4-BE49-F238E27FC236}">
                <a16:creationId xmlns:a16="http://schemas.microsoft.com/office/drawing/2014/main" id="{6DDA9C10-14CA-3F4B-9AD7-170E31894C73}"/>
              </a:ext>
            </a:extLst>
          </p:cNvPr>
          <p:cNvPicPr>
            <a:picLocks noChangeAspect="1"/>
          </p:cNvPicPr>
          <p:nvPr/>
        </p:nvPicPr>
        <p:blipFill>
          <a:blip r:embed="rId2"/>
          <a:stretch>
            <a:fillRect/>
          </a:stretch>
        </p:blipFill>
        <p:spPr>
          <a:xfrm>
            <a:off x="540941" y="707642"/>
            <a:ext cx="8064043" cy="5173394"/>
          </a:xfrm>
          <a:prstGeom prst="rect">
            <a:avLst/>
          </a:prstGeom>
        </p:spPr>
      </p:pic>
    </p:spTree>
    <p:extLst>
      <p:ext uri="{BB962C8B-B14F-4D97-AF65-F5344CB8AC3E}">
        <p14:creationId xmlns:p14="http://schemas.microsoft.com/office/powerpoint/2010/main" val="731319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189256" y="5839068"/>
            <a:ext cx="7098096" cy="646331"/>
          </a:xfrm>
          <a:prstGeom prst="rect">
            <a:avLst/>
          </a:prstGeom>
          <a:noFill/>
        </p:spPr>
        <p:txBody>
          <a:bodyPr wrap="square" rtlCol="0">
            <a:spAutoFit/>
          </a:bodyPr>
          <a:lstStyle/>
          <a:p>
            <a:pPr algn="ctr"/>
            <a:r>
              <a:rPr lang="it-IT" dirty="0"/>
              <a:t>Don </a:t>
            </a:r>
            <a:r>
              <a:rPr lang="it-IT" dirty="0" err="1"/>
              <a:t>McCullin</a:t>
            </a:r>
            <a:r>
              <a:rPr lang="it-IT" dirty="0"/>
              <a:t>, </a:t>
            </a:r>
            <a:r>
              <a:rPr lang="it-IT" i="1" dirty="0"/>
              <a:t>Sospetto vietcong catturato da soldati del Vietnam del Sud, delta del Mekong, Vietnam del Sud</a:t>
            </a:r>
            <a:r>
              <a:rPr lang="it-IT" dirty="0"/>
              <a:t>, 1965</a:t>
            </a:r>
          </a:p>
        </p:txBody>
      </p:sp>
      <p:pic>
        <p:nvPicPr>
          <p:cNvPr id="6" name="Segnaposto contenuto 5" descr="Don McCullin, Sospetto vietcong catturato da soldati del Vietnam del Sud, delta del Mekong, Vietnam del Sud, 1965,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044854" y="1554214"/>
            <a:ext cx="5054292" cy="3518300"/>
          </a:xfrm>
        </p:spPr>
      </p:pic>
    </p:spTree>
    <p:extLst>
      <p:ext uri="{BB962C8B-B14F-4D97-AF65-F5344CB8AC3E}">
        <p14:creationId xmlns:p14="http://schemas.microsoft.com/office/powerpoint/2010/main" val="9749590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Olivo Barbieri, Lugo, Ravenna, 1982.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90630" y="379128"/>
            <a:ext cx="8162741" cy="5607785"/>
          </a:xfrm>
        </p:spPr>
      </p:pic>
      <p:sp>
        <p:nvSpPr>
          <p:cNvPr id="5" name="CasellaDiTesto 4"/>
          <p:cNvSpPr txBox="1"/>
          <p:nvPr/>
        </p:nvSpPr>
        <p:spPr>
          <a:xfrm>
            <a:off x="2808285" y="6133584"/>
            <a:ext cx="3527429" cy="382718"/>
          </a:xfrm>
          <a:prstGeom prst="rect">
            <a:avLst/>
          </a:prstGeom>
          <a:noFill/>
        </p:spPr>
        <p:txBody>
          <a:bodyPr wrap="square" rtlCol="0">
            <a:spAutoFit/>
          </a:bodyPr>
          <a:lstStyle/>
          <a:p>
            <a:pPr algn="ctr"/>
            <a:r>
              <a:rPr lang="it-IT" dirty="0"/>
              <a:t>Olivo Barbieri, </a:t>
            </a:r>
            <a:r>
              <a:rPr lang="it-IT" i="1" dirty="0"/>
              <a:t>Lugo, Ravenna</a:t>
            </a:r>
            <a:r>
              <a:rPr lang="it-IT" dirty="0"/>
              <a:t>, 1982</a:t>
            </a:r>
          </a:p>
        </p:txBody>
      </p:sp>
    </p:spTree>
    <p:extLst>
      <p:ext uri="{BB962C8B-B14F-4D97-AF65-F5344CB8AC3E}">
        <p14:creationId xmlns:p14="http://schemas.microsoft.com/office/powerpoint/2010/main" val="17022827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2112679" y="6151245"/>
            <a:ext cx="4918642" cy="369332"/>
          </a:xfrm>
          <a:prstGeom prst="rect">
            <a:avLst/>
          </a:prstGeom>
          <a:noFill/>
        </p:spPr>
        <p:txBody>
          <a:bodyPr wrap="square" rtlCol="0">
            <a:spAutoFit/>
          </a:bodyPr>
          <a:lstStyle/>
          <a:p>
            <a:pPr algn="ctr"/>
            <a:r>
              <a:rPr lang="it-IT" dirty="0"/>
              <a:t>Vittore Fossati, </a:t>
            </a:r>
            <a:r>
              <a:rPr lang="it-IT" i="1" dirty="0"/>
              <a:t>Santo Stefano Belbo (Cuneo)</a:t>
            </a:r>
            <a:r>
              <a:rPr lang="it-IT" dirty="0"/>
              <a:t>, 1983</a:t>
            </a:r>
          </a:p>
        </p:txBody>
      </p:sp>
      <p:pic>
        <p:nvPicPr>
          <p:cNvPr id="5" name="Immagine 4">
            <a:extLst>
              <a:ext uri="{FF2B5EF4-FFF2-40B4-BE49-F238E27FC236}">
                <a16:creationId xmlns:a16="http://schemas.microsoft.com/office/drawing/2014/main" id="{6D12B348-50EB-ED4B-9DF4-E29113FC053C}"/>
              </a:ext>
            </a:extLst>
          </p:cNvPr>
          <p:cNvPicPr>
            <a:picLocks noChangeAspect="1"/>
          </p:cNvPicPr>
          <p:nvPr/>
        </p:nvPicPr>
        <p:blipFill>
          <a:blip r:embed="rId2"/>
          <a:stretch>
            <a:fillRect/>
          </a:stretch>
        </p:blipFill>
        <p:spPr>
          <a:xfrm>
            <a:off x="895150" y="596620"/>
            <a:ext cx="7353701" cy="4772402"/>
          </a:xfrm>
          <a:prstGeom prst="rect">
            <a:avLst/>
          </a:prstGeom>
        </p:spPr>
      </p:pic>
    </p:spTree>
    <p:extLst>
      <p:ext uri="{BB962C8B-B14F-4D97-AF65-F5344CB8AC3E}">
        <p14:creationId xmlns:p14="http://schemas.microsoft.com/office/powerpoint/2010/main" val="19035519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774637" y="6034391"/>
            <a:ext cx="5299931" cy="369332"/>
          </a:xfrm>
          <a:prstGeom prst="rect">
            <a:avLst/>
          </a:prstGeom>
          <a:noFill/>
        </p:spPr>
        <p:txBody>
          <a:bodyPr wrap="square" rtlCol="0">
            <a:spAutoFit/>
          </a:bodyPr>
          <a:lstStyle/>
          <a:p>
            <a:pPr algn="ctr"/>
            <a:r>
              <a:rPr lang="it-IT" dirty="0"/>
              <a:t>Vincenzo Castella, </a:t>
            </a:r>
            <a:r>
              <a:rPr lang="it-IT" i="1" dirty="0"/>
              <a:t>Monte San Giacomo, Salerno</a:t>
            </a:r>
            <a:r>
              <a:rPr lang="it-IT" dirty="0"/>
              <a:t>, 1982</a:t>
            </a:r>
          </a:p>
        </p:txBody>
      </p:sp>
      <p:pic>
        <p:nvPicPr>
          <p:cNvPr id="3" name="Immagine 2">
            <a:extLst>
              <a:ext uri="{FF2B5EF4-FFF2-40B4-BE49-F238E27FC236}">
                <a16:creationId xmlns:a16="http://schemas.microsoft.com/office/drawing/2014/main" id="{66AA321B-398C-074D-B1C9-DE1021D27E35}"/>
              </a:ext>
            </a:extLst>
          </p:cNvPr>
          <p:cNvPicPr>
            <a:picLocks noChangeAspect="1"/>
          </p:cNvPicPr>
          <p:nvPr/>
        </p:nvPicPr>
        <p:blipFill>
          <a:blip r:embed="rId2"/>
          <a:stretch>
            <a:fillRect/>
          </a:stretch>
        </p:blipFill>
        <p:spPr>
          <a:xfrm>
            <a:off x="1507223" y="896965"/>
            <a:ext cx="6129554" cy="4696182"/>
          </a:xfrm>
          <a:prstGeom prst="rect">
            <a:avLst/>
          </a:prstGeom>
        </p:spPr>
      </p:pic>
    </p:spTree>
    <p:extLst>
      <p:ext uri="{BB962C8B-B14F-4D97-AF65-F5344CB8AC3E}">
        <p14:creationId xmlns:p14="http://schemas.microsoft.com/office/powerpoint/2010/main" val="4169741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on McCullin, copertina di &quot;The Sunday Times&quot;, marzo 196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6958" y="892159"/>
            <a:ext cx="3806041" cy="5085130"/>
          </a:xfrm>
        </p:spPr>
      </p:pic>
      <p:sp>
        <p:nvSpPr>
          <p:cNvPr id="5" name="CasellaDiTesto 4"/>
          <p:cNvSpPr txBox="1"/>
          <p:nvPr/>
        </p:nvSpPr>
        <p:spPr>
          <a:xfrm>
            <a:off x="4345925" y="3005546"/>
            <a:ext cx="4653697" cy="646331"/>
          </a:xfrm>
          <a:prstGeom prst="rect">
            <a:avLst/>
          </a:prstGeom>
          <a:noFill/>
        </p:spPr>
        <p:txBody>
          <a:bodyPr wrap="square" rtlCol="0">
            <a:spAutoFit/>
          </a:bodyPr>
          <a:lstStyle/>
          <a:p>
            <a:pPr algn="ctr"/>
            <a:r>
              <a:rPr lang="it-IT" dirty="0"/>
              <a:t>Don </a:t>
            </a:r>
            <a:r>
              <a:rPr lang="it-IT" dirty="0" err="1"/>
              <a:t>McCullin</a:t>
            </a:r>
            <a:r>
              <a:rPr lang="it-IT" dirty="0"/>
              <a:t>, copertina di "The </a:t>
            </a:r>
            <a:r>
              <a:rPr lang="it-IT" dirty="0" err="1"/>
              <a:t>Sunday</a:t>
            </a:r>
            <a:r>
              <a:rPr lang="it-IT" dirty="0"/>
              <a:t> Times", marzo 1968</a:t>
            </a:r>
          </a:p>
        </p:txBody>
      </p:sp>
    </p:spTree>
    <p:extLst>
      <p:ext uri="{BB962C8B-B14F-4D97-AF65-F5344CB8AC3E}">
        <p14:creationId xmlns:p14="http://schemas.microsoft.com/office/powerpoint/2010/main" val="2277495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429727" y="2547452"/>
            <a:ext cx="4598769" cy="1200329"/>
          </a:xfrm>
          <a:prstGeom prst="rect">
            <a:avLst/>
          </a:prstGeom>
          <a:noFill/>
        </p:spPr>
        <p:txBody>
          <a:bodyPr wrap="square" rtlCol="0">
            <a:spAutoFit/>
          </a:bodyPr>
          <a:lstStyle/>
          <a:p>
            <a:pPr algn="ctr"/>
            <a:r>
              <a:rPr lang="it-IT" dirty="0"/>
              <a:t>Don </a:t>
            </a:r>
            <a:r>
              <a:rPr lang="it-IT" dirty="0" err="1"/>
              <a:t>McCullin</a:t>
            </a:r>
            <a:r>
              <a:rPr lang="it-IT" dirty="0"/>
              <a:t>, </a:t>
            </a:r>
            <a:r>
              <a:rPr lang="it-IT" i="1" dirty="0"/>
              <a:t>Soldato vietnamita morto e gli effetti personali che gli sono stati sottratti, offensiva del </a:t>
            </a:r>
            <a:r>
              <a:rPr lang="it-IT" i="1" dirty="0" err="1"/>
              <a:t>Têt</a:t>
            </a:r>
            <a:r>
              <a:rPr lang="it-IT" i="1" dirty="0"/>
              <a:t>, </a:t>
            </a:r>
            <a:r>
              <a:rPr lang="it-IT" i="1" dirty="0" err="1"/>
              <a:t>Hue</a:t>
            </a:r>
            <a:r>
              <a:rPr lang="it-IT" i="1" dirty="0"/>
              <a:t>́</a:t>
            </a:r>
            <a:r>
              <a:rPr lang="it-IT" dirty="0"/>
              <a:t>, Vietnam del Sud, febbraio 1968</a:t>
            </a:r>
          </a:p>
        </p:txBody>
      </p:sp>
      <p:pic>
        <p:nvPicPr>
          <p:cNvPr id="6" name="Immagine 5">
            <a:extLst>
              <a:ext uri="{FF2B5EF4-FFF2-40B4-BE49-F238E27FC236}">
                <a16:creationId xmlns:a16="http://schemas.microsoft.com/office/drawing/2014/main" id="{5D9BC629-180E-C64B-9887-EE26EC26DBF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2125" y="587140"/>
            <a:ext cx="3867025" cy="5823284"/>
          </a:xfrm>
          <a:prstGeom prst="rect">
            <a:avLst/>
          </a:prstGeom>
        </p:spPr>
      </p:pic>
    </p:spTree>
    <p:extLst>
      <p:ext uri="{BB962C8B-B14F-4D97-AF65-F5344CB8AC3E}">
        <p14:creationId xmlns:p14="http://schemas.microsoft.com/office/powerpoint/2010/main" val="2783682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Philip Jones Griffiths, Vietnam Inc., 197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4450" y="131763"/>
            <a:ext cx="4545013" cy="6477000"/>
          </a:xfrm>
        </p:spPr>
      </p:pic>
      <p:sp>
        <p:nvSpPr>
          <p:cNvPr id="5" name="CasellaDiTesto 4"/>
          <p:cNvSpPr txBox="1"/>
          <p:nvPr/>
        </p:nvSpPr>
        <p:spPr>
          <a:xfrm>
            <a:off x="5007965" y="3000931"/>
            <a:ext cx="4136035" cy="369332"/>
          </a:xfrm>
          <a:prstGeom prst="rect">
            <a:avLst/>
          </a:prstGeom>
          <a:noFill/>
        </p:spPr>
        <p:txBody>
          <a:bodyPr wrap="square" rtlCol="0">
            <a:spAutoFit/>
          </a:bodyPr>
          <a:lstStyle/>
          <a:p>
            <a:pPr algn="just"/>
            <a:r>
              <a:rPr lang="en-US" dirty="0"/>
              <a:t>Philip Jones </a:t>
            </a:r>
            <a:r>
              <a:rPr lang="en-US" i="1" dirty="0"/>
              <a:t>Griffiths, Vietnam Inc.</a:t>
            </a:r>
            <a:r>
              <a:rPr lang="en-US" dirty="0"/>
              <a:t>, 1971</a:t>
            </a:r>
            <a:endParaRPr lang="it-IT" dirty="0"/>
          </a:p>
        </p:txBody>
      </p:sp>
    </p:spTree>
    <p:extLst>
      <p:ext uri="{BB962C8B-B14F-4D97-AF65-F5344CB8AC3E}">
        <p14:creationId xmlns:p14="http://schemas.microsoft.com/office/powerpoint/2010/main" val="894608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4227362" y="2709779"/>
            <a:ext cx="4916638" cy="923330"/>
          </a:xfrm>
          <a:prstGeom prst="rect">
            <a:avLst/>
          </a:prstGeom>
          <a:noFill/>
        </p:spPr>
        <p:txBody>
          <a:bodyPr wrap="square" rtlCol="0">
            <a:spAutoFit/>
          </a:bodyPr>
          <a:lstStyle/>
          <a:p>
            <a:pPr algn="ctr"/>
            <a:r>
              <a:rPr lang="it-IT" dirty="0"/>
              <a:t>Philip Jones Griffiths, </a:t>
            </a:r>
            <a:r>
              <a:rPr lang="it-IT" i="1" dirty="0"/>
              <a:t>Il cartellino sul braccio di questa donna reca la dicitura VNC (civile vietnamita)</a:t>
            </a:r>
            <a:r>
              <a:rPr lang="it-IT" dirty="0"/>
              <a:t>,</a:t>
            </a:r>
            <a:r>
              <a:rPr lang="it-IT" i="1" dirty="0"/>
              <a:t> Vietnam</a:t>
            </a:r>
            <a:r>
              <a:rPr lang="it-IT" dirty="0"/>
              <a:t>, giugno 1967</a:t>
            </a:r>
          </a:p>
        </p:txBody>
      </p:sp>
      <p:pic>
        <p:nvPicPr>
          <p:cNvPr id="2" name="Immagine 1">
            <a:extLst>
              <a:ext uri="{FF2B5EF4-FFF2-40B4-BE49-F238E27FC236}">
                <a16:creationId xmlns:a16="http://schemas.microsoft.com/office/drawing/2014/main" id="{EF8608E1-9888-4B49-8871-88A846C4AC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2381" y="321462"/>
            <a:ext cx="4097607" cy="6272826"/>
          </a:xfrm>
          <a:prstGeom prst="rect">
            <a:avLst/>
          </a:prstGeom>
        </p:spPr>
      </p:pic>
    </p:spTree>
    <p:extLst>
      <p:ext uri="{BB962C8B-B14F-4D97-AF65-F5344CB8AC3E}">
        <p14:creationId xmlns:p14="http://schemas.microsoft.com/office/powerpoint/2010/main" val="493448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365250" y="5839124"/>
            <a:ext cx="6413500" cy="646331"/>
          </a:xfrm>
          <a:prstGeom prst="rect">
            <a:avLst/>
          </a:prstGeom>
          <a:noFill/>
        </p:spPr>
        <p:txBody>
          <a:bodyPr wrap="square" rtlCol="0">
            <a:spAutoFit/>
          </a:bodyPr>
          <a:lstStyle/>
          <a:p>
            <a:pPr algn="ctr"/>
            <a:r>
              <a:rPr lang="it-IT" dirty="0"/>
              <a:t>Philip Jones Griffiths, </a:t>
            </a:r>
            <a:r>
              <a:rPr lang="it-IT" i="1" dirty="0"/>
              <a:t>Rifugiati fuggono attraverso un ponte danneggiato</a:t>
            </a:r>
            <a:r>
              <a:rPr lang="it-IT" dirty="0"/>
              <a:t>, </a:t>
            </a:r>
            <a:r>
              <a:rPr lang="it-IT" dirty="0" err="1"/>
              <a:t>Hue</a:t>
            </a:r>
            <a:r>
              <a:rPr lang="it-IT" dirty="0"/>
              <a:t>́, Vietnam, giugno 1968</a:t>
            </a:r>
          </a:p>
        </p:txBody>
      </p:sp>
      <p:pic>
        <p:nvPicPr>
          <p:cNvPr id="2" name="Immagine 1">
            <a:extLst>
              <a:ext uri="{FF2B5EF4-FFF2-40B4-BE49-F238E27FC236}">
                <a16:creationId xmlns:a16="http://schemas.microsoft.com/office/drawing/2014/main" id="{7261F275-CD9F-BD45-8C84-A3EC8DC85193}"/>
              </a:ext>
            </a:extLst>
          </p:cNvPr>
          <p:cNvPicPr>
            <a:picLocks noChangeAspect="1"/>
          </p:cNvPicPr>
          <p:nvPr/>
        </p:nvPicPr>
        <p:blipFill>
          <a:blip r:embed="rId2"/>
          <a:stretch>
            <a:fillRect/>
          </a:stretch>
        </p:blipFill>
        <p:spPr>
          <a:xfrm>
            <a:off x="760962" y="437409"/>
            <a:ext cx="7622076" cy="5116367"/>
          </a:xfrm>
          <a:prstGeom prst="rect">
            <a:avLst/>
          </a:prstGeom>
        </p:spPr>
      </p:pic>
    </p:spTree>
    <p:extLst>
      <p:ext uri="{BB962C8B-B14F-4D97-AF65-F5344CB8AC3E}">
        <p14:creationId xmlns:p14="http://schemas.microsoft.com/office/powerpoint/2010/main" val="2625043801"/>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393</TotalTime>
  <Words>2451</Words>
  <Application>Microsoft Macintosh PowerPoint</Application>
  <PresentationFormat>Presentazione su schermo (4:3)</PresentationFormat>
  <Paragraphs>50</Paragraphs>
  <Slides>42</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42</vt:i4>
      </vt:variant>
    </vt:vector>
  </HeadingPairs>
  <TitlesOfParts>
    <vt:vector size="45" baseType="lpstr">
      <vt:lpstr>Arial</vt:lpstr>
      <vt:lpstr>Calibri</vt:lpstr>
      <vt:lpstr>Nero</vt:lpstr>
      <vt:lpstr>Il reportage nel “villaggio globale” e la riflessione sui mutamenti del paesaggio </vt:lpstr>
      <vt:lpstr>Don McCullin, Dichiarazione (1981)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Josef Koudelka, Dichiarazione, 1981</vt:lpstr>
      <vt:lpstr>Presentazione standard di PowerPoint</vt:lpstr>
      <vt:lpstr>Presentazione standard di PowerPoint</vt:lpstr>
      <vt:lpstr>Presentazione standard di PowerPoint</vt:lpstr>
      <vt:lpstr>Presentazione standard di PowerPoint</vt:lpstr>
      <vt:lpstr>Ferdinando Scianna su Josef Koudelka (1999)</vt:lpstr>
      <vt:lpstr>William Jenkins, I Nuovi Topografi. Introduzione (1975)</vt:lpstr>
      <vt:lpstr>Presentazione standard di PowerPoint</vt:lpstr>
      <vt:lpstr>Presentazione standard di PowerPoint</vt:lpstr>
      <vt:lpstr>Presentazione standard di PowerPoint</vt:lpstr>
      <vt:lpstr>Presentazione standard di PowerPoint</vt:lpstr>
      <vt:lpstr>Robert Adams, Verità e paesaggio (1981)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François Hers e Bernard Latarjet, L’esperienza del paesaggio (1985) </vt:lpstr>
      <vt:lpstr>Presentazione standard di PowerPoint</vt:lpstr>
      <vt:lpstr>Gabriele Basilico, Per una lentezza dello sguardo (1992)</vt:lpstr>
      <vt:lpstr>Presentazione standard di PowerPoint</vt:lpstr>
      <vt:lpstr>Presentazione standard di PowerPoint</vt:lpstr>
      <vt:lpstr>Luigi Ghirri, Su Viaggio in Italia (lezione del 3 febbraio 1989, prima parte, in Lezioni di fotografia, 2010)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reportage nel “villaggio globale” e la riflessione sui mutamenti del paesaggio </dc:title>
  <dc:creator>David</dc:creator>
  <cp:lastModifiedBy>Utente di Microsoft Office</cp:lastModifiedBy>
  <cp:revision>53</cp:revision>
  <dcterms:created xsi:type="dcterms:W3CDTF">2016-05-01T17:14:23Z</dcterms:created>
  <dcterms:modified xsi:type="dcterms:W3CDTF">2021-03-05T18:37:18Z</dcterms:modified>
</cp:coreProperties>
</file>