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5" r:id="rId17"/>
    <p:sldId id="271" r:id="rId18"/>
    <p:sldId id="272" r:id="rId19"/>
    <p:sldId id="273" r:id="rId20"/>
    <p:sldId id="274" r:id="rId21"/>
    <p:sldId id="280" r:id="rId22"/>
    <p:sldId id="281" r:id="rId23"/>
    <p:sldId id="282" r:id="rId24"/>
    <p:sldId id="283" r:id="rId25"/>
    <p:sldId id="284" r:id="rId26"/>
    <p:sldId id="285" r:id="rId27"/>
    <p:sldId id="286" r:id="rId28"/>
    <p:sldId id="287" r:id="rId29"/>
    <p:sldId id="288" r:id="rId30"/>
    <p:sldId id="279" r:id="rId31"/>
    <p:sldId id="290" r:id="rId32"/>
    <p:sldId id="291" r:id="rId33"/>
    <p:sldId id="293" r:id="rId34"/>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3"/>
    <p:restoredTop sz="94665"/>
  </p:normalViewPr>
  <p:slideViewPr>
    <p:cSldViewPr snapToGrid="0" snapToObjects="1">
      <p:cViewPr varScale="1">
        <p:scale>
          <a:sx n="133" d="100"/>
          <a:sy n="133" d="100"/>
        </p:scale>
        <p:origin x="44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62D2211A-A99D-CB4E-9AAC-82D4B67B20E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62D2211A-A99D-CB4E-9AAC-82D4B67B20E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62D2211A-A99D-CB4E-9AAC-82D4B67B20E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62D2211A-A99D-CB4E-9AAC-82D4B67B20E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62D2211A-A99D-CB4E-9AAC-82D4B67B20E2}"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62D2211A-A99D-CB4E-9AAC-82D4B67B20E2}"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62D2211A-A99D-CB4E-9AAC-82D4B67B20E2}" type="datetimeFigureOut">
              <a:rPr lang="it-IT" smtClean="0"/>
              <a:t>05/03/21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62D2211A-A99D-CB4E-9AAC-82D4B67B20E2}" type="datetimeFigureOut">
              <a:rPr lang="it-IT" smtClean="0"/>
              <a:t>05/03/21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D2211A-A99D-CB4E-9AAC-82D4B67B20E2}" type="datetimeFigureOut">
              <a:rPr lang="it-IT" smtClean="0"/>
              <a:t>05/03/21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2D2211A-A99D-CB4E-9AAC-82D4B67B20E2}"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2D2211A-A99D-CB4E-9AAC-82D4B67B20E2}"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C6C63F7-9DEE-D64A-B523-10CD9FC9FFE5}"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D2211A-A99D-CB4E-9AAC-82D4B67B20E2}" type="datetimeFigureOut">
              <a:rPr lang="it-IT" smtClean="0"/>
              <a:t>05/03/21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C63F7-9DEE-D64A-B523-10CD9FC9FFE5}"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dirty="0"/>
              <a:t>Il grande magazzino delle immagini</a:t>
            </a:r>
          </a:p>
        </p:txBody>
      </p:sp>
    </p:spTree>
    <p:extLst>
      <p:ext uri="{BB962C8B-B14F-4D97-AF65-F5344CB8AC3E}">
        <p14:creationId xmlns:p14="http://schemas.microsoft.com/office/powerpoint/2010/main" val="1019136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50613" y="2777113"/>
            <a:ext cx="4062379" cy="659106"/>
          </a:xfrm>
          <a:prstGeom prst="rect">
            <a:avLst/>
          </a:prstGeom>
          <a:noFill/>
        </p:spPr>
        <p:txBody>
          <a:bodyPr wrap="square" rtlCol="0">
            <a:spAutoFit/>
          </a:bodyPr>
          <a:lstStyle/>
          <a:p>
            <a:pPr algn="ctr"/>
            <a:r>
              <a:rPr lang="it-IT" dirty="0" err="1"/>
              <a:t>Bernd</a:t>
            </a:r>
            <a:r>
              <a:rPr lang="it-IT" dirty="0"/>
              <a:t> e Hilla Becher, </a:t>
            </a:r>
            <a:r>
              <a:rPr lang="it-IT" i="1" dirty="0"/>
              <a:t>Altoforno</a:t>
            </a:r>
            <a:r>
              <a:rPr lang="it-IT" dirty="0"/>
              <a:t>,</a:t>
            </a:r>
            <a:r>
              <a:rPr lang="it-IT" i="1" dirty="0"/>
              <a:t> Siegen</a:t>
            </a:r>
            <a:r>
              <a:rPr lang="it-IT" dirty="0"/>
              <a:t>, Germania, 1961</a:t>
            </a:r>
          </a:p>
        </p:txBody>
      </p:sp>
      <p:pic>
        <p:nvPicPr>
          <p:cNvPr id="7" name="Immagine 6">
            <a:extLst>
              <a:ext uri="{FF2B5EF4-FFF2-40B4-BE49-F238E27FC236}">
                <a16:creationId xmlns:a16="http://schemas.microsoft.com/office/drawing/2014/main" id="{F2CAE3E4-DF6D-8A45-B296-9921F6F4652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1505" y="683393"/>
            <a:ext cx="3895673" cy="5178394"/>
          </a:xfrm>
          <a:prstGeom prst="rect">
            <a:avLst/>
          </a:prstGeom>
        </p:spPr>
      </p:pic>
    </p:spTree>
    <p:extLst>
      <p:ext uri="{BB962C8B-B14F-4D97-AF65-F5344CB8AC3E}">
        <p14:creationId xmlns:p14="http://schemas.microsoft.com/office/powerpoint/2010/main" val="2973511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12960" y="2945705"/>
            <a:ext cx="4186661" cy="369332"/>
          </a:xfrm>
          <a:prstGeom prst="rect">
            <a:avLst/>
          </a:prstGeom>
          <a:noFill/>
        </p:spPr>
        <p:txBody>
          <a:bodyPr wrap="square" rtlCol="0">
            <a:spAutoFit/>
          </a:bodyPr>
          <a:lstStyle/>
          <a:p>
            <a:pPr algn="ctr"/>
            <a:r>
              <a:rPr lang="de-DE" dirty="0"/>
              <a:t>Bernd </a:t>
            </a:r>
            <a:r>
              <a:rPr lang="de-DE" dirty="0" err="1"/>
              <a:t>e</a:t>
            </a:r>
            <a:r>
              <a:rPr lang="de-DE" dirty="0"/>
              <a:t> Hilla Becher, </a:t>
            </a:r>
            <a:r>
              <a:rPr lang="de-DE" i="1" dirty="0" err="1"/>
              <a:t>Cooling</a:t>
            </a:r>
            <a:r>
              <a:rPr lang="de-DE" i="1" dirty="0"/>
              <a:t> Towers,  Ruhr</a:t>
            </a:r>
            <a:endParaRPr lang="it-IT" dirty="0"/>
          </a:p>
        </p:txBody>
      </p:sp>
      <p:pic>
        <p:nvPicPr>
          <p:cNvPr id="6" name="Immagine 5">
            <a:extLst>
              <a:ext uri="{FF2B5EF4-FFF2-40B4-BE49-F238E27FC236}">
                <a16:creationId xmlns:a16="http://schemas.microsoft.com/office/drawing/2014/main" id="{AF23BEEE-77CA-D443-8409-DC07941653CD}"/>
              </a:ext>
            </a:extLst>
          </p:cNvPr>
          <p:cNvPicPr>
            <a:picLocks noChangeAspect="1"/>
          </p:cNvPicPr>
          <p:nvPr/>
        </p:nvPicPr>
        <p:blipFill>
          <a:blip r:embed="rId2"/>
          <a:stretch>
            <a:fillRect/>
          </a:stretch>
        </p:blipFill>
        <p:spPr>
          <a:xfrm>
            <a:off x="247881" y="519764"/>
            <a:ext cx="4456354" cy="5823284"/>
          </a:xfrm>
          <a:prstGeom prst="rect">
            <a:avLst/>
          </a:prstGeom>
        </p:spPr>
      </p:pic>
    </p:spTree>
    <p:extLst>
      <p:ext uri="{BB962C8B-B14F-4D97-AF65-F5344CB8AC3E}">
        <p14:creationId xmlns:p14="http://schemas.microsoft.com/office/powerpoint/2010/main" val="1488227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372644" y="6067291"/>
            <a:ext cx="6398711" cy="646331"/>
          </a:xfrm>
          <a:prstGeom prst="rect">
            <a:avLst/>
          </a:prstGeom>
          <a:noFill/>
        </p:spPr>
        <p:txBody>
          <a:bodyPr wrap="square" rtlCol="0">
            <a:spAutoFit/>
          </a:bodyPr>
          <a:lstStyle/>
          <a:p>
            <a:pPr algn="ctr"/>
            <a:r>
              <a:rPr lang="it-IT" dirty="0" err="1"/>
              <a:t>Bernd</a:t>
            </a:r>
            <a:r>
              <a:rPr lang="it-IT" dirty="0"/>
              <a:t> e Hilla Becher, </a:t>
            </a:r>
            <a:r>
              <a:rPr lang="it-IT" i="1" dirty="0" err="1"/>
              <a:t>Coal</a:t>
            </a:r>
            <a:r>
              <a:rPr lang="it-IT" i="1" dirty="0"/>
              <a:t> </a:t>
            </a:r>
            <a:r>
              <a:rPr lang="it-IT" i="1" dirty="0" err="1"/>
              <a:t>Tipple</a:t>
            </a:r>
            <a:r>
              <a:rPr lang="it-IT" i="1" dirty="0"/>
              <a:t>, </a:t>
            </a:r>
            <a:r>
              <a:rPr lang="it-IT" i="1" dirty="0" err="1"/>
              <a:t>Goodspring</a:t>
            </a:r>
            <a:r>
              <a:rPr lang="it-IT" dirty="0"/>
              <a:t>, Pennsylvania, 1975</a:t>
            </a:r>
          </a:p>
          <a:p>
            <a:pPr algn="ctr"/>
            <a:endParaRPr lang="it-IT" dirty="0"/>
          </a:p>
        </p:txBody>
      </p:sp>
      <p:pic>
        <p:nvPicPr>
          <p:cNvPr id="12" name="Immagine 11">
            <a:extLst>
              <a:ext uri="{FF2B5EF4-FFF2-40B4-BE49-F238E27FC236}">
                <a16:creationId xmlns:a16="http://schemas.microsoft.com/office/drawing/2014/main" id="{084741C8-4120-6040-8898-4343E42DD579}"/>
              </a:ext>
            </a:extLst>
          </p:cNvPr>
          <p:cNvPicPr>
            <a:picLocks noChangeAspect="1"/>
          </p:cNvPicPr>
          <p:nvPr/>
        </p:nvPicPr>
        <p:blipFill>
          <a:blip r:embed="rId2"/>
          <a:stretch>
            <a:fillRect/>
          </a:stretch>
        </p:blipFill>
        <p:spPr>
          <a:xfrm>
            <a:off x="621813" y="347849"/>
            <a:ext cx="7900375" cy="5606951"/>
          </a:xfrm>
          <a:prstGeom prst="rect">
            <a:avLst/>
          </a:prstGeom>
        </p:spPr>
      </p:pic>
    </p:spTree>
    <p:extLst>
      <p:ext uri="{BB962C8B-B14F-4D97-AF65-F5344CB8AC3E}">
        <p14:creationId xmlns:p14="http://schemas.microsoft.com/office/powerpoint/2010/main" val="1569567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Bernd e Hilla Becher, Serbatoio di gas (sferico), Wuppertal, 1966,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3705" y="577901"/>
            <a:ext cx="4370170" cy="5784131"/>
          </a:xfrm>
        </p:spPr>
      </p:pic>
      <p:sp>
        <p:nvSpPr>
          <p:cNvPr id="7" name="CasellaDiTesto 6"/>
          <p:cNvSpPr txBox="1"/>
          <p:nvPr/>
        </p:nvSpPr>
        <p:spPr>
          <a:xfrm>
            <a:off x="4525845" y="2941272"/>
            <a:ext cx="4618155" cy="658576"/>
          </a:xfrm>
          <a:prstGeom prst="rect">
            <a:avLst/>
          </a:prstGeom>
          <a:noFill/>
        </p:spPr>
        <p:txBody>
          <a:bodyPr wrap="square" rtlCol="0">
            <a:spAutoFit/>
          </a:bodyPr>
          <a:lstStyle/>
          <a:p>
            <a:pPr algn="ctr"/>
            <a:r>
              <a:rPr lang="it-IT" dirty="0" err="1"/>
              <a:t>Bernd</a:t>
            </a:r>
            <a:r>
              <a:rPr lang="it-IT" dirty="0"/>
              <a:t> e Hilla Becher, </a:t>
            </a:r>
            <a:r>
              <a:rPr lang="it-IT" i="1" dirty="0"/>
              <a:t>Serbatoio di gas (sferico), Wuppertal</a:t>
            </a:r>
            <a:r>
              <a:rPr lang="it-IT" dirty="0"/>
              <a:t>, 1966</a:t>
            </a:r>
          </a:p>
        </p:txBody>
      </p:sp>
    </p:spTree>
    <p:extLst>
      <p:ext uri="{BB962C8B-B14F-4D97-AF65-F5344CB8AC3E}">
        <p14:creationId xmlns:p14="http://schemas.microsoft.com/office/powerpoint/2010/main" val="3931813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ernd e Hilla Becher, Torri di estrazione (Winding Towers), 1966.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91242" y="313844"/>
            <a:ext cx="8161517" cy="5605696"/>
          </a:xfrm>
        </p:spPr>
      </p:pic>
      <p:sp>
        <p:nvSpPr>
          <p:cNvPr id="5" name="CasellaDiTesto 4"/>
          <p:cNvSpPr txBox="1"/>
          <p:nvPr/>
        </p:nvSpPr>
        <p:spPr>
          <a:xfrm>
            <a:off x="1509011" y="6052066"/>
            <a:ext cx="6125978" cy="369332"/>
          </a:xfrm>
          <a:prstGeom prst="rect">
            <a:avLst/>
          </a:prstGeom>
          <a:noFill/>
        </p:spPr>
        <p:txBody>
          <a:bodyPr wrap="square" rtlCol="0">
            <a:spAutoFit/>
          </a:bodyPr>
          <a:lstStyle/>
          <a:p>
            <a:pPr algn="ctr"/>
            <a:r>
              <a:rPr lang="it-IT" dirty="0" err="1"/>
              <a:t>Bernd</a:t>
            </a:r>
            <a:r>
              <a:rPr lang="it-IT" dirty="0"/>
              <a:t> e Hilla Becher, </a:t>
            </a:r>
            <a:r>
              <a:rPr lang="it-IT" i="1" dirty="0"/>
              <a:t>Torri di estrazione </a:t>
            </a:r>
            <a:r>
              <a:rPr lang="it-IT" dirty="0"/>
              <a:t>(</a:t>
            </a:r>
            <a:r>
              <a:rPr lang="it-IT" i="1" dirty="0" err="1"/>
              <a:t>Winding</a:t>
            </a:r>
            <a:r>
              <a:rPr lang="it-IT" i="1" dirty="0"/>
              <a:t> Towers</a:t>
            </a:r>
            <a:r>
              <a:rPr lang="it-IT" dirty="0"/>
              <a:t>), 1966</a:t>
            </a:r>
          </a:p>
        </p:txBody>
      </p:sp>
    </p:spTree>
    <p:extLst>
      <p:ext uri="{BB962C8B-B14F-4D97-AF65-F5344CB8AC3E}">
        <p14:creationId xmlns:p14="http://schemas.microsoft.com/office/powerpoint/2010/main" val="339008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Bernd e Hilla-Becher.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07218" y="318932"/>
            <a:ext cx="7729565" cy="5517753"/>
          </a:xfrm>
        </p:spPr>
      </p:pic>
      <p:sp>
        <p:nvSpPr>
          <p:cNvPr id="7" name="CasellaDiTesto 6"/>
          <p:cNvSpPr txBox="1"/>
          <p:nvPr/>
        </p:nvSpPr>
        <p:spPr>
          <a:xfrm>
            <a:off x="2180988" y="6038412"/>
            <a:ext cx="4782024" cy="646331"/>
          </a:xfrm>
          <a:prstGeom prst="rect">
            <a:avLst/>
          </a:prstGeom>
          <a:noFill/>
        </p:spPr>
        <p:txBody>
          <a:bodyPr wrap="square" rtlCol="0">
            <a:spAutoFit/>
          </a:bodyPr>
          <a:lstStyle/>
          <a:p>
            <a:pPr algn="ctr"/>
            <a:r>
              <a:rPr lang="de-DE" dirty="0"/>
              <a:t>Bernd </a:t>
            </a:r>
            <a:r>
              <a:rPr lang="de-DE" dirty="0" err="1"/>
              <a:t>e</a:t>
            </a:r>
            <a:r>
              <a:rPr lang="de-DE" dirty="0"/>
              <a:t> Hilla Becher, </a:t>
            </a:r>
            <a:r>
              <a:rPr lang="it-IT" i="1" dirty="0"/>
              <a:t>Industrial </a:t>
            </a:r>
            <a:r>
              <a:rPr lang="it-IT" i="1" dirty="0" err="1"/>
              <a:t>Façades</a:t>
            </a:r>
            <a:r>
              <a:rPr lang="it-IT" dirty="0"/>
              <a:t>,</a:t>
            </a:r>
            <a:r>
              <a:rPr lang="it-IT" i="1" dirty="0"/>
              <a:t> </a:t>
            </a:r>
            <a:r>
              <a:rPr lang="it-IT" dirty="0"/>
              <a:t>1978-92</a:t>
            </a:r>
          </a:p>
          <a:p>
            <a:pPr algn="ctr"/>
            <a:endParaRPr lang="it-IT" dirty="0"/>
          </a:p>
        </p:txBody>
      </p:sp>
    </p:spTree>
    <p:extLst>
      <p:ext uri="{BB962C8B-B14F-4D97-AF65-F5344CB8AC3E}">
        <p14:creationId xmlns:p14="http://schemas.microsoft.com/office/powerpoint/2010/main" val="18539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erhard Richter, Atlas, tavola 9, 1962.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33092" y="520150"/>
            <a:ext cx="7277817" cy="5202054"/>
          </a:xfrm>
        </p:spPr>
      </p:pic>
      <p:sp>
        <p:nvSpPr>
          <p:cNvPr id="5" name="CasellaDiTesto 4"/>
          <p:cNvSpPr txBox="1"/>
          <p:nvPr/>
        </p:nvSpPr>
        <p:spPr>
          <a:xfrm>
            <a:off x="2727065" y="6016505"/>
            <a:ext cx="3689870" cy="369332"/>
          </a:xfrm>
          <a:prstGeom prst="rect">
            <a:avLst/>
          </a:prstGeom>
          <a:noFill/>
        </p:spPr>
        <p:txBody>
          <a:bodyPr wrap="none" rtlCol="0">
            <a:spAutoFit/>
          </a:bodyPr>
          <a:lstStyle/>
          <a:p>
            <a:pPr algn="ctr"/>
            <a:r>
              <a:rPr lang="it-IT" dirty="0"/>
              <a:t>Gerhard Richter, </a:t>
            </a:r>
            <a:r>
              <a:rPr lang="it-IT" i="1" dirty="0"/>
              <a:t>Atlas</a:t>
            </a:r>
            <a:r>
              <a:rPr lang="it-IT" dirty="0"/>
              <a:t>, tavola 9, 1962</a:t>
            </a:r>
          </a:p>
        </p:txBody>
      </p:sp>
    </p:spTree>
    <p:extLst>
      <p:ext uri="{BB962C8B-B14F-4D97-AF65-F5344CB8AC3E}">
        <p14:creationId xmlns:p14="http://schemas.microsoft.com/office/powerpoint/2010/main" val="1133822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erhard Rchter, Atlas.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91856" y="436883"/>
            <a:ext cx="8115839" cy="5434531"/>
          </a:xfrm>
        </p:spPr>
      </p:pic>
      <p:sp>
        <p:nvSpPr>
          <p:cNvPr id="7" name="CasellaDiTesto 6">
            <a:extLst>
              <a:ext uri="{FF2B5EF4-FFF2-40B4-BE49-F238E27FC236}">
                <a16:creationId xmlns:a16="http://schemas.microsoft.com/office/drawing/2014/main" id="{64332B28-49F0-6C42-85AC-B9A61F401E7E}"/>
              </a:ext>
            </a:extLst>
          </p:cNvPr>
          <p:cNvSpPr txBox="1"/>
          <p:nvPr/>
        </p:nvSpPr>
        <p:spPr>
          <a:xfrm>
            <a:off x="3433925" y="5986914"/>
            <a:ext cx="2231700" cy="369332"/>
          </a:xfrm>
          <a:prstGeom prst="rect">
            <a:avLst/>
          </a:prstGeom>
          <a:noFill/>
        </p:spPr>
        <p:txBody>
          <a:bodyPr wrap="none" rtlCol="0">
            <a:spAutoFit/>
          </a:bodyPr>
          <a:lstStyle/>
          <a:p>
            <a:pPr algn="ctr"/>
            <a:r>
              <a:rPr lang="it-IT" dirty="0"/>
              <a:t>Gerhard Richter, </a:t>
            </a:r>
            <a:r>
              <a:rPr lang="it-IT" i="1" dirty="0"/>
              <a:t>Atlas</a:t>
            </a:r>
            <a:endParaRPr lang="it-IT" dirty="0"/>
          </a:p>
        </p:txBody>
      </p:sp>
    </p:spTree>
    <p:extLst>
      <p:ext uri="{BB962C8B-B14F-4D97-AF65-F5344CB8AC3E}">
        <p14:creationId xmlns:p14="http://schemas.microsoft.com/office/powerpoint/2010/main" val="133941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erhard Richter, Atlas.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20222" y="573723"/>
            <a:ext cx="7703557" cy="5297688"/>
          </a:xfrm>
        </p:spPr>
      </p:pic>
      <p:sp>
        <p:nvSpPr>
          <p:cNvPr id="6" name="CasellaDiTesto 5">
            <a:extLst>
              <a:ext uri="{FF2B5EF4-FFF2-40B4-BE49-F238E27FC236}">
                <a16:creationId xmlns:a16="http://schemas.microsoft.com/office/drawing/2014/main" id="{A661C808-4571-9D4A-85E6-F2CEAF848FDA}"/>
              </a:ext>
            </a:extLst>
          </p:cNvPr>
          <p:cNvSpPr txBox="1"/>
          <p:nvPr/>
        </p:nvSpPr>
        <p:spPr>
          <a:xfrm>
            <a:off x="3433925" y="5986914"/>
            <a:ext cx="2231700" cy="369332"/>
          </a:xfrm>
          <a:prstGeom prst="rect">
            <a:avLst/>
          </a:prstGeom>
          <a:noFill/>
        </p:spPr>
        <p:txBody>
          <a:bodyPr wrap="none" rtlCol="0">
            <a:spAutoFit/>
          </a:bodyPr>
          <a:lstStyle/>
          <a:p>
            <a:pPr algn="ctr"/>
            <a:r>
              <a:rPr lang="it-IT" dirty="0"/>
              <a:t>Gerhard Richter, </a:t>
            </a:r>
            <a:r>
              <a:rPr lang="it-IT" i="1" dirty="0"/>
              <a:t>Atlas</a:t>
            </a:r>
            <a:endParaRPr lang="it-IT" dirty="0"/>
          </a:p>
        </p:txBody>
      </p:sp>
    </p:spTree>
    <p:extLst>
      <p:ext uri="{BB962C8B-B14F-4D97-AF65-F5344CB8AC3E}">
        <p14:creationId xmlns:p14="http://schemas.microsoft.com/office/powerpoint/2010/main" val="1985633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83631" y="5971269"/>
            <a:ext cx="8376737" cy="369332"/>
          </a:xfrm>
          <a:prstGeom prst="rect">
            <a:avLst/>
          </a:prstGeom>
          <a:noFill/>
        </p:spPr>
        <p:txBody>
          <a:bodyPr wrap="none" rtlCol="0">
            <a:spAutoFit/>
          </a:bodyPr>
          <a:lstStyle/>
          <a:p>
            <a:pPr algn="ctr"/>
            <a:r>
              <a:rPr lang="it-IT" dirty="0"/>
              <a:t>Gerhard Richter, </a:t>
            </a:r>
            <a:r>
              <a:rPr lang="it-IT" i="1" dirty="0"/>
              <a:t>Atlas </a:t>
            </a:r>
            <a:r>
              <a:rPr lang="it-IT" i="1" dirty="0" err="1"/>
              <a:t>Sheet</a:t>
            </a:r>
            <a:r>
              <a:rPr lang="it-IT" i="1" dirty="0"/>
              <a:t> 327</a:t>
            </a:r>
            <a:r>
              <a:rPr lang="it-IT" dirty="0"/>
              <a:t>, </a:t>
            </a:r>
            <a:r>
              <a:rPr lang="it-IT" i="1" dirty="0" err="1"/>
              <a:t>Clouds</a:t>
            </a:r>
            <a:r>
              <a:rPr lang="it-IT" i="1" dirty="0"/>
              <a:t>, 1976</a:t>
            </a:r>
            <a:r>
              <a:rPr lang="it-IT" dirty="0"/>
              <a:t>, stampe a colori, 51,5 x 66,5 cm ciascuna</a:t>
            </a:r>
          </a:p>
        </p:txBody>
      </p:sp>
      <p:pic>
        <p:nvPicPr>
          <p:cNvPr id="2" name="Immagine 1">
            <a:extLst>
              <a:ext uri="{FF2B5EF4-FFF2-40B4-BE49-F238E27FC236}">
                <a16:creationId xmlns:a16="http://schemas.microsoft.com/office/drawing/2014/main" id="{C2722031-4394-E74B-AA55-8CDA81DE6945}"/>
              </a:ext>
            </a:extLst>
          </p:cNvPr>
          <p:cNvPicPr>
            <a:picLocks noChangeAspect="1"/>
          </p:cNvPicPr>
          <p:nvPr/>
        </p:nvPicPr>
        <p:blipFill>
          <a:blip r:embed="rId2"/>
          <a:stretch>
            <a:fillRect/>
          </a:stretch>
        </p:blipFill>
        <p:spPr>
          <a:xfrm>
            <a:off x="1124552" y="770596"/>
            <a:ext cx="6894894" cy="4763931"/>
          </a:xfrm>
          <a:prstGeom prst="rect">
            <a:avLst/>
          </a:prstGeom>
        </p:spPr>
      </p:pic>
    </p:spTree>
    <p:extLst>
      <p:ext uri="{BB962C8B-B14F-4D97-AF65-F5344CB8AC3E}">
        <p14:creationId xmlns:p14="http://schemas.microsoft.com/office/powerpoint/2010/main" val="306439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ichard Hamilton, Che cosa rende le cose di oggi così differenti, così attraenti?, 1956.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852863" y="356134"/>
            <a:ext cx="5438274" cy="5572739"/>
          </a:xfrm>
        </p:spPr>
      </p:pic>
      <p:sp>
        <p:nvSpPr>
          <p:cNvPr id="5" name="CasellaDiTesto 4"/>
          <p:cNvSpPr txBox="1"/>
          <p:nvPr/>
        </p:nvSpPr>
        <p:spPr>
          <a:xfrm>
            <a:off x="542950" y="6107497"/>
            <a:ext cx="8058099" cy="369332"/>
          </a:xfrm>
          <a:prstGeom prst="rect">
            <a:avLst/>
          </a:prstGeom>
          <a:noFill/>
        </p:spPr>
        <p:txBody>
          <a:bodyPr wrap="square" rtlCol="0">
            <a:spAutoFit/>
          </a:bodyPr>
          <a:lstStyle/>
          <a:p>
            <a:pPr algn="ctr"/>
            <a:r>
              <a:rPr lang="it-IT" dirty="0"/>
              <a:t>Richard Hamilton, </a:t>
            </a:r>
            <a:r>
              <a:rPr lang="it-IT" i="1" dirty="0"/>
              <a:t>Che cosa rende le case di oggi così differenti, così attraenti</a:t>
            </a:r>
            <a:r>
              <a:rPr lang="it-IT" dirty="0"/>
              <a:t>?, 1956</a:t>
            </a:r>
          </a:p>
        </p:txBody>
      </p:sp>
    </p:spTree>
    <p:extLst>
      <p:ext uri="{BB962C8B-B14F-4D97-AF65-F5344CB8AC3E}">
        <p14:creationId xmlns:p14="http://schemas.microsoft.com/office/powerpoint/2010/main" val="23580988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erhard Richter, Atlas, tavola 8_Tafel-008_Lermschwestern_richter.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29552" y="485808"/>
            <a:ext cx="7240445" cy="5199343"/>
          </a:xfrm>
        </p:spPr>
      </p:pic>
      <p:sp>
        <p:nvSpPr>
          <p:cNvPr id="6" name="CasellaDiTesto 5">
            <a:extLst>
              <a:ext uri="{FF2B5EF4-FFF2-40B4-BE49-F238E27FC236}">
                <a16:creationId xmlns:a16="http://schemas.microsoft.com/office/drawing/2014/main" id="{E728245E-EF60-A847-8782-2448C5B2804F}"/>
              </a:ext>
            </a:extLst>
          </p:cNvPr>
          <p:cNvSpPr txBox="1"/>
          <p:nvPr/>
        </p:nvSpPr>
        <p:spPr>
          <a:xfrm>
            <a:off x="3433925" y="5986914"/>
            <a:ext cx="2231700" cy="369332"/>
          </a:xfrm>
          <a:prstGeom prst="rect">
            <a:avLst/>
          </a:prstGeom>
          <a:noFill/>
        </p:spPr>
        <p:txBody>
          <a:bodyPr wrap="none" rtlCol="0">
            <a:spAutoFit/>
          </a:bodyPr>
          <a:lstStyle/>
          <a:p>
            <a:pPr algn="ctr"/>
            <a:r>
              <a:rPr lang="it-IT" dirty="0"/>
              <a:t>Gerhard Richter, </a:t>
            </a:r>
            <a:r>
              <a:rPr lang="it-IT" i="1" dirty="0"/>
              <a:t>Atlas</a:t>
            </a:r>
            <a:endParaRPr lang="it-IT" dirty="0"/>
          </a:p>
        </p:txBody>
      </p:sp>
    </p:spTree>
    <p:extLst>
      <p:ext uri="{BB962C8B-B14F-4D97-AF65-F5344CB8AC3E}">
        <p14:creationId xmlns:p14="http://schemas.microsoft.com/office/powerpoint/2010/main" val="1453300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William Eggleston, Memphis, 1969-1970, stampa con trasferimento di colori.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84710" y="336884"/>
            <a:ext cx="3773404" cy="6125931"/>
          </a:xfrm>
        </p:spPr>
      </p:pic>
      <p:sp>
        <p:nvSpPr>
          <p:cNvPr id="7" name="CasellaDiTesto 6"/>
          <p:cNvSpPr txBox="1"/>
          <p:nvPr/>
        </p:nvSpPr>
        <p:spPr>
          <a:xfrm>
            <a:off x="4563745" y="3030517"/>
            <a:ext cx="4098992" cy="369332"/>
          </a:xfrm>
          <a:prstGeom prst="rect">
            <a:avLst/>
          </a:prstGeom>
          <a:noFill/>
        </p:spPr>
        <p:txBody>
          <a:bodyPr wrap="square" rtlCol="0">
            <a:spAutoFit/>
          </a:bodyPr>
          <a:lstStyle/>
          <a:p>
            <a:pPr algn="ctr"/>
            <a:r>
              <a:rPr lang="it-IT" dirty="0"/>
              <a:t>William </a:t>
            </a:r>
            <a:r>
              <a:rPr lang="it-IT" dirty="0" err="1"/>
              <a:t>Eggleston</a:t>
            </a:r>
            <a:r>
              <a:rPr lang="it-IT" dirty="0"/>
              <a:t>, </a:t>
            </a:r>
            <a:r>
              <a:rPr lang="it-IT" i="1" dirty="0"/>
              <a:t>Memphis</a:t>
            </a:r>
            <a:r>
              <a:rPr lang="it-IT" dirty="0"/>
              <a:t>, 1969-1970</a:t>
            </a:r>
          </a:p>
        </p:txBody>
      </p:sp>
    </p:spTree>
    <p:extLst>
      <p:ext uri="{BB962C8B-B14F-4D97-AF65-F5344CB8AC3E}">
        <p14:creationId xmlns:p14="http://schemas.microsoft.com/office/powerpoint/2010/main" val="2879326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212933" y="5955819"/>
            <a:ext cx="4718133" cy="369332"/>
          </a:xfrm>
          <a:prstGeom prst="rect">
            <a:avLst/>
          </a:prstGeom>
          <a:noFill/>
        </p:spPr>
        <p:txBody>
          <a:bodyPr wrap="none" rtlCol="0">
            <a:spAutoFit/>
          </a:bodyPr>
          <a:lstStyle/>
          <a:p>
            <a:pPr algn="ctr"/>
            <a:r>
              <a:rPr lang="it-IT" dirty="0"/>
              <a:t>William </a:t>
            </a:r>
            <a:r>
              <a:rPr lang="it-IT" dirty="0" err="1"/>
              <a:t>Eggleston</a:t>
            </a:r>
            <a:r>
              <a:rPr lang="it-IT" dirty="0"/>
              <a:t>, </a:t>
            </a:r>
            <a:r>
              <a:rPr lang="it-IT" i="1" dirty="0"/>
              <a:t>Senza titolo </a:t>
            </a:r>
            <a:r>
              <a:rPr lang="it-IT" dirty="0"/>
              <a:t>(Memphis), 1970</a:t>
            </a:r>
          </a:p>
        </p:txBody>
      </p:sp>
      <p:pic>
        <p:nvPicPr>
          <p:cNvPr id="4" name="Segnaposto contenuto 3" descr="William Eggleston, Senza titolo (Memphis), 1970.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95663" y="770035"/>
            <a:ext cx="7352675" cy="5034000"/>
          </a:xfrm>
        </p:spPr>
      </p:pic>
    </p:spTree>
    <p:extLst>
      <p:ext uri="{BB962C8B-B14F-4D97-AF65-F5344CB8AC3E}">
        <p14:creationId xmlns:p14="http://schemas.microsoft.com/office/powerpoint/2010/main" val="2031901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Eggleston, Senza titolo (Memphis, Doccia verde), 1972 circa, stampa dye transfer, 50,8 x 40,6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42760" y="635267"/>
            <a:ext cx="3840481" cy="5678256"/>
          </a:xfrm>
        </p:spPr>
      </p:pic>
      <p:sp>
        <p:nvSpPr>
          <p:cNvPr id="5" name="CasellaDiTesto 4"/>
          <p:cNvSpPr txBox="1"/>
          <p:nvPr/>
        </p:nvSpPr>
        <p:spPr>
          <a:xfrm>
            <a:off x="4350615" y="2896021"/>
            <a:ext cx="4706755" cy="923330"/>
          </a:xfrm>
          <a:prstGeom prst="rect">
            <a:avLst/>
          </a:prstGeom>
          <a:noFill/>
        </p:spPr>
        <p:txBody>
          <a:bodyPr wrap="square" rtlCol="0">
            <a:spAutoFit/>
          </a:bodyPr>
          <a:lstStyle/>
          <a:p>
            <a:pPr algn="ctr"/>
            <a:r>
              <a:rPr lang="it-IT" dirty="0"/>
              <a:t>William </a:t>
            </a:r>
            <a:r>
              <a:rPr lang="it-IT" dirty="0" err="1"/>
              <a:t>Eggleston</a:t>
            </a:r>
            <a:r>
              <a:rPr lang="it-IT" dirty="0"/>
              <a:t>, </a:t>
            </a:r>
            <a:r>
              <a:rPr lang="it-IT" i="1" dirty="0"/>
              <a:t>Senza titolo </a:t>
            </a:r>
            <a:r>
              <a:rPr lang="it-IT" dirty="0"/>
              <a:t>(Memphis, </a:t>
            </a:r>
            <a:r>
              <a:rPr lang="it-IT" i="1" dirty="0"/>
              <a:t>Doccia verde</a:t>
            </a:r>
            <a:r>
              <a:rPr lang="it-IT" dirty="0"/>
              <a:t>), 1972 circa, stampa </a:t>
            </a:r>
            <a:r>
              <a:rPr lang="it-IT" dirty="0" err="1"/>
              <a:t>dye</a:t>
            </a:r>
            <a:r>
              <a:rPr lang="it-IT" dirty="0"/>
              <a:t> transfer, 50,8 x 40,6 cm</a:t>
            </a:r>
          </a:p>
        </p:txBody>
      </p:sp>
    </p:spTree>
    <p:extLst>
      <p:ext uri="{BB962C8B-B14F-4D97-AF65-F5344CB8AC3E}">
        <p14:creationId xmlns:p14="http://schemas.microsoft.com/office/powerpoint/2010/main" val="2520102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53757" y="5960988"/>
            <a:ext cx="8036486" cy="646331"/>
          </a:xfrm>
          <a:prstGeom prst="rect">
            <a:avLst/>
          </a:prstGeom>
          <a:noFill/>
        </p:spPr>
        <p:txBody>
          <a:bodyPr wrap="square" rtlCol="0">
            <a:spAutoFit/>
          </a:bodyPr>
          <a:lstStyle/>
          <a:p>
            <a:pPr algn="ctr"/>
            <a:r>
              <a:rPr lang="it-IT" dirty="0"/>
              <a:t>William </a:t>
            </a:r>
            <a:r>
              <a:rPr lang="it-IT" dirty="0" err="1"/>
              <a:t>Eggleston</a:t>
            </a:r>
            <a:r>
              <a:rPr lang="it-IT" dirty="0"/>
              <a:t>, </a:t>
            </a:r>
            <a:r>
              <a:rPr lang="it-IT" i="1" dirty="0"/>
              <a:t>Senza titolo </a:t>
            </a:r>
            <a:r>
              <a:rPr lang="it-IT" dirty="0"/>
              <a:t>(Greenwood Mississippi), 1973, stampa </a:t>
            </a:r>
            <a:r>
              <a:rPr lang="it-IT" dirty="0" err="1"/>
              <a:t>dye</a:t>
            </a:r>
            <a:r>
              <a:rPr lang="it-IT" dirty="0"/>
              <a:t> transfer, 39,1 x 53,3 cm</a:t>
            </a:r>
          </a:p>
        </p:txBody>
      </p:sp>
      <p:pic>
        <p:nvPicPr>
          <p:cNvPr id="7" name="Segnaposto contenuto 6" descr="William Eggleston, Senza titolo (Greenwood Mississippi), 1973, stampa dye transfer, 39,1 x 53,3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52545" y="431634"/>
            <a:ext cx="7638910" cy="5276148"/>
          </a:xfrm>
        </p:spPr>
      </p:pic>
    </p:spTree>
    <p:extLst>
      <p:ext uri="{BB962C8B-B14F-4D97-AF65-F5344CB8AC3E}">
        <p14:creationId xmlns:p14="http://schemas.microsoft.com/office/powerpoint/2010/main" val="34090920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07319" y="5944371"/>
            <a:ext cx="8329362" cy="646331"/>
          </a:xfrm>
          <a:prstGeom prst="rect">
            <a:avLst/>
          </a:prstGeom>
          <a:noFill/>
        </p:spPr>
        <p:txBody>
          <a:bodyPr wrap="square" rtlCol="0">
            <a:spAutoFit/>
          </a:bodyPr>
          <a:lstStyle/>
          <a:p>
            <a:pPr algn="ctr"/>
            <a:r>
              <a:rPr lang="it-IT" dirty="0"/>
              <a:t>William </a:t>
            </a:r>
            <a:r>
              <a:rPr lang="it-IT" dirty="0" err="1"/>
              <a:t>Eggleston</a:t>
            </a:r>
            <a:r>
              <a:rPr lang="it-IT" dirty="0"/>
              <a:t>, </a:t>
            </a:r>
            <a:r>
              <a:rPr lang="it-IT" i="1" dirty="0"/>
              <a:t>Senza titolo </a:t>
            </a:r>
            <a:r>
              <a:rPr lang="it-IT" dirty="0"/>
              <a:t>(</a:t>
            </a:r>
            <a:r>
              <a:rPr lang="it-IT" i="1" dirty="0"/>
              <a:t>St. </a:t>
            </a:r>
            <a:r>
              <a:rPr lang="it-IT" i="1" dirty="0" err="1"/>
              <a:t>Simons</a:t>
            </a:r>
            <a:r>
              <a:rPr lang="it-IT" i="1" dirty="0"/>
              <a:t> Island</a:t>
            </a:r>
            <a:r>
              <a:rPr lang="it-IT" dirty="0"/>
              <a:t>, Georgia), 1978, stampa </a:t>
            </a:r>
            <a:r>
              <a:rPr lang="it-IT" dirty="0" err="1"/>
              <a:t>dye</a:t>
            </a:r>
            <a:r>
              <a:rPr lang="it-IT" dirty="0"/>
              <a:t> transfer, 25,7 x 38,7 cm</a:t>
            </a:r>
          </a:p>
        </p:txBody>
      </p:sp>
      <p:pic>
        <p:nvPicPr>
          <p:cNvPr id="7" name="Immagine 6">
            <a:extLst>
              <a:ext uri="{FF2B5EF4-FFF2-40B4-BE49-F238E27FC236}">
                <a16:creationId xmlns:a16="http://schemas.microsoft.com/office/drawing/2014/main" id="{9088886A-BE70-F945-8D49-455DE6859B2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4893" y="353090"/>
            <a:ext cx="7854215" cy="5237621"/>
          </a:xfrm>
          <a:prstGeom prst="rect">
            <a:avLst/>
          </a:prstGeom>
        </p:spPr>
      </p:pic>
    </p:spTree>
    <p:extLst>
      <p:ext uri="{BB962C8B-B14F-4D97-AF65-F5344CB8AC3E}">
        <p14:creationId xmlns:p14="http://schemas.microsoft.com/office/powerpoint/2010/main" val="3596214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427548" y="5955819"/>
            <a:ext cx="6288901" cy="369332"/>
          </a:xfrm>
          <a:prstGeom prst="rect">
            <a:avLst/>
          </a:prstGeom>
          <a:noFill/>
        </p:spPr>
        <p:txBody>
          <a:bodyPr wrap="none" rtlCol="0">
            <a:spAutoFit/>
          </a:bodyPr>
          <a:lstStyle/>
          <a:p>
            <a:pPr algn="just"/>
            <a:r>
              <a:rPr lang="en-US" dirty="0"/>
              <a:t>Stephen Shore, </a:t>
            </a:r>
            <a:r>
              <a:rPr lang="en-US" i="1" dirty="0"/>
              <a:t>5th Street and Broadway Eureka</a:t>
            </a:r>
            <a:r>
              <a:rPr lang="en-US" dirty="0"/>
              <a:t>, California, 1974</a:t>
            </a:r>
            <a:endParaRPr lang="it-IT" dirty="0"/>
          </a:p>
        </p:txBody>
      </p:sp>
      <p:pic>
        <p:nvPicPr>
          <p:cNvPr id="3" name="Immagine 2">
            <a:extLst>
              <a:ext uri="{FF2B5EF4-FFF2-40B4-BE49-F238E27FC236}">
                <a16:creationId xmlns:a16="http://schemas.microsoft.com/office/drawing/2014/main" id="{7ADDBC23-9A72-0946-9989-7ABD3F0FFE99}"/>
              </a:ext>
            </a:extLst>
          </p:cNvPr>
          <p:cNvPicPr>
            <a:picLocks noChangeAspect="1"/>
          </p:cNvPicPr>
          <p:nvPr/>
        </p:nvPicPr>
        <p:blipFill>
          <a:blip r:embed="rId2"/>
          <a:stretch>
            <a:fillRect/>
          </a:stretch>
        </p:blipFill>
        <p:spPr>
          <a:xfrm>
            <a:off x="1092479" y="377195"/>
            <a:ext cx="6959043" cy="5494357"/>
          </a:xfrm>
          <a:prstGeom prst="rect">
            <a:avLst/>
          </a:prstGeom>
        </p:spPr>
      </p:pic>
    </p:spTree>
    <p:extLst>
      <p:ext uri="{BB962C8B-B14F-4D97-AF65-F5344CB8AC3E}">
        <p14:creationId xmlns:p14="http://schemas.microsoft.com/office/powerpoint/2010/main" val="33337185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982328" y="5939488"/>
            <a:ext cx="7179343" cy="369332"/>
          </a:xfrm>
          <a:prstGeom prst="rect">
            <a:avLst/>
          </a:prstGeom>
          <a:noFill/>
        </p:spPr>
        <p:txBody>
          <a:bodyPr wrap="square" rtlCol="0">
            <a:spAutoFit/>
          </a:bodyPr>
          <a:lstStyle/>
          <a:p>
            <a:pPr algn="ctr"/>
            <a:r>
              <a:rPr lang="it-IT" dirty="0"/>
              <a:t>Stephen </a:t>
            </a:r>
            <a:r>
              <a:rPr lang="it-IT" dirty="0" err="1"/>
              <a:t>Shore</a:t>
            </a:r>
            <a:r>
              <a:rPr lang="it-IT" dirty="0"/>
              <a:t>, Stanza 131, </a:t>
            </a:r>
            <a:r>
              <a:rPr lang="it-IT" i="1" dirty="0"/>
              <a:t>Howard Johnson Motel, </a:t>
            </a:r>
            <a:r>
              <a:rPr lang="it-IT" i="1" dirty="0" err="1"/>
              <a:t>Phillipsburg</a:t>
            </a:r>
            <a:r>
              <a:rPr lang="it-IT" dirty="0"/>
              <a:t>, N.J., 1974</a:t>
            </a:r>
          </a:p>
        </p:txBody>
      </p:sp>
      <p:pic>
        <p:nvPicPr>
          <p:cNvPr id="7" name="Segnaposto contenuto 6">
            <a:extLst>
              <a:ext uri="{FF2B5EF4-FFF2-40B4-BE49-F238E27FC236}">
                <a16:creationId xmlns:a16="http://schemas.microsoft.com/office/drawing/2014/main" id="{DF0DA44B-37FF-C846-988E-A79AFFBC7A52}"/>
              </a:ext>
            </a:extLst>
          </p:cNvPr>
          <p:cNvPicPr>
            <a:picLocks noGrp="1" noChangeAspect="1"/>
          </p:cNvPicPr>
          <p:nvPr>
            <p:ph idx="1"/>
          </p:nvPr>
        </p:nvPicPr>
        <p:blipFill>
          <a:blip r:embed="rId2"/>
          <a:stretch>
            <a:fillRect/>
          </a:stretch>
        </p:blipFill>
        <p:spPr>
          <a:xfrm>
            <a:off x="1308861" y="541422"/>
            <a:ext cx="6526278" cy="5120618"/>
          </a:xfrm>
        </p:spPr>
      </p:pic>
    </p:spTree>
    <p:extLst>
      <p:ext uri="{BB962C8B-B14F-4D97-AF65-F5344CB8AC3E}">
        <p14:creationId xmlns:p14="http://schemas.microsoft.com/office/powerpoint/2010/main" val="22711108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760285" y="5958038"/>
            <a:ext cx="5623430" cy="369332"/>
          </a:xfrm>
          <a:prstGeom prst="rect">
            <a:avLst/>
          </a:prstGeom>
          <a:noFill/>
        </p:spPr>
        <p:txBody>
          <a:bodyPr wrap="none" rtlCol="0">
            <a:spAutoFit/>
          </a:bodyPr>
          <a:lstStyle/>
          <a:p>
            <a:pPr algn="ctr"/>
            <a:r>
              <a:rPr lang="en-US" dirty="0"/>
              <a:t>Stephen Shore, </a:t>
            </a:r>
            <a:r>
              <a:rPr lang="en-US" i="1" dirty="0"/>
              <a:t>US route 10, Post Falls, Idaho</a:t>
            </a:r>
            <a:r>
              <a:rPr lang="en-US" dirty="0"/>
              <a:t>, Agosto 1974</a:t>
            </a:r>
            <a:endParaRPr lang="it-IT" dirty="0"/>
          </a:p>
        </p:txBody>
      </p:sp>
      <p:pic>
        <p:nvPicPr>
          <p:cNvPr id="7" name="Segnaposto contenuto 6">
            <a:extLst>
              <a:ext uri="{FF2B5EF4-FFF2-40B4-BE49-F238E27FC236}">
                <a16:creationId xmlns:a16="http://schemas.microsoft.com/office/drawing/2014/main" id="{62B04CFF-469F-3447-B6F4-D309D2435A88}"/>
              </a:ext>
            </a:extLst>
          </p:cNvPr>
          <p:cNvPicPr>
            <a:picLocks noGrp="1" noChangeAspect="1"/>
          </p:cNvPicPr>
          <p:nvPr>
            <p:ph idx="1"/>
          </p:nvPr>
        </p:nvPicPr>
        <p:blipFill>
          <a:blip r:embed="rId2"/>
          <a:stretch>
            <a:fillRect/>
          </a:stretch>
        </p:blipFill>
        <p:spPr>
          <a:xfrm>
            <a:off x="1228741" y="637674"/>
            <a:ext cx="6686518" cy="5320364"/>
          </a:xfrm>
        </p:spPr>
      </p:pic>
    </p:spTree>
    <p:extLst>
      <p:ext uri="{BB962C8B-B14F-4D97-AF65-F5344CB8AC3E}">
        <p14:creationId xmlns:p14="http://schemas.microsoft.com/office/powerpoint/2010/main" val="34974589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263466" y="5909110"/>
            <a:ext cx="6617068" cy="646331"/>
          </a:xfrm>
          <a:prstGeom prst="rect">
            <a:avLst/>
          </a:prstGeom>
          <a:noFill/>
        </p:spPr>
        <p:txBody>
          <a:bodyPr wrap="square" rtlCol="0">
            <a:spAutoFit/>
          </a:bodyPr>
          <a:lstStyle/>
          <a:p>
            <a:pPr algn="ctr"/>
            <a:r>
              <a:rPr lang="it-IT" dirty="0"/>
              <a:t>Stephen </a:t>
            </a:r>
            <a:r>
              <a:rPr lang="it-IT" dirty="0" err="1"/>
              <a:t>Shore</a:t>
            </a:r>
            <a:r>
              <a:rPr lang="it-IT" dirty="0"/>
              <a:t>, </a:t>
            </a:r>
            <a:r>
              <a:rPr lang="it-IT" i="1" dirty="0"/>
              <a:t>Beverly Boulevard and La </a:t>
            </a:r>
            <a:r>
              <a:rPr lang="it-IT" i="1" dirty="0" err="1"/>
              <a:t>Brea</a:t>
            </a:r>
            <a:r>
              <a:rPr lang="it-IT" i="1" dirty="0"/>
              <a:t> Avenue, </a:t>
            </a:r>
            <a:r>
              <a:rPr lang="it-IT" dirty="0"/>
              <a:t>Los Angeles, </a:t>
            </a:r>
          </a:p>
          <a:p>
            <a:pPr algn="ctr"/>
            <a:r>
              <a:rPr lang="it-IT" dirty="0"/>
              <a:t>California, 21 giugno 1975</a:t>
            </a:r>
          </a:p>
        </p:txBody>
      </p:sp>
      <p:pic>
        <p:nvPicPr>
          <p:cNvPr id="8" name="Segnaposto contenuto 7" descr="Stephen Shore, Beverly Boulevard and La Brea Avenue, Los Angeles, California, 21 giugno 1975.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000961" y="571401"/>
            <a:ext cx="7142078" cy="5337709"/>
          </a:xfrm>
        </p:spPr>
      </p:pic>
    </p:spTree>
    <p:extLst>
      <p:ext uri="{BB962C8B-B14F-4D97-AF65-F5344CB8AC3E}">
        <p14:creationId xmlns:p14="http://schemas.microsoft.com/office/powerpoint/2010/main" val="3752622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3391228" y="6087245"/>
            <a:ext cx="2361544" cy="369332"/>
          </a:xfrm>
          <a:prstGeom prst="rect">
            <a:avLst/>
          </a:prstGeom>
          <a:noFill/>
        </p:spPr>
        <p:txBody>
          <a:bodyPr wrap="none" rtlCol="0">
            <a:spAutoFit/>
          </a:bodyPr>
          <a:lstStyle/>
          <a:p>
            <a:pPr algn="ctr"/>
            <a:r>
              <a:rPr lang="it-IT" dirty="0"/>
              <a:t>Ed </a:t>
            </a:r>
            <a:r>
              <a:rPr lang="it-IT" dirty="0" err="1"/>
              <a:t>Ruscha</a:t>
            </a:r>
            <a:r>
              <a:rPr lang="it-IT" dirty="0"/>
              <a:t>, </a:t>
            </a:r>
            <a:r>
              <a:rPr lang="it-IT" i="1" dirty="0"/>
              <a:t>Parigi</a:t>
            </a:r>
            <a:r>
              <a:rPr lang="it-IT" dirty="0"/>
              <a:t>, 1961</a:t>
            </a:r>
          </a:p>
        </p:txBody>
      </p:sp>
      <p:pic>
        <p:nvPicPr>
          <p:cNvPr id="2" name="Immagine 1">
            <a:extLst>
              <a:ext uri="{FF2B5EF4-FFF2-40B4-BE49-F238E27FC236}">
                <a16:creationId xmlns:a16="http://schemas.microsoft.com/office/drawing/2014/main" id="{6D58CDA0-FE8A-C247-B112-DD3D4851D52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534" y="596765"/>
            <a:ext cx="6583681" cy="5313147"/>
          </a:xfrm>
          <a:prstGeom prst="rect">
            <a:avLst/>
          </a:prstGeom>
        </p:spPr>
      </p:pic>
    </p:spTree>
    <p:extLst>
      <p:ext uri="{BB962C8B-B14F-4D97-AF65-F5344CB8AC3E}">
        <p14:creationId xmlns:p14="http://schemas.microsoft.com/office/powerpoint/2010/main" val="18128865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Joel </a:t>
            </a:r>
            <a:r>
              <a:rPr lang="it-IT" dirty="0" err="1"/>
              <a:t>Meyerowitz</a:t>
            </a:r>
            <a:r>
              <a:rPr lang="it-IT" dirty="0"/>
              <a:t>, </a:t>
            </a:r>
            <a:r>
              <a:rPr lang="it-IT" i="1" dirty="0"/>
              <a:t>Dichiarazione</a:t>
            </a:r>
            <a:r>
              <a:rPr lang="it-IT" dirty="0"/>
              <a:t> (1981)</a:t>
            </a:r>
          </a:p>
        </p:txBody>
      </p:sp>
      <p:sp>
        <p:nvSpPr>
          <p:cNvPr id="3" name="Segnaposto contenuto 2"/>
          <p:cNvSpPr>
            <a:spLocks noGrp="1"/>
          </p:cNvSpPr>
          <p:nvPr>
            <p:ph idx="1"/>
          </p:nvPr>
        </p:nvSpPr>
        <p:spPr/>
        <p:txBody>
          <a:bodyPr>
            <a:normAutofit fontScale="62500" lnSpcReduction="20000"/>
          </a:bodyPr>
          <a:lstStyle/>
          <a:p>
            <a:pPr algn="just"/>
            <a:r>
              <a:rPr lang="it-IT" dirty="0"/>
              <a:t>Sento il bisogno, un bisogno semplice, quasi misterioso, di uscire nelle strade ogni giorno e fotografare. Il paesaggio urbano mi interessa veramente. È qui che vivo, è un’esperienza che dà forma alla mia vita, devo fare fotografie nella città. In passato era un interesse di tipo sociale rivolto a come la gente vive in città, ma ora questo tema è diventato fine a se stesso. In un certo senso, sto liberandomi da un recinto in cui stavo rinchiuso, ora le cose che mi interessano sono me stesso, la città e la fotografia. Non so dove questo mi porterà, ma so che devo fare fotografie nella città, so che devono essere a colori e devono riguardare gente e luoghi. Non sto cercando di provare niente a nessuno, sto solo cercando di entrare nel vivo della fotografia […]. La fotografia a colori fa capire che gli edifici sono molto più vivi – comunica molto più come si collocano nelle strade, che significato hanno per la vita che vi si svolge, che tipo di scenario costituiscono nel teatro urbano. Forse non sono resi bene nei termini di una classica fotografia di architettura, ma sono pieni dell’energia che viene dalla strada.</a:t>
            </a:r>
          </a:p>
          <a:p>
            <a:endParaRPr lang="it-IT" dirty="0"/>
          </a:p>
        </p:txBody>
      </p:sp>
    </p:spTree>
    <p:extLst>
      <p:ext uri="{BB962C8B-B14F-4D97-AF65-F5344CB8AC3E}">
        <p14:creationId xmlns:p14="http://schemas.microsoft.com/office/powerpoint/2010/main" val="1427102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el Meyerowitz, New York City, 1965, stampa a colori.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96035" y="963379"/>
            <a:ext cx="7351930" cy="4833785"/>
          </a:xfrm>
        </p:spPr>
      </p:pic>
      <p:sp>
        <p:nvSpPr>
          <p:cNvPr id="5" name="CasellaDiTesto 4"/>
          <p:cNvSpPr txBox="1"/>
          <p:nvPr/>
        </p:nvSpPr>
        <p:spPr>
          <a:xfrm>
            <a:off x="2731592" y="5985254"/>
            <a:ext cx="3680816" cy="369332"/>
          </a:xfrm>
          <a:prstGeom prst="rect">
            <a:avLst/>
          </a:prstGeom>
          <a:noFill/>
        </p:spPr>
        <p:txBody>
          <a:bodyPr wrap="none" rtlCol="0">
            <a:spAutoFit/>
          </a:bodyPr>
          <a:lstStyle/>
          <a:p>
            <a:pPr algn="ctr"/>
            <a:r>
              <a:rPr lang="en-US" dirty="0"/>
              <a:t>Joel </a:t>
            </a:r>
            <a:r>
              <a:rPr lang="en-US" dirty="0" err="1"/>
              <a:t>Meyerowitz</a:t>
            </a:r>
            <a:r>
              <a:rPr lang="en-US" dirty="0"/>
              <a:t>, </a:t>
            </a:r>
            <a:r>
              <a:rPr lang="en-US" i="1" dirty="0"/>
              <a:t>New York City</a:t>
            </a:r>
            <a:r>
              <a:rPr lang="en-US" dirty="0"/>
              <a:t>, 1965</a:t>
            </a:r>
            <a:endParaRPr lang="it-IT" dirty="0"/>
          </a:p>
        </p:txBody>
      </p:sp>
    </p:spTree>
    <p:extLst>
      <p:ext uri="{BB962C8B-B14F-4D97-AF65-F5344CB8AC3E}">
        <p14:creationId xmlns:p14="http://schemas.microsoft.com/office/powerpoint/2010/main" val="1040985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flipH="1">
            <a:off x="5519553" y="3096782"/>
            <a:ext cx="3354939" cy="369332"/>
          </a:xfrm>
          <a:prstGeom prst="rect">
            <a:avLst/>
          </a:prstGeom>
          <a:noFill/>
        </p:spPr>
        <p:txBody>
          <a:bodyPr wrap="square" rtlCol="0">
            <a:spAutoFit/>
          </a:bodyPr>
          <a:lstStyle/>
          <a:p>
            <a:pPr algn="just"/>
            <a:r>
              <a:rPr lang="pl-PL" dirty="0"/>
              <a:t>Joel </a:t>
            </a:r>
            <a:r>
              <a:rPr lang="pl-PL" dirty="0" err="1"/>
              <a:t>Meyerowitz</a:t>
            </a:r>
            <a:r>
              <a:rPr lang="pl-PL" dirty="0"/>
              <a:t>, </a:t>
            </a:r>
            <a:r>
              <a:rPr lang="pl-PL" i="1" dirty="0" err="1"/>
              <a:t>Truro</a:t>
            </a:r>
            <a:r>
              <a:rPr lang="pl-PL" dirty="0"/>
              <a:t>, 1976</a:t>
            </a:r>
            <a:endParaRPr lang="it-IT" dirty="0"/>
          </a:p>
        </p:txBody>
      </p:sp>
      <p:pic>
        <p:nvPicPr>
          <p:cNvPr id="6" name="Immagine 5">
            <a:extLst>
              <a:ext uri="{FF2B5EF4-FFF2-40B4-BE49-F238E27FC236}">
                <a16:creationId xmlns:a16="http://schemas.microsoft.com/office/drawing/2014/main" id="{052B96AC-F0C1-984A-A403-4A9207E4F8D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1637" y="665162"/>
            <a:ext cx="4451616" cy="5601904"/>
          </a:xfrm>
          <a:prstGeom prst="rect">
            <a:avLst/>
          </a:prstGeom>
        </p:spPr>
      </p:pic>
    </p:spTree>
    <p:extLst>
      <p:ext uri="{BB962C8B-B14F-4D97-AF65-F5344CB8AC3E}">
        <p14:creationId xmlns:p14="http://schemas.microsoft.com/office/powerpoint/2010/main" val="28631401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224732" y="5967560"/>
            <a:ext cx="4694536" cy="369332"/>
          </a:xfrm>
          <a:prstGeom prst="rect">
            <a:avLst/>
          </a:prstGeom>
          <a:noFill/>
        </p:spPr>
        <p:txBody>
          <a:bodyPr wrap="square" rtlCol="0">
            <a:spAutoFit/>
          </a:bodyPr>
          <a:lstStyle/>
          <a:p>
            <a:pPr algn="just"/>
            <a:r>
              <a:rPr lang="en-US" dirty="0"/>
              <a:t>Joel </a:t>
            </a:r>
            <a:r>
              <a:rPr lang="en-US" dirty="0" err="1"/>
              <a:t>Meyerowitz</a:t>
            </a:r>
            <a:r>
              <a:rPr lang="en-US" dirty="0"/>
              <a:t>, </a:t>
            </a:r>
            <a:r>
              <a:rPr lang="en-US" i="1" dirty="0"/>
              <a:t>Still Life with Newspaper</a:t>
            </a:r>
            <a:r>
              <a:rPr lang="en-US" dirty="0"/>
              <a:t>, 1983</a:t>
            </a:r>
            <a:endParaRPr lang="it-IT" dirty="0"/>
          </a:p>
        </p:txBody>
      </p:sp>
      <p:pic>
        <p:nvPicPr>
          <p:cNvPr id="4" name="Segnaposto contenuto 3" descr="Joel Meyerowitz, Still Life with Newspaper, 1983.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71993" y="454058"/>
            <a:ext cx="7200014" cy="5161929"/>
          </a:xfrm>
        </p:spPr>
      </p:pic>
    </p:spTree>
    <p:extLst>
      <p:ext uri="{BB962C8B-B14F-4D97-AF65-F5344CB8AC3E}">
        <p14:creationId xmlns:p14="http://schemas.microsoft.com/office/powerpoint/2010/main" val="3926312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034014" y="2803905"/>
            <a:ext cx="4071486" cy="646331"/>
          </a:xfrm>
          <a:prstGeom prst="rect">
            <a:avLst/>
          </a:prstGeom>
          <a:noFill/>
        </p:spPr>
        <p:txBody>
          <a:bodyPr wrap="square" rtlCol="0">
            <a:spAutoFit/>
          </a:bodyPr>
          <a:lstStyle/>
          <a:p>
            <a:pPr algn="ctr"/>
            <a:r>
              <a:rPr lang="it-IT" dirty="0"/>
              <a:t>Ed </a:t>
            </a:r>
            <a:r>
              <a:rPr lang="it-IT" dirty="0" err="1"/>
              <a:t>Ruscha</a:t>
            </a:r>
            <a:r>
              <a:rPr lang="it-IT" dirty="0"/>
              <a:t>, </a:t>
            </a:r>
            <a:r>
              <a:rPr lang="it-IT" i="1" dirty="0" err="1"/>
              <a:t>Sherwin</a:t>
            </a:r>
            <a:r>
              <a:rPr lang="it-IT" i="1" dirty="0"/>
              <a:t>-Williams </a:t>
            </a:r>
            <a:r>
              <a:rPr lang="it-IT" i="1" dirty="0" err="1"/>
              <a:t>Turpentine</a:t>
            </a:r>
            <a:r>
              <a:rPr lang="it-IT" dirty="0"/>
              <a:t>, da </a:t>
            </a:r>
            <a:r>
              <a:rPr lang="it-IT" i="1" dirty="0"/>
              <a:t>Product </a:t>
            </a:r>
            <a:r>
              <a:rPr lang="it-IT" i="1" dirty="0" err="1"/>
              <a:t>Still</a:t>
            </a:r>
            <a:r>
              <a:rPr lang="it-IT" i="1" dirty="0"/>
              <a:t> </a:t>
            </a:r>
            <a:r>
              <a:rPr lang="it-IT" i="1" dirty="0" err="1"/>
              <a:t>Lifes</a:t>
            </a:r>
            <a:r>
              <a:rPr lang="it-IT" dirty="0"/>
              <a:t>, 1961/1999</a:t>
            </a:r>
          </a:p>
        </p:txBody>
      </p:sp>
      <p:pic>
        <p:nvPicPr>
          <p:cNvPr id="2" name="Immagine 1">
            <a:extLst>
              <a:ext uri="{FF2B5EF4-FFF2-40B4-BE49-F238E27FC236}">
                <a16:creationId xmlns:a16="http://schemas.microsoft.com/office/drawing/2014/main" id="{D84CC089-28F0-1349-8851-8A8A6108CF7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8008" y="995906"/>
            <a:ext cx="4523874" cy="5255172"/>
          </a:xfrm>
          <a:prstGeom prst="rect">
            <a:avLst/>
          </a:prstGeom>
        </p:spPr>
      </p:pic>
    </p:spTree>
    <p:extLst>
      <p:ext uri="{BB962C8B-B14F-4D97-AF65-F5344CB8AC3E}">
        <p14:creationId xmlns:p14="http://schemas.microsoft.com/office/powerpoint/2010/main" val="1953303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Ed Ruscha, Twenty Six Gasoline Stations (1963).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62497" y="410093"/>
            <a:ext cx="8219006" cy="5145691"/>
          </a:xfrm>
        </p:spPr>
      </p:pic>
      <p:sp>
        <p:nvSpPr>
          <p:cNvPr id="7" name="CasellaDiTesto 6"/>
          <p:cNvSpPr txBox="1"/>
          <p:nvPr/>
        </p:nvSpPr>
        <p:spPr>
          <a:xfrm>
            <a:off x="2279883" y="6050361"/>
            <a:ext cx="4584233" cy="369332"/>
          </a:xfrm>
          <a:prstGeom prst="rect">
            <a:avLst/>
          </a:prstGeom>
          <a:noFill/>
        </p:spPr>
        <p:txBody>
          <a:bodyPr wrap="none" rtlCol="0">
            <a:spAutoFit/>
          </a:bodyPr>
          <a:lstStyle/>
          <a:p>
            <a:pPr algn="ctr"/>
            <a:r>
              <a:rPr lang="nl-NL" dirty="0" err="1"/>
              <a:t>Ed</a:t>
            </a:r>
            <a:r>
              <a:rPr lang="nl-NL" dirty="0"/>
              <a:t> </a:t>
            </a:r>
            <a:r>
              <a:rPr lang="nl-NL" dirty="0" err="1"/>
              <a:t>Ruscha</a:t>
            </a:r>
            <a:r>
              <a:rPr lang="nl-NL" dirty="0"/>
              <a:t>, </a:t>
            </a:r>
            <a:r>
              <a:rPr lang="nl-NL" i="1" dirty="0" err="1"/>
              <a:t>Twenty</a:t>
            </a:r>
            <a:r>
              <a:rPr lang="nl-NL" i="1" dirty="0"/>
              <a:t> Six Gasoline Stations </a:t>
            </a:r>
            <a:r>
              <a:rPr lang="nl-NL" dirty="0"/>
              <a:t>(1963)</a:t>
            </a:r>
            <a:endParaRPr lang="it-IT" dirty="0"/>
          </a:p>
        </p:txBody>
      </p:sp>
    </p:spTree>
    <p:extLst>
      <p:ext uri="{BB962C8B-B14F-4D97-AF65-F5344CB8AC3E}">
        <p14:creationId xmlns:p14="http://schemas.microsoft.com/office/powerpoint/2010/main" val="3993477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 Ruscha, Every Building on the Sunset Strip, 196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21217" y="1126157"/>
            <a:ext cx="8901567" cy="3878982"/>
          </a:xfrm>
        </p:spPr>
      </p:pic>
      <p:sp>
        <p:nvSpPr>
          <p:cNvPr id="5" name="CasellaDiTesto 4"/>
          <p:cNvSpPr txBox="1"/>
          <p:nvPr/>
        </p:nvSpPr>
        <p:spPr>
          <a:xfrm>
            <a:off x="2079483" y="6040297"/>
            <a:ext cx="4985034" cy="369332"/>
          </a:xfrm>
          <a:prstGeom prst="rect">
            <a:avLst/>
          </a:prstGeom>
          <a:noFill/>
        </p:spPr>
        <p:txBody>
          <a:bodyPr wrap="none" rtlCol="0">
            <a:spAutoFit/>
          </a:bodyPr>
          <a:lstStyle/>
          <a:p>
            <a:pPr algn="ctr"/>
            <a:r>
              <a:rPr lang="en-US" dirty="0"/>
              <a:t>Ed </a:t>
            </a:r>
            <a:r>
              <a:rPr lang="en-US" dirty="0" err="1"/>
              <a:t>Ruscha</a:t>
            </a:r>
            <a:r>
              <a:rPr lang="en-US" dirty="0"/>
              <a:t>, </a:t>
            </a:r>
            <a:r>
              <a:rPr lang="en-US" i="1" dirty="0"/>
              <a:t>Every Building on the Sunset Strip</a:t>
            </a:r>
            <a:r>
              <a:rPr lang="en-US" dirty="0"/>
              <a:t>, 1966</a:t>
            </a:r>
            <a:endParaRPr lang="it-IT" dirty="0"/>
          </a:p>
        </p:txBody>
      </p:sp>
    </p:spTree>
    <p:extLst>
      <p:ext uri="{BB962C8B-B14F-4D97-AF65-F5344CB8AC3E}">
        <p14:creationId xmlns:p14="http://schemas.microsoft.com/office/powerpoint/2010/main" val="2915677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92058" y="5977309"/>
            <a:ext cx="8268375" cy="646331"/>
          </a:xfrm>
          <a:prstGeom prst="rect">
            <a:avLst/>
          </a:prstGeom>
          <a:noFill/>
        </p:spPr>
        <p:txBody>
          <a:bodyPr wrap="square" rtlCol="0">
            <a:spAutoFit/>
          </a:bodyPr>
          <a:lstStyle/>
          <a:p>
            <a:pPr algn="ctr"/>
            <a:r>
              <a:rPr lang="it-IT" dirty="0"/>
              <a:t>Ed </a:t>
            </a:r>
            <a:r>
              <a:rPr lang="it-IT" dirty="0" err="1"/>
              <a:t>Ruscha</a:t>
            </a:r>
            <a:r>
              <a:rPr lang="it-IT" dirty="0"/>
              <a:t>, </a:t>
            </a:r>
            <a:r>
              <a:rPr lang="it-IT" i="1" dirty="0" err="1"/>
              <a:t>Every</a:t>
            </a:r>
            <a:r>
              <a:rPr lang="it-IT" i="1" dirty="0"/>
              <a:t> Building on the </a:t>
            </a:r>
            <a:r>
              <a:rPr lang="it-IT" i="1" dirty="0" err="1"/>
              <a:t>Sunset</a:t>
            </a:r>
            <a:r>
              <a:rPr lang="it-IT" i="1" dirty="0"/>
              <a:t> Strip</a:t>
            </a:r>
            <a:r>
              <a:rPr lang="it-IT" dirty="0"/>
              <a:t>, 1966, foglio unico piegato a fisarmonica, 17,8 x 14,3 x 1 cm</a:t>
            </a:r>
          </a:p>
        </p:txBody>
      </p:sp>
      <p:pic>
        <p:nvPicPr>
          <p:cNvPr id="3" name="Immagine 2">
            <a:extLst>
              <a:ext uri="{FF2B5EF4-FFF2-40B4-BE49-F238E27FC236}">
                <a16:creationId xmlns:a16="http://schemas.microsoft.com/office/drawing/2014/main" id="{87BBCBDC-7041-654A-900F-2711E491D99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24665" y="1347536"/>
            <a:ext cx="7894670" cy="3811604"/>
          </a:xfrm>
          <a:prstGeom prst="rect">
            <a:avLst/>
          </a:prstGeom>
        </p:spPr>
      </p:pic>
    </p:spTree>
    <p:extLst>
      <p:ext uri="{BB962C8B-B14F-4D97-AF65-F5344CB8AC3E}">
        <p14:creationId xmlns:p14="http://schemas.microsoft.com/office/powerpoint/2010/main" val="1663416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Bernd</a:t>
            </a:r>
            <a:r>
              <a:rPr lang="it-IT" dirty="0"/>
              <a:t> e Hilla Becher, </a:t>
            </a:r>
            <a:r>
              <a:rPr lang="it-IT" i="1" dirty="0"/>
              <a:t>Dichiarazioni</a:t>
            </a:r>
            <a:r>
              <a:rPr lang="it-IT" dirty="0"/>
              <a:t> (1969-1989)</a:t>
            </a:r>
          </a:p>
        </p:txBody>
      </p:sp>
      <p:sp>
        <p:nvSpPr>
          <p:cNvPr id="3" name="Segnaposto contenuto 2"/>
          <p:cNvSpPr>
            <a:spLocks noGrp="1"/>
          </p:cNvSpPr>
          <p:nvPr>
            <p:ph idx="1"/>
          </p:nvPr>
        </p:nvSpPr>
        <p:spPr/>
        <p:txBody>
          <a:bodyPr>
            <a:normAutofit fontScale="55000" lnSpcReduction="20000"/>
          </a:bodyPr>
          <a:lstStyle/>
          <a:p>
            <a:pPr algn="just"/>
            <a:r>
              <a:rPr lang="it-IT" dirty="0"/>
              <a:t>Gli oggetti che ci interessano hanno in comune il fatto che sono stati concepiti senza considerare proporzioni ed elementi ornamentali. La loro estetica risiede nel fatto che sono stati creati senza intenzioni estetiche. L’interesse che questi oggetti hanno ai nostri occhi sta nel fatto che strutture con funzioni generalmente identiche si presentano con una grande diversità di forme. Noi cerchiamo di classificare e di rendere confrontabili queste forme per mezzo della fotografia (1969).</a:t>
            </a:r>
          </a:p>
          <a:p>
            <a:pPr algn="just"/>
            <a:r>
              <a:rPr lang="it-IT" dirty="0"/>
              <a:t>Non abbiamo l’intenzione di trasformare questi antichi edifici industriali in reliquie, noi vorremmo fabbricare una catena, senza anelli mancanti, delle loro diverse forme (1969).</a:t>
            </a:r>
          </a:p>
          <a:p>
            <a:pPr algn="just"/>
            <a:r>
              <a:rPr lang="it-IT" dirty="0"/>
              <a:t>Non vogliamo cambiare nulla agli oggetti che fotografiamo, questo principio lo seguiamo ancora oggi. Il solo procedimento che ammettiamo consiste nel liberare gli oggetti riprendendoli in modo da riempire l’inquadratura; e questo non corrisponde alla realtà perché sul posto essi si trovano normalmente in mezzo a un caos di architetture che sembra una giungla. Ma questo procedimento, semplicemente, è del tutto necessario per poter avere una visione d’insieme delle loro forme, e riconoscerli (1989).</a:t>
            </a:r>
          </a:p>
          <a:p>
            <a:endParaRPr lang="it-IT" dirty="0"/>
          </a:p>
        </p:txBody>
      </p:sp>
    </p:spTree>
    <p:extLst>
      <p:ext uri="{BB962C8B-B14F-4D97-AF65-F5344CB8AC3E}">
        <p14:creationId xmlns:p14="http://schemas.microsoft.com/office/powerpoint/2010/main" val="1816590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ernd e Hilla Becher, Anonyme Skulpturen, 1970.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7704" y="375387"/>
            <a:ext cx="4988177" cy="6073541"/>
          </a:xfrm>
        </p:spPr>
      </p:pic>
      <p:sp>
        <p:nvSpPr>
          <p:cNvPr id="5" name="CasellaDiTesto 4"/>
          <p:cNvSpPr txBox="1"/>
          <p:nvPr/>
        </p:nvSpPr>
        <p:spPr>
          <a:xfrm>
            <a:off x="5145349" y="2923385"/>
            <a:ext cx="3998651" cy="923330"/>
          </a:xfrm>
          <a:prstGeom prst="rect">
            <a:avLst/>
          </a:prstGeom>
          <a:noFill/>
        </p:spPr>
        <p:txBody>
          <a:bodyPr wrap="square" rtlCol="0">
            <a:spAutoFit/>
          </a:bodyPr>
          <a:lstStyle/>
          <a:p>
            <a:pPr algn="ctr"/>
            <a:r>
              <a:rPr lang="de-DE" dirty="0"/>
              <a:t>Bernd </a:t>
            </a:r>
            <a:r>
              <a:rPr lang="de-DE" dirty="0" err="1"/>
              <a:t>e</a:t>
            </a:r>
            <a:r>
              <a:rPr lang="de-DE" dirty="0"/>
              <a:t> Hilla Becher, </a:t>
            </a:r>
            <a:r>
              <a:rPr lang="de-DE" i="1" dirty="0" err="1"/>
              <a:t>Sculture</a:t>
            </a:r>
            <a:r>
              <a:rPr lang="de-DE" i="1" dirty="0"/>
              <a:t> </a:t>
            </a:r>
            <a:r>
              <a:rPr lang="de-DE" i="1" dirty="0" err="1"/>
              <a:t>anonime</a:t>
            </a:r>
            <a:r>
              <a:rPr lang="de-DE" i="1" dirty="0"/>
              <a:t>. </a:t>
            </a:r>
            <a:r>
              <a:rPr lang="de-DE" i="1" dirty="0" err="1"/>
              <a:t>Una</a:t>
            </a:r>
            <a:r>
              <a:rPr lang="de-DE" i="1" dirty="0"/>
              <a:t> </a:t>
            </a:r>
            <a:r>
              <a:rPr lang="de-DE" i="1" dirty="0" err="1"/>
              <a:t>tipologia</a:t>
            </a:r>
            <a:r>
              <a:rPr lang="de-DE" i="1" dirty="0"/>
              <a:t> di </a:t>
            </a:r>
            <a:r>
              <a:rPr lang="de-DE" i="1" dirty="0" err="1"/>
              <a:t>costruzioni</a:t>
            </a:r>
            <a:r>
              <a:rPr lang="de-DE" i="1" dirty="0"/>
              <a:t> </a:t>
            </a:r>
            <a:r>
              <a:rPr lang="de-DE" i="1" dirty="0" err="1"/>
              <a:t>tecniche</a:t>
            </a:r>
            <a:r>
              <a:rPr lang="de-DE" dirty="0"/>
              <a:t>, 1970</a:t>
            </a:r>
            <a:endParaRPr lang="it-IT" dirty="0"/>
          </a:p>
        </p:txBody>
      </p:sp>
    </p:spTree>
    <p:extLst>
      <p:ext uri="{BB962C8B-B14F-4D97-AF65-F5344CB8AC3E}">
        <p14:creationId xmlns:p14="http://schemas.microsoft.com/office/powerpoint/2010/main" val="2675668600"/>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513</TotalTime>
  <Words>800</Words>
  <Application>Microsoft Macintosh PowerPoint</Application>
  <PresentationFormat>Presentazione su schermo (4:3)</PresentationFormat>
  <Paragraphs>38</Paragraphs>
  <Slides>33</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33</vt:i4>
      </vt:variant>
    </vt:vector>
  </HeadingPairs>
  <TitlesOfParts>
    <vt:vector size="36" baseType="lpstr">
      <vt:lpstr>Arial</vt:lpstr>
      <vt:lpstr>Calibri</vt:lpstr>
      <vt:lpstr>Nero</vt:lpstr>
      <vt:lpstr>Il grande magazzino delle immagini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Bernd e Hilla Becher, Dichiarazioni (1969-1989)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Joel Meyerowitz, Dichiarazione (1981)</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Archivi, cataloghi e Street a colori, Il grande magazzino delle immagini</dc:title>
  <dc:creator>David</dc:creator>
  <cp:lastModifiedBy>Utente di Microsoft Office</cp:lastModifiedBy>
  <cp:revision>50</cp:revision>
  <dcterms:created xsi:type="dcterms:W3CDTF">2016-04-24T16:50:19Z</dcterms:created>
  <dcterms:modified xsi:type="dcterms:W3CDTF">2021-03-05T15:48:01Z</dcterms:modified>
</cp:coreProperties>
</file>