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0" r:id="rId4"/>
    <p:sldId id="261" r:id="rId5"/>
    <p:sldId id="262" r:id="rId6"/>
    <p:sldId id="263" r:id="rId7"/>
    <p:sldId id="264" r:id="rId8"/>
    <p:sldId id="265" r:id="rId9"/>
    <p:sldId id="258" r:id="rId10"/>
    <p:sldId id="266" r:id="rId11"/>
    <p:sldId id="267" r:id="rId12"/>
    <p:sldId id="268" r:id="rId13"/>
    <p:sldId id="269" r:id="rId14"/>
    <p:sldId id="270" r:id="rId15"/>
    <p:sldId id="271" r:id="rId16"/>
    <p:sldId id="298" r:id="rId17"/>
    <p:sldId id="272" r:id="rId18"/>
    <p:sldId id="273" r:id="rId19"/>
    <p:sldId id="274" r:id="rId20"/>
    <p:sldId id="275" r:id="rId21"/>
    <p:sldId id="276" r:id="rId22"/>
    <p:sldId id="299" r:id="rId23"/>
    <p:sldId id="281" r:id="rId24"/>
    <p:sldId id="282" r:id="rId25"/>
    <p:sldId id="283" r:id="rId26"/>
    <p:sldId id="284" r:id="rId27"/>
    <p:sldId id="280" r:id="rId28"/>
    <p:sldId id="285" r:id="rId29"/>
    <p:sldId id="259" r:id="rId30"/>
    <p:sldId id="287" r:id="rId31"/>
    <p:sldId id="289" r:id="rId32"/>
    <p:sldId id="290" r:id="rId33"/>
    <p:sldId id="291" r:id="rId34"/>
    <p:sldId id="292" r:id="rId35"/>
    <p:sldId id="286" r:id="rId36"/>
    <p:sldId id="288" r:id="rId37"/>
    <p:sldId id="293" r:id="rId38"/>
    <p:sldId id="294" r:id="rId39"/>
    <p:sldId id="295" r:id="rId40"/>
    <p:sldId id="296" r:id="rId41"/>
    <p:sldId id="297" r:id="rId42"/>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3"/>
    <p:restoredTop sz="94665"/>
  </p:normalViewPr>
  <p:slideViewPr>
    <p:cSldViewPr snapToGrid="0" snapToObjects="1">
      <p:cViewPr varScale="1">
        <p:scale>
          <a:sx n="133" d="100"/>
          <a:sy n="133" d="100"/>
        </p:scale>
        <p:origin x="44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F8F49EE5-9BC9-F042-A5B5-CB0A9A317994}"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8F49EE5-9BC9-F042-A5B5-CB0A9A317994}"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8F49EE5-9BC9-F042-A5B5-CB0A9A317994}"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8F49EE5-9BC9-F042-A5B5-CB0A9A317994}"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8F49EE5-9BC9-F042-A5B5-CB0A9A317994}" type="datetimeFigureOut">
              <a:rPr lang="it-IT" smtClean="0"/>
              <a:t>05/03/21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F8F49EE5-9BC9-F042-A5B5-CB0A9A317994}"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8F49EE5-9BC9-F042-A5B5-CB0A9A317994}" type="datetimeFigureOut">
              <a:rPr lang="it-IT" smtClean="0"/>
              <a:t>05/03/21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F8F49EE5-9BC9-F042-A5B5-CB0A9A317994}" type="datetimeFigureOut">
              <a:rPr lang="it-IT" smtClean="0"/>
              <a:t>05/03/21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F49EE5-9BC9-F042-A5B5-CB0A9A317994}" type="datetimeFigureOut">
              <a:rPr lang="it-IT" smtClean="0"/>
              <a:t>05/03/21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8F49EE5-9BC9-F042-A5B5-CB0A9A317994}"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8F49EE5-9BC9-F042-A5B5-CB0A9A317994}" type="datetimeFigureOut">
              <a:rPr lang="it-IT" smtClean="0"/>
              <a:t>05/03/21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207F490-42FB-9E4B-A9A5-9C01033237F0}"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F49EE5-9BC9-F042-A5B5-CB0A9A317994}" type="datetimeFigureOut">
              <a:rPr lang="it-IT" smtClean="0"/>
              <a:t>05/03/21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7F490-42FB-9E4B-A9A5-9C01033237F0}"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4800"/>
              <a:t>Pop, Beat</a:t>
            </a:r>
            <a:endParaRPr lang="it-IT" sz="4800" dirty="0"/>
          </a:p>
        </p:txBody>
      </p:sp>
    </p:spTree>
    <p:extLst>
      <p:ext uri="{BB962C8B-B14F-4D97-AF65-F5344CB8AC3E}">
        <p14:creationId xmlns:p14="http://schemas.microsoft.com/office/powerpoint/2010/main" val="3350061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New York City, 1947, stampa ai sali d'argento, 17,5 x 26,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04494" y="292501"/>
            <a:ext cx="7773513" cy="5203524"/>
          </a:xfrm>
        </p:spPr>
      </p:pic>
      <p:sp>
        <p:nvSpPr>
          <p:cNvPr id="5" name="CasellaDiTesto 4"/>
          <p:cNvSpPr txBox="1"/>
          <p:nvPr/>
        </p:nvSpPr>
        <p:spPr>
          <a:xfrm>
            <a:off x="2917682" y="5687524"/>
            <a:ext cx="3347135" cy="369332"/>
          </a:xfrm>
          <a:prstGeom prst="rect">
            <a:avLst/>
          </a:prstGeom>
          <a:noFill/>
        </p:spPr>
        <p:txBody>
          <a:bodyPr wrap="none" rtlCol="0">
            <a:spAutoFit/>
          </a:bodyPr>
          <a:lstStyle/>
          <a:p>
            <a:r>
              <a:rPr lang="it-IT" dirty="0"/>
              <a:t>Robert Frank, </a:t>
            </a:r>
            <a:r>
              <a:rPr lang="it-IT" i="1" dirty="0"/>
              <a:t>New York City, 1947</a:t>
            </a:r>
            <a:endParaRPr lang="it-IT" dirty="0"/>
          </a:p>
        </p:txBody>
      </p:sp>
    </p:spTree>
    <p:extLst>
      <p:ext uri="{BB962C8B-B14F-4D97-AF65-F5344CB8AC3E}">
        <p14:creationId xmlns:p14="http://schemas.microsoft.com/office/powerpoint/2010/main" val="519883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US 90, in viaggio per Del Rio, Texas, 1955, stampa ai sali d'argento, 47 x 30,6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63629" y="137294"/>
            <a:ext cx="4456497" cy="6506622"/>
          </a:xfrm>
        </p:spPr>
      </p:pic>
      <p:sp>
        <p:nvSpPr>
          <p:cNvPr id="5" name="CasellaDiTesto 4"/>
          <p:cNvSpPr txBox="1"/>
          <p:nvPr/>
        </p:nvSpPr>
        <p:spPr>
          <a:xfrm>
            <a:off x="4697128" y="2515772"/>
            <a:ext cx="4312118" cy="646331"/>
          </a:xfrm>
          <a:prstGeom prst="rect">
            <a:avLst/>
          </a:prstGeom>
          <a:noFill/>
        </p:spPr>
        <p:txBody>
          <a:bodyPr wrap="square" rtlCol="0">
            <a:spAutoFit/>
          </a:bodyPr>
          <a:lstStyle/>
          <a:p>
            <a:pPr algn="ctr"/>
            <a:r>
              <a:rPr lang="it-IT" dirty="0"/>
              <a:t>Robert Frank, </a:t>
            </a:r>
            <a:r>
              <a:rPr lang="it-IT" i="1" dirty="0"/>
              <a:t>US 90, in viaggio per Del Rio</a:t>
            </a:r>
            <a:r>
              <a:rPr lang="it-IT" dirty="0"/>
              <a:t>,</a:t>
            </a:r>
            <a:r>
              <a:rPr lang="it-IT" i="1" dirty="0"/>
              <a:t> Texas</a:t>
            </a:r>
            <a:r>
              <a:rPr lang="it-IT" dirty="0"/>
              <a:t>, 1955</a:t>
            </a:r>
          </a:p>
        </p:txBody>
      </p:sp>
    </p:spTree>
    <p:extLst>
      <p:ext uri="{BB962C8B-B14F-4D97-AF65-F5344CB8AC3E}">
        <p14:creationId xmlns:p14="http://schemas.microsoft.com/office/powerpoint/2010/main" val="4134507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Parata, Hoboken, New Jersey, 1955, stampa ai sali d'argento, 39 x 5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91023" y="276629"/>
            <a:ext cx="7761955" cy="5220070"/>
          </a:xfrm>
        </p:spPr>
      </p:pic>
      <p:sp>
        <p:nvSpPr>
          <p:cNvPr id="5" name="CasellaDiTesto 4"/>
          <p:cNvSpPr txBox="1"/>
          <p:nvPr/>
        </p:nvSpPr>
        <p:spPr>
          <a:xfrm>
            <a:off x="2163175" y="5692930"/>
            <a:ext cx="4817649" cy="369332"/>
          </a:xfrm>
          <a:prstGeom prst="rect">
            <a:avLst/>
          </a:prstGeom>
          <a:noFill/>
        </p:spPr>
        <p:txBody>
          <a:bodyPr wrap="square" rtlCol="0">
            <a:spAutoFit/>
          </a:bodyPr>
          <a:lstStyle/>
          <a:p>
            <a:pPr algn="ctr"/>
            <a:r>
              <a:rPr lang="it-IT" dirty="0"/>
              <a:t>Robert Frank, </a:t>
            </a:r>
            <a:r>
              <a:rPr lang="it-IT" i="1" dirty="0"/>
              <a:t>Parata, </a:t>
            </a:r>
            <a:r>
              <a:rPr lang="it-IT" i="1" dirty="0" err="1"/>
              <a:t>Hoboken</a:t>
            </a:r>
            <a:r>
              <a:rPr lang="it-IT" i="1" dirty="0"/>
              <a:t>, New Jersey</a:t>
            </a:r>
            <a:r>
              <a:rPr lang="it-IT" dirty="0"/>
              <a:t>, 1955</a:t>
            </a:r>
          </a:p>
        </p:txBody>
      </p:sp>
    </p:spTree>
    <p:extLst>
      <p:ext uri="{BB962C8B-B14F-4D97-AF65-F5344CB8AC3E}">
        <p14:creationId xmlns:p14="http://schemas.microsoft.com/office/powerpoint/2010/main" val="3988324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Tram, New Orleans, 1955.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36137" y="346510"/>
            <a:ext cx="7871726" cy="5120640"/>
          </a:xfrm>
        </p:spPr>
      </p:pic>
      <p:sp>
        <p:nvSpPr>
          <p:cNvPr id="5" name="CasellaDiTesto 4"/>
          <p:cNvSpPr txBox="1"/>
          <p:nvPr/>
        </p:nvSpPr>
        <p:spPr>
          <a:xfrm>
            <a:off x="2627994" y="5663462"/>
            <a:ext cx="3888012" cy="369332"/>
          </a:xfrm>
          <a:prstGeom prst="rect">
            <a:avLst/>
          </a:prstGeom>
          <a:noFill/>
        </p:spPr>
        <p:txBody>
          <a:bodyPr wrap="square" rtlCol="0">
            <a:spAutoFit/>
          </a:bodyPr>
          <a:lstStyle/>
          <a:p>
            <a:r>
              <a:rPr lang="en-US" dirty="0"/>
              <a:t>Robert Frank, </a:t>
            </a:r>
            <a:r>
              <a:rPr lang="en-US" i="1" dirty="0"/>
              <a:t>Tram, New Orleans</a:t>
            </a:r>
            <a:r>
              <a:rPr lang="en-US" dirty="0"/>
              <a:t>, 1955</a:t>
            </a:r>
            <a:endParaRPr lang="it-IT" dirty="0"/>
          </a:p>
        </p:txBody>
      </p:sp>
    </p:spTree>
    <p:extLst>
      <p:ext uri="{BB962C8B-B14F-4D97-AF65-F5344CB8AC3E}">
        <p14:creationId xmlns:p14="http://schemas.microsoft.com/office/powerpoint/2010/main" val="349493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Drive-in Movie, Detroit, 1955-195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47729" y="352338"/>
            <a:ext cx="7648542" cy="5152289"/>
          </a:xfrm>
        </p:spPr>
      </p:pic>
      <p:sp>
        <p:nvSpPr>
          <p:cNvPr id="5" name="CasellaDiTesto 4"/>
          <p:cNvSpPr txBox="1"/>
          <p:nvPr/>
        </p:nvSpPr>
        <p:spPr>
          <a:xfrm>
            <a:off x="2153768" y="5693551"/>
            <a:ext cx="4836464" cy="369332"/>
          </a:xfrm>
          <a:prstGeom prst="rect">
            <a:avLst/>
          </a:prstGeom>
          <a:noFill/>
        </p:spPr>
        <p:txBody>
          <a:bodyPr wrap="square" rtlCol="0">
            <a:spAutoFit/>
          </a:bodyPr>
          <a:lstStyle/>
          <a:p>
            <a:r>
              <a:rPr lang="en-US" dirty="0"/>
              <a:t>Robert Frank, </a:t>
            </a:r>
            <a:r>
              <a:rPr lang="en-US" i="1" dirty="0"/>
              <a:t>Drive-in Movie, Detroit</a:t>
            </a:r>
            <a:r>
              <a:rPr lang="en-US" dirty="0"/>
              <a:t>, 1955-1956</a:t>
            </a:r>
            <a:endParaRPr lang="it-IT" dirty="0"/>
          </a:p>
        </p:txBody>
      </p:sp>
    </p:spTree>
    <p:extLst>
      <p:ext uri="{BB962C8B-B14F-4D97-AF65-F5344CB8AC3E}">
        <p14:creationId xmlns:p14="http://schemas.microsoft.com/office/powerpoint/2010/main" val="894646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Frank, Sick of Goodbyes, Mabou, 1978, stampa ai sali d'argento, 48 x 3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05247" y="462392"/>
            <a:ext cx="4044733" cy="5851775"/>
          </a:xfrm>
        </p:spPr>
      </p:pic>
      <p:sp>
        <p:nvSpPr>
          <p:cNvPr id="5" name="CasellaDiTesto 4"/>
          <p:cNvSpPr txBox="1"/>
          <p:nvPr/>
        </p:nvSpPr>
        <p:spPr>
          <a:xfrm>
            <a:off x="4691566" y="3001488"/>
            <a:ext cx="4452434" cy="369332"/>
          </a:xfrm>
          <a:prstGeom prst="rect">
            <a:avLst/>
          </a:prstGeom>
          <a:noFill/>
        </p:spPr>
        <p:txBody>
          <a:bodyPr wrap="square" rtlCol="0">
            <a:spAutoFit/>
          </a:bodyPr>
          <a:lstStyle/>
          <a:p>
            <a:r>
              <a:rPr lang="it-IT" dirty="0"/>
              <a:t>Robert Frank, </a:t>
            </a:r>
            <a:r>
              <a:rPr lang="it-IT" i="1" dirty="0" err="1"/>
              <a:t>Sick</a:t>
            </a:r>
            <a:r>
              <a:rPr lang="it-IT" i="1" dirty="0"/>
              <a:t> of Goodbyes, </a:t>
            </a:r>
            <a:r>
              <a:rPr lang="it-IT" i="1" dirty="0" err="1"/>
              <a:t>Mabou</a:t>
            </a:r>
            <a:r>
              <a:rPr lang="it-IT" dirty="0"/>
              <a:t>, 1978</a:t>
            </a:r>
          </a:p>
        </p:txBody>
      </p:sp>
    </p:spTree>
    <p:extLst>
      <p:ext uri="{BB962C8B-B14F-4D97-AF65-F5344CB8AC3E}">
        <p14:creationId xmlns:p14="http://schemas.microsoft.com/office/powerpoint/2010/main" val="1050599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07096"/>
            <a:ext cx="8229600" cy="1493104"/>
          </a:xfrm>
        </p:spPr>
        <p:txBody>
          <a:bodyPr>
            <a:normAutofit fontScale="90000"/>
          </a:bodyPr>
          <a:lstStyle/>
          <a:p>
            <a:r>
              <a:rPr lang="it-IT" dirty="0"/>
              <a:t>Sovraccoperta dell’edizione inglese di </a:t>
            </a:r>
            <a:r>
              <a:rPr lang="it-IT" i="1" dirty="0"/>
              <a:t>Love on the Left </a:t>
            </a:r>
            <a:r>
              <a:rPr lang="it-IT" i="1" dirty="0" err="1"/>
              <a:t>Bank</a:t>
            </a:r>
            <a:r>
              <a:rPr lang="it-IT" i="1" dirty="0"/>
              <a:t> </a:t>
            </a:r>
            <a:br>
              <a:rPr lang="it-IT" i="1" dirty="0"/>
            </a:br>
            <a:r>
              <a:rPr lang="it-IT" dirty="0"/>
              <a:t>(1956, Ed van </a:t>
            </a:r>
            <a:r>
              <a:rPr lang="it-IT" dirty="0" err="1"/>
              <a:t>der</a:t>
            </a:r>
            <a:r>
              <a:rPr lang="it-IT" dirty="0"/>
              <a:t> </a:t>
            </a:r>
            <a:r>
              <a:rPr lang="it-IT" dirty="0" err="1"/>
              <a:t>Elsken</a:t>
            </a:r>
            <a:r>
              <a:rPr lang="it-IT" dirty="0"/>
              <a:t>)</a:t>
            </a:r>
          </a:p>
        </p:txBody>
      </p:sp>
      <p:sp>
        <p:nvSpPr>
          <p:cNvPr id="3" name="Segnaposto contenuto 2"/>
          <p:cNvSpPr>
            <a:spLocks noGrp="1"/>
          </p:cNvSpPr>
          <p:nvPr>
            <p:ph idx="1"/>
          </p:nvPr>
        </p:nvSpPr>
        <p:spPr>
          <a:xfrm>
            <a:off x="627322" y="1897138"/>
            <a:ext cx="8059477" cy="4229025"/>
          </a:xfrm>
        </p:spPr>
        <p:txBody>
          <a:bodyPr>
            <a:normAutofit fontScale="77500" lnSpcReduction="20000"/>
          </a:bodyPr>
          <a:lstStyle/>
          <a:p>
            <a:pPr marL="0" indent="0" algn="just">
              <a:buNone/>
            </a:pPr>
            <a:r>
              <a:rPr lang="it-IT" dirty="0"/>
              <a:t>Una storia fotografica su Parigi – la Parigi dei giovani uomini e delle giovani donne che si ritrovano sulla rive gauche. Questi mangiano un tozzo di pane, fumano hashish, dormono dentro macchine parcheggiate o sulle panchine all’ombra dei platani, e quando capita prendono in prestito una stanza d’albergo per proteggere il loro amore. Alcuni di loro scrivono, o dipingono, o danzano. Ed van </a:t>
            </a:r>
            <a:r>
              <a:rPr lang="it-IT" dirty="0" err="1"/>
              <a:t>der</a:t>
            </a:r>
            <a:r>
              <a:rPr lang="it-IT" dirty="0"/>
              <a:t> </a:t>
            </a:r>
            <a:r>
              <a:rPr lang="it-IT" dirty="0" err="1"/>
              <a:t>Elsken</a:t>
            </a:r>
            <a:r>
              <a:rPr lang="it-IT" dirty="0"/>
              <a:t>, un giovane fotografo olandese, ha inseguito le proprie prede per molti mesi lungo i boulevard, nei caffè e intorno alle mura della prigione. Qualunque cosa accada ad </a:t>
            </a:r>
            <a:r>
              <a:rPr lang="it-IT" dirty="0" err="1"/>
              <a:t>Ann</a:t>
            </a:r>
            <a:r>
              <a:rPr lang="it-IT" dirty="0"/>
              <a:t> e al suo amante messicano nella vita reale, la loro stravagante giovinezza sarà preservata “viva” all’interno di questo libro per molti anni. </a:t>
            </a:r>
          </a:p>
          <a:p>
            <a:endParaRPr lang="it-IT" dirty="0"/>
          </a:p>
        </p:txBody>
      </p:sp>
    </p:spTree>
    <p:extLst>
      <p:ext uri="{BB962C8B-B14F-4D97-AF65-F5344CB8AC3E}">
        <p14:creationId xmlns:p14="http://schemas.microsoft.com/office/powerpoint/2010/main" val="2621822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Ed van der Elsken, JoEL Berlé e Eliane Derumez, Parigi, 1950-1954,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677898" y="214218"/>
            <a:ext cx="5788204" cy="5560944"/>
          </a:xfrm>
        </p:spPr>
      </p:pic>
      <p:sp>
        <p:nvSpPr>
          <p:cNvPr id="7" name="CasellaDiTesto 6"/>
          <p:cNvSpPr txBox="1"/>
          <p:nvPr/>
        </p:nvSpPr>
        <p:spPr>
          <a:xfrm>
            <a:off x="1383879" y="5902936"/>
            <a:ext cx="6376242" cy="369332"/>
          </a:xfrm>
          <a:prstGeom prst="rect">
            <a:avLst/>
          </a:prstGeom>
          <a:noFill/>
        </p:spPr>
        <p:txBody>
          <a:bodyPr wrap="square" rtlCol="0">
            <a:spAutoFit/>
          </a:bodyPr>
          <a:lstStyle/>
          <a:p>
            <a:pPr algn="just"/>
            <a:r>
              <a:rPr lang="it-IT" dirty="0"/>
              <a:t>Ed van </a:t>
            </a:r>
            <a:r>
              <a:rPr lang="it-IT" dirty="0" err="1"/>
              <a:t>der</a:t>
            </a:r>
            <a:r>
              <a:rPr lang="it-IT" dirty="0"/>
              <a:t> </a:t>
            </a:r>
            <a:r>
              <a:rPr lang="it-IT" dirty="0" err="1"/>
              <a:t>Elsken</a:t>
            </a:r>
            <a:r>
              <a:rPr lang="it-IT" dirty="0"/>
              <a:t>, </a:t>
            </a:r>
            <a:r>
              <a:rPr lang="it-IT" i="1" dirty="0" err="1"/>
              <a:t>Joël</a:t>
            </a:r>
            <a:r>
              <a:rPr lang="it-IT" i="1" dirty="0"/>
              <a:t> Berlé ed </a:t>
            </a:r>
            <a:r>
              <a:rPr lang="it-IT" i="1" dirty="0" err="1"/>
              <a:t>Eliane</a:t>
            </a:r>
            <a:r>
              <a:rPr lang="it-IT" i="1" dirty="0"/>
              <a:t> </a:t>
            </a:r>
            <a:r>
              <a:rPr lang="it-IT" i="1" dirty="0" err="1"/>
              <a:t>Derumez</a:t>
            </a:r>
            <a:r>
              <a:rPr lang="it-IT" i="1" dirty="0"/>
              <a:t>, Parigi</a:t>
            </a:r>
            <a:r>
              <a:rPr lang="it-IT" dirty="0"/>
              <a:t>,</a:t>
            </a:r>
            <a:r>
              <a:rPr lang="it-IT" i="1" dirty="0"/>
              <a:t> 1950-1954</a:t>
            </a:r>
            <a:endParaRPr lang="it-IT" dirty="0"/>
          </a:p>
        </p:txBody>
      </p:sp>
    </p:spTree>
    <p:extLst>
      <p:ext uri="{BB962C8B-B14F-4D97-AF65-F5344CB8AC3E}">
        <p14:creationId xmlns:p14="http://schemas.microsoft.com/office/powerpoint/2010/main" val="678467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776686" y="5914013"/>
            <a:ext cx="3590628" cy="369332"/>
          </a:xfrm>
          <a:prstGeom prst="rect">
            <a:avLst/>
          </a:prstGeom>
          <a:noFill/>
        </p:spPr>
        <p:txBody>
          <a:bodyPr wrap="square" rtlCol="0">
            <a:spAutoFit/>
          </a:bodyPr>
          <a:lstStyle/>
          <a:p>
            <a:pPr algn="just"/>
            <a:r>
              <a:rPr lang="it-IT" dirty="0"/>
              <a:t>Ed van </a:t>
            </a:r>
            <a:r>
              <a:rPr lang="it-IT" dirty="0" err="1"/>
              <a:t>der</a:t>
            </a:r>
            <a:r>
              <a:rPr lang="it-IT" dirty="0"/>
              <a:t> </a:t>
            </a:r>
            <a:r>
              <a:rPr lang="it-IT" dirty="0" err="1"/>
              <a:t>Elsken</a:t>
            </a:r>
            <a:r>
              <a:rPr lang="it-IT" dirty="0"/>
              <a:t>, </a:t>
            </a:r>
            <a:r>
              <a:rPr lang="it-IT" i="1" dirty="0"/>
              <a:t>Parigi</a:t>
            </a:r>
            <a:r>
              <a:rPr lang="it-IT" dirty="0"/>
              <a:t>,</a:t>
            </a:r>
            <a:r>
              <a:rPr lang="it-IT" i="1" dirty="0"/>
              <a:t> 1950-1954</a:t>
            </a:r>
            <a:endParaRPr lang="it-IT" dirty="0"/>
          </a:p>
        </p:txBody>
      </p:sp>
      <p:pic>
        <p:nvPicPr>
          <p:cNvPr id="6" name="Immagine 5">
            <a:extLst>
              <a:ext uri="{FF2B5EF4-FFF2-40B4-BE49-F238E27FC236}">
                <a16:creationId xmlns:a16="http://schemas.microsoft.com/office/drawing/2014/main" id="{5E44566A-7056-D449-B3A6-40070AE5F2B4}"/>
              </a:ext>
            </a:extLst>
          </p:cNvPr>
          <p:cNvPicPr>
            <a:picLocks noChangeAspect="1"/>
          </p:cNvPicPr>
          <p:nvPr/>
        </p:nvPicPr>
        <p:blipFill>
          <a:blip r:embed="rId2"/>
          <a:stretch>
            <a:fillRect/>
          </a:stretch>
        </p:blipFill>
        <p:spPr>
          <a:xfrm>
            <a:off x="1365227" y="148482"/>
            <a:ext cx="6413547" cy="5650029"/>
          </a:xfrm>
          <a:prstGeom prst="rect">
            <a:avLst/>
          </a:prstGeom>
        </p:spPr>
      </p:pic>
    </p:spTree>
    <p:extLst>
      <p:ext uri="{BB962C8B-B14F-4D97-AF65-F5344CB8AC3E}">
        <p14:creationId xmlns:p14="http://schemas.microsoft.com/office/powerpoint/2010/main" val="183735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 van der Elsken, Pierre Feuillette e Paulette Vieilhomme si baciano al caffè Chez Monieau, Parigi, 1952-1954,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607931" y="163212"/>
            <a:ext cx="5928138" cy="5467567"/>
          </a:xfrm>
        </p:spPr>
      </p:pic>
      <p:sp>
        <p:nvSpPr>
          <p:cNvPr id="5" name="CasellaDiTesto 4"/>
          <p:cNvSpPr txBox="1"/>
          <p:nvPr/>
        </p:nvSpPr>
        <p:spPr>
          <a:xfrm>
            <a:off x="1493812" y="5736657"/>
            <a:ext cx="6156376" cy="646331"/>
          </a:xfrm>
          <a:prstGeom prst="rect">
            <a:avLst/>
          </a:prstGeom>
          <a:noFill/>
        </p:spPr>
        <p:txBody>
          <a:bodyPr wrap="square" rtlCol="0">
            <a:spAutoFit/>
          </a:bodyPr>
          <a:lstStyle/>
          <a:p>
            <a:pPr algn="ctr"/>
            <a:r>
              <a:rPr lang="it-IT" dirty="0"/>
              <a:t>Ed van </a:t>
            </a:r>
            <a:r>
              <a:rPr lang="it-IT" dirty="0" err="1"/>
              <a:t>der</a:t>
            </a:r>
            <a:r>
              <a:rPr lang="it-IT" dirty="0"/>
              <a:t> </a:t>
            </a:r>
            <a:r>
              <a:rPr lang="it-IT" dirty="0" err="1"/>
              <a:t>Elsken</a:t>
            </a:r>
            <a:r>
              <a:rPr lang="it-IT" dirty="0"/>
              <a:t>, </a:t>
            </a:r>
            <a:r>
              <a:rPr lang="it-IT" i="1" dirty="0"/>
              <a:t>Pierre </a:t>
            </a:r>
            <a:r>
              <a:rPr lang="it-IT" i="1" dirty="0" err="1"/>
              <a:t>Feuillette</a:t>
            </a:r>
            <a:r>
              <a:rPr lang="it-IT" i="1" dirty="0"/>
              <a:t> e </a:t>
            </a:r>
            <a:r>
              <a:rPr lang="it-IT" i="1" dirty="0" err="1"/>
              <a:t>Paulette</a:t>
            </a:r>
            <a:r>
              <a:rPr lang="it-IT" i="1" dirty="0"/>
              <a:t> </a:t>
            </a:r>
            <a:r>
              <a:rPr lang="it-IT" i="1" dirty="0" err="1"/>
              <a:t>Vieilhomme</a:t>
            </a:r>
            <a:r>
              <a:rPr lang="it-IT" i="1" dirty="0"/>
              <a:t> si baciano al caffè </a:t>
            </a:r>
            <a:r>
              <a:rPr lang="it-IT" i="1" dirty="0" err="1"/>
              <a:t>Chez</a:t>
            </a:r>
            <a:r>
              <a:rPr lang="it-IT" i="1" dirty="0"/>
              <a:t> </a:t>
            </a:r>
            <a:r>
              <a:rPr lang="it-IT" i="1" dirty="0" err="1"/>
              <a:t>Monieau</a:t>
            </a:r>
            <a:r>
              <a:rPr lang="it-IT" i="1" dirty="0"/>
              <a:t>, Parigi</a:t>
            </a:r>
            <a:r>
              <a:rPr lang="it-IT" dirty="0"/>
              <a:t>, </a:t>
            </a:r>
            <a:r>
              <a:rPr lang="it-IT" i="1" dirty="0"/>
              <a:t>1952-1954</a:t>
            </a:r>
            <a:endParaRPr lang="it-IT" dirty="0"/>
          </a:p>
        </p:txBody>
      </p:sp>
    </p:spTree>
    <p:extLst>
      <p:ext uri="{BB962C8B-B14F-4D97-AF65-F5344CB8AC3E}">
        <p14:creationId xmlns:p14="http://schemas.microsoft.com/office/powerpoint/2010/main" val="3900617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William Klein, </a:t>
            </a:r>
            <a:r>
              <a:rPr lang="it-IT" i="1" dirty="0"/>
              <a:t>Dichiarazione</a:t>
            </a:r>
            <a:r>
              <a:rPr lang="it-IT" dirty="0"/>
              <a:t> (1981)</a:t>
            </a:r>
          </a:p>
        </p:txBody>
      </p:sp>
      <p:sp>
        <p:nvSpPr>
          <p:cNvPr id="3" name="Segnaposto contenuto 2"/>
          <p:cNvSpPr>
            <a:spLocks noGrp="1"/>
          </p:cNvSpPr>
          <p:nvPr>
            <p:ph idx="1"/>
          </p:nvPr>
        </p:nvSpPr>
        <p:spPr/>
        <p:txBody>
          <a:bodyPr>
            <a:normAutofit fontScale="55000" lnSpcReduction="20000"/>
          </a:bodyPr>
          <a:lstStyle/>
          <a:p>
            <a:pPr algn="just"/>
            <a:r>
              <a:rPr lang="it-IT" dirty="0"/>
              <a:t>In quel periodo, ebbi l’opportunità di tornare a New York, dove ero cresciuto […]. Era in qualche modo ovvio che avrei documentato fotograficamente il mio ritorno […]. Sentii che la chiave per entrare nella città e in me stesso – l’ultima arma segreta – era la mia Leica […]. In quel periodo, 1954, il modello fotografico era Cartier-</a:t>
            </a:r>
            <a:r>
              <a:rPr lang="it-IT" dirty="0" err="1"/>
              <a:t>Bresson</a:t>
            </a:r>
            <a:r>
              <a:rPr lang="it-IT" dirty="0"/>
              <a:t>, e la parola d’ordine era: obiettività. Eleganza, misura, distanza, discrezione. Il progetto per il mio diario-tabloid era diverso; andavo nella direzione opposta, lontano dal mito dell’obiettività, per provocare una specie di foto-automatica-grafia di strada. Foto-automatica, paparazzo, tabloid, parodia, art brut, anti-fotografia, giusto per cominciare. Libero da allenamenti fotografici e da tabù, provavo ogni tipo di cosa. Grana, sfuocato, spostamenti dell’inquadratura, deformazioni, accidenti. Scattavo senza mirare, inquadravo a caso, esasperavo la grana, il contrasto, torturavo gli ingrandimenti, insomma mettevo sotto torchio il processo fotografico. Un corso estremo di tutto ciò che non si deve fare in fotografia. Soprattutto, tenevo e utilizzavo ciò che quasi tutti i fotografi del tempo avrebbero eliminato. Sapevo che i pittori si erano liberati dalle regole – perché non i fotografi? Forse per me, che ero un outsider e un eretico, farlo era più facile.</a:t>
            </a:r>
          </a:p>
          <a:p>
            <a:pPr algn="just"/>
            <a:endParaRPr lang="it-IT" dirty="0"/>
          </a:p>
        </p:txBody>
      </p:sp>
    </p:spTree>
    <p:extLst>
      <p:ext uri="{BB962C8B-B14F-4D97-AF65-F5344CB8AC3E}">
        <p14:creationId xmlns:p14="http://schemas.microsoft.com/office/powerpoint/2010/main" val="695814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 van der Elsken, Vali Myers balla in un jazz club, Parigi, 1950-1954, stampa ai sali d'argento da Left Bank.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375849" y="991013"/>
            <a:ext cx="4392300" cy="4114582"/>
          </a:xfrm>
        </p:spPr>
      </p:pic>
      <p:sp>
        <p:nvSpPr>
          <p:cNvPr id="5" name="CasellaDiTesto 4"/>
          <p:cNvSpPr txBox="1"/>
          <p:nvPr/>
        </p:nvSpPr>
        <p:spPr>
          <a:xfrm>
            <a:off x="1179094" y="5905567"/>
            <a:ext cx="6785809" cy="369332"/>
          </a:xfrm>
          <a:prstGeom prst="rect">
            <a:avLst/>
          </a:prstGeom>
          <a:noFill/>
        </p:spPr>
        <p:txBody>
          <a:bodyPr wrap="square" rtlCol="0">
            <a:spAutoFit/>
          </a:bodyPr>
          <a:lstStyle/>
          <a:p>
            <a:pPr algn="ctr"/>
            <a:r>
              <a:rPr lang="it-IT" dirty="0"/>
              <a:t>Ed van </a:t>
            </a:r>
            <a:r>
              <a:rPr lang="it-IT" dirty="0" err="1"/>
              <a:t>der</a:t>
            </a:r>
            <a:r>
              <a:rPr lang="it-IT" dirty="0"/>
              <a:t> </a:t>
            </a:r>
            <a:r>
              <a:rPr lang="it-IT" dirty="0" err="1"/>
              <a:t>Elsken</a:t>
            </a:r>
            <a:r>
              <a:rPr lang="it-IT" dirty="0"/>
              <a:t>, </a:t>
            </a:r>
            <a:r>
              <a:rPr lang="it-IT" i="1" dirty="0"/>
              <a:t>Vali Myers balla in un jazz club, Parigi</a:t>
            </a:r>
            <a:r>
              <a:rPr lang="it-IT" dirty="0"/>
              <a:t>,</a:t>
            </a:r>
            <a:r>
              <a:rPr lang="it-IT" i="1" dirty="0"/>
              <a:t> 1950-1954</a:t>
            </a:r>
            <a:endParaRPr lang="it-IT" dirty="0"/>
          </a:p>
        </p:txBody>
      </p:sp>
    </p:spTree>
    <p:extLst>
      <p:ext uri="{BB962C8B-B14F-4D97-AF65-F5344CB8AC3E}">
        <p14:creationId xmlns:p14="http://schemas.microsoft.com/office/powerpoint/2010/main" val="22249005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328218" y="5900153"/>
            <a:ext cx="6487564" cy="369332"/>
          </a:xfrm>
          <a:prstGeom prst="rect">
            <a:avLst/>
          </a:prstGeom>
          <a:noFill/>
        </p:spPr>
        <p:txBody>
          <a:bodyPr wrap="square" rtlCol="0">
            <a:spAutoFit/>
          </a:bodyPr>
          <a:lstStyle/>
          <a:p>
            <a:pPr algn="just"/>
            <a:r>
              <a:rPr lang="it-IT" dirty="0"/>
              <a:t>Ed van </a:t>
            </a:r>
            <a:r>
              <a:rPr lang="it-IT" dirty="0" err="1"/>
              <a:t>der</a:t>
            </a:r>
            <a:r>
              <a:rPr lang="it-IT" dirty="0"/>
              <a:t> </a:t>
            </a:r>
            <a:r>
              <a:rPr lang="it-IT" dirty="0" err="1"/>
              <a:t>Elsken</a:t>
            </a:r>
            <a:r>
              <a:rPr lang="it-IT" dirty="0"/>
              <a:t>, </a:t>
            </a:r>
            <a:r>
              <a:rPr lang="it-IT" i="1" dirty="0"/>
              <a:t>Vali Myers balla in un jazz club, Parigi, 1950-1954</a:t>
            </a:r>
            <a:endParaRPr lang="it-IT" dirty="0"/>
          </a:p>
        </p:txBody>
      </p:sp>
      <p:pic>
        <p:nvPicPr>
          <p:cNvPr id="2" name="Immagine 1">
            <a:extLst>
              <a:ext uri="{FF2B5EF4-FFF2-40B4-BE49-F238E27FC236}">
                <a16:creationId xmlns:a16="http://schemas.microsoft.com/office/drawing/2014/main" id="{EC28B2FE-1D0E-6340-BF37-31E7D1F57E42}"/>
              </a:ext>
            </a:extLst>
          </p:cNvPr>
          <p:cNvPicPr>
            <a:picLocks noChangeAspect="1"/>
          </p:cNvPicPr>
          <p:nvPr/>
        </p:nvPicPr>
        <p:blipFill>
          <a:blip r:embed="rId2"/>
          <a:stretch>
            <a:fillRect/>
          </a:stretch>
        </p:blipFill>
        <p:spPr>
          <a:xfrm>
            <a:off x="1181501" y="513294"/>
            <a:ext cx="6780998" cy="5280285"/>
          </a:xfrm>
          <a:prstGeom prst="rect">
            <a:avLst/>
          </a:prstGeom>
        </p:spPr>
      </p:pic>
    </p:spTree>
    <p:extLst>
      <p:ext uri="{BB962C8B-B14F-4D97-AF65-F5344CB8AC3E}">
        <p14:creationId xmlns:p14="http://schemas.microsoft.com/office/powerpoint/2010/main" val="236613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92506"/>
            <a:ext cx="8229600" cy="1600200"/>
          </a:xfrm>
        </p:spPr>
        <p:txBody>
          <a:bodyPr>
            <a:normAutofit fontScale="90000"/>
          </a:bodyPr>
          <a:lstStyle/>
          <a:p>
            <a:r>
              <a:rPr lang="it-IT" dirty="0"/>
              <a:t>John </a:t>
            </a:r>
            <a:r>
              <a:rPr lang="it-IT" dirty="0" err="1"/>
              <a:t>Szarkowski</a:t>
            </a:r>
            <a:r>
              <a:rPr lang="it-IT" dirty="0"/>
              <a:t>, introduzione alla mostra “New </a:t>
            </a:r>
            <a:r>
              <a:rPr lang="it-IT" dirty="0" err="1"/>
              <a:t>Documents</a:t>
            </a:r>
            <a:r>
              <a:rPr lang="it-IT" dirty="0"/>
              <a:t>”, </a:t>
            </a:r>
            <a:r>
              <a:rPr lang="it-IT" dirty="0" err="1"/>
              <a:t>MoMA</a:t>
            </a:r>
            <a:r>
              <a:rPr lang="it-IT" dirty="0"/>
              <a:t>, 1967</a:t>
            </a:r>
          </a:p>
        </p:txBody>
      </p:sp>
      <p:sp>
        <p:nvSpPr>
          <p:cNvPr id="3" name="Segnaposto contenuto 2"/>
          <p:cNvSpPr>
            <a:spLocks noGrp="1"/>
          </p:cNvSpPr>
          <p:nvPr>
            <p:ph idx="1"/>
          </p:nvPr>
        </p:nvSpPr>
        <p:spPr/>
        <p:txBody>
          <a:bodyPr>
            <a:normAutofit fontScale="77500" lnSpcReduction="20000"/>
          </a:bodyPr>
          <a:lstStyle/>
          <a:p>
            <a:pPr algn="just"/>
            <a:endParaRPr lang="it-IT" dirty="0"/>
          </a:p>
          <a:p>
            <a:pPr algn="just"/>
            <a:r>
              <a:rPr lang="it-IT" dirty="0"/>
              <a:t>La maggior parte di quelli che venivano chiamati fotografi documentari una generazione fa, quando questa etichetta era una novità, realizzava fotografie al servizio di una causa sociale. Il loro obiettivo era quello di mostrare quello che c’era di sbagliato e di persuadere le altre persone ad agire e aggiustare le cose […]. Nell’ultimo decennio una nuova generazione di fotografi ha portato l’approccio documentario verso conclusioni più personali. Il loro obiettivo non è stato quello di trasformare le cose, ma di conoscerle, non di persuadere ma di comprendere. Il loro lavoro rivela una certa partecipazione – quasi dell’affetto – nei confronti delle imperfezioni e delle fragilità della società.</a:t>
            </a:r>
          </a:p>
          <a:p>
            <a:endParaRPr lang="it-IT" dirty="0"/>
          </a:p>
        </p:txBody>
      </p:sp>
    </p:spTree>
    <p:extLst>
      <p:ext uri="{BB962C8B-B14F-4D97-AF65-F5344CB8AC3E}">
        <p14:creationId xmlns:p14="http://schemas.microsoft.com/office/powerpoint/2010/main" val="1798860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Garry Winogrand, Esposizione Universale, New York, 1964,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56036" y="1092016"/>
            <a:ext cx="8431928" cy="4365508"/>
          </a:xfrm>
        </p:spPr>
      </p:pic>
      <p:sp>
        <p:nvSpPr>
          <p:cNvPr id="11" name="CasellaDiTesto 10"/>
          <p:cNvSpPr txBox="1"/>
          <p:nvPr/>
        </p:nvSpPr>
        <p:spPr>
          <a:xfrm>
            <a:off x="1780306" y="5925508"/>
            <a:ext cx="5583388" cy="369332"/>
          </a:xfrm>
          <a:prstGeom prst="rect">
            <a:avLst/>
          </a:prstGeom>
          <a:noFill/>
        </p:spPr>
        <p:txBody>
          <a:bodyPr wrap="none" rtlCol="0">
            <a:spAutoFit/>
          </a:bodyPr>
          <a:lstStyle/>
          <a:p>
            <a:pPr algn="just"/>
            <a:r>
              <a:rPr lang="it-IT" dirty="0" err="1"/>
              <a:t>Garry</a:t>
            </a:r>
            <a:r>
              <a:rPr lang="it-IT" dirty="0"/>
              <a:t> </a:t>
            </a:r>
            <a:r>
              <a:rPr lang="it-IT" dirty="0" err="1"/>
              <a:t>Winogrand</a:t>
            </a:r>
            <a:r>
              <a:rPr lang="it-IT" dirty="0"/>
              <a:t>, </a:t>
            </a:r>
            <a:r>
              <a:rPr lang="it-IT" i="1" dirty="0"/>
              <a:t>Esposizione Universale, New York</a:t>
            </a:r>
            <a:r>
              <a:rPr lang="it-IT" dirty="0"/>
              <a:t>,</a:t>
            </a:r>
            <a:r>
              <a:rPr lang="it-IT" i="1" dirty="0"/>
              <a:t> 1964</a:t>
            </a:r>
            <a:endParaRPr lang="it-IT" dirty="0"/>
          </a:p>
        </p:txBody>
      </p:sp>
    </p:spTree>
    <p:extLst>
      <p:ext uri="{BB962C8B-B14F-4D97-AF65-F5344CB8AC3E}">
        <p14:creationId xmlns:p14="http://schemas.microsoft.com/office/powerpoint/2010/main" val="139511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336452" y="5907623"/>
            <a:ext cx="4471096" cy="369332"/>
          </a:xfrm>
          <a:prstGeom prst="rect">
            <a:avLst/>
          </a:prstGeom>
          <a:noFill/>
        </p:spPr>
        <p:txBody>
          <a:bodyPr wrap="none" rtlCol="0">
            <a:spAutoFit/>
          </a:bodyPr>
          <a:lstStyle/>
          <a:p>
            <a:pPr algn="just"/>
            <a:r>
              <a:rPr lang="it-IT" dirty="0" err="1"/>
              <a:t>Garry</a:t>
            </a:r>
            <a:r>
              <a:rPr lang="it-IT" dirty="0"/>
              <a:t> </a:t>
            </a:r>
            <a:r>
              <a:rPr lang="it-IT" dirty="0" err="1"/>
              <a:t>Winogrand</a:t>
            </a:r>
            <a:r>
              <a:rPr lang="it-IT" dirty="0"/>
              <a:t>, </a:t>
            </a:r>
            <a:r>
              <a:rPr lang="it-IT" i="1" dirty="0" err="1"/>
              <a:t>Dealey</a:t>
            </a:r>
            <a:r>
              <a:rPr lang="it-IT" i="1" dirty="0"/>
              <a:t> </a:t>
            </a:r>
            <a:r>
              <a:rPr lang="it-IT" i="1" dirty="0" err="1"/>
              <a:t>Plaza</a:t>
            </a:r>
            <a:r>
              <a:rPr lang="it-IT" i="1" dirty="0"/>
              <a:t>, Dallas</a:t>
            </a:r>
            <a:r>
              <a:rPr lang="it-IT" dirty="0"/>
              <a:t>,</a:t>
            </a:r>
            <a:r>
              <a:rPr lang="it-IT" i="1" dirty="0"/>
              <a:t> 1964</a:t>
            </a:r>
            <a:endParaRPr lang="it-IT" dirty="0"/>
          </a:p>
        </p:txBody>
      </p:sp>
      <p:pic>
        <p:nvPicPr>
          <p:cNvPr id="7" name="Immagine 6">
            <a:extLst>
              <a:ext uri="{FF2B5EF4-FFF2-40B4-BE49-F238E27FC236}">
                <a16:creationId xmlns:a16="http://schemas.microsoft.com/office/drawing/2014/main" id="{CA87E7A8-007A-7740-93E0-DDCF54B9348E}"/>
              </a:ext>
            </a:extLst>
          </p:cNvPr>
          <p:cNvPicPr>
            <a:picLocks noChangeAspect="1"/>
          </p:cNvPicPr>
          <p:nvPr/>
        </p:nvPicPr>
        <p:blipFill>
          <a:blip r:embed="rId2"/>
          <a:stretch>
            <a:fillRect/>
          </a:stretch>
        </p:blipFill>
        <p:spPr>
          <a:xfrm>
            <a:off x="894926" y="646247"/>
            <a:ext cx="7354148" cy="4878654"/>
          </a:xfrm>
          <a:prstGeom prst="rect">
            <a:avLst/>
          </a:prstGeom>
        </p:spPr>
      </p:pic>
    </p:spTree>
    <p:extLst>
      <p:ext uri="{BB962C8B-B14F-4D97-AF65-F5344CB8AC3E}">
        <p14:creationId xmlns:p14="http://schemas.microsoft.com/office/powerpoint/2010/main" val="9707841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rry Winogrand, Lo zoo a Central Park, New York City, 196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6449" y="535706"/>
            <a:ext cx="7891103" cy="5075822"/>
          </a:xfrm>
        </p:spPr>
      </p:pic>
      <p:sp>
        <p:nvSpPr>
          <p:cNvPr id="5" name="CasellaDiTesto 4"/>
          <p:cNvSpPr txBox="1"/>
          <p:nvPr/>
        </p:nvSpPr>
        <p:spPr>
          <a:xfrm>
            <a:off x="1632696" y="5921767"/>
            <a:ext cx="5878608" cy="369332"/>
          </a:xfrm>
          <a:prstGeom prst="rect">
            <a:avLst/>
          </a:prstGeom>
          <a:noFill/>
        </p:spPr>
        <p:txBody>
          <a:bodyPr wrap="none" rtlCol="0">
            <a:spAutoFit/>
          </a:bodyPr>
          <a:lstStyle/>
          <a:p>
            <a:pPr algn="just"/>
            <a:r>
              <a:rPr lang="en-US" dirty="0"/>
              <a:t>Garry </a:t>
            </a:r>
            <a:r>
              <a:rPr lang="en-US" dirty="0" err="1"/>
              <a:t>Winogrand</a:t>
            </a:r>
            <a:r>
              <a:rPr lang="en-US" dirty="0"/>
              <a:t>, </a:t>
            </a:r>
            <a:r>
              <a:rPr lang="en-US" i="1" dirty="0"/>
              <a:t>Lo zoo a Central Park, New York City</a:t>
            </a:r>
            <a:r>
              <a:rPr lang="en-US" dirty="0"/>
              <a:t>, 1967</a:t>
            </a:r>
            <a:endParaRPr lang="it-IT" dirty="0"/>
          </a:p>
        </p:txBody>
      </p:sp>
    </p:spTree>
    <p:extLst>
      <p:ext uri="{BB962C8B-B14F-4D97-AF65-F5344CB8AC3E}">
        <p14:creationId xmlns:p14="http://schemas.microsoft.com/office/powerpoint/2010/main" val="3855411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rry Winogrand, Donna con un cono gelato, New Yprk, 1968, Women are Beautiful, 1975.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67635" y="476670"/>
            <a:ext cx="8008731" cy="5240738"/>
          </a:xfrm>
        </p:spPr>
      </p:pic>
      <p:sp>
        <p:nvSpPr>
          <p:cNvPr id="5" name="CasellaDiTesto 4"/>
          <p:cNvSpPr txBox="1"/>
          <p:nvPr/>
        </p:nvSpPr>
        <p:spPr>
          <a:xfrm>
            <a:off x="143387" y="5923997"/>
            <a:ext cx="8857225" cy="369332"/>
          </a:xfrm>
          <a:prstGeom prst="rect">
            <a:avLst/>
          </a:prstGeom>
          <a:noFill/>
        </p:spPr>
        <p:txBody>
          <a:bodyPr wrap="none" rtlCol="0">
            <a:spAutoFit/>
          </a:bodyPr>
          <a:lstStyle/>
          <a:p>
            <a:pPr algn="just"/>
            <a:r>
              <a:rPr lang="it-IT" dirty="0" err="1"/>
              <a:t>Garry</a:t>
            </a:r>
            <a:r>
              <a:rPr lang="it-IT" dirty="0"/>
              <a:t> </a:t>
            </a:r>
            <a:r>
              <a:rPr lang="it-IT" dirty="0" err="1"/>
              <a:t>Winogrand</a:t>
            </a:r>
            <a:r>
              <a:rPr lang="it-IT" dirty="0"/>
              <a:t>, </a:t>
            </a:r>
            <a:r>
              <a:rPr lang="it-IT" i="1" dirty="0"/>
              <a:t>Donna con un cono gelato, New York</a:t>
            </a:r>
            <a:r>
              <a:rPr lang="it-IT" dirty="0"/>
              <a:t>,</a:t>
            </a:r>
            <a:r>
              <a:rPr lang="it-IT" i="1" dirty="0"/>
              <a:t> 1968</a:t>
            </a:r>
            <a:r>
              <a:rPr lang="it-IT" dirty="0"/>
              <a:t>, da </a:t>
            </a:r>
            <a:r>
              <a:rPr lang="it-IT" i="1" dirty="0" err="1"/>
              <a:t>Women</a:t>
            </a:r>
            <a:r>
              <a:rPr lang="it-IT" i="1" dirty="0"/>
              <a:t> Are Beautiful</a:t>
            </a:r>
            <a:r>
              <a:rPr lang="it-IT" dirty="0"/>
              <a:t>, 1975</a:t>
            </a:r>
          </a:p>
        </p:txBody>
      </p:sp>
    </p:spTree>
    <p:extLst>
      <p:ext uri="{BB962C8B-B14F-4D97-AF65-F5344CB8AC3E}">
        <p14:creationId xmlns:p14="http://schemas.microsoft.com/office/powerpoint/2010/main" val="3437676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86860" y="5926432"/>
            <a:ext cx="5370280" cy="369332"/>
          </a:xfrm>
          <a:prstGeom prst="rect">
            <a:avLst/>
          </a:prstGeom>
          <a:noFill/>
        </p:spPr>
        <p:txBody>
          <a:bodyPr wrap="none" rtlCol="0">
            <a:spAutoFit/>
          </a:bodyPr>
          <a:lstStyle/>
          <a:p>
            <a:pPr algn="just"/>
            <a:r>
              <a:rPr lang="it-IT" dirty="0" err="1"/>
              <a:t>Garry</a:t>
            </a:r>
            <a:r>
              <a:rPr lang="it-IT" dirty="0"/>
              <a:t> </a:t>
            </a:r>
            <a:r>
              <a:rPr lang="it-IT" dirty="0" err="1"/>
              <a:t>Winogrand</a:t>
            </a:r>
            <a:r>
              <a:rPr lang="it-IT" dirty="0"/>
              <a:t>, </a:t>
            </a:r>
            <a:r>
              <a:rPr lang="it-IT" i="1" dirty="0"/>
              <a:t>Ballo del centenario, New York</a:t>
            </a:r>
            <a:r>
              <a:rPr lang="it-IT" dirty="0"/>
              <a:t>, 1969</a:t>
            </a:r>
          </a:p>
        </p:txBody>
      </p:sp>
      <p:pic>
        <p:nvPicPr>
          <p:cNvPr id="2" name="Immagine 1">
            <a:extLst>
              <a:ext uri="{FF2B5EF4-FFF2-40B4-BE49-F238E27FC236}">
                <a16:creationId xmlns:a16="http://schemas.microsoft.com/office/drawing/2014/main" id="{4DAAED31-BEE0-C746-85B7-AAB5C4E689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7773" y="704011"/>
            <a:ext cx="7488455" cy="4994145"/>
          </a:xfrm>
          <a:prstGeom prst="rect">
            <a:avLst/>
          </a:prstGeom>
        </p:spPr>
      </p:pic>
    </p:spTree>
    <p:extLst>
      <p:ext uri="{BB962C8B-B14F-4D97-AF65-F5344CB8AC3E}">
        <p14:creationId xmlns:p14="http://schemas.microsoft.com/office/powerpoint/2010/main" val="41585013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arry Winogrand, Los Angeles, California, 196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65033" y="462020"/>
            <a:ext cx="8013934" cy="5265020"/>
          </a:xfrm>
        </p:spPr>
      </p:pic>
      <p:sp>
        <p:nvSpPr>
          <p:cNvPr id="5" name="CasellaDiTesto 4"/>
          <p:cNvSpPr txBox="1"/>
          <p:nvPr/>
        </p:nvSpPr>
        <p:spPr>
          <a:xfrm>
            <a:off x="2274924" y="5898066"/>
            <a:ext cx="4594151" cy="369332"/>
          </a:xfrm>
          <a:prstGeom prst="rect">
            <a:avLst/>
          </a:prstGeom>
          <a:noFill/>
        </p:spPr>
        <p:txBody>
          <a:bodyPr wrap="none" rtlCol="0">
            <a:spAutoFit/>
          </a:bodyPr>
          <a:lstStyle/>
          <a:p>
            <a:r>
              <a:rPr lang="es-ES_tradnl" dirty="0" err="1"/>
              <a:t>Garry</a:t>
            </a:r>
            <a:r>
              <a:rPr lang="es-ES_tradnl" dirty="0"/>
              <a:t> </a:t>
            </a:r>
            <a:r>
              <a:rPr lang="es-ES_tradnl" dirty="0" err="1"/>
              <a:t>Winogrand</a:t>
            </a:r>
            <a:r>
              <a:rPr lang="es-ES_tradnl" dirty="0"/>
              <a:t>, </a:t>
            </a:r>
            <a:r>
              <a:rPr lang="es-ES_tradnl" i="1" dirty="0"/>
              <a:t>Los </a:t>
            </a:r>
            <a:r>
              <a:rPr lang="es-ES_tradnl" i="1" dirty="0" err="1"/>
              <a:t>Angeles</a:t>
            </a:r>
            <a:r>
              <a:rPr lang="es-ES_tradnl" i="1" dirty="0"/>
              <a:t>, California</a:t>
            </a:r>
            <a:r>
              <a:rPr lang="es-ES_tradnl" dirty="0"/>
              <a:t>, 1969</a:t>
            </a:r>
            <a:endParaRPr lang="it-IT" dirty="0"/>
          </a:p>
        </p:txBody>
      </p:sp>
    </p:spTree>
    <p:extLst>
      <p:ext uri="{BB962C8B-B14F-4D97-AF65-F5344CB8AC3E}">
        <p14:creationId xmlns:p14="http://schemas.microsoft.com/office/powerpoint/2010/main" val="26627851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Garry</a:t>
            </a:r>
            <a:r>
              <a:rPr lang="it-IT" dirty="0"/>
              <a:t> </a:t>
            </a:r>
            <a:r>
              <a:rPr lang="it-IT" dirty="0" err="1"/>
              <a:t>Winogrand</a:t>
            </a:r>
            <a:r>
              <a:rPr lang="it-IT" dirty="0"/>
              <a:t>, </a:t>
            </a:r>
            <a:r>
              <a:rPr lang="it-IT" i="1" dirty="0"/>
              <a:t>Capire la fotografia </a:t>
            </a:r>
            <a:r>
              <a:rPr lang="it-IT" dirty="0"/>
              <a:t>(1974)</a:t>
            </a:r>
          </a:p>
        </p:txBody>
      </p:sp>
      <p:sp>
        <p:nvSpPr>
          <p:cNvPr id="3" name="Segnaposto contenuto 2"/>
          <p:cNvSpPr>
            <a:spLocks noGrp="1"/>
          </p:cNvSpPr>
          <p:nvPr>
            <p:ph idx="1"/>
          </p:nvPr>
        </p:nvSpPr>
        <p:spPr/>
        <p:txBody>
          <a:bodyPr>
            <a:normAutofit/>
          </a:bodyPr>
          <a:lstStyle/>
          <a:p>
            <a:pPr algn="just"/>
            <a:r>
              <a:rPr lang="it-IT" dirty="0"/>
              <a:t>Mi piace pensare che quando si fotografa si debbano rispettare due cose. Rispettare il mezzo, lasciandogli fare ciò che meglio sa fare, descrivere. Rispettare il soggetto, descrivendolo come è. Una fotografia deve essere responsabile di entrambe le cose. Io fotografo per vedere come sono le cose dopo che sono state fotografate.</a:t>
            </a:r>
          </a:p>
          <a:p>
            <a:endParaRPr lang="it-IT" dirty="0"/>
          </a:p>
        </p:txBody>
      </p:sp>
    </p:spTree>
    <p:extLst>
      <p:ext uri="{BB962C8B-B14F-4D97-AF65-F5344CB8AC3E}">
        <p14:creationId xmlns:p14="http://schemas.microsoft.com/office/powerpoint/2010/main" val="442147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1" descr="William Klein.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31007" y="623888"/>
            <a:ext cx="8681987" cy="4525962"/>
          </a:xfrm>
        </p:spPr>
      </p:pic>
      <p:sp>
        <p:nvSpPr>
          <p:cNvPr id="4" name="CasellaDiTesto 3"/>
          <p:cNvSpPr txBox="1"/>
          <p:nvPr/>
        </p:nvSpPr>
        <p:spPr>
          <a:xfrm>
            <a:off x="2908243" y="5716579"/>
            <a:ext cx="3327513" cy="369332"/>
          </a:xfrm>
          <a:prstGeom prst="rect">
            <a:avLst/>
          </a:prstGeom>
          <a:noFill/>
        </p:spPr>
        <p:txBody>
          <a:bodyPr wrap="square" rtlCol="0">
            <a:spAutoFit/>
          </a:bodyPr>
          <a:lstStyle/>
          <a:p>
            <a:pPr algn="ctr"/>
            <a:r>
              <a:rPr lang="de-DE" dirty="0"/>
              <a:t>William Klein, </a:t>
            </a:r>
            <a:r>
              <a:rPr lang="de-DE" i="1" dirty="0"/>
              <a:t>New York </a:t>
            </a:r>
            <a:r>
              <a:rPr lang="de-DE" dirty="0"/>
              <a:t>(1956)</a:t>
            </a:r>
            <a:endParaRPr lang="it-IT" dirty="0"/>
          </a:p>
        </p:txBody>
      </p:sp>
    </p:spTree>
    <p:extLst>
      <p:ext uri="{BB962C8B-B14F-4D97-AF65-F5344CB8AC3E}">
        <p14:creationId xmlns:p14="http://schemas.microsoft.com/office/powerpoint/2010/main" val="23571420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e Friedlander, Madison, Wisconsin, 1966.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04909" y="532331"/>
            <a:ext cx="7734181" cy="4925194"/>
          </a:xfrm>
        </p:spPr>
      </p:pic>
      <p:sp>
        <p:nvSpPr>
          <p:cNvPr id="5" name="CasellaDiTesto 4"/>
          <p:cNvSpPr txBox="1"/>
          <p:nvPr/>
        </p:nvSpPr>
        <p:spPr>
          <a:xfrm>
            <a:off x="2468393" y="5896337"/>
            <a:ext cx="4207214" cy="369332"/>
          </a:xfrm>
          <a:prstGeom prst="rect">
            <a:avLst/>
          </a:prstGeom>
          <a:noFill/>
        </p:spPr>
        <p:txBody>
          <a:bodyPr wrap="none" rtlCol="0">
            <a:spAutoFit/>
          </a:bodyPr>
          <a:lstStyle/>
          <a:p>
            <a:pPr algn="just"/>
            <a:r>
              <a:rPr lang="de-DE" dirty="0"/>
              <a:t>Lee Friedlander, </a:t>
            </a:r>
            <a:r>
              <a:rPr lang="de-DE" i="1" dirty="0"/>
              <a:t>Madison, Wisconsin</a:t>
            </a:r>
            <a:r>
              <a:rPr lang="de-DE" dirty="0"/>
              <a:t>, 1966</a:t>
            </a:r>
            <a:endParaRPr lang="it-IT" dirty="0"/>
          </a:p>
        </p:txBody>
      </p:sp>
    </p:spTree>
    <p:extLst>
      <p:ext uri="{BB962C8B-B14F-4D97-AF65-F5344CB8AC3E}">
        <p14:creationId xmlns:p14="http://schemas.microsoft.com/office/powerpoint/2010/main" val="25683230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e Friedlander, New York City, 196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1481" y="673819"/>
            <a:ext cx="8121039" cy="4783705"/>
          </a:xfrm>
        </p:spPr>
      </p:pic>
      <p:sp>
        <p:nvSpPr>
          <p:cNvPr id="5" name="CasellaDiTesto 4"/>
          <p:cNvSpPr txBox="1"/>
          <p:nvPr/>
        </p:nvSpPr>
        <p:spPr>
          <a:xfrm>
            <a:off x="2752538" y="5869478"/>
            <a:ext cx="3638924" cy="369332"/>
          </a:xfrm>
          <a:prstGeom prst="rect">
            <a:avLst/>
          </a:prstGeom>
          <a:noFill/>
        </p:spPr>
        <p:txBody>
          <a:bodyPr wrap="none" rtlCol="0">
            <a:spAutoFit/>
          </a:bodyPr>
          <a:lstStyle/>
          <a:p>
            <a:r>
              <a:rPr lang="en-US" dirty="0"/>
              <a:t>Lee Friedlander</a:t>
            </a:r>
            <a:r>
              <a:rPr lang="en-US" i="1" dirty="0"/>
              <a:t>, New York City</a:t>
            </a:r>
            <a:r>
              <a:rPr lang="en-US" dirty="0"/>
              <a:t>,</a:t>
            </a:r>
            <a:r>
              <a:rPr lang="en-US" i="1" dirty="0"/>
              <a:t> 1966</a:t>
            </a:r>
            <a:endParaRPr lang="it-IT" i="1" dirty="0"/>
          </a:p>
        </p:txBody>
      </p:sp>
    </p:spTree>
    <p:extLst>
      <p:ext uri="{BB962C8B-B14F-4D97-AF65-F5344CB8AC3E}">
        <p14:creationId xmlns:p14="http://schemas.microsoft.com/office/powerpoint/2010/main" val="8864272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e Friedlander, Stony Point, New York, 1966, stampa ai sali d'argentom.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56857" y="798462"/>
            <a:ext cx="8230286" cy="4803441"/>
          </a:xfrm>
        </p:spPr>
      </p:pic>
      <p:sp>
        <p:nvSpPr>
          <p:cNvPr id="5" name="CasellaDiTesto 4"/>
          <p:cNvSpPr txBox="1"/>
          <p:nvPr/>
        </p:nvSpPr>
        <p:spPr>
          <a:xfrm>
            <a:off x="2344467" y="5867757"/>
            <a:ext cx="4455066" cy="369332"/>
          </a:xfrm>
          <a:prstGeom prst="rect">
            <a:avLst/>
          </a:prstGeom>
          <a:noFill/>
        </p:spPr>
        <p:txBody>
          <a:bodyPr wrap="none" rtlCol="0">
            <a:spAutoFit/>
          </a:bodyPr>
          <a:lstStyle/>
          <a:p>
            <a:pPr algn="just"/>
            <a:r>
              <a:rPr lang="it-IT" dirty="0"/>
              <a:t>Lee </a:t>
            </a:r>
            <a:r>
              <a:rPr lang="it-IT" dirty="0" err="1"/>
              <a:t>Friedlander</a:t>
            </a:r>
            <a:r>
              <a:rPr lang="it-IT" dirty="0"/>
              <a:t>, </a:t>
            </a:r>
            <a:r>
              <a:rPr lang="it-IT" i="1" dirty="0" err="1"/>
              <a:t>Stony</a:t>
            </a:r>
            <a:r>
              <a:rPr lang="it-IT" i="1" dirty="0"/>
              <a:t> Point</a:t>
            </a:r>
            <a:r>
              <a:rPr lang="it-IT" dirty="0"/>
              <a:t>,</a:t>
            </a:r>
            <a:r>
              <a:rPr lang="it-IT" i="1" dirty="0"/>
              <a:t> New York</a:t>
            </a:r>
            <a:r>
              <a:rPr lang="it-IT" dirty="0"/>
              <a:t>,</a:t>
            </a:r>
            <a:r>
              <a:rPr lang="it-IT" i="1" dirty="0"/>
              <a:t> 1966</a:t>
            </a:r>
            <a:endParaRPr lang="it-IT" dirty="0"/>
          </a:p>
        </p:txBody>
      </p:sp>
    </p:spTree>
    <p:extLst>
      <p:ext uri="{BB962C8B-B14F-4D97-AF65-F5344CB8AC3E}">
        <p14:creationId xmlns:p14="http://schemas.microsoft.com/office/powerpoint/2010/main" val="31478878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e Friedlander, New Orleans, Louisiana, 1968, stampa all'argento, 15,5 x 23,5 cm.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23353" y="658746"/>
            <a:ext cx="8297294" cy="4842570"/>
          </a:xfrm>
        </p:spPr>
      </p:pic>
      <p:sp>
        <p:nvSpPr>
          <p:cNvPr id="6" name="CasellaDiTesto 5"/>
          <p:cNvSpPr txBox="1"/>
          <p:nvPr/>
        </p:nvSpPr>
        <p:spPr>
          <a:xfrm>
            <a:off x="2293942" y="5868975"/>
            <a:ext cx="4556116" cy="369332"/>
          </a:xfrm>
          <a:prstGeom prst="rect">
            <a:avLst/>
          </a:prstGeom>
          <a:noFill/>
        </p:spPr>
        <p:txBody>
          <a:bodyPr wrap="square" rtlCol="0">
            <a:spAutoFit/>
          </a:bodyPr>
          <a:lstStyle/>
          <a:p>
            <a:r>
              <a:rPr lang="it-IT" dirty="0"/>
              <a:t>Lee </a:t>
            </a:r>
            <a:r>
              <a:rPr lang="it-IT" dirty="0" err="1"/>
              <a:t>Friedlander</a:t>
            </a:r>
            <a:r>
              <a:rPr lang="it-IT" dirty="0"/>
              <a:t>, </a:t>
            </a:r>
            <a:r>
              <a:rPr lang="it-IT" i="1" dirty="0"/>
              <a:t>New Orleans, Louisiana, 1968</a:t>
            </a:r>
            <a:endParaRPr lang="it-IT" dirty="0"/>
          </a:p>
        </p:txBody>
      </p:sp>
    </p:spTree>
    <p:extLst>
      <p:ext uri="{BB962C8B-B14F-4D97-AF65-F5344CB8AC3E}">
        <p14:creationId xmlns:p14="http://schemas.microsoft.com/office/powerpoint/2010/main" val="2426648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418969" y="5857328"/>
            <a:ext cx="4306062" cy="646331"/>
          </a:xfrm>
          <a:prstGeom prst="rect">
            <a:avLst/>
          </a:prstGeom>
          <a:noFill/>
        </p:spPr>
        <p:txBody>
          <a:bodyPr wrap="none" rtlCol="0">
            <a:spAutoFit/>
          </a:bodyPr>
          <a:lstStyle/>
          <a:p>
            <a:r>
              <a:rPr lang="en-US" dirty="0"/>
              <a:t>Lee Friedlander, </a:t>
            </a:r>
            <a:r>
              <a:rPr lang="en-US" i="1" dirty="0"/>
              <a:t>Route 9W, New York</a:t>
            </a:r>
            <a:r>
              <a:rPr lang="en-US" dirty="0"/>
              <a:t>, 1969</a:t>
            </a:r>
            <a:endParaRPr lang="it-IT" dirty="0"/>
          </a:p>
          <a:p>
            <a:endParaRPr lang="it-IT" dirty="0"/>
          </a:p>
        </p:txBody>
      </p:sp>
      <p:pic>
        <p:nvPicPr>
          <p:cNvPr id="6" name="Immagine 5">
            <a:extLst>
              <a:ext uri="{FF2B5EF4-FFF2-40B4-BE49-F238E27FC236}">
                <a16:creationId xmlns:a16="http://schemas.microsoft.com/office/drawing/2014/main" id="{0DF15D8C-BFD8-0746-90DF-5E616B02C43D}"/>
              </a:ext>
            </a:extLst>
          </p:cNvPr>
          <p:cNvPicPr>
            <a:picLocks noChangeAspect="1"/>
          </p:cNvPicPr>
          <p:nvPr/>
        </p:nvPicPr>
        <p:blipFill>
          <a:blip r:embed="rId2"/>
          <a:stretch>
            <a:fillRect/>
          </a:stretch>
        </p:blipFill>
        <p:spPr>
          <a:xfrm>
            <a:off x="892744" y="550443"/>
            <a:ext cx="7358513" cy="4911808"/>
          </a:xfrm>
          <a:prstGeom prst="rect">
            <a:avLst/>
          </a:prstGeom>
        </p:spPr>
      </p:pic>
    </p:spTree>
    <p:extLst>
      <p:ext uri="{BB962C8B-B14F-4D97-AF65-F5344CB8AC3E}">
        <p14:creationId xmlns:p14="http://schemas.microsoft.com/office/powerpoint/2010/main" val="3350081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e Friedlander, Albuquerque, 197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37440" y="684797"/>
            <a:ext cx="7811369" cy="4723087"/>
          </a:xfrm>
        </p:spPr>
      </p:pic>
      <p:sp>
        <p:nvSpPr>
          <p:cNvPr id="5" name="CasellaDiTesto 4"/>
          <p:cNvSpPr txBox="1"/>
          <p:nvPr/>
        </p:nvSpPr>
        <p:spPr>
          <a:xfrm>
            <a:off x="2766830" y="5823853"/>
            <a:ext cx="3552588" cy="369332"/>
          </a:xfrm>
          <a:prstGeom prst="rect">
            <a:avLst/>
          </a:prstGeom>
          <a:noFill/>
        </p:spPr>
        <p:txBody>
          <a:bodyPr wrap="none" rtlCol="0">
            <a:spAutoFit/>
          </a:bodyPr>
          <a:lstStyle/>
          <a:p>
            <a:r>
              <a:rPr lang="pt-BR" dirty="0"/>
              <a:t>Lee </a:t>
            </a:r>
            <a:r>
              <a:rPr lang="pt-BR" dirty="0" err="1"/>
              <a:t>Friedlander</a:t>
            </a:r>
            <a:r>
              <a:rPr lang="pt-BR" dirty="0"/>
              <a:t>, </a:t>
            </a:r>
            <a:r>
              <a:rPr lang="pt-BR" i="1" dirty="0"/>
              <a:t>Albuquerque, </a:t>
            </a:r>
            <a:r>
              <a:rPr lang="pt-BR" dirty="0"/>
              <a:t>1972</a:t>
            </a:r>
            <a:endParaRPr lang="it-IT" dirty="0"/>
          </a:p>
        </p:txBody>
      </p:sp>
    </p:spTree>
    <p:extLst>
      <p:ext uri="{BB962C8B-B14F-4D97-AF65-F5344CB8AC3E}">
        <p14:creationId xmlns:p14="http://schemas.microsoft.com/office/powerpoint/2010/main" val="2394267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iane Arbus, Bimbo con una granata-giocattolo a Central Park, New York, 1962.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851765" y="275339"/>
            <a:ext cx="5440470" cy="5457525"/>
          </a:xfrm>
        </p:spPr>
      </p:pic>
      <p:sp>
        <p:nvSpPr>
          <p:cNvPr id="5" name="CasellaDiTesto 4"/>
          <p:cNvSpPr txBox="1"/>
          <p:nvPr/>
        </p:nvSpPr>
        <p:spPr>
          <a:xfrm>
            <a:off x="748800" y="5900914"/>
            <a:ext cx="7646400" cy="369332"/>
          </a:xfrm>
          <a:prstGeom prst="rect">
            <a:avLst/>
          </a:prstGeom>
          <a:noFill/>
        </p:spPr>
        <p:txBody>
          <a:bodyPr wrap="square" rtlCol="0">
            <a:spAutoFit/>
          </a:bodyPr>
          <a:lstStyle/>
          <a:p>
            <a:pPr algn="ctr"/>
            <a:r>
              <a:rPr lang="it-IT" dirty="0"/>
              <a:t>Diane Arbus, </a:t>
            </a:r>
            <a:r>
              <a:rPr lang="it-IT" i="1" dirty="0"/>
              <a:t>Bimbo con una granata-giocattolo a Central Park</a:t>
            </a:r>
            <a:r>
              <a:rPr lang="it-IT" dirty="0"/>
              <a:t>, </a:t>
            </a:r>
            <a:r>
              <a:rPr lang="it-IT" i="1" dirty="0"/>
              <a:t>New York</a:t>
            </a:r>
            <a:r>
              <a:rPr lang="it-IT" dirty="0"/>
              <a:t>, 1962</a:t>
            </a:r>
          </a:p>
        </p:txBody>
      </p:sp>
    </p:spTree>
    <p:extLst>
      <p:ext uri="{BB962C8B-B14F-4D97-AF65-F5344CB8AC3E}">
        <p14:creationId xmlns:p14="http://schemas.microsoft.com/office/powerpoint/2010/main" val="42168637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267217" y="5837567"/>
            <a:ext cx="6609565" cy="646331"/>
          </a:xfrm>
          <a:prstGeom prst="rect">
            <a:avLst/>
          </a:prstGeom>
          <a:noFill/>
        </p:spPr>
        <p:txBody>
          <a:bodyPr wrap="square" rtlCol="0">
            <a:spAutoFit/>
          </a:bodyPr>
          <a:lstStyle/>
          <a:p>
            <a:pPr algn="ctr"/>
            <a:r>
              <a:rPr lang="it-IT" dirty="0"/>
              <a:t>Diane Arbus, </a:t>
            </a:r>
            <a:r>
              <a:rPr lang="it-IT" i="1" dirty="0"/>
              <a:t>Un pensionato e sua moglie al mattino nella loro stanza in un campo di nudisti, New Jersey, 1963</a:t>
            </a:r>
            <a:endParaRPr lang="it-IT" dirty="0"/>
          </a:p>
        </p:txBody>
      </p:sp>
      <p:pic>
        <p:nvPicPr>
          <p:cNvPr id="2" name="Immagine 1">
            <a:extLst>
              <a:ext uri="{FF2B5EF4-FFF2-40B4-BE49-F238E27FC236}">
                <a16:creationId xmlns:a16="http://schemas.microsoft.com/office/drawing/2014/main" id="{620A91A3-FA69-A242-BDA0-BDEDB9963A7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29865" y="385010"/>
            <a:ext cx="5284270" cy="5204206"/>
          </a:xfrm>
          <a:prstGeom prst="rect">
            <a:avLst/>
          </a:prstGeom>
        </p:spPr>
      </p:pic>
    </p:spTree>
    <p:extLst>
      <p:ext uri="{BB962C8B-B14F-4D97-AF65-F5344CB8AC3E}">
        <p14:creationId xmlns:p14="http://schemas.microsoft.com/office/powerpoint/2010/main" val="36088844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259779" y="5871413"/>
            <a:ext cx="6624442" cy="646331"/>
          </a:xfrm>
          <a:prstGeom prst="rect">
            <a:avLst/>
          </a:prstGeom>
          <a:noFill/>
        </p:spPr>
        <p:txBody>
          <a:bodyPr wrap="square" rtlCol="0">
            <a:spAutoFit/>
          </a:bodyPr>
          <a:lstStyle/>
          <a:p>
            <a:pPr algn="ctr"/>
            <a:r>
              <a:rPr lang="it-IT" dirty="0"/>
              <a:t>Diane Arbus, </a:t>
            </a:r>
            <a:r>
              <a:rPr lang="it-IT" i="1" dirty="0"/>
              <a:t>Una giovane famiglia di Brooklyn pronta per una gita domenicale, New York, 1966</a:t>
            </a:r>
            <a:endParaRPr lang="it-IT" dirty="0"/>
          </a:p>
        </p:txBody>
      </p:sp>
      <p:pic>
        <p:nvPicPr>
          <p:cNvPr id="3" name="Immagine 2">
            <a:extLst>
              <a:ext uri="{FF2B5EF4-FFF2-40B4-BE49-F238E27FC236}">
                <a16:creationId xmlns:a16="http://schemas.microsoft.com/office/drawing/2014/main" id="{55DA69B6-5D52-4849-BE13-4F2334A1DD5C}"/>
              </a:ext>
            </a:extLst>
          </p:cNvPr>
          <p:cNvPicPr>
            <a:picLocks noChangeAspect="1"/>
          </p:cNvPicPr>
          <p:nvPr/>
        </p:nvPicPr>
        <p:blipFill>
          <a:blip r:embed="rId2"/>
          <a:stretch>
            <a:fillRect/>
          </a:stretch>
        </p:blipFill>
        <p:spPr>
          <a:xfrm>
            <a:off x="1748773" y="336882"/>
            <a:ext cx="5646454" cy="5390150"/>
          </a:xfrm>
          <a:prstGeom prst="rect">
            <a:avLst/>
          </a:prstGeom>
        </p:spPr>
      </p:pic>
    </p:spTree>
    <p:extLst>
      <p:ext uri="{BB962C8B-B14F-4D97-AF65-F5344CB8AC3E}">
        <p14:creationId xmlns:p14="http://schemas.microsoft.com/office/powerpoint/2010/main" val="576333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Diane Arbus, Gemelle identiche, Roselle (New Jersey), 1967, stampa alla gelatina - sale d'argento.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824457" y="221380"/>
            <a:ext cx="5495086" cy="5399773"/>
          </a:xfrm>
        </p:spPr>
      </p:pic>
      <p:sp>
        <p:nvSpPr>
          <p:cNvPr id="9" name="CasellaDiTesto 8"/>
          <p:cNvSpPr txBox="1"/>
          <p:nvPr/>
        </p:nvSpPr>
        <p:spPr>
          <a:xfrm>
            <a:off x="1725563" y="5843938"/>
            <a:ext cx="5692874" cy="369332"/>
          </a:xfrm>
          <a:prstGeom prst="rect">
            <a:avLst/>
          </a:prstGeom>
          <a:noFill/>
        </p:spPr>
        <p:txBody>
          <a:bodyPr wrap="square" rtlCol="0">
            <a:spAutoFit/>
          </a:bodyPr>
          <a:lstStyle/>
          <a:p>
            <a:pPr algn="just"/>
            <a:r>
              <a:rPr lang="it-IT" dirty="0"/>
              <a:t>Diane Arbus, </a:t>
            </a:r>
            <a:r>
              <a:rPr lang="it-IT" i="1" dirty="0"/>
              <a:t>Gemelle identiche, Roselle (New Jersey)</a:t>
            </a:r>
            <a:r>
              <a:rPr lang="it-IT" dirty="0"/>
              <a:t>,</a:t>
            </a:r>
            <a:r>
              <a:rPr lang="it-IT" i="1" dirty="0"/>
              <a:t> 1967</a:t>
            </a:r>
            <a:endParaRPr lang="it-IT" dirty="0"/>
          </a:p>
        </p:txBody>
      </p:sp>
    </p:spTree>
    <p:extLst>
      <p:ext uri="{BB962C8B-B14F-4D97-AF65-F5344CB8AC3E}">
        <p14:creationId xmlns:p14="http://schemas.microsoft.com/office/powerpoint/2010/main" val="288967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William Klein, Piatola 1, New York, 195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55734" y="519764"/>
            <a:ext cx="3877845" cy="5919537"/>
          </a:xfrm>
        </p:spPr>
      </p:pic>
      <p:sp>
        <p:nvSpPr>
          <p:cNvPr id="9" name="CasellaDiTesto 8"/>
          <p:cNvSpPr txBox="1"/>
          <p:nvPr/>
        </p:nvSpPr>
        <p:spPr>
          <a:xfrm>
            <a:off x="4857637" y="2987315"/>
            <a:ext cx="3882102" cy="369332"/>
          </a:xfrm>
          <a:prstGeom prst="rect">
            <a:avLst/>
          </a:prstGeom>
          <a:noFill/>
        </p:spPr>
        <p:txBody>
          <a:bodyPr wrap="square" rtlCol="0">
            <a:spAutoFit/>
          </a:bodyPr>
          <a:lstStyle/>
          <a:p>
            <a:pPr algn="just"/>
            <a:r>
              <a:rPr lang="it-IT" dirty="0"/>
              <a:t>William Klein, </a:t>
            </a:r>
            <a:r>
              <a:rPr lang="it-IT" i="1" dirty="0"/>
              <a:t>Pistola 1, New York</a:t>
            </a:r>
            <a:r>
              <a:rPr lang="it-IT" dirty="0"/>
              <a:t>, 1955</a:t>
            </a:r>
          </a:p>
        </p:txBody>
      </p:sp>
    </p:spTree>
    <p:extLst>
      <p:ext uri="{BB962C8B-B14F-4D97-AF65-F5344CB8AC3E}">
        <p14:creationId xmlns:p14="http://schemas.microsoft.com/office/powerpoint/2010/main" val="38183582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iane Arbus, Uomo nudo che fa la donna, New York City, 1968.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25118" y="202517"/>
            <a:ext cx="5493765" cy="5497741"/>
          </a:xfrm>
        </p:spPr>
      </p:pic>
      <p:sp>
        <p:nvSpPr>
          <p:cNvPr id="5" name="CasellaDiTesto 4"/>
          <p:cNvSpPr txBox="1"/>
          <p:nvPr/>
        </p:nvSpPr>
        <p:spPr>
          <a:xfrm>
            <a:off x="1579746" y="5847973"/>
            <a:ext cx="5984508" cy="369332"/>
          </a:xfrm>
          <a:prstGeom prst="rect">
            <a:avLst/>
          </a:prstGeom>
          <a:noFill/>
        </p:spPr>
        <p:txBody>
          <a:bodyPr wrap="square" rtlCol="0">
            <a:spAutoFit/>
          </a:bodyPr>
          <a:lstStyle/>
          <a:p>
            <a:pPr algn="ctr"/>
            <a:r>
              <a:rPr lang="it-IT" dirty="0"/>
              <a:t>Diane Arbus, </a:t>
            </a:r>
            <a:r>
              <a:rPr lang="it-IT" i="1" dirty="0"/>
              <a:t>Uomo nudo che fa la donna, New York City</a:t>
            </a:r>
            <a:r>
              <a:rPr lang="it-IT" dirty="0"/>
              <a:t>, 1968</a:t>
            </a:r>
          </a:p>
        </p:txBody>
      </p:sp>
    </p:spTree>
    <p:extLst>
      <p:ext uri="{BB962C8B-B14F-4D97-AF65-F5344CB8AC3E}">
        <p14:creationId xmlns:p14="http://schemas.microsoft.com/office/powerpoint/2010/main" val="2918043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iane Arbus, Famiglia sul prato di casa, una domenica e Westchester, New York, 196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791910" y="240634"/>
            <a:ext cx="5560180" cy="5409396"/>
          </a:xfrm>
        </p:spPr>
      </p:pic>
      <p:sp>
        <p:nvSpPr>
          <p:cNvPr id="5" name="CasellaDiTesto 4"/>
          <p:cNvSpPr txBox="1"/>
          <p:nvPr/>
        </p:nvSpPr>
        <p:spPr>
          <a:xfrm>
            <a:off x="490012" y="5919231"/>
            <a:ext cx="8163976" cy="369332"/>
          </a:xfrm>
          <a:prstGeom prst="rect">
            <a:avLst/>
          </a:prstGeom>
          <a:noFill/>
        </p:spPr>
        <p:txBody>
          <a:bodyPr wrap="square" rtlCol="0">
            <a:spAutoFit/>
          </a:bodyPr>
          <a:lstStyle/>
          <a:p>
            <a:pPr algn="ctr"/>
            <a:r>
              <a:rPr lang="it-IT" dirty="0"/>
              <a:t>Diane Arbus, </a:t>
            </a:r>
            <a:r>
              <a:rPr lang="it-IT" i="1" dirty="0"/>
              <a:t>Famiglia sul prato di casa, una domenica a </a:t>
            </a:r>
            <a:r>
              <a:rPr lang="it-IT" i="1" dirty="0" err="1"/>
              <a:t>Westchester</a:t>
            </a:r>
            <a:r>
              <a:rPr lang="it-IT" i="1" dirty="0"/>
              <a:t>, New York</a:t>
            </a:r>
            <a:r>
              <a:rPr lang="it-IT" dirty="0"/>
              <a:t>, 1969</a:t>
            </a:r>
          </a:p>
        </p:txBody>
      </p:sp>
    </p:spTree>
    <p:extLst>
      <p:ext uri="{BB962C8B-B14F-4D97-AF65-F5344CB8AC3E}">
        <p14:creationId xmlns:p14="http://schemas.microsoft.com/office/powerpoint/2010/main" val="963619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Klein, Pistola 2, New York, 1955,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57584" y="439772"/>
            <a:ext cx="7428832" cy="5085130"/>
          </a:xfrm>
        </p:spPr>
      </p:pic>
      <p:sp>
        <p:nvSpPr>
          <p:cNvPr id="5" name="CasellaDiTesto 4"/>
          <p:cNvSpPr txBox="1"/>
          <p:nvPr/>
        </p:nvSpPr>
        <p:spPr>
          <a:xfrm>
            <a:off x="2608516" y="5771716"/>
            <a:ext cx="3926968" cy="369332"/>
          </a:xfrm>
          <a:prstGeom prst="rect">
            <a:avLst/>
          </a:prstGeom>
          <a:noFill/>
        </p:spPr>
        <p:txBody>
          <a:bodyPr wrap="square" rtlCol="0">
            <a:spAutoFit/>
          </a:bodyPr>
          <a:lstStyle/>
          <a:p>
            <a:r>
              <a:rPr lang="it-IT" dirty="0"/>
              <a:t>William  Klein</a:t>
            </a:r>
            <a:r>
              <a:rPr lang="it-IT" i="1" dirty="0"/>
              <a:t>, Pistola 2, New York</a:t>
            </a:r>
            <a:r>
              <a:rPr lang="it-IT" dirty="0"/>
              <a:t>, 1955</a:t>
            </a:r>
          </a:p>
        </p:txBody>
      </p:sp>
    </p:spTree>
    <p:extLst>
      <p:ext uri="{BB962C8B-B14F-4D97-AF65-F5344CB8AC3E}">
        <p14:creationId xmlns:p14="http://schemas.microsoft.com/office/powerpoint/2010/main" val="3212920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56883" y="5696797"/>
            <a:ext cx="5430233" cy="369332"/>
          </a:xfrm>
          <a:prstGeom prst="rect">
            <a:avLst/>
          </a:prstGeom>
          <a:noFill/>
        </p:spPr>
        <p:txBody>
          <a:bodyPr wrap="square" rtlCol="0">
            <a:spAutoFit/>
          </a:bodyPr>
          <a:lstStyle/>
          <a:p>
            <a:pPr algn="just"/>
            <a:r>
              <a:rPr lang="it-IT" dirty="0"/>
              <a:t>William Klein, </a:t>
            </a:r>
            <a:r>
              <a:rPr lang="it-IT" i="1" dirty="0"/>
              <a:t>Cielo da bomba atomica, New York</a:t>
            </a:r>
            <a:r>
              <a:rPr lang="it-IT" dirty="0"/>
              <a:t>, 1955</a:t>
            </a:r>
          </a:p>
        </p:txBody>
      </p:sp>
      <p:pic>
        <p:nvPicPr>
          <p:cNvPr id="6" name="Immagine 5">
            <a:extLst>
              <a:ext uri="{FF2B5EF4-FFF2-40B4-BE49-F238E27FC236}">
                <a16:creationId xmlns:a16="http://schemas.microsoft.com/office/drawing/2014/main" id="{D647FD7D-5C04-8846-B5BF-B3FE071BD5BF}"/>
              </a:ext>
            </a:extLst>
          </p:cNvPr>
          <p:cNvPicPr>
            <a:picLocks noChangeAspect="1"/>
          </p:cNvPicPr>
          <p:nvPr/>
        </p:nvPicPr>
        <p:blipFill>
          <a:blip r:embed="rId2"/>
          <a:stretch>
            <a:fillRect/>
          </a:stretch>
        </p:blipFill>
        <p:spPr>
          <a:xfrm>
            <a:off x="837669" y="517980"/>
            <a:ext cx="7468663" cy="5006925"/>
          </a:xfrm>
          <a:prstGeom prst="rect">
            <a:avLst/>
          </a:prstGeom>
        </p:spPr>
      </p:pic>
    </p:spTree>
    <p:extLst>
      <p:ext uri="{BB962C8B-B14F-4D97-AF65-F5344CB8AC3E}">
        <p14:creationId xmlns:p14="http://schemas.microsoft.com/office/powerpoint/2010/main" val="1460338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Klein, Gun, Gun, Gun, New York, 195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93565" y="590884"/>
            <a:ext cx="7156871" cy="4808888"/>
          </a:xfrm>
        </p:spPr>
      </p:pic>
      <p:sp>
        <p:nvSpPr>
          <p:cNvPr id="5" name="CasellaDiTesto 4"/>
          <p:cNvSpPr txBox="1"/>
          <p:nvPr/>
        </p:nvSpPr>
        <p:spPr>
          <a:xfrm>
            <a:off x="2325419" y="5690256"/>
            <a:ext cx="4493162" cy="369332"/>
          </a:xfrm>
          <a:prstGeom prst="rect">
            <a:avLst/>
          </a:prstGeom>
          <a:noFill/>
        </p:spPr>
        <p:txBody>
          <a:bodyPr wrap="none" rtlCol="0">
            <a:spAutoFit/>
          </a:bodyPr>
          <a:lstStyle/>
          <a:p>
            <a:r>
              <a:rPr lang="de-DE" dirty="0"/>
              <a:t>William Klein, </a:t>
            </a:r>
            <a:r>
              <a:rPr lang="de-DE" i="1" dirty="0" err="1"/>
              <a:t>Gun</a:t>
            </a:r>
            <a:r>
              <a:rPr lang="de-DE" i="1" dirty="0"/>
              <a:t>, </a:t>
            </a:r>
            <a:r>
              <a:rPr lang="de-DE" i="1" dirty="0" err="1"/>
              <a:t>Gun</a:t>
            </a:r>
            <a:r>
              <a:rPr lang="de-DE" i="1" dirty="0"/>
              <a:t>, </a:t>
            </a:r>
            <a:r>
              <a:rPr lang="de-DE" i="1" dirty="0" err="1"/>
              <a:t>Gun</a:t>
            </a:r>
            <a:r>
              <a:rPr lang="de-DE" i="1" dirty="0"/>
              <a:t>, New York</a:t>
            </a:r>
            <a:r>
              <a:rPr lang="de-DE" dirty="0"/>
              <a:t>, 1955</a:t>
            </a:r>
            <a:endParaRPr lang="it-IT" dirty="0"/>
          </a:p>
        </p:txBody>
      </p:sp>
    </p:spTree>
    <p:extLst>
      <p:ext uri="{BB962C8B-B14F-4D97-AF65-F5344CB8AC3E}">
        <p14:creationId xmlns:p14="http://schemas.microsoft.com/office/powerpoint/2010/main" val="1816536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Klein, Negozio di dolciumi, Amsterdam Avenue, New York. 195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48703" y="341917"/>
            <a:ext cx="7846595" cy="5115609"/>
          </a:xfrm>
        </p:spPr>
      </p:pic>
      <p:sp>
        <p:nvSpPr>
          <p:cNvPr id="5" name="CasellaDiTesto 4"/>
          <p:cNvSpPr txBox="1"/>
          <p:nvPr/>
        </p:nvSpPr>
        <p:spPr>
          <a:xfrm>
            <a:off x="1170379" y="5715614"/>
            <a:ext cx="6803241" cy="369332"/>
          </a:xfrm>
          <a:prstGeom prst="rect">
            <a:avLst/>
          </a:prstGeom>
          <a:noFill/>
        </p:spPr>
        <p:txBody>
          <a:bodyPr wrap="square" rtlCol="0">
            <a:spAutoFit/>
          </a:bodyPr>
          <a:lstStyle/>
          <a:p>
            <a:r>
              <a:rPr lang="it-IT" dirty="0"/>
              <a:t>William Klein, </a:t>
            </a:r>
            <a:r>
              <a:rPr lang="it-IT" i="1" dirty="0"/>
              <a:t>Negozio di dolciumi, Amsterdam Avenue, New York</a:t>
            </a:r>
            <a:r>
              <a:rPr lang="it-IT" dirty="0"/>
              <a:t>, 1955</a:t>
            </a:r>
          </a:p>
        </p:txBody>
      </p:sp>
    </p:spTree>
    <p:extLst>
      <p:ext uri="{BB962C8B-B14F-4D97-AF65-F5344CB8AC3E}">
        <p14:creationId xmlns:p14="http://schemas.microsoft.com/office/powerpoint/2010/main" val="421282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Robert Frank, </a:t>
            </a:r>
            <a:r>
              <a:rPr lang="it-IT" i="1" dirty="0"/>
              <a:t>Dichiarazione</a:t>
            </a:r>
            <a:r>
              <a:rPr lang="it-IT" dirty="0"/>
              <a:t> (1958)</a:t>
            </a:r>
          </a:p>
        </p:txBody>
      </p:sp>
      <p:sp>
        <p:nvSpPr>
          <p:cNvPr id="3" name="Segnaposto contenuto 2"/>
          <p:cNvSpPr>
            <a:spLocks noGrp="1"/>
          </p:cNvSpPr>
          <p:nvPr>
            <p:ph idx="1"/>
          </p:nvPr>
        </p:nvSpPr>
        <p:spPr/>
        <p:txBody>
          <a:bodyPr>
            <a:normAutofit fontScale="47500" lnSpcReduction="20000"/>
          </a:bodyPr>
          <a:lstStyle/>
          <a:p>
            <a:pPr algn="just"/>
            <a:r>
              <a:rPr lang="it-IT" dirty="0"/>
              <a:t>Quando mi sono candidato al Guggenheim </a:t>
            </a:r>
            <a:r>
              <a:rPr lang="it-IT" dirty="0" err="1"/>
              <a:t>Fellowship</a:t>
            </a:r>
            <a:r>
              <a:rPr lang="it-IT" dirty="0"/>
              <a:t> ho scritto: “Per produrre un documento autenticamente contemporaneo, l’impatto visivo deve essere tale da rendere inutile ogni spiegazione”. Con queste fotografie ho cercato di mostrare uno spaccato della popolazione americana. Il mio sforzo è stato quello di esprimermi in modo semplice, senza far confusione. Il punto di vista è personale e quindi molti aspetti della vita e della società americana sono stati ignorati […]. Il libro che contiene queste fotografie verrà pubblicato a Parigi da Robert </a:t>
            </a:r>
            <a:r>
              <a:rPr lang="it-IT" dirty="0" err="1"/>
              <a:t>Delpire</a:t>
            </a:r>
            <a:r>
              <a:rPr lang="it-IT" dirty="0"/>
              <a:t> nel 1958. Sono stato spesso accusato di aver volutamente distorto la realtà per adattarla al mio punto di vista. Innanzitutto, so che la vita non può essere guardata da un fotografo con indifferenza. La propria opinione spesso è una forma di critica. Ma la critica può essere un prodotto dell’amore. È importante vedere ciò che è invisibile agli altri – forse l’espressione della speranza o l’espressione della tristezza. E poi, è sempre la reazione istantanea a se stessi che produce una fotografia. Le mie fotografie non sono decise e composte a priori, e non mi aspetto che l’osservatore debba condividere il mio punto di vista. Tuttavia, sento che se la mia fotografia lascia un’immagine nella sua mente si è ottenuto qualcosa. È completamente diverso quando lavoro su incarico di un giornale. Mi fa sentire come uno scribacchino o un illustratore commerciale: perché io sento che le mie idee, la mia mente, il mio sguardo non stanno creando l’immagine e che invece gli occhi e la mente dell’editore determineranno quale delle mie immagini alla fine verrà pubblicata per rispondere alle esigenze dei giornali […]. La produzione massificata di fotogiornalismo privo di ispirazione e di fotografia priva di pensiero diventa un anonimo commercializzare.</a:t>
            </a:r>
          </a:p>
          <a:p>
            <a:endParaRPr lang="it-IT" dirty="0"/>
          </a:p>
        </p:txBody>
      </p:sp>
    </p:spTree>
    <p:extLst>
      <p:ext uri="{BB962C8B-B14F-4D97-AF65-F5344CB8AC3E}">
        <p14:creationId xmlns:p14="http://schemas.microsoft.com/office/powerpoint/2010/main" val="1711553662"/>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431</TotalTime>
  <Words>1329</Words>
  <Application>Microsoft Macintosh PowerPoint</Application>
  <PresentationFormat>Presentazione su schermo (4:3)</PresentationFormat>
  <Paragraphs>47</Paragraphs>
  <Slides>41</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41</vt:i4>
      </vt:variant>
    </vt:vector>
  </HeadingPairs>
  <TitlesOfParts>
    <vt:vector size="44" baseType="lpstr">
      <vt:lpstr>Arial</vt:lpstr>
      <vt:lpstr>Calibri</vt:lpstr>
      <vt:lpstr>Nero</vt:lpstr>
      <vt:lpstr>Pop, Beat</vt:lpstr>
      <vt:lpstr>William Klein, Dichiarazione (1981)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Robert Frank, Dichiarazione (1958)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Sovraccoperta dell’edizione inglese di Love on the Left Bank  (1956, Ed van der Elsken)</vt:lpstr>
      <vt:lpstr>Presentazione standard di PowerPoint</vt:lpstr>
      <vt:lpstr>Presentazione standard di PowerPoint</vt:lpstr>
      <vt:lpstr>Presentazione standard di PowerPoint</vt:lpstr>
      <vt:lpstr>Presentazione standard di PowerPoint</vt:lpstr>
      <vt:lpstr>Presentazione standard di PowerPoint</vt:lpstr>
      <vt:lpstr>John Szarkowski, introduzione alla mostra “New Documents”, MoMA, 1967</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Garry Winogrand, Capire la fotografia (1974)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 Beat</dc:title>
  <dc:creator>David</dc:creator>
  <cp:lastModifiedBy>Utente di Microsoft Office</cp:lastModifiedBy>
  <cp:revision>44</cp:revision>
  <dcterms:created xsi:type="dcterms:W3CDTF">2016-04-23T13:24:07Z</dcterms:created>
  <dcterms:modified xsi:type="dcterms:W3CDTF">2021-03-05T10:32:47Z</dcterms:modified>
</cp:coreProperties>
</file>