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318" r:id="rId5"/>
    <p:sldId id="260" r:id="rId6"/>
    <p:sldId id="261" r:id="rId7"/>
    <p:sldId id="262" r:id="rId8"/>
    <p:sldId id="265" r:id="rId9"/>
    <p:sldId id="263" r:id="rId10"/>
    <p:sldId id="264"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301" r:id="rId30"/>
    <p:sldId id="302" r:id="rId31"/>
    <p:sldId id="319" r:id="rId32"/>
    <p:sldId id="286" r:id="rId33"/>
    <p:sldId id="287" r:id="rId34"/>
    <p:sldId id="288" r:id="rId35"/>
    <p:sldId id="289" r:id="rId36"/>
    <p:sldId id="290" r:id="rId37"/>
    <p:sldId id="291" r:id="rId38"/>
    <p:sldId id="292" r:id="rId39"/>
    <p:sldId id="299" r:id="rId40"/>
    <p:sldId id="293" r:id="rId41"/>
    <p:sldId id="294" r:id="rId42"/>
    <p:sldId id="295" r:id="rId43"/>
    <p:sldId id="296" r:id="rId44"/>
    <p:sldId id="297" r:id="rId45"/>
    <p:sldId id="310" r:id="rId46"/>
    <p:sldId id="311" r:id="rId47"/>
    <p:sldId id="312" r:id="rId48"/>
    <p:sldId id="313" r:id="rId49"/>
    <p:sldId id="314" r:id="rId50"/>
    <p:sldId id="315" r:id="rId51"/>
    <p:sldId id="316" r:id="rId52"/>
    <p:sldId id="317" r:id="rId53"/>
    <p:sldId id="303" r:id="rId54"/>
    <p:sldId id="300" r:id="rId55"/>
    <p:sldId id="304" r:id="rId56"/>
    <p:sldId id="305" r:id="rId57"/>
    <p:sldId id="306" r:id="rId58"/>
    <p:sldId id="307" r:id="rId59"/>
    <p:sldId id="308" r:id="rId60"/>
    <p:sldId id="309" r:id="rId61"/>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87"/>
    <p:restoredTop sz="94662"/>
  </p:normalViewPr>
  <p:slideViewPr>
    <p:cSldViewPr snapToGrid="0" snapToObjects="1">
      <p:cViewPr varScale="1">
        <p:scale>
          <a:sx n="153" d="100"/>
          <a:sy n="153" d="100"/>
        </p:scale>
        <p:origin x="1752"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B32AF969-1E6B-374B-B7A9-02E92301D4F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32AF969-1E6B-374B-B7A9-02E92301D4F2}" type="datetimeFigureOut">
              <a:rPr lang="it-IT" smtClean="0"/>
              <a:t>07/03/23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B32AF969-1E6B-374B-B7A9-02E92301D4F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B32AF969-1E6B-374B-B7A9-02E92301D4F2}" type="datetimeFigureOut">
              <a:rPr lang="it-IT" smtClean="0"/>
              <a:t>07/03/23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B32AF969-1E6B-374B-B7A9-02E92301D4F2}" type="datetimeFigureOut">
              <a:rPr lang="it-IT" smtClean="0"/>
              <a:t>07/03/23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2AF969-1E6B-374B-B7A9-02E92301D4F2}" type="datetimeFigureOut">
              <a:rPr lang="it-IT" smtClean="0"/>
              <a:t>07/03/23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2AF969-1E6B-374B-B7A9-02E92301D4F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32AF969-1E6B-374B-B7A9-02E92301D4F2}" type="datetimeFigureOut">
              <a:rPr lang="it-IT" smtClean="0"/>
              <a:t>07/03/23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39939206-1B7D-CB41-83C8-15EC0BA91355}"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AF969-1E6B-374B-B7A9-02E92301D4F2}" type="datetimeFigureOut">
              <a:rPr lang="it-IT" smtClean="0"/>
              <a:t>07/03/23</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39206-1B7D-CB41-83C8-15EC0BA91355}"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tif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3.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9268" y="1023377"/>
            <a:ext cx="7772400" cy="1470025"/>
          </a:xfrm>
        </p:spPr>
        <p:txBody>
          <a:bodyPr/>
          <a:lstStyle/>
          <a:p>
            <a:r>
              <a:rPr lang="it-IT" dirty="0"/>
              <a:t>IL FOTOGIORNALISMO E “IL MOMENTO DECISIVO”</a:t>
            </a:r>
          </a:p>
        </p:txBody>
      </p:sp>
    </p:spTree>
    <p:extLst>
      <p:ext uri="{BB962C8B-B14F-4D97-AF65-F5344CB8AC3E}">
        <p14:creationId xmlns:p14="http://schemas.microsoft.com/office/powerpoint/2010/main" val="427212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2575" y="5944620"/>
            <a:ext cx="8578850" cy="646331"/>
          </a:xfrm>
          <a:prstGeom prst="rect">
            <a:avLst/>
          </a:prstGeom>
          <a:noFill/>
        </p:spPr>
        <p:txBody>
          <a:bodyPr wrap="square" rtlCol="0">
            <a:spAutoFit/>
          </a:bodyPr>
          <a:lstStyle/>
          <a:p>
            <a:pPr algn="ctr"/>
            <a:r>
              <a:rPr lang="it-IT" dirty="0"/>
              <a:t>Erich Salomon, </a:t>
            </a:r>
            <a:r>
              <a:rPr lang="it-IT" i="1" dirty="0"/>
              <a:t>Conferenza dell'Aia. Riunione notturna dei ministri tedesco e francese. Incontro nella sala conferenze del ristorante "</a:t>
            </a:r>
            <a:r>
              <a:rPr lang="it-IT" i="1" dirty="0" err="1"/>
              <a:t>Anjema</a:t>
            </a:r>
            <a:r>
              <a:rPr lang="it-IT" i="1" dirty="0"/>
              <a:t>"</a:t>
            </a:r>
            <a:r>
              <a:rPr lang="it-IT" dirty="0"/>
              <a:t>, gennaio 1930</a:t>
            </a:r>
          </a:p>
        </p:txBody>
      </p:sp>
      <p:pic>
        <p:nvPicPr>
          <p:cNvPr id="6" name="Immagine 5">
            <a:extLst>
              <a:ext uri="{FF2B5EF4-FFF2-40B4-BE49-F238E27FC236}">
                <a16:creationId xmlns:a16="http://schemas.microsoft.com/office/drawing/2014/main" id="{A929C6FF-8071-0344-BE5A-2A32FAE064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03914" y="231006"/>
            <a:ext cx="6936172" cy="5520314"/>
          </a:xfrm>
          <a:prstGeom prst="rect">
            <a:avLst/>
          </a:prstGeom>
        </p:spPr>
      </p:pic>
    </p:spTree>
    <p:extLst>
      <p:ext uri="{BB962C8B-B14F-4D97-AF65-F5344CB8AC3E}">
        <p14:creationId xmlns:p14="http://schemas.microsoft.com/office/powerpoint/2010/main" val="2300611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Visita di uomini di Statop tedeschi a Roma nel 1931, stampa alla gelatina - sale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16744" y="200025"/>
            <a:ext cx="7910512" cy="5676900"/>
          </a:xfrm>
        </p:spPr>
      </p:pic>
      <p:sp>
        <p:nvSpPr>
          <p:cNvPr id="5" name="CasellaDiTesto 4"/>
          <p:cNvSpPr txBox="1"/>
          <p:nvPr/>
        </p:nvSpPr>
        <p:spPr>
          <a:xfrm>
            <a:off x="1450741" y="6182627"/>
            <a:ext cx="6242518" cy="369332"/>
          </a:xfrm>
          <a:prstGeom prst="rect">
            <a:avLst/>
          </a:prstGeom>
          <a:noFill/>
        </p:spPr>
        <p:txBody>
          <a:bodyPr wrap="square" rtlCol="0">
            <a:spAutoFit/>
          </a:bodyPr>
          <a:lstStyle/>
          <a:p>
            <a:pPr algn="just"/>
            <a:r>
              <a:rPr lang="it-IT" dirty="0"/>
              <a:t>Erich Salomon, </a:t>
            </a:r>
            <a:r>
              <a:rPr lang="it-IT" i="1" dirty="0"/>
              <a:t>Visita di uomini di Stato tedeschi a Roma nel 1931</a:t>
            </a:r>
            <a:endParaRPr lang="it-IT" dirty="0"/>
          </a:p>
        </p:txBody>
      </p:sp>
    </p:spTree>
    <p:extLst>
      <p:ext uri="{BB962C8B-B14F-4D97-AF65-F5344CB8AC3E}">
        <p14:creationId xmlns:p14="http://schemas.microsoft.com/office/powerpoint/2010/main" val="3516070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Fotografischer Adventskalendar 15,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74638" y="215900"/>
            <a:ext cx="8594725" cy="5824538"/>
          </a:xfrm>
        </p:spPr>
      </p:pic>
      <p:sp>
        <p:nvSpPr>
          <p:cNvPr id="5" name="CasellaDiTesto 4"/>
          <p:cNvSpPr txBox="1"/>
          <p:nvPr/>
        </p:nvSpPr>
        <p:spPr>
          <a:xfrm>
            <a:off x="453745" y="6117244"/>
            <a:ext cx="8236509" cy="646331"/>
          </a:xfrm>
          <a:prstGeom prst="rect">
            <a:avLst/>
          </a:prstGeom>
          <a:noFill/>
        </p:spPr>
        <p:txBody>
          <a:bodyPr wrap="square" rtlCol="0">
            <a:spAutoFit/>
          </a:bodyPr>
          <a:lstStyle/>
          <a:p>
            <a:pPr algn="ctr"/>
            <a:r>
              <a:rPr lang="de-DE" dirty="0"/>
              <a:t>Erich Salomon, </a:t>
            </a:r>
            <a:r>
              <a:rPr lang="de-DE" i="1" dirty="0"/>
              <a:t>Aristide Briand </a:t>
            </a:r>
            <a:r>
              <a:rPr lang="de-DE" i="1" dirty="0" err="1"/>
              <a:t>scopre</a:t>
            </a:r>
            <a:r>
              <a:rPr lang="de-DE" i="1" dirty="0"/>
              <a:t> </a:t>
            </a:r>
            <a:r>
              <a:rPr lang="de-DE" i="1" dirty="0" err="1"/>
              <a:t>il</a:t>
            </a:r>
            <a:r>
              <a:rPr lang="de-DE" i="1" dirty="0"/>
              <a:t> </a:t>
            </a:r>
            <a:r>
              <a:rPr lang="de-DE" i="1" dirty="0" err="1"/>
              <a:t>fotografo</a:t>
            </a:r>
            <a:r>
              <a:rPr lang="de-DE" i="1" dirty="0"/>
              <a:t> </a:t>
            </a:r>
            <a:r>
              <a:rPr lang="de-DE" i="1" dirty="0" err="1"/>
              <a:t>entrato</a:t>
            </a:r>
            <a:r>
              <a:rPr lang="de-DE" i="1" dirty="0"/>
              <a:t> di </a:t>
            </a:r>
            <a:r>
              <a:rPr lang="de-DE" i="1" dirty="0" err="1"/>
              <a:t>nascosto</a:t>
            </a:r>
            <a:r>
              <a:rPr lang="de-DE" i="1" dirty="0"/>
              <a:t> al </a:t>
            </a:r>
            <a:r>
              <a:rPr lang="de-DE" i="1" dirty="0" err="1"/>
              <a:t>ricevimento</a:t>
            </a:r>
            <a:r>
              <a:rPr lang="de-DE" i="1" dirty="0"/>
              <a:t> al Quai </a:t>
            </a:r>
            <a:r>
              <a:rPr lang="de-DE" i="1" dirty="0" err="1"/>
              <a:t>d‘Orsay</a:t>
            </a:r>
            <a:r>
              <a:rPr lang="de-DE" dirty="0"/>
              <a:t>, </a:t>
            </a:r>
            <a:r>
              <a:rPr lang="de-DE" dirty="0" err="1"/>
              <a:t>agosto</a:t>
            </a:r>
            <a:r>
              <a:rPr lang="de-DE" dirty="0"/>
              <a:t> 1931</a:t>
            </a:r>
            <a:endParaRPr lang="it-IT" dirty="0"/>
          </a:p>
        </p:txBody>
      </p:sp>
    </p:spTree>
    <p:extLst>
      <p:ext uri="{BB962C8B-B14F-4D97-AF65-F5344CB8AC3E}">
        <p14:creationId xmlns:p14="http://schemas.microsoft.com/office/powerpoint/2010/main" val="174815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Felix H. Man, </a:t>
            </a:r>
            <a:r>
              <a:rPr lang="it-IT" i="1" dirty="0"/>
              <a:t>Dichiarazione</a:t>
            </a:r>
            <a:r>
              <a:rPr lang="it-IT" dirty="0"/>
              <a:t> (sul fotogiornalismo, 1982)</a:t>
            </a:r>
          </a:p>
        </p:txBody>
      </p:sp>
      <p:sp>
        <p:nvSpPr>
          <p:cNvPr id="3" name="Segnaposto contenuto 2"/>
          <p:cNvSpPr>
            <a:spLocks noGrp="1"/>
          </p:cNvSpPr>
          <p:nvPr>
            <p:ph idx="1"/>
          </p:nvPr>
        </p:nvSpPr>
        <p:spPr/>
        <p:txBody>
          <a:bodyPr>
            <a:noAutofit/>
          </a:bodyPr>
          <a:lstStyle/>
          <a:p>
            <a:pPr algn="just"/>
            <a:r>
              <a:rPr lang="it-IT" sz="1600" dirty="0"/>
              <a:t>Benché tentativi di raccontare una storia attraverso le immagini fossero già stati fatti prima, la vera svolta avvenne nel 1929 […]. Gli scopi del fotogiornalismo sono simili a quelli dello scrittore, ma il fotogiornalista usa la macchina fotografica al posto della penna, e racconta la storia con il suo mezzo, l’obiettivo. Mentre lo scrittore che lavora per un quotidiano di solito si specializza in un argomento, il fotogiornalista deve sentirsi a casa in ogni campo – arte, letteratura, scienza, politica, ecc. Deve fare il suo lavoro sul campo, mentre lo scrittore può farlo nel comfort della sua casa sulla base di appunti presi prima e può anche completarlo con l’immaginazione. Ma il fotografo deve avere le qualità di un giornalista, di un reporter e di un artista allo stesso tempo, […] le sue mani devono avere l’abilità di un esperto, la visione deve essere creativa, e la sua conoscenza della natura umana sfaccettata. L’idea di un momento psicologico appropriato nel quale scattare ha giocato una parte importante nello sviluppo del fotogiornalismo, e si basava sul “momento utile” di Lessing, così come lo descrive nel </a:t>
            </a:r>
            <a:r>
              <a:rPr lang="it-IT" sz="1600" i="1" dirty="0"/>
              <a:t>Laocoonte</a:t>
            </a:r>
            <a:r>
              <a:rPr lang="it-IT" sz="1600" dirty="0"/>
              <a:t>. Questo concetto e il metodo che ne consegue furono utilizzati dai protagonisti del fotogiornalismo anni prima che i francesi pretendessero di averlo inventato […]. Grazie a una attenta selezione, l’evento accidentale restava sotto controllo. Si è detto spesso che la macchina fotografica, uno strumento meccanico, registra l’esistente. Ma non tutti sanno vedere l’esistente, e una mente creativa saprà utilizzare il piccolo occhio di vetro in un modo del tutto diverso, ottenendo un risultato che non può essere paragonato alla semplice apparenza ottica.</a:t>
            </a:r>
          </a:p>
          <a:p>
            <a:pPr algn="just"/>
            <a:endParaRPr lang="it-IT" sz="1800" dirty="0"/>
          </a:p>
        </p:txBody>
      </p:sp>
    </p:spTree>
    <p:extLst>
      <p:ext uri="{BB962C8B-B14F-4D97-AF65-F5344CB8AC3E}">
        <p14:creationId xmlns:p14="http://schemas.microsoft.com/office/powerpoint/2010/main" val="4146818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Felix H. Man, Mussolini dà ordini a Teruzzi, comandante  della Milizia fascista, 1931,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8349" y="304819"/>
            <a:ext cx="4915038" cy="6249987"/>
          </a:xfrm>
        </p:spPr>
      </p:pic>
      <p:sp>
        <p:nvSpPr>
          <p:cNvPr id="5" name="CasellaDiTesto 4"/>
          <p:cNvSpPr txBox="1"/>
          <p:nvPr/>
        </p:nvSpPr>
        <p:spPr>
          <a:xfrm>
            <a:off x="5015637" y="2658351"/>
            <a:ext cx="4204814" cy="646331"/>
          </a:xfrm>
          <a:prstGeom prst="rect">
            <a:avLst/>
          </a:prstGeom>
          <a:noFill/>
        </p:spPr>
        <p:txBody>
          <a:bodyPr wrap="square" rtlCol="0">
            <a:spAutoFit/>
          </a:bodyPr>
          <a:lstStyle/>
          <a:p>
            <a:pPr algn="ctr"/>
            <a:r>
              <a:rPr lang="it-IT" dirty="0"/>
              <a:t>Felix H. Man, </a:t>
            </a:r>
            <a:r>
              <a:rPr lang="it-IT" i="1" dirty="0"/>
              <a:t>Mussolini dà ordini a Teruzzi, comandante  della Milizia fascista</a:t>
            </a:r>
            <a:r>
              <a:rPr lang="it-IT" dirty="0"/>
              <a:t>, 1931</a:t>
            </a:r>
          </a:p>
        </p:txBody>
      </p:sp>
    </p:spTree>
    <p:extLst>
      <p:ext uri="{BB962C8B-B14F-4D97-AF65-F5344CB8AC3E}">
        <p14:creationId xmlns:p14="http://schemas.microsoft.com/office/powerpoint/2010/main" val="4202873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hn Heartfield, 5 dita ha la mano, 192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6675" y="119063"/>
            <a:ext cx="4605338" cy="6621462"/>
          </a:xfrm>
        </p:spPr>
      </p:pic>
      <p:sp>
        <p:nvSpPr>
          <p:cNvPr id="7" name="CasellaDiTesto 6"/>
          <p:cNvSpPr txBox="1"/>
          <p:nvPr/>
        </p:nvSpPr>
        <p:spPr>
          <a:xfrm>
            <a:off x="5018139" y="2790955"/>
            <a:ext cx="4125861" cy="369332"/>
          </a:xfrm>
          <a:prstGeom prst="rect">
            <a:avLst/>
          </a:prstGeom>
          <a:noFill/>
        </p:spPr>
        <p:txBody>
          <a:bodyPr wrap="square" rtlCol="0">
            <a:spAutoFit/>
          </a:bodyPr>
          <a:lstStyle/>
          <a:p>
            <a:pPr algn="just"/>
            <a:r>
              <a:rPr lang="it-IT" dirty="0"/>
              <a:t>John </a:t>
            </a:r>
            <a:r>
              <a:rPr lang="it-IT" dirty="0" err="1"/>
              <a:t>Heartfield</a:t>
            </a:r>
            <a:r>
              <a:rPr lang="it-IT" dirty="0"/>
              <a:t>, </a:t>
            </a:r>
            <a:r>
              <a:rPr lang="it-IT" i="1" dirty="0"/>
              <a:t>5 dita ha la mano</a:t>
            </a:r>
            <a:r>
              <a:rPr lang="it-IT" dirty="0"/>
              <a:t>, 1928</a:t>
            </a:r>
          </a:p>
        </p:txBody>
      </p:sp>
    </p:spTree>
    <p:extLst>
      <p:ext uri="{BB962C8B-B14F-4D97-AF65-F5344CB8AC3E}">
        <p14:creationId xmlns:p14="http://schemas.microsoft.com/office/powerpoint/2010/main" val="2680914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272609" y="2785502"/>
            <a:ext cx="4871395" cy="646331"/>
          </a:xfrm>
          <a:prstGeom prst="rect">
            <a:avLst/>
          </a:prstGeom>
          <a:noFill/>
        </p:spPr>
        <p:txBody>
          <a:bodyPr wrap="square" rtlCol="0">
            <a:spAutoFit/>
          </a:bodyPr>
          <a:lstStyle/>
          <a:p>
            <a:pPr algn="ctr"/>
            <a:r>
              <a:rPr lang="it-IT" dirty="0"/>
              <a:t>John </a:t>
            </a:r>
            <a:r>
              <a:rPr lang="it-IT" dirty="0" err="1"/>
              <a:t>Heartfield</a:t>
            </a:r>
            <a:r>
              <a:rPr lang="it-IT" dirty="0"/>
              <a:t>, </a:t>
            </a:r>
            <a:r>
              <a:rPr lang="it-IT" i="1" dirty="0"/>
              <a:t>Milioni stanno dietro di me!</a:t>
            </a:r>
            <a:r>
              <a:rPr lang="it-IT" dirty="0"/>
              <a:t>, copertina di "AIZ", 16 ottobre 1932, litografia</a:t>
            </a:r>
          </a:p>
        </p:txBody>
      </p:sp>
      <p:pic>
        <p:nvPicPr>
          <p:cNvPr id="2" name="Immagine 1">
            <a:extLst>
              <a:ext uri="{FF2B5EF4-FFF2-40B4-BE49-F238E27FC236}">
                <a16:creationId xmlns:a16="http://schemas.microsoft.com/office/drawing/2014/main" id="{0809326F-96BD-9542-828A-31C5C45F88F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4518" y="1155457"/>
            <a:ext cx="3416970" cy="4552751"/>
          </a:xfrm>
          <a:prstGeom prst="rect">
            <a:avLst/>
          </a:prstGeom>
        </p:spPr>
      </p:pic>
    </p:spTree>
    <p:extLst>
      <p:ext uri="{BB962C8B-B14F-4D97-AF65-F5344CB8AC3E}">
        <p14:creationId xmlns:p14="http://schemas.microsoft.com/office/powerpoint/2010/main" val="2141535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John Heartfield, Goering, il boia del terso Reich, in &quot;Arbeit Illustrierte Zeitung&quot;, 14 settembre 1933, fotomontaggio, 38 x 28 cm ma anche guada p 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97681" y="568074"/>
            <a:ext cx="4089547" cy="5794225"/>
          </a:xfrm>
        </p:spPr>
      </p:pic>
      <p:sp>
        <p:nvSpPr>
          <p:cNvPr id="7" name="CasellaDiTesto 6"/>
          <p:cNvSpPr txBox="1"/>
          <p:nvPr/>
        </p:nvSpPr>
        <p:spPr>
          <a:xfrm>
            <a:off x="4476073" y="2662172"/>
            <a:ext cx="4667927" cy="923330"/>
          </a:xfrm>
          <a:prstGeom prst="rect">
            <a:avLst/>
          </a:prstGeom>
          <a:noFill/>
        </p:spPr>
        <p:txBody>
          <a:bodyPr wrap="square" rtlCol="0">
            <a:spAutoFit/>
          </a:bodyPr>
          <a:lstStyle/>
          <a:p>
            <a:pPr algn="ctr"/>
            <a:r>
              <a:rPr lang="it-IT" dirty="0"/>
              <a:t>John </a:t>
            </a:r>
            <a:r>
              <a:rPr lang="it-IT" dirty="0" err="1"/>
              <a:t>Heartfield</a:t>
            </a:r>
            <a:r>
              <a:rPr lang="it-IT" dirty="0"/>
              <a:t>, </a:t>
            </a:r>
            <a:r>
              <a:rPr lang="it-IT" dirty="0" err="1"/>
              <a:t>Goering</a:t>
            </a:r>
            <a:r>
              <a:rPr lang="it-IT" dirty="0"/>
              <a:t>, </a:t>
            </a:r>
            <a:r>
              <a:rPr lang="it-IT" i="1" dirty="0"/>
              <a:t>il boia del terzo Reich</a:t>
            </a:r>
            <a:r>
              <a:rPr lang="it-IT" dirty="0"/>
              <a:t>, in "</a:t>
            </a:r>
            <a:r>
              <a:rPr lang="it-IT" dirty="0" err="1"/>
              <a:t>Arbeit</a:t>
            </a:r>
            <a:r>
              <a:rPr lang="it-IT" dirty="0"/>
              <a:t> </a:t>
            </a:r>
            <a:r>
              <a:rPr lang="it-IT" dirty="0" err="1"/>
              <a:t>Illustrierte</a:t>
            </a:r>
            <a:r>
              <a:rPr lang="it-IT" dirty="0"/>
              <a:t> Zeitung", 14 settembre 1933, fotomontaggio</a:t>
            </a:r>
          </a:p>
        </p:txBody>
      </p:sp>
    </p:spTree>
    <p:extLst>
      <p:ext uri="{BB962C8B-B14F-4D97-AF65-F5344CB8AC3E}">
        <p14:creationId xmlns:p14="http://schemas.microsoft.com/office/powerpoint/2010/main" val="1954283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157895" y="2699892"/>
            <a:ext cx="3928355" cy="646331"/>
          </a:xfrm>
          <a:prstGeom prst="rect">
            <a:avLst/>
          </a:prstGeom>
          <a:noFill/>
        </p:spPr>
        <p:txBody>
          <a:bodyPr wrap="square" rtlCol="0">
            <a:spAutoFit/>
          </a:bodyPr>
          <a:lstStyle/>
          <a:p>
            <a:pPr algn="ctr"/>
            <a:r>
              <a:rPr lang="it-IT" dirty="0"/>
              <a:t>John </a:t>
            </a:r>
            <a:r>
              <a:rPr lang="it-IT" dirty="0" err="1"/>
              <a:t>Heartfield</a:t>
            </a:r>
            <a:r>
              <a:rPr lang="it-IT" dirty="0"/>
              <a:t>, </a:t>
            </a:r>
            <a:r>
              <a:rPr lang="it-IT" i="1" dirty="0"/>
              <a:t>Come nel medioevo... così nel Terzo Reich</a:t>
            </a:r>
            <a:r>
              <a:rPr lang="it-IT" dirty="0"/>
              <a:t>, 1934</a:t>
            </a:r>
          </a:p>
        </p:txBody>
      </p:sp>
      <p:pic>
        <p:nvPicPr>
          <p:cNvPr id="2" name="Immagine 1">
            <a:extLst>
              <a:ext uri="{FF2B5EF4-FFF2-40B4-BE49-F238E27FC236}">
                <a16:creationId xmlns:a16="http://schemas.microsoft.com/office/drawing/2014/main" id="{C44DC8F2-84E4-5048-8B0F-BBF1F93343C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1576" y="154004"/>
            <a:ext cx="4505128" cy="6554804"/>
          </a:xfrm>
          <a:prstGeom prst="rect">
            <a:avLst/>
          </a:prstGeom>
        </p:spPr>
      </p:pic>
    </p:spTree>
    <p:extLst>
      <p:ext uri="{BB962C8B-B14F-4D97-AF65-F5344CB8AC3E}">
        <p14:creationId xmlns:p14="http://schemas.microsoft.com/office/powerpoint/2010/main" val="3668038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717976" y="2735283"/>
            <a:ext cx="4464526" cy="369332"/>
          </a:xfrm>
          <a:prstGeom prst="rect">
            <a:avLst/>
          </a:prstGeom>
          <a:noFill/>
        </p:spPr>
        <p:txBody>
          <a:bodyPr wrap="square" rtlCol="0">
            <a:spAutoFit/>
          </a:bodyPr>
          <a:lstStyle/>
          <a:p>
            <a:pPr algn="just"/>
            <a:r>
              <a:rPr lang="it-IT" dirty="0"/>
              <a:t>John </a:t>
            </a:r>
            <a:r>
              <a:rPr lang="it-IT" dirty="0" err="1"/>
              <a:t>Heartfield</a:t>
            </a:r>
            <a:r>
              <a:rPr lang="it-IT" dirty="0"/>
              <a:t>, </a:t>
            </a:r>
            <a:r>
              <a:rPr lang="it-IT" i="1" dirty="0"/>
              <a:t>Evviva, il burro è finito</a:t>
            </a:r>
            <a:r>
              <a:rPr lang="it-IT" dirty="0"/>
              <a:t>, 1935</a:t>
            </a:r>
          </a:p>
        </p:txBody>
      </p:sp>
      <p:pic>
        <p:nvPicPr>
          <p:cNvPr id="6" name="Immagine 5">
            <a:extLst>
              <a:ext uri="{FF2B5EF4-FFF2-40B4-BE49-F238E27FC236}">
                <a16:creationId xmlns:a16="http://schemas.microsoft.com/office/drawing/2014/main" id="{CC57BD4C-D5B3-704F-BC25-290EB3005C8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26326" y="471637"/>
            <a:ext cx="4103462" cy="5933975"/>
          </a:xfrm>
          <a:prstGeom prst="rect">
            <a:avLst/>
          </a:prstGeom>
        </p:spPr>
      </p:pic>
    </p:spTree>
    <p:extLst>
      <p:ext uri="{BB962C8B-B14F-4D97-AF65-F5344CB8AC3E}">
        <p14:creationId xmlns:p14="http://schemas.microsoft.com/office/powerpoint/2010/main" val="147327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manox.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23056" y="249238"/>
            <a:ext cx="8497888" cy="6002337"/>
          </a:xfrm>
        </p:spPr>
      </p:pic>
      <p:sp>
        <p:nvSpPr>
          <p:cNvPr id="5" name="CasellaDiTesto 4"/>
          <p:cNvSpPr txBox="1"/>
          <p:nvPr/>
        </p:nvSpPr>
        <p:spPr>
          <a:xfrm>
            <a:off x="4062886" y="6334664"/>
            <a:ext cx="1018227" cy="369332"/>
          </a:xfrm>
          <a:prstGeom prst="rect">
            <a:avLst/>
          </a:prstGeom>
          <a:noFill/>
        </p:spPr>
        <p:txBody>
          <a:bodyPr wrap="none" rtlCol="0">
            <a:spAutoFit/>
          </a:bodyPr>
          <a:lstStyle/>
          <a:p>
            <a:r>
              <a:rPr lang="it-IT" dirty="0" err="1"/>
              <a:t>Ermanox</a:t>
            </a:r>
            <a:endParaRPr lang="it-IT" dirty="0"/>
          </a:p>
        </p:txBody>
      </p:sp>
    </p:spTree>
    <p:extLst>
      <p:ext uri="{BB962C8B-B14F-4D97-AF65-F5344CB8AC3E}">
        <p14:creationId xmlns:p14="http://schemas.microsoft.com/office/powerpoint/2010/main" val="712441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lekansdr Rodcenko e Varvara Stepanova, Fotomontaggio e layout per L'intrepido paracadutista sovietico dal numero &quot;Pracadute&quot;, in &quot;SSR na Stroika&quot; (URSS in costruzione), n. 12, 1932, photogravur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36057" y="403243"/>
            <a:ext cx="7271887" cy="4888994"/>
          </a:xfrm>
        </p:spPr>
      </p:pic>
      <p:sp>
        <p:nvSpPr>
          <p:cNvPr id="5" name="CasellaDiTesto 4"/>
          <p:cNvSpPr txBox="1"/>
          <p:nvPr/>
        </p:nvSpPr>
        <p:spPr>
          <a:xfrm>
            <a:off x="-96254" y="5722907"/>
            <a:ext cx="9307629" cy="646331"/>
          </a:xfrm>
          <a:prstGeom prst="rect">
            <a:avLst/>
          </a:prstGeom>
          <a:noFill/>
        </p:spPr>
        <p:txBody>
          <a:bodyPr wrap="square" rtlCol="0">
            <a:spAutoFit/>
          </a:bodyPr>
          <a:lstStyle/>
          <a:p>
            <a:pPr algn="ctr"/>
            <a:r>
              <a:rPr lang="it-IT" dirty="0"/>
              <a:t>Aleksandr </a:t>
            </a:r>
            <a:r>
              <a:rPr lang="it-IT" dirty="0" err="1"/>
              <a:t>Rodčenko</a:t>
            </a:r>
            <a:r>
              <a:rPr lang="it-IT" dirty="0"/>
              <a:t> e </a:t>
            </a:r>
            <a:r>
              <a:rPr lang="it-IT" dirty="0" err="1"/>
              <a:t>Varvara</a:t>
            </a:r>
            <a:r>
              <a:rPr lang="it-IT" dirty="0"/>
              <a:t> </a:t>
            </a:r>
            <a:r>
              <a:rPr lang="it-IT" dirty="0" err="1"/>
              <a:t>Stepanova</a:t>
            </a:r>
            <a:r>
              <a:rPr lang="it-IT" dirty="0"/>
              <a:t>, fotomontaggio per</a:t>
            </a:r>
            <a:r>
              <a:rPr lang="it-IT" i="1" dirty="0"/>
              <a:t> L'intrepido paracadutista </a:t>
            </a:r>
          </a:p>
          <a:p>
            <a:pPr algn="ctr"/>
            <a:r>
              <a:rPr lang="it-IT" i="1" dirty="0"/>
              <a:t>sovietico dal numero "Paracadute</a:t>
            </a:r>
            <a:r>
              <a:rPr lang="it-IT" dirty="0"/>
              <a:t>", in "SSR </a:t>
            </a:r>
            <a:r>
              <a:rPr lang="it-IT" dirty="0" err="1"/>
              <a:t>na</a:t>
            </a:r>
            <a:r>
              <a:rPr lang="it-IT" dirty="0"/>
              <a:t> </a:t>
            </a:r>
            <a:r>
              <a:rPr lang="it-IT" dirty="0" err="1"/>
              <a:t>Stroika</a:t>
            </a:r>
            <a:r>
              <a:rPr lang="it-IT" dirty="0"/>
              <a:t>" (URSS in costruzione), n. 12, 1932</a:t>
            </a:r>
          </a:p>
        </p:txBody>
      </p:sp>
    </p:spTree>
    <p:extLst>
      <p:ext uri="{BB962C8B-B14F-4D97-AF65-F5344CB8AC3E}">
        <p14:creationId xmlns:p14="http://schemas.microsoft.com/office/powerpoint/2010/main" val="453859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Magnum), Il miliziano colpito a morte, fronte di Cordoba, Spagna, 5 settembre 1936 (pubblicata su &quot;Vu&quot;, 23 settembre 1936, pp. 1106-110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65719" y="398780"/>
            <a:ext cx="7812562" cy="5309001"/>
          </a:xfrm>
        </p:spPr>
      </p:pic>
      <p:sp>
        <p:nvSpPr>
          <p:cNvPr id="5" name="CasellaDiTesto 4"/>
          <p:cNvSpPr txBox="1"/>
          <p:nvPr/>
        </p:nvSpPr>
        <p:spPr>
          <a:xfrm>
            <a:off x="321733" y="5897847"/>
            <a:ext cx="8500533" cy="646331"/>
          </a:xfrm>
          <a:prstGeom prst="rect">
            <a:avLst/>
          </a:prstGeom>
          <a:noFill/>
        </p:spPr>
        <p:txBody>
          <a:bodyPr wrap="square" rtlCol="0">
            <a:spAutoFit/>
          </a:bodyPr>
          <a:lstStyle/>
          <a:p>
            <a:pPr algn="ctr"/>
            <a:r>
              <a:rPr lang="it-IT" dirty="0"/>
              <a:t>Robert Capa, </a:t>
            </a:r>
            <a:r>
              <a:rPr lang="it-IT" i="1" dirty="0"/>
              <a:t>Il miliziano colpito a morte, fronte di Cordoba</a:t>
            </a:r>
            <a:r>
              <a:rPr lang="it-IT" dirty="0"/>
              <a:t>, Spagna, 5 settembre 1936 (pubblicata su "Vu", 23 settembre 1936)</a:t>
            </a:r>
          </a:p>
        </p:txBody>
      </p:sp>
    </p:spTree>
    <p:extLst>
      <p:ext uri="{BB962C8B-B14F-4D97-AF65-F5344CB8AC3E}">
        <p14:creationId xmlns:p14="http://schemas.microsoft.com/office/powerpoint/2010/main" val="487099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Miliziani repubblicani, Barcellona, 1936,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15436" y="370991"/>
            <a:ext cx="8113128" cy="5511475"/>
          </a:xfrm>
        </p:spPr>
      </p:pic>
      <p:sp>
        <p:nvSpPr>
          <p:cNvPr id="5" name="CasellaDiTesto 4"/>
          <p:cNvSpPr txBox="1"/>
          <p:nvPr/>
        </p:nvSpPr>
        <p:spPr>
          <a:xfrm>
            <a:off x="2026093" y="6036470"/>
            <a:ext cx="5091813" cy="369332"/>
          </a:xfrm>
          <a:prstGeom prst="rect">
            <a:avLst/>
          </a:prstGeom>
          <a:noFill/>
        </p:spPr>
        <p:txBody>
          <a:bodyPr wrap="square" rtlCol="0">
            <a:spAutoFit/>
          </a:bodyPr>
          <a:lstStyle/>
          <a:p>
            <a:pPr algn="just"/>
            <a:r>
              <a:rPr lang="it-IT" dirty="0"/>
              <a:t>Robert Capa, </a:t>
            </a:r>
            <a:r>
              <a:rPr lang="it-IT" i="1" dirty="0"/>
              <a:t>Miliziani repubblicani</a:t>
            </a:r>
            <a:r>
              <a:rPr lang="it-IT" dirty="0"/>
              <a:t>, Barcellona, 1936</a:t>
            </a:r>
          </a:p>
        </p:txBody>
      </p:sp>
    </p:spTree>
    <p:extLst>
      <p:ext uri="{BB962C8B-B14F-4D97-AF65-F5344CB8AC3E}">
        <p14:creationId xmlns:p14="http://schemas.microsoft.com/office/powerpoint/2010/main" val="3158024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Soldati repubblicani durante un attacco, Santa Eulalia, Spagna, 1936,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13298" y="431031"/>
            <a:ext cx="7717405" cy="5272753"/>
          </a:xfrm>
        </p:spPr>
      </p:pic>
      <p:sp>
        <p:nvSpPr>
          <p:cNvPr id="5" name="CasellaDiTesto 4"/>
          <p:cNvSpPr txBox="1"/>
          <p:nvPr/>
        </p:nvSpPr>
        <p:spPr>
          <a:xfrm>
            <a:off x="637941" y="6014439"/>
            <a:ext cx="7868118" cy="369332"/>
          </a:xfrm>
          <a:prstGeom prst="rect">
            <a:avLst/>
          </a:prstGeom>
          <a:noFill/>
        </p:spPr>
        <p:txBody>
          <a:bodyPr wrap="square" rtlCol="0">
            <a:spAutoFit/>
          </a:bodyPr>
          <a:lstStyle/>
          <a:p>
            <a:pPr algn="ctr"/>
            <a:r>
              <a:rPr lang="it-IT" dirty="0"/>
              <a:t>Robert Capa, </a:t>
            </a:r>
            <a:r>
              <a:rPr lang="it-IT" i="1" dirty="0"/>
              <a:t>Soldati repubblicani durante un attacco</a:t>
            </a:r>
            <a:r>
              <a:rPr lang="it-IT" dirty="0"/>
              <a:t>, Santa Eulalia, Spagna, 1936</a:t>
            </a:r>
          </a:p>
        </p:txBody>
      </p:sp>
    </p:spTree>
    <p:extLst>
      <p:ext uri="{BB962C8B-B14F-4D97-AF65-F5344CB8AC3E}">
        <p14:creationId xmlns:p14="http://schemas.microsoft.com/office/powerpoint/2010/main" val="71647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Rifugiati da Malaga, Murcia, Spagna, febbraio 1937, stampa ai sali d'argento.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80975" y="447575"/>
            <a:ext cx="4598592" cy="5823283"/>
          </a:xfrm>
        </p:spPr>
      </p:pic>
      <p:sp>
        <p:nvSpPr>
          <p:cNvPr id="5" name="CasellaDiTesto 4"/>
          <p:cNvSpPr txBox="1"/>
          <p:nvPr/>
        </p:nvSpPr>
        <p:spPr>
          <a:xfrm>
            <a:off x="4994459" y="2798634"/>
            <a:ext cx="4149541" cy="656836"/>
          </a:xfrm>
          <a:prstGeom prst="rect">
            <a:avLst/>
          </a:prstGeom>
          <a:noFill/>
        </p:spPr>
        <p:txBody>
          <a:bodyPr wrap="square" rtlCol="0">
            <a:spAutoFit/>
          </a:bodyPr>
          <a:lstStyle/>
          <a:p>
            <a:pPr algn="ctr"/>
            <a:r>
              <a:rPr lang="it-IT" dirty="0"/>
              <a:t>Robert Capa, </a:t>
            </a:r>
            <a:r>
              <a:rPr lang="it-IT" i="1" dirty="0"/>
              <a:t>Rifugiati da Malaga, Murcia</a:t>
            </a:r>
            <a:r>
              <a:rPr lang="it-IT" dirty="0"/>
              <a:t>, Spagna, febbraio 1937</a:t>
            </a:r>
          </a:p>
        </p:txBody>
      </p:sp>
    </p:spTree>
    <p:extLst>
      <p:ext uri="{BB962C8B-B14F-4D97-AF65-F5344CB8AC3E}">
        <p14:creationId xmlns:p14="http://schemas.microsoft.com/office/powerpoint/2010/main" val="4285350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605756" y="6140816"/>
            <a:ext cx="3932487" cy="369332"/>
          </a:xfrm>
          <a:prstGeom prst="rect">
            <a:avLst/>
          </a:prstGeom>
          <a:noFill/>
        </p:spPr>
        <p:txBody>
          <a:bodyPr wrap="none" rtlCol="0">
            <a:spAutoFit/>
          </a:bodyPr>
          <a:lstStyle/>
          <a:p>
            <a:pPr algn="just"/>
            <a:r>
              <a:rPr lang="it-IT" dirty="0"/>
              <a:t>Robert Capa</a:t>
            </a:r>
            <a:r>
              <a:rPr lang="it-IT" i="1" dirty="0"/>
              <a:t>, Troina</a:t>
            </a:r>
            <a:r>
              <a:rPr lang="it-IT" dirty="0"/>
              <a:t>, Sicilia, agosto 1943</a:t>
            </a:r>
          </a:p>
        </p:txBody>
      </p:sp>
      <p:pic>
        <p:nvPicPr>
          <p:cNvPr id="7" name="Immagine 6">
            <a:extLst>
              <a:ext uri="{FF2B5EF4-FFF2-40B4-BE49-F238E27FC236}">
                <a16:creationId xmlns:a16="http://schemas.microsoft.com/office/drawing/2014/main" id="{88CE3B19-B744-DE44-A2E8-7732613AC18A}"/>
              </a:ext>
            </a:extLst>
          </p:cNvPr>
          <p:cNvPicPr>
            <a:picLocks noChangeAspect="1"/>
          </p:cNvPicPr>
          <p:nvPr/>
        </p:nvPicPr>
        <p:blipFill>
          <a:blip r:embed="rId2"/>
          <a:stretch>
            <a:fillRect/>
          </a:stretch>
        </p:blipFill>
        <p:spPr>
          <a:xfrm>
            <a:off x="842738" y="861023"/>
            <a:ext cx="7458525" cy="4644627"/>
          </a:xfrm>
          <a:prstGeom prst="rect">
            <a:avLst/>
          </a:prstGeom>
        </p:spPr>
      </p:pic>
    </p:spTree>
    <p:extLst>
      <p:ext uri="{BB962C8B-B14F-4D97-AF65-F5344CB8AC3E}">
        <p14:creationId xmlns:p14="http://schemas.microsoft.com/office/powerpoint/2010/main" val="3905172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Donna francese rasata perché aveva avuto un bambino da un soldato tedesco, Chartres, 194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1758" y="560121"/>
            <a:ext cx="7900485" cy="5234288"/>
          </a:xfrm>
        </p:spPr>
      </p:pic>
      <p:sp>
        <p:nvSpPr>
          <p:cNvPr id="5" name="CasellaDiTesto 4"/>
          <p:cNvSpPr txBox="1"/>
          <p:nvPr/>
        </p:nvSpPr>
        <p:spPr>
          <a:xfrm>
            <a:off x="161385" y="5968835"/>
            <a:ext cx="8821230" cy="643722"/>
          </a:xfrm>
          <a:prstGeom prst="rect">
            <a:avLst/>
          </a:prstGeom>
          <a:noFill/>
        </p:spPr>
        <p:txBody>
          <a:bodyPr wrap="square" rtlCol="0">
            <a:spAutoFit/>
          </a:bodyPr>
          <a:lstStyle/>
          <a:p>
            <a:pPr algn="ctr"/>
            <a:r>
              <a:rPr lang="it-IT" dirty="0"/>
              <a:t>Robert Capa, </a:t>
            </a:r>
            <a:r>
              <a:rPr lang="it-IT" i="1" dirty="0"/>
              <a:t>Donna francese rasata </a:t>
            </a:r>
            <a:r>
              <a:rPr lang="it-IT" i="1" dirty="0" err="1"/>
              <a:t>perche</a:t>
            </a:r>
            <a:r>
              <a:rPr lang="it-IT" i="1" dirty="0"/>
              <a:t>́ aveva avuto un bambino da un soldato tedesco</a:t>
            </a:r>
            <a:r>
              <a:rPr lang="it-IT" dirty="0"/>
              <a:t>, Chartres, 1944</a:t>
            </a:r>
          </a:p>
        </p:txBody>
      </p:sp>
    </p:spTree>
    <p:extLst>
      <p:ext uri="{BB962C8B-B14F-4D97-AF65-F5344CB8AC3E}">
        <p14:creationId xmlns:p14="http://schemas.microsoft.com/office/powerpoint/2010/main" val="155257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Robert Capa, Sbarco americano a Omaha Beach, Normandia, 194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03137" y="249239"/>
            <a:ext cx="8337726" cy="5785802"/>
          </a:xfrm>
        </p:spPr>
      </p:pic>
      <p:sp>
        <p:nvSpPr>
          <p:cNvPr id="5" name="CasellaDiTesto 4"/>
          <p:cNvSpPr txBox="1"/>
          <p:nvPr/>
        </p:nvSpPr>
        <p:spPr>
          <a:xfrm>
            <a:off x="1375038" y="6180662"/>
            <a:ext cx="6393923" cy="369332"/>
          </a:xfrm>
          <a:prstGeom prst="rect">
            <a:avLst/>
          </a:prstGeom>
          <a:noFill/>
        </p:spPr>
        <p:txBody>
          <a:bodyPr wrap="none" rtlCol="0">
            <a:spAutoFit/>
          </a:bodyPr>
          <a:lstStyle/>
          <a:p>
            <a:pPr algn="just"/>
            <a:r>
              <a:rPr lang="it-IT" dirty="0"/>
              <a:t>Robert Capa, </a:t>
            </a:r>
            <a:r>
              <a:rPr lang="it-IT" i="1" dirty="0"/>
              <a:t>Sbarco americano a Omaha Beach</a:t>
            </a:r>
            <a:r>
              <a:rPr lang="it-IT" dirty="0"/>
              <a:t>, Normandia, 1944</a:t>
            </a:r>
          </a:p>
        </p:txBody>
      </p:sp>
    </p:spTree>
    <p:extLst>
      <p:ext uri="{BB962C8B-B14F-4D97-AF65-F5344CB8AC3E}">
        <p14:creationId xmlns:p14="http://schemas.microsoft.com/office/powerpoint/2010/main" val="448558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Hyères, dipartimento di Var, Francia, 1932,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61124" y="367030"/>
            <a:ext cx="8195293" cy="5552334"/>
          </a:xfrm>
        </p:spPr>
      </p:pic>
      <p:sp>
        <p:nvSpPr>
          <p:cNvPr id="5" name="CasellaDiTesto 4"/>
          <p:cNvSpPr txBox="1"/>
          <p:nvPr/>
        </p:nvSpPr>
        <p:spPr>
          <a:xfrm>
            <a:off x="252562" y="6150440"/>
            <a:ext cx="8477552"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err="1"/>
              <a:t>Hyères</a:t>
            </a:r>
            <a:r>
              <a:rPr lang="it-IT" i="1" dirty="0"/>
              <a:t>, dipartimento di </a:t>
            </a:r>
            <a:r>
              <a:rPr lang="it-IT" i="1" dirty="0" err="1"/>
              <a:t>Var</a:t>
            </a:r>
            <a:r>
              <a:rPr lang="it-IT" dirty="0"/>
              <a:t>, Francia, 1932, stampa ai sali d'argento</a:t>
            </a:r>
          </a:p>
        </p:txBody>
      </p:sp>
    </p:spTree>
    <p:extLst>
      <p:ext uri="{BB962C8B-B14F-4D97-AF65-F5344CB8AC3E}">
        <p14:creationId xmlns:p14="http://schemas.microsoft.com/office/powerpoint/2010/main" val="34933206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just"/>
            <a:r>
              <a:rPr lang="it-IT" dirty="0"/>
              <a:t>Luigi </a:t>
            </a:r>
            <a:r>
              <a:rPr lang="it-IT" dirty="0" err="1"/>
              <a:t>Ghirri</a:t>
            </a:r>
            <a:r>
              <a:rPr lang="it-IT" dirty="0"/>
              <a:t>, </a:t>
            </a:r>
            <a:r>
              <a:rPr lang="it-IT" i="1" dirty="0"/>
              <a:t>Lezioni di fotografia </a:t>
            </a:r>
            <a:r>
              <a:rPr lang="it-IT" dirty="0"/>
              <a:t>(8 febbraio 1990, pubblicate nel 2010)</a:t>
            </a:r>
          </a:p>
        </p:txBody>
      </p:sp>
      <p:sp>
        <p:nvSpPr>
          <p:cNvPr id="3" name="Segnaposto contenuto 2"/>
          <p:cNvSpPr>
            <a:spLocks noGrp="1"/>
          </p:cNvSpPr>
          <p:nvPr>
            <p:ph idx="1"/>
          </p:nvPr>
        </p:nvSpPr>
        <p:spPr/>
        <p:txBody>
          <a:bodyPr>
            <a:normAutofit fontScale="55000" lnSpcReduction="20000"/>
          </a:bodyPr>
          <a:lstStyle/>
          <a:p>
            <a:pPr algn="just"/>
            <a:r>
              <a:rPr lang="it-IT" dirty="0"/>
              <a:t>Henri Cartier-</a:t>
            </a:r>
            <a:r>
              <a:rPr lang="it-IT" dirty="0" err="1"/>
              <a:t>Bresson</a:t>
            </a:r>
            <a:r>
              <a:rPr lang="it-IT" dirty="0"/>
              <a:t> ha praticamente fondato la sua poetica, e tutta la sua fotografia, sull’idea del movimento, dell’istante privilegiato, dell’“attimo fuggente”, per utilizzare un termine oggi di moda. Lui ha sempre utilizzato esclusivamente la sua Leica, poiché gli consente una velocità di ripresa incredibile. Inoltre, Cartier-</a:t>
            </a:r>
            <a:r>
              <a:rPr lang="it-IT" dirty="0" err="1"/>
              <a:t>Bresson</a:t>
            </a:r>
            <a:r>
              <a:rPr lang="it-IT" dirty="0"/>
              <a:t> mantiene il diaframma abbastanza chiuso e si regola con l’iperfocale. L’iperfocale è un calcolo che consente di avere tutto a fuoco con un determinato diaframma, magari dall’infinito a tre metri. Così quando il fotografo intuisce che sta per succedere qualcosa, per esempio un incontro, un movimento, alza la macchina, inquadra e scatta. Non ha bisogno di mettere a fuoco. Non ha bisogno di fare i calcoli per impostare il diaframma. Infine, Cartier-</a:t>
            </a:r>
            <a:r>
              <a:rPr lang="it-IT" dirty="0" err="1"/>
              <a:t>Bresson</a:t>
            </a:r>
            <a:r>
              <a:rPr lang="it-IT" dirty="0"/>
              <a:t> non ha praticamente mai cambiato obiettivo, ha sempre utilizzato un grandangolo, un 35 mm. Questo consentiva una velocità d’azione, che si perde se si deve decidere quale focale adoperare, cambiare obiettivo, mettere a fuoco… mentre per Cartier-</a:t>
            </a:r>
            <a:r>
              <a:rPr lang="it-IT" dirty="0" err="1"/>
              <a:t>Bresson</a:t>
            </a:r>
            <a:r>
              <a:rPr lang="it-IT" dirty="0"/>
              <a:t> questa possibilità d’interazione immediata era essenziale. Tutte le sue scelte tecniche sono funzionali alla sua sensibilità. Ha ridotto la tecnologia al minimo, scartando, eliminando azioni comuni agli altri fotografi per arrivare a parlare in un determinato modo, e rappresentare in un determinato modo.</a:t>
            </a:r>
          </a:p>
          <a:p>
            <a:pPr algn="just"/>
            <a:endParaRPr lang="it-IT" dirty="0"/>
          </a:p>
        </p:txBody>
      </p:sp>
    </p:spTree>
    <p:extLst>
      <p:ext uri="{BB962C8B-B14F-4D97-AF65-F5344CB8AC3E}">
        <p14:creationId xmlns:p14="http://schemas.microsoft.com/office/powerpoint/2010/main" val="1411919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eic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2881" y="280988"/>
            <a:ext cx="8758238" cy="5499100"/>
          </a:xfrm>
        </p:spPr>
      </p:pic>
      <p:sp>
        <p:nvSpPr>
          <p:cNvPr id="5" name="CasellaDiTesto 4"/>
          <p:cNvSpPr txBox="1"/>
          <p:nvPr/>
        </p:nvSpPr>
        <p:spPr>
          <a:xfrm>
            <a:off x="4243142" y="6086864"/>
            <a:ext cx="657715" cy="369332"/>
          </a:xfrm>
          <a:prstGeom prst="rect">
            <a:avLst/>
          </a:prstGeom>
          <a:noFill/>
        </p:spPr>
        <p:txBody>
          <a:bodyPr wrap="none" rtlCol="0">
            <a:spAutoFit/>
          </a:bodyPr>
          <a:lstStyle/>
          <a:p>
            <a:r>
              <a:rPr lang="it-IT" dirty="0"/>
              <a:t>Leica</a:t>
            </a:r>
          </a:p>
        </p:txBody>
      </p:sp>
    </p:spTree>
    <p:extLst>
      <p:ext uri="{BB962C8B-B14F-4D97-AF65-F5344CB8AC3E}">
        <p14:creationId xmlns:p14="http://schemas.microsoft.com/office/powerpoint/2010/main" val="35464940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Henri Cartier-</a:t>
            </a:r>
            <a:r>
              <a:rPr lang="it-IT" dirty="0" err="1"/>
              <a:t>Bresson</a:t>
            </a:r>
            <a:r>
              <a:rPr lang="it-IT" dirty="0"/>
              <a:t>, </a:t>
            </a:r>
            <a:r>
              <a:rPr lang="it-IT" i="1" dirty="0"/>
              <a:t>Il momento decisivo</a:t>
            </a:r>
            <a:r>
              <a:rPr lang="it-IT" dirty="0"/>
              <a:t> (1952)</a:t>
            </a:r>
          </a:p>
        </p:txBody>
      </p:sp>
      <p:sp>
        <p:nvSpPr>
          <p:cNvPr id="3" name="Segnaposto contenuto 2"/>
          <p:cNvSpPr>
            <a:spLocks noGrp="1"/>
          </p:cNvSpPr>
          <p:nvPr>
            <p:ph idx="1"/>
          </p:nvPr>
        </p:nvSpPr>
        <p:spPr>
          <a:xfrm>
            <a:off x="457200" y="1600200"/>
            <a:ext cx="8229600" cy="4781349"/>
          </a:xfrm>
        </p:spPr>
        <p:txBody>
          <a:bodyPr>
            <a:normAutofit fontScale="25000" lnSpcReduction="20000"/>
          </a:bodyPr>
          <a:lstStyle/>
          <a:p>
            <a:pPr algn="just"/>
            <a:r>
              <a:rPr lang="it-IT" sz="4800" dirty="0"/>
              <a:t>Se una fotografia deve comunicare il soggetto in tutta la sua intensità, le relazioni formali devono essere rigorosamente stabilite. La fotografia implica il riconoscimento di un ritmo nel mondo delle cose reali. Ciò che fa l’occhio è cercare e concentrare l’attenzione su un particolare soggetto nel grande insieme della realtà; ciò che fa la macchina fotografica è semplicemente registrare sulla pellicola la decisione presa dall’occhio. Noi guardiamo e percepiamo una fotografia, così come un dipinto, nella sua totalità e in una sola occhiata. In una fotografia, la composizione è il risultato della simultanea coalizione e dell’organica organizzazione degli elementi visti dall’occhio. Non si deve aggiungere la composizione come se fosse una riflessione successiva sovrapposta al soggetto di partenza, poiché è impossibile separare il contenuto dalla forma. La composizione deve avere una sua necessità. Esiste in fotografia un nuovo tipo di plasticità, prodotta dalle linee istantanee create dai movimenti del soggetto. Noi lavoriamo all’unisono con il movimento, come se fosse un presentimento del modo in cui si svolge la vita stessa. Ma dentro il movimento c’è un momento nel quale gli elementi che si muovono sono in equilibrio. La fotografia deve cogliere questo momento e fermarne l’equilibrio. L’occhio del fotografo compie un continuo lavoro di valutazione. Il fotografo può far coincidere le linee semplicemente spostando la testa di una frazione di millimetro. Può modificare la prospettiva con un leggero piegamento delle ginocchia. Ponendo la macchina più vicino o più lontano dal soggetto può disegnare un dettaglio – e questo può essere subordinato oppure tiranneggiare l’immagine. Compone una fotografia quasi esattamente nello stesso tempo che è necessario a schiacciare il pulsante, alla velocità di un riflesso condizionato. A volte accade di temporeggiare, indugiare, aspettare che qualcosa accada. A volte si ha l’impressione che tutti gli elementi dell’immagine siano presenti – tutti tranne uno che sembra mancare. Ma quale? Magari una figura entra improvvisamente nell’inquadratura. Segui il suo procedere nel mirino. Aspetti, aspetti ancora, e alla fine schiacci il pulsante – e te ne vai con la sensazione (anche se non sai perché) di avere davvero colto qualcosa. Dopo, come verifica, puoi prendere la stampa di quella immagine e rintracciare su di essa le figure geometriche che si evidenziano all’analisi; osserverai che, se lo scatto è avvenuto nel momento decisivo, avrai istintivamente fissato una struttura geometrica in assenza della quale la fotografia sarebbe stata senza forma e senza vita.</a:t>
            </a:r>
          </a:p>
          <a:p>
            <a:endParaRPr lang="it-IT" dirty="0"/>
          </a:p>
        </p:txBody>
      </p:sp>
    </p:spTree>
    <p:extLst>
      <p:ext uri="{BB962C8B-B14F-4D97-AF65-F5344CB8AC3E}">
        <p14:creationId xmlns:p14="http://schemas.microsoft.com/office/powerpoint/2010/main" val="117856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Images à la Sauvette, 1952 (copertina disegnata da Henri Matiss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360864" y="1186265"/>
            <a:ext cx="6422273" cy="4357887"/>
          </a:xfrm>
        </p:spPr>
      </p:pic>
      <p:sp>
        <p:nvSpPr>
          <p:cNvPr id="5" name="CasellaDiTesto 4"/>
          <p:cNvSpPr txBox="1"/>
          <p:nvPr/>
        </p:nvSpPr>
        <p:spPr>
          <a:xfrm>
            <a:off x="327445" y="5899828"/>
            <a:ext cx="8489110" cy="369332"/>
          </a:xfrm>
          <a:prstGeom prst="rect">
            <a:avLst/>
          </a:prstGeom>
          <a:noFill/>
        </p:spPr>
        <p:txBody>
          <a:bodyPr wrap="none" rtlCol="0">
            <a:spAutoFit/>
          </a:bodyPr>
          <a:lstStyle/>
          <a:p>
            <a:pPr algn="just"/>
            <a:r>
              <a:rPr lang="it-IT" dirty="0"/>
              <a:t>Henri Cartier-</a:t>
            </a:r>
            <a:r>
              <a:rPr lang="it-IT" dirty="0" err="1"/>
              <a:t>Bresson</a:t>
            </a:r>
            <a:r>
              <a:rPr lang="it-IT" dirty="0"/>
              <a:t>, </a:t>
            </a:r>
            <a:r>
              <a:rPr lang="it-IT" i="1" dirty="0"/>
              <a:t>Images à la </a:t>
            </a:r>
            <a:r>
              <a:rPr lang="it-IT" i="1" dirty="0" err="1"/>
              <a:t>Sauvette</a:t>
            </a:r>
            <a:r>
              <a:rPr lang="it-IT" dirty="0"/>
              <a:t>, 1952 (copertina disegnata da Henri Matisse)</a:t>
            </a:r>
          </a:p>
        </p:txBody>
      </p:sp>
    </p:spTree>
    <p:extLst>
      <p:ext uri="{BB962C8B-B14F-4D97-AF65-F5344CB8AC3E}">
        <p14:creationId xmlns:p14="http://schemas.microsoft.com/office/powerpoint/2010/main" val="3677074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Parigi, Gare St. Lazare, 1932.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288758" y="543826"/>
            <a:ext cx="4808284" cy="5861787"/>
          </a:xfrm>
        </p:spPr>
      </p:pic>
      <p:sp>
        <p:nvSpPr>
          <p:cNvPr id="5" name="CasellaDiTesto 4"/>
          <p:cNvSpPr txBox="1"/>
          <p:nvPr/>
        </p:nvSpPr>
        <p:spPr>
          <a:xfrm>
            <a:off x="5245769" y="2825361"/>
            <a:ext cx="3801979" cy="649359"/>
          </a:xfrm>
          <a:prstGeom prst="rect">
            <a:avLst/>
          </a:prstGeom>
          <a:noFill/>
        </p:spPr>
        <p:txBody>
          <a:bodyPr wrap="square" rtlCol="0">
            <a:spAutoFit/>
          </a:bodyPr>
          <a:lstStyle/>
          <a:p>
            <a:pPr algn="ctr"/>
            <a:r>
              <a:rPr lang="it-IT" dirty="0"/>
              <a:t>Henri Cartier-</a:t>
            </a:r>
            <a:r>
              <a:rPr lang="it-IT" dirty="0" err="1"/>
              <a:t>Bresson</a:t>
            </a:r>
            <a:r>
              <a:rPr lang="it-IT" dirty="0"/>
              <a:t>, </a:t>
            </a:r>
            <a:r>
              <a:rPr lang="it-IT" i="1" dirty="0"/>
              <a:t>Gare St. </a:t>
            </a:r>
            <a:r>
              <a:rPr lang="it-IT" i="1" dirty="0" err="1"/>
              <a:t>Lazare</a:t>
            </a:r>
            <a:r>
              <a:rPr lang="it-IT" dirty="0"/>
              <a:t>, Parigi, 1932</a:t>
            </a:r>
          </a:p>
        </p:txBody>
      </p:sp>
    </p:spTree>
    <p:extLst>
      <p:ext uri="{BB962C8B-B14F-4D97-AF65-F5344CB8AC3E}">
        <p14:creationId xmlns:p14="http://schemas.microsoft.com/office/powerpoint/2010/main" val="3339279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79142" y="6144293"/>
            <a:ext cx="5385716"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a:t>Siviglia, Andalusia</a:t>
            </a:r>
            <a:r>
              <a:rPr lang="it-IT" dirty="0"/>
              <a:t>, Spagna, 1933</a:t>
            </a:r>
          </a:p>
        </p:txBody>
      </p:sp>
      <p:pic>
        <p:nvPicPr>
          <p:cNvPr id="6" name="Immagine 5">
            <a:extLst>
              <a:ext uri="{FF2B5EF4-FFF2-40B4-BE49-F238E27FC236}">
                <a16:creationId xmlns:a16="http://schemas.microsoft.com/office/drawing/2014/main" id="{CD83222C-9A3B-CF42-BAB6-8CB739EE05F6}"/>
              </a:ext>
            </a:extLst>
          </p:cNvPr>
          <p:cNvPicPr>
            <a:picLocks noChangeAspect="1"/>
          </p:cNvPicPr>
          <p:nvPr/>
        </p:nvPicPr>
        <p:blipFill>
          <a:blip r:embed="rId2"/>
          <a:stretch>
            <a:fillRect/>
          </a:stretch>
        </p:blipFill>
        <p:spPr>
          <a:xfrm>
            <a:off x="529390" y="435668"/>
            <a:ext cx="8085221" cy="5429644"/>
          </a:xfrm>
          <a:prstGeom prst="rect">
            <a:avLst/>
          </a:prstGeom>
        </p:spPr>
      </p:pic>
    </p:spTree>
    <p:extLst>
      <p:ext uri="{BB962C8B-B14F-4D97-AF65-F5344CB8AC3E}">
        <p14:creationId xmlns:p14="http://schemas.microsoft.com/office/powerpoint/2010/main" val="2303076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 Bresson, Madrid, 1933.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68279" y="364741"/>
            <a:ext cx="8207443" cy="5574046"/>
          </a:xfrm>
        </p:spPr>
      </p:pic>
      <p:sp>
        <p:nvSpPr>
          <p:cNvPr id="5" name="CasellaDiTesto 4"/>
          <p:cNvSpPr txBox="1"/>
          <p:nvPr/>
        </p:nvSpPr>
        <p:spPr>
          <a:xfrm>
            <a:off x="2758455" y="6166722"/>
            <a:ext cx="3627090" cy="369332"/>
          </a:xfrm>
          <a:prstGeom prst="rect">
            <a:avLst/>
          </a:prstGeom>
          <a:noFill/>
        </p:spPr>
        <p:txBody>
          <a:bodyPr wrap="none" rtlCol="0">
            <a:spAutoFit/>
          </a:bodyPr>
          <a:lstStyle/>
          <a:p>
            <a:r>
              <a:rPr lang="fr-FR" dirty="0"/>
              <a:t>Henri Cartier- Bresson, </a:t>
            </a:r>
            <a:r>
              <a:rPr lang="fr-FR" i="1" dirty="0"/>
              <a:t>Madrid</a:t>
            </a:r>
            <a:r>
              <a:rPr lang="fr-FR" dirty="0"/>
              <a:t>, 1933</a:t>
            </a:r>
            <a:endParaRPr lang="it-IT" dirty="0"/>
          </a:p>
        </p:txBody>
      </p:sp>
    </p:spTree>
    <p:extLst>
      <p:ext uri="{BB962C8B-B14F-4D97-AF65-F5344CB8AC3E}">
        <p14:creationId xmlns:p14="http://schemas.microsoft.com/office/powerpoint/2010/main" val="6130071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Santa Clara, Messico (1934-193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59293" y="390242"/>
            <a:ext cx="8025414" cy="5417490"/>
          </a:xfrm>
        </p:spPr>
      </p:pic>
      <p:sp>
        <p:nvSpPr>
          <p:cNvPr id="5" name="CasellaDiTesto 4"/>
          <p:cNvSpPr txBox="1"/>
          <p:nvPr/>
        </p:nvSpPr>
        <p:spPr>
          <a:xfrm>
            <a:off x="1850736" y="6166366"/>
            <a:ext cx="5442528" cy="369332"/>
          </a:xfrm>
          <a:prstGeom prst="rect">
            <a:avLst/>
          </a:prstGeom>
          <a:noFill/>
        </p:spPr>
        <p:txBody>
          <a:bodyPr wrap="none" rtlCol="0">
            <a:spAutoFit/>
          </a:bodyPr>
          <a:lstStyle/>
          <a:p>
            <a:r>
              <a:rPr lang="pt-BR" dirty="0"/>
              <a:t>Henri </a:t>
            </a:r>
            <a:r>
              <a:rPr lang="pt-BR" dirty="0" err="1"/>
              <a:t>Cartier</a:t>
            </a:r>
            <a:r>
              <a:rPr lang="pt-BR" dirty="0"/>
              <a:t>-Bresson, </a:t>
            </a:r>
            <a:r>
              <a:rPr lang="pt-BR" i="1" dirty="0"/>
              <a:t>Santa Clara, </a:t>
            </a:r>
            <a:r>
              <a:rPr lang="pt-BR" i="1" dirty="0" err="1"/>
              <a:t>Messico</a:t>
            </a:r>
            <a:r>
              <a:rPr lang="pt-BR" i="1" dirty="0"/>
              <a:t> </a:t>
            </a:r>
            <a:r>
              <a:rPr lang="pt-BR" dirty="0"/>
              <a:t>(1934-1935)</a:t>
            </a:r>
            <a:endParaRPr lang="it-IT" dirty="0"/>
          </a:p>
        </p:txBody>
      </p:sp>
    </p:spTree>
    <p:extLst>
      <p:ext uri="{BB962C8B-B14F-4D97-AF65-F5344CB8AC3E}">
        <p14:creationId xmlns:p14="http://schemas.microsoft.com/office/powerpoint/2010/main" val="22067743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Trafalgar Square il giorno dell'incoronazione di Giorgio VI, Londra, 12 maggio 193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42303" y="402157"/>
            <a:ext cx="4765667" cy="6104522"/>
          </a:xfrm>
        </p:spPr>
      </p:pic>
      <p:sp>
        <p:nvSpPr>
          <p:cNvPr id="5" name="CasellaDiTesto 4"/>
          <p:cNvSpPr txBox="1"/>
          <p:nvPr/>
        </p:nvSpPr>
        <p:spPr>
          <a:xfrm>
            <a:off x="5084279" y="2726980"/>
            <a:ext cx="4011596" cy="923330"/>
          </a:xfrm>
          <a:prstGeom prst="rect">
            <a:avLst/>
          </a:prstGeom>
          <a:noFill/>
        </p:spPr>
        <p:txBody>
          <a:bodyPr wrap="square" rtlCol="0">
            <a:spAutoFit/>
          </a:bodyPr>
          <a:lstStyle/>
          <a:p>
            <a:pPr algn="ctr"/>
            <a:r>
              <a:rPr lang="it-IT" dirty="0"/>
              <a:t>Henri Cartier-</a:t>
            </a:r>
            <a:r>
              <a:rPr lang="it-IT" dirty="0" err="1"/>
              <a:t>Bresson</a:t>
            </a:r>
            <a:r>
              <a:rPr lang="it-IT" dirty="0"/>
              <a:t>, </a:t>
            </a:r>
            <a:r>
              <a:rPr lang="it-IT" i="1" dirty="0"/>
              <a:t>Trafalgar </a:t>
            </a:r>
            <a:r>
              <a:rPr lang="it-IT" i="1" dirty="0" err="1"/>
              <a:t>Square</a:t>
            </a:r>
            <a:r>
              <a:rPr lang="it-IT" i="1" dirty="0"/>
              <a:t> il giorno dell'incoronazione di Giorgio V</a:t>
            </a:r>
            <a:r>
              <a:rPr lang="it-IT" dirty="0"/>
              <a:t>I, Londra, 12 maggio 1937</a:t>
            </a:r>
          </a:p>
        </p:txBody>
      </p:sp>
    </p:spTree>
    <p:extLst>
      <p:ext uri="{BB962C8B-B14F-4D97-AF65-F5344CB8AC3E}">
        <p14:creationId xmlns:p14="http://schemas.microsoft.com/office/powerpoint/2010/main" val="35944451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Henri Cartier-Bresson, Francia, domenica sulle rive della Marna, 1938, stampa ai sali d'argento, 24 x 36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37361" y="531244"/>
            <a:ext cx="7669279" cy="5089805"/>
          </a:xfrm>
        </p:spPr>
      </p:pic>
      <p:sp>
        <p:nvSpPr>
          <p:cNvPr id="5" name="CasellaDiTesto 4"/>
          <p:cNvSpPr txBox="1"/>
          <p:nvPr/>
        </p:nvSpPr>
        <p:spPr>
          <a:xfrm>
            <a:off x="1270445" y="6120242"/>
            <a:ext cx="6603109" cy="369332"/>
          </a:xfrm>
          <a:prstGeom prst="rect">
            <a:avLst/>
          </a:prstGeom>
          <a:noFill/>
        </p:spPr>
        <p:txBody>
          <a:bodyPr wrap="square" rtlCol="0">
            <a:spAutoFit/>
          </a:bodyPr>
          <a:lstStyle/>
          <a:p>
            <a:pPr algn="just"/>
            <a:r>
              <a:rPr lang="it-IT" dirty="0"/>
              <a:t>Henri Cartier-</a:t>
            </a:r>
            <a:r>
              <a:rPr lang="it-IT" dirty="0" err="1"/>
              <a:t>Bresson</a:t>
            </a:r>
            <a:r>
              <a:rPr lang="it-IT" dirty="0"/>
              <a:t>, </a:t>
            </a:r>
            <a:r>
              <a:rPr lang="it-IT" i="1" dirty="0"/>
              <a:t>Francia, domenica sulle rive della Marna</a:t>
            </a:r>
            <a:r>
              <a:rPr lang="it-IT" dirty="0"/>
              <a:t>, 1938</a:t>
            </a:r>
          </a:p>
        </p:txBody>
      </p:sp>
    </p:spTree>
    <p:extLst>
      <p:ext uri="{BB962C8B-B14F-4D97-AF65-F5344CB8AC3E}">
        <p14:creationId xmlns:p14="http://schemas.microsoft.com/office/powerpoint/2010/main" val="23328645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The English at Home, 193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53730" y="240362"/>
            <a:ext cx="4555156" cy="6192897"/>
          </a:xfrm>
        </p:spPr>
      </p:pic>
      <p:sp>
        <p:nvSpPr>
          <p:cNvPr id="5" name="CasellaDiTesto 4"/>
          <p:cNvSpPr txBox="1"/>
          <p:nvPr/>
        </p:nvSpPr>
        <p:spPr>
          <a:xfrm>
            <a:off x="5143789" y="2967478"/>
            <a:ext cx="3807706" cy="369332"/>
          </a:xfrm>
          <a:prstGeom prst="rect">
            <a:avLst/>
          </a:prstGeom>
          <a:noFill/>
        </p:spPr>
        <p:txBody>
          <a:bodyPr wrap="square" rtlCol="0">
            <a:spAutoFit/>
          </a:bodyPr>
          <a:lstStyle/>
          <a:p>
            <a:pPr algn="just"/>
            <a:r>
              <a:rPr lang="en-US" dirty="0"/>
              <a:t>Bill Brandt, </a:t>
            </a:r>
            <a:r>
              <a:rPr lang="en-US" i="1" dirty="0"/>
              <a:t>The English at Home</a:t>
            </a:r>
            <a:r>
              <a:rPr lang="en-US" dirty="0"/>
              <a:t>, 1936</a:t>
            </a:r>
            <a:endParaRPr lang="it-IT" dirty="0"/>
          </a:p>
        </p:txBody>
      </p:sp>
    </p:spTree>
    <p:extLst>
      <p:ext uri="{BB962C8B-B14F-4D97-AF65-F5344CB8AC3E}">
        <p14:creationId xmlns:p14="http://schemas.microsoft.com/office/powerpoint/2010/main" val="2219012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just"/>
            <a:r>
              <a:rPr lang="it-IT" dirty="0"/>
              <a:t>Bill Brandt, </a:t>
            </a:r>
            <a:r>
              <a:rPr lang="it-IT" i="1" dirty="0"/>
              <a:t>Dichiarazione </a:t>
            </a:r>
            <a:r>
              <a:rPr lang="it-IT" dirty="0"/>
              <a:t>(1948)</a:t>
            </a:r>
          </a:p>
        </p:txBody>
      </p:sp>
      <p:sp>
        <p:nvSpPr>
          <p:cNvPr id="3" name="Segnaposto contenuto 2"/>
          <p:cNvSpPr>
            <a:spLocks noGrp="1"/>
          </p:cNvSpPr>
          <p:nvPr>
            <p:ph idx="1"/>
          </p:nvPr>
        </p:nvSpPr>
        <p:spPr/>
        <p:txBody>
          <a:bodyPr>
            <a:normAutofit fontScale="85000" lnSpcReduction="20000"/>
          </a:bodyPr>
          <a:lstStyle/>
          <a:p>
            <a:pPr marL="0" indent="0" algn="just">
              <a:buNone/>
            </a:pPr>
            <a:r>
              <a:rPr lang="it-IT" dirty="0"/>
              <a:t>Fa parte del lavoro del fotografo </a:t>
            </a:r>
            <a:r>
              <a:rPr lang="it-IT" i="1" dirty="0"/>
              <a:t>vedere</a:t>
            </a:r>
            <a:r>
              <a:rPr lang="it-IT" dirty="0"/>
              <a:t> in modo più intenso di quanto non facciano le altre persone. Egli deve avere e tenere in vita dentro di sé qualcosa di simile alla recettività del bambino che guarda il mondo per la prima volta o del viaggiatore che si avvicina a un paese sconosciuto. Molti fotografi proverebbero un certo imbarazzo nell’ammettere pubblicamente che hanno dentro di sé un senso di stupore, eppure senza questo non potrebbero produrre il lavoro che producono, qualunque sia il loro tema: questo è il dono di vedere la vita in modo chiaro, vivido, come qualcosa che è di per sé emozionante. È un dono innato, che varia di intensità a seconda del temperamento individuale e dell’ambiente.</a:t>
            </a:r>
          </a:p>
          <a:p>
            <a:endParaRPr lang="it-IT" dirty="0"/>
          </a:p>
        </p:txBody>
      </p:sp>
    </p:spTree>
    <p:extLst>
      <p:ext uri="{BB962C8B-B14F-4D97-AF65-F5344CB8AC3E}">
        <p14:creationId xmlns:p14="http://schemas.microsoft.com/office/powerpoint/2010/main" val="3529849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Periodici illustrati</a:t>
            </a:r>
          </a:p>
        </p:txBody>
      </p:sp>
      <p:sp>
        <p:nvSpPr>
          <p:cNvPr id="3" name="Segnaposto contenuto 2"/>
          <p:cNvSpPr>
            <a:spLocks noGrp="1"/>
          </p:cNvSpPr>
          <p:nvPr>
            <p:ph idx="1"/>
          </p:nvPr>
        </p:nvSpPr>
        <p:spPr/>
        <p:txBody>
          <a:bodyPr>
            <a:normAutofit lnSpcReduction="10000"/>
          </a:bodyPr>
          <a:lstStyle/>
          <a:p>
            <a:pPr algn="just"/>
            <a:r>
              <a:rPr lang="it-IT" dirty="0"/>
              <a:t>1927, Berlino, nasce l’“AIZ”, rivista ufficiale del Movimento operaio tedesco, che ospiterà i fotomontaggi di John </a:t>
            </a:r>
            <a:r>
              <a:rPr lang="it-IT" dirty="0" err="1"/>
              <a:t>Heartfield</a:t>
            </a:r>
            <a:r>
              <a:rPr lang="it-IT" dirty="0"/>
              <a:t>.</a:t>
            </a:r>
          </a:p>
          <a:p>
            <a:pPr algn="just"/>
            <a:r>
              <a:rPr lang="it-IT" dirty="0"/>
              <a:t>1928: Francia, nasce “Vu” (reportage storici).</a:t>
            </a:r>
          </a:p>
          <a:p>
            <a:pPr algn="just"/>
            <a:r>
              <a:rPr lang="it-IT" dirty="0"/>
              <a:t>Negli USA, l’editore Henry Luce fonda  “Time” (1923), “Fortune” (1930), “Life” (1936), capisaldi dell’editoria popolare del periodo. 1937: nasce “Look” (USA) e, nel 1938, “Picture Post” (Inghilterra).</a:t>
            </a:r>
          </a:p>
          <a:p>
            <a:endParaRPr lang="it-IT" dirty="0"/>
          </a:p>
        </p:txBody>
      </p:sp>
    </p:spTree>
    <p:extLst>
      <p:ext uri="{BB962C8B-B14F-4D97-AF65-F5344CB8AC3E}">
        <p14:creationId xmlns:p14="http://schemas.microsoft.com/office/powerpoint/2010/main" val="23234056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egnaposto contenuto 6" descr="Bill Brandt, Festa di bambini a Kensington, 1931-1935, stampa ai sali d'argento, 30,3 x 25,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15063" y="454098"/>
            <a:ext cx="4538209" cy="5900102"/>
          </a:xfrm>
        </p:spPr>
      </p:pic>
      <p:sp>
        <p:nvSpPr>
          <p:cNvPr id="8" name="CasellaDiTesto 7"/>
          <p:cNvSpPr txBox="1"/>
          <p:nvPr/>
        </p:nvSpPr>
        <p:spPr>
          <a:xfrm>
            <a:off x="4853272" y="2802750"/>
            <a:ext cx="4290728" cy="668776"/>
          </a:xfrm>
          <a:prstGeom prst="rect">
            <a:avLst/>
          </a:prstGeom>
          <a:noFill/>
        </p:spPr>
        <p:txBody>
          <a:bodyPr wrap="square" rtlCol="0">
            <a:spAutoFit/>
          </a:bodyPr>
          <a:lstStyle/>
          <a:p>
            <a:pPr algn="ctr"/>
            <a:r>
              <a:rPr lang="it-IT" dirty="0"/>
              <a:t>Bill Brandt, </a:t>
            </a:r>
            <a:r>
              <a:rPr lang="it-IT" i="1" dirty="0"/>
              <a:t>Festa di bambini a Kensington</a:t>
            </a:r>
            <a:r>
              <a:rPr lang="it-IT" dirty="0"/>
              <a:t>, 1931-1935, in </a:t>
            </a:r>
            <a:r>
              <a:rPr lang="it-IT" i="1" dirty="0"/>
              <a:t>The English </a:t>
            </a:r>
            <a:r>
              <a:rPr lang="it-IT" i="1" dirty="0" err="1"/>
              <a:t>at</a:t>
            </a:r>
            <a:r>
              <a:rPr lang="it-IT" i="1" dirty="0"/>
              <a:t> Home</a:t>
            </a:r>
            <a:r>
              <a:rPr lang="it-IT" dirty="0"/>
              <a:t>, 1936</a:t>
            </a:r>
          </a:p>
        </p:txBody>
      </p:sp>
    </p:spTree>
    <p:extLst>
      <p:ext uri="{BB962C8B-B14F-4D97-AF65-F5344CB8AC3E}">
        <p14:creationId xmlns:p14="http://schemas.microsoft.com/office/powerpoint/2010/main" val="32198522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La casa, anni trenta, stampa ai sali d'argento, 20,3 x 25, cm circa.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58264" y="823864"/>
            <a:ext cx="4200527" cy="5245769"/>
          </a:xfrm>
        </p:spPr>
      </p:pic>
      <p:sp>
        <p:nvSpPr>
          <p:cNvPr id="5" name="CasellaDiTesto 4"/>
          <p:cNvSpPr txBox="1"/>
          <p:nvPr/>
        </p:nvSpPr>
        <p:spPr>
          <a:xfrm>
            <a:off x="5296212" y="2800417"/>
            <a:ext cx="3433902" cy="646331"/>
          </a:xfrm>
          <a:prstGeom prst="rect">
            <a:avLst/>
          </a:prstGeom>
          <a:noFill/>
        </p:spPr>
        <p:txBody>
          <a:bodyPr wrap="square" rtlCol="0">
            <a:spAutoFit/>
          </a:bodyPr>
          <a:lstStyle/>
          <a:p>
            <a:pPr algn="ctr"/>
            <a:r>
              <a:rPr lang="it-IT" dirty="0"/>
              <a:t>Bill Brandt, </a:t>
            </a:r>
            <a:r>
              <a:rPr lang="it-IT" i="1" dirty="0"/>
              <a:t>La casa</a:t>
            </a:r>
            <a:r>
              <a:rPr lang="it-IT" dirty="0"/>
              <a:t>, anni Trenta, </a:t>
            </a:r>
          </a:p>
          <a:p>
            <a:pPr algn="ctr"/>
            <a:r>
              <a:rPr lang="it-IT" dirty="0"/>
              <a:t>in </a:t>
            </a:r>
            <a:r>
              <a:rPr lang="it-IT" i="1" dirty="0"/>
              <a:t>The English </a:t>
            </a:r>
            <a:r>
              <a:rPr lang="it-IT" i="1" dirty="0" err="1"/>
              <a:t>at</a:t>
            </a:r>
            <a:r>
              <a:rPr lang="it-IT" i="1" dirty="0"/>
              <a:t> Home</a:t>
            </a:r>
            <a:r>
              <a:rPr lang="it-IT" dirty="0"/>
              <a:t>, 1936</a:t>
            </a:r>
          </a:p>
        </p:txBody>
      </p:sp>
    </p:spTree>
    <p:extLst>
      <p:ext uri="{BB962C8B-B14F-4D97-AF65-F5344CB8AC3E}">
        <p14:creationId xmlns:p14="http://schemas.microsoft.com/office/powerpoint/2010/main" val="24116724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5445238" y="2813507"/>
            <a:ext cx="3323376" cy="646331"/>
          </a:xfrm>
          <a:prstGeom prst="rect">
            <a:avLst/>
          </a:prstGeom>
          <a:noFill/>
        </p:spPr>
        <p:txBody>
          <a:bodyPr wrap="square" rtlCol="0">
            <a:spAutoFit/>
          </a:bodyPr>
          <a:lstStyle/>
          <a:p>
            <a:pPr algn="ctr"/>
            <a:r>
              <a:rPr lang="it-IT" dirty="0"/>
              <a:t>Bill Brandt, </a:t>
            </a:r>
            <a:r>
              <a:rPr lang="it-IT" i="1" dirty="0"/>
              <a:t>Minatore del </a:t>
            </a:r>
            <a:r>
              <a:rPr lang="it-IT" i="1" dirty="0" err="1"/>
              <a:t>Northumberland</a:t>
            </a:r>
            <a:r>
              <a:rPr lang="it-IT" i="1" dirty="0"/>
              <a:t> a cena</a:t>
            </a:r>
            <a:r>
              <a:rPr lang="it-IT" dirty="0"/>
              <a:t>, 1937</a:t>
            </a:r>
          </a:p>
        </p:txBody>
      </p:sp>
      <p:pic>
        <p:nvPicPr>
          <p:cNvPr id="6" name="Immagine 5">
            <a:extLst>
              <a:ext uri="{FF2B5EF4-FFF2-40B4-BE49-F238E27FC236}">
                <a16:creationId xmlns:a16="http://schemas.microsoft.com/office/drawing/2014/main" id="{B8BECE82-BDCF-1244-9466-88379A8EB897}"/>
              </a:ext>
            </a:extLst>
          </p:cNvPr>
          <p:cNvPicPr>
            <a:picLocks noChangeAspect="1"/>
          </p:cNvPicPr>
          <p:nvPr/>
        </p:nvPicPr>
        <p:blipFill>
          <a:blip r:embed="rId2"/>
          <a:stretch>
            <a:fillRect/>
          </a:stretch>
        </p:blipFill>
        <p:spPr>
          <a:xfrm>
            <a:off x="558494" y="750769"/>
            <a:ext cx="4614348" cy="5418138"/>
          </a:xfrm>
          <a:prstGeom prst="rect">
            <a:avLst/>
          </a:prstGeom>
        </p:spPr>
      </p:pic>
    </p:spTree>
    <p:extLst>
      <p:ext uri="{BB962C8B-B14F-4D97-AF65-F5344CB8AC3E}">
        <p14:creationId xmlns:p14="http://schemas.microsoft.com/office/powerpoint/2010/main" val="11258349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Nel salotto a Knightsbridge, 1937tumblr_mcyyyq0H4N1rw3fqbo1_1280.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79731" y="745789"/>
            <a:ext cx="4180022" cy="5269999"/>
          </a:xfrm>
        </p:spPr>
      </p:pic>
      <p:sp>
        <p:nvSpPr>
          <p:cNvPr id="5" name="CasellaDiTesto 4"/>
          <p:cNvSpPr txBox="1"/>
          <p:nvPr/>
        </p:nvSpPr>
        <p:spPr>
          <a:xfrm>
            <a:off x="4619235" y="3011456"/>
            <a:ext cx="4524765" cy="369332"/>
          </a:xfrm>
          <a:prstGeom prst="rect">
            <a:avLst/>
          </a:prstGeom>
          <a:noFill/>
        </p:spPr>
        <p:txBody>
          <a:bodyPr wrap="square" rtlCol="0">
            <a:spAutoFit/>
          </a:bodyPr>
          <a:lstStyle/>
          <a:p>
            <a:pPr algn="ctr"/>
            <a:r>
              <a:rPr lang="it-IT" dirty="0"/>
              <a:t>Bill Brandt</a:t>
            </a:r>
            <a:r>
              <a:rPr lang="it-IT" i="1" dirty="0"/>
              <a:t>, Nel salotto a </a:t>
            </a:r>
            <a:r>
              <a:rPr lang="it-IT" i="1" dirty="0" err="1"/>
              <a:t>Knightsbridge</a:t>
            </a:r>
            <a:r>
              <a:rPr lang="it-IT" dirty="0"/>
              <a:t>, 1937</a:t>
            </a:r>
          </a:p>
        </p:txBody>
      </p:sp>
    </p:spTree>
    <p:extLst>
      <p:ext uri="{BB962C8B-B14F-4D97-AF65-F5344CB8AC3E}">
        <p14:creationId xmlns:p14="http://schemas.microsoft.com/office/powerpoint/2010/main" val="35055798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ill Brandt, Cameriera e aiuto cameriera pronte a servire per la cena, 1939, stampa ai sali d'argento, 20,3 x 25,4 cm circa.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8643" y="618097"/>
            <a:ext cx="4273888" cy="5599546"/>
          </a:xfrm>
        </p:spPr>
      </p:pic>
      <p:sp>
        <p:nvSpPr>
          <p:cNvPr id="5" name="CasellaDiTesto 4"/>
          <p:cNvSpPr txBox="1"/>
          <p:nvPr/>
        </p:nvSpPr>
        <p:spPr>
          <a:xfrm>
            <a:off x="4686611" y="2636786"/>
            <a:ext cx="4255259" cy="646331"/>
          </a:xfrm>
          <a:prstGeom prst="rect">
            <a:avLst/>
          </a:prstGeom>
          <a:noFill/>
        </p:spPr>
        <p:txBody>
          <a:bodyPr wrap="square" rtlCol="0">
            <a:spAutoFit/>
          </a:bodyPr>
          <a:lstStyle/>
          <a:p>
            <a:pPr algn="ctr"/>
            <a:r>
              <a:rPr lang="it-IT" dirty="0"/>
              <a:t>Bill Brandt, </a:t>
            </a:r>
            <a:r>
              <a:rPr lang="it-IT" i="1" dirty="0"/>
              <a:t>Cameriera e aiuto cameriera pronte a servire per la cen</a:t>
            </a:r>
            <a:r>
              <a:rPr lang="it-IT" dirty="0"/>
              <a:t>a, 1939</a:t>
            </a:r>
          </a:p>
        </p:txBody>
      </p:sp>
    </p:spTree>
    <p:extLst>
      <p:ext uri="{BB962C8B-B14F-4D97-AF65-F5344CB8AC3E}">
        <p14:creationId xmlns:p14="http://schemas.microsoft.com/office/powerpoint/2010/main" val="34590944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670411" y="6021668"/>
            <a:ext cx="7803177" cy="646331"/>
          </a:xfrm>
          <a:prstGeom prst="rect">
            <a:avLst/>
          </a:prstGeom>
          <a:noFill/>
        </p:spPr>
        <p:txBody>
          <a:bodyPr wrap="square" rtlCol="0">
            <a:spAutoFit/>
          </a:bodyPr>
          <a:lstStyle/>
          <a:p>
            <a:pPr algn="ctr"/>
            <a:r>
              <a:rPr lang="it-IT" dirty="0"/>
              <a:t>Margaret Bourke-White, </a:t>
            </a:r>
            <a:r>
              <a:rPr lang="it-IT" i="1" dirty="0"/>
              <a:t>Diga di Fort Peck, Montana</a:t>
            </a:r>
            <a:r>
              <a:rPr lang="it-IT" dirty="0"/>
              <a:t>, 1936, </a:t>
            </a:r>
          </a:p>
          <a:p>
            <a:pPr algn="ctr"/>
            <a:r>
              <a:rPr lang="it-IT" dirty="0"/>
              <a:t>copertina di "Life» No 1, 23 novembre 1936</a:t>
            </a:r>
          </a:p>
        </p:txBody>
      </p:sp>
      <p:pic>
        <p:nvPicPr>
          <p:cNvPr id="2" name="Immagine 1">
            <a:extLst>
              <a:ext uri="{FF2B5EF4-FFF2-40B4-BE49-F238E27FC236}">
                <a16:creationId xmlns:a16="http://schemas.microsoft.com/office/drawing/2014/main" id="{14913C50-655D-C140-9503-2DDEB8E3AB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8249" y="179425"/>
            <a:ext cx="4167499" cy="5659368"/>
          </a:xfrm>
          <a:prstGeom prst="rect">
            <a:avLst/>
          </a:prstGeom>
        </p:spPr>
      </p:pic>
    </p:spTree>
    <p:extLst>
      <p:ext uri="{BB962C8B-B14F-4D97-AF65-F5344CB8AC3E}">
        <p14:creationId xmlns:p14="http://schemas.microsoft.com/office/powerpoint/2010/main" val="31602735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02122" y="5742361"/>
            <a:ext cx="8339756" cy="923330"/>
          </a:xfrm>
          <a:prstGeom prst="rect">
            <a:avLst/>
          </a:prstGeom>
          <a:noFill/>
        </p:spPr>
        <p:txBody>
          <a:bodyPr wrap="square" rtlCol="0">
            <a:spAutoFit/>
          </a:bodyPr>
          <a:lstStyle/>
          <a:p>
            <a:pPr algn="ctr"/>
            <a:r>
              <a:rPr lang="it-IT" dirty="0"/>
              <a:t>Margaret Bourke-White, </a:t>
            </a:r>
            <a:r>
              <a:rPr lang="it-IT" i="1" dirty="0"/>
              <a:t>Bambino afroamericano figlio di una famiglia di mezzadri con il suo cane sulla porta di una baracca tappezzata con pagine di riviste</a:t>
            </a:r>
            <a:r>
              <a:rPr lang="it-IT" dirty="0"/>
              <a:t>,</a:t>
            </a:r>
          </a:p>
          <a:p>
            <a:pPr algn="ctr"/>
            <a:r>
              <a:rPr lang="it-IT" dirty="0"/>
              <a:t> East Feliciana </a:t>
            </a:r>
            <a:r>
              <a:rPr lang="it-IT" dirty="0" err="1"/>
              <a:t>Parish</a:t>
            </a:r>
            <a:r>
              <a:rPr lang="it-IT" dirty="0"/>
              <a:t>, Louisiana, Stati Uniti, 1936</a:t>
            </a:r>
          </a:p>
        </p:txBody>
      </p:sp>
      <p:pic>
        <p:nvPicPr>
          <p:cNvPr id="2" name="Immagine 1">
            <a:extLst>
              <a:ext uri="{FF2B5EF4-FFF2-40B4-BE49-F238E27FC236}">
                <a16:creationId xmlns:a16="http://schemas.microsoft.com/office/drawing/2014/main" id="{EEC25868-6491-AA4A-AFCD-0F5E8A674E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995" y="638641"/>
            <a:ext cx="3694010" cy="4932820"/>
          </a:xfrm>
          <a:prstGeom prst="rect">
            <a:avLst/>
          </a:prstGeom>
        </p:spPr>
      </p:pic>
    </p:spTree>
    <p:extLst>
      <p:ext uri="{BB962C8B-B14F-4D97-AF65-F5344CB8AC3E}">
        <p14:creationId xmlns:p14="http://schemas.microsoft.com/office/powerpoint/2010/main" val="30850364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482231" y="5843955"/>
            <a:ext cx="8093877" cy="646331"/>
          </a:xfrm>
          <a:prstGeom prst="rect">
            <a:avLst/>
          </a:prstGeom>
          <a:noFill/>
        </p:spPr>
        <p:txBody>
          <a:bodyPr wrap="square" rtlCol="0">
            <a:spAutoFit/>
          </a:bodyPr>
          <a:lstStyle/>
          <a:p>
            <a:pPr algn="ctr"/>
            <a:r>
              <a:rPr lang="it-IT" dirty="0"/>
              <a:t>Margaret Bourke-White, </a:t>
            </a:r>
            <a:r>
              <a:rPr lang="it-IT" i="1" dirty="0"/>
              <a:t>Mezzadri che vivono in una casa senza pareti, </a:t>
            </a:r>
          </a:p>
          <a:p>
            <a:pPr algn="ctr"/>
            <a:r>
              <a:rPr lang="it-IT" dirty="0"/>
              <a:t>Natchez, </a:t>
            </a:r>
            <a:r>
              <a:rPr lang="it-IT" i="1" dirty="0"/>
              <a:t>Mississippi</a:t>
            </a:r>
            <a:r>
              <a:rPr lang="it-IT" dirty="0"/>
              <a:t>, Stati Uniti, 1936</a:t>
            </a:r>
          </a:p>
        </p:txBody>
      </p:sp>
      <p:pic>
        <p:nvPicPr>
          <p:cNvPr id="2" name="Immagine 1">
            <a:extLst>
              <a:ext uri="{FF2B5EF4-FFF2-40B4-BE49-F238E27FC236}">
                <a16:creationId xmlns:a16="http://schemas.microsoft.com/office/drawing/2014/main" id="{47ADAACE-A011-6546-BE92-FE6D45D802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9097" y="712270"/>
            <a:ext cx="6380144" cy="4808309"/>
          </a:xfrm>
          <a:prstGeom prst="rect">
            <a:avLst/>
          </a:prstGeom>
        </p:spPr>
      </p:pic>
    </p:spTree>
    <p:extLst>
      <p:ext uri="{BB962C8B-B14F-4D97-AF65-F5344CB8AC3E}">
        <p14:creationId xmlns:p14="http://schemas.microsoft.com/office/powerpoint/2010/main" val="19455539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argaret Bourke-White, Agricoltori. Ritratto di un mezzadro e di sua moglie, 1937 circa,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36521" y="432118"/>
            <a:ext cx="7670959" cy="5217911"/>
          </a:xfrm>
        </p:spPr>
      </p:pic>
      <p:sp>
        <p:nvSpPr>
          <p:cNvPr id="5" name="CasellaDiTesto 4"/>
          <p:cNvSpPr txBox="1"/>
          <p:nvPr/>
        </p:nvSpPr>
        <p:spPr>
          <a:xfrm>
            <a:off x="438128" y="6062852"/>
            <a:ext cx="8267744" cy="369332"/>
          </a:xfrm>
          <a:prstGeom prst="rect">
            <a:avLst/>
          </a:prstGeom>
          <a:noFill/>
        </p:spPr>
        <p:txBody>
          <a:bodyPr wrap="square" rtlCol="0">
            <a:spAutoFit/>
          </a:bodyPr>
          <a:lstStyle/>
          <a:p>
            <a:pPr algn="just"/>
            <a:r>
              <a:rPr lang="it-IT" dirty="0"/>
              <a:t>Margaret Bourke-White</a:t>
            </a:r>
            <a:r>
              <a:rPr lang="it-IT" i="1" dirty="0"/>
              <a:t>, Agricoltori. Ritratto di un mezzadro e di sua moglie</a:t>
            </a:r>
            <a:r>
              <a:rPr lang="it-IT" dirty="0"/>
              <a:t>, 1937 circa</a:t>
            </a:r>
          </a:p>
        </p:txBody>
      </p:sp>
    </p:spTree>
    <p:extLst>
      <p:ext uri="{BB962C8B-B14F-4D97-AF65-F5344CB8AC3E}">
        <p14:creationId xmlns:p14="http://schemas.microsoft.com/office/powerpoint/2010/main" val="40240957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Margaret Bourke-White, Rimpatriata (Southern Revival), 1937, stampa ai sali d'argento, 17,6 x 23,6 cm .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856649" y="351745"/>
            <a:ext cx="7638716" cy="5432023"/>
          </a:xfrm>
        </p:spPr>
      </p:pic>
      <p:sp>
        <p:nvSpPr>
          <p:cNvPr id="5" name="CasellaDiTesto 4"/>
          <p:cNvSpPr txBox="1"/>
          <p:nvPr/>
        </p:nvSpPr>
        <p:spPr>
          <a:xfrm>
            <a:off x="1679608" y="6043950"/>
            <a:ext cx="5958038" cy="369332"/>
          </a:xfrm>
          <a:prstGeom prst="rect">
            <a:avLst/>
          </a:prstGeom>
          <a:noFill/>
        </p:spPr>
        <p:txBody>
          <a:bodyPr wrap="square" rtlCol="0">
            <a:spAutoFit/>
          </a:bodyPr>
          <a:lstStyle/>
          <a:p>
            <a:pPr algn="ctr"/>
            <a:r>
              <a:rPr lang="it-IT" dirty="0"/>
              <a:t>Margaret Bourke-White, </a:t>
            </a:r>
            <a:r>
              <a:rPr lang="it-IT" i="1" dirty="0"/>
              <a:t>Rimpatriat</a:t>
            </a:r>
            <a:r>
              <a:rPr lang="it-IT" dirty="0"/>
              <a:t>a (</a:t>
            </a:r>
            <a:r>
              <a:rPr lang="it-IT" i="1" dirty="0"/>
              <a:t>Southern Revival</a:t>
            </a:r>
            <a:r>
              <a:rPr lang="it-IT" dirty="0"/>
              <a:t>), 1937</a:t>
            </a:r>
          </a:p>
        </p:txBody>
      </p:sp>
    </p:spTree>
    <p:extLst>
      <p:ext uri="{BB962C8B-B14F-4D97-AF65-F5344CB8AC3E}">
        <p14:creationId xmlns:p14="http://schemas.microsoft.com/office/powerpoint/2010/main" val="2763475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dré Kertész, Il trionfo della donna, in &quot;Vu&quot;, n. 104, marzo 1934.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92505" y="228600"/>
            <a:ext cx="5091764" cy="6446838"/>
          </a:xfrm>
        </p:spPr>
      </p:pic>
      <p:sp>
        <p:nvSpPr>
          <p:cNvPr id="5" name="CasellaDiTesto 4"/>
          <p:cNvSpPr txBox="1"/>
          <p:nvPr/>
        </p:nvSpPr>
        <p:spPr>
          <a:xfrm>
            <a:off x="5427445" y="2805688"/>
            <a:ext cx="3640133" cy="646331"/>
          </a:xfrm>
          <a:prstGeom prst="rect">
            <a:avLst/>
          </a:prstGeom>
          <a:noFill/>
        </p:spPr>
        <p:txBody>
          <a:bodyPr wrap="square" rtlCol="0">
            <a:spAutoFit/>
          </a:bodyPr>
          <a:lstStyle/>
          <a:p>
            <a:pPr algn="ctr"/>
            <a:r>
              <a:rPr lang="it-IT" dirty="0"/>
              <a:t>André </a:t>
            </a:r>
            <a:r>
              <a:rPr lang="it-IT" dirty="0" err="1"/>
              <a:t>Kertész</a:t>
            </a:r>
            <a:r>
              <a:rPr lang="it-IT" dirty="0"/>
              <a:t>, </a:t>
            </a:r>
            <a:r>
              <a:rPr lang="it-IT" i="1" dirty="0"/>
              <a:t>Il trionfo della donna</a:t>
            </a:r>
            <a:r>
              <a:rPr lang="it-IT" dirty="0"/>
              <a:t>, in "Vu", n. 104, marzo 1934</a:t>
            </a:r>
          </a:p>
        </p:txBody>
      </p:sp>
    </p:spTree>
    <p:extLst>
      <p:ext uri="{BB962C8B-B14F-4D97-AF65-F5344CB8AC3E}">
        <p14:creationId xmlns:p14="http://schemas.microsoft.com/office/powerpoint/2010/main" val="34839839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Margaret Bourke-White, Cittadini tedeschi osservano i crimini della propria nazione, Buchenwald, 194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52036" y="227815"/>
            <a:ext cx="5639928" cy="5566593"/>
          </a:xfrm>
        </p:spPr>
      </p:pic>
      <p:sp>
        <p:nvSpPr>
          <p:cNvPr id="7" name="CasellaDiTesto 6"/>
          <p:cNvSpPr txBox="1"/>
          <p:nvPr/>
        </p:nvSpPr>
        <p:spPr>
          <a:xfrm>
            <a:off x="531528" y="6038426"/>
            <a:ext cx="8080944" cy="646331"/>
          </a:xfrm>
          <a:prstGeom prst="rect">
            <a:avLst/>
          </a:prstGeom>
          <a:noFill/>
        </p:spPr>
        <p:txBody>
          <a:bodyPr wrap="square" rtlCol="0">
            <a:spAutoFit/>
          </a:bodyPr>
          <a:lstStyle/>
          <a:p>
            <a:pPr algn="ctr"/>
            <a:r>
              <a:rPr lang="it-IT" dirty="0"/>
              <a:t>Margaret Bourke-White, </a:t>
            </a:r>
            <a:r>
              <a:rPr lang="it-IT" i="1" dirty="0"/>
              <a:t>Cittadini tedeschi osservano i crimini della propria nazione</a:t>
            </a:r>
            <a:r>
              <a:rPr lang="it-IT" dirty="0"/>
              <a:t>, Buchenwald, 1945</a:t>
            </a:r>
          </a:p>
        </p:txBody>
      </p:sp>
    </p:spTree>
    <p:extLst>
      <p:ext uri="{BB962C8B-B14F-4D97-AF65-F5344CB8AC3E}">
        <p14:creationId xmlns:p14="http://schemas.microsoft.com/office/powerpoint/2010/main" val="33077650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 y="6106340"/>
            <a:ext cx="9126621" cy="369332"/>
          </a:xfrm>
          <a:prstGeom prst="rect">
            <a:avLst/>
          </a:prstGeom>
          <a:noFill/>
        </p:spPr>
        <p:txBody>
          <a:bodyPr wrap="square" rtlCol="0">
            <a:spAutoFit/>
          </a:bodyPr>
          <a:lstStyle/>
          <a:p>
            <a:pPr algn="ctr"/>
            <a:r>
              <a:rPr lang="it-IT" dirty="0" err="1"/>
              <a:t>Joe</a:t>
            </a:r>
            <a:r>
              <a:rPr lang="it-IT" dirty="0"/>
              <a:t> </a:t>
            </a:r>
            <a:r>
              <a:rPr lang="it-IT" dirty="0" err="1"/>
              <a:t>Rosenthal</a:t>
            </a:r>
            <a:r>
              <a:rPr lang="it-IT" dirty="0"/>
              <a:t>, </a:t>
            </a:r>
            <a:r>
              <a:rPr lang="it-IT" i="1" dirty="0"/>
              <a:t>I marines piantano la bandiera americana sull'isola di </a:t>
            </a:r>
            <a:r>
              <a:rPr lang="it-IT" i="1" dirty="0" err="1"/>
              <a:t>Iwo</a:t>
            </a:r>
            <a:r>
              <a:rPr lang="it-IT" i="1" dirty="0"/>
              <a:t> </a:t>
            </a:r>
            <a:r>
              <a:rPr lang="it-IT" i="1" dirty="0" err="1"/>
              <a:t>Jim</a:t>
            </a:r>
            <a:r>
              <a:rPr lang="it-IT" dirty="0" err="1"/>
              <a:t>a</a:t>
            </a:r>
            <a:r>
              <a:rPr lang="it-IT" dirty="0"/>
              <a:t>, 23 febbraio 1945</a:t>
            </a:r>
          </a:p>
        </p:txBody>
      </p:sp>
      <p:pic>
        <p:nvPicPr>
          <p:cNvPr id="6" name="Immagine 5">
            <a:extLst>
              <a:ext uri="{FF2B5EF4-FFF2-40B4-BE49-F238E27FC236}">
                <a16:creationId xmlns:a16="http://schemas.microsoft.com/office/drawing/2014/main" id="{6A674559-DCF1-F44B-8F6F-25B156C61B66}"/>
              </a:ext>
            </a:extLst>
          </p:cNvPr>
          <p:cNvPicPr>
            <a:picLocks noChangeAspect="1"/>
          </p:cNvPicPr>
          <p:nvPr/>
        </p:nvPicPr>
        <p:blipFill>
          <a:blip r:embed="rId2"/>
          <a:stretch>
            <a:fillRect/>
          </a:stretch>
        </p:blipFill>
        <p:spPr>
          <a:xfrm>
            <a:off x="976496" y="259882"/>
            <a:ext cx="7173627" cy="5576374"/>
          </a:xfrm>
          <a:prstGeom prst="rect">
            <a:avLst/>
          </a:prstGeom>
        </p:spPr>
      </p:pic>
    </p:spTree>
    <p:extLst>
      <p:ext uri="{BB962C8B-B14F-4D97-AF65-F5344CB8AC3E}">
        <p14:creationId xmlns:p14="http://schemas.microsoft.com/office/powerpoint/2010/main" val="14697725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vgeni Chaldej, La bandiera sovietica sventola sul Reichstag, 1945,jpeg.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59815" y="427656"/>
            <a:ext cx="7824370" cy="5309241"/>
          </a:xfrm>
        </p:spPr>
      </p:pic>
      <p:sp>
        <p:nvSpPr>
          <p:cNvPr id="5" name="CasellaDiTesto 4"/>
          <p:cNvSpPr txBox="1"/>
          <p:nvPr/>
        </p:nvSpPr>
        <p:spPr>
          <a:xfrm>
            <a:off x="1356723" y="6067857"/>
            <a:ext cx="6430554" cy="369332"/>
          </a:xfrm>
          <a:prstGeom prst="rect">
            <a:avLst/>
          </a:prstGeom>
          <a:noFill/>
        </p:spPr>
        <p:txBody>
          <a:bodyPr wrap="none" rtlCol="0">
            <a:spAutoFit/>
          </a:bodyPr>
          <a:lstStyle/>
          <a:p>
            <a:pPr algn="just"/>
            <a:r>
              <a:rPr lang="it-IT" dirty="0" err="1"/>
              <a:t>Evgeni</a:t>
            </a:r>
            <a:r>
              <a:rPr lang="it-IT" dirty="0"/>
              <a:t> </a:t>
            </a:r>
            <a:r>
              <a:rPr lang="it-IT" dirty="0" err="1"/>
              <a:t>Chaldej</a:t>
            </a:r>
            <a:r>
              <a:rPr lang="it-IT" dirty="0"/>
              <a:t>, </a:t>
            </a:r>
            <a:r>
              <a:rPr lang="it-IT" i="1" dirty="0"/>
              <a:t>La bandiera sovietica sventola sul </a:t>
            </a:r>
            <a:r>
              <a:rPr lang="it-IT" i="1" dirty="0" err="1"/>
              <a:t>Reichstag</a:t>
            </a:r>
            <a:r>
              <a:rPr lang="it-IT" dirty="0"/>
              <a:t>, 1945</a:t>
            </a:r>
          </a:p>
        </p:txBody>
      </p:sp>
    </p:spTree>
    <p:extLst>
      <p:ext uri="{BB962C8B-B14F-4D97-AF65-F5344CB8AC3E}">
        <p14:creationId xmlns:p14="http://schemas.microsoft.com/office/powerpoint/2010/main" val="1001420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Anonimo, Il fotografo americano di origine polacca Arthur Fellig con la sua macchina fotografica Speed Graphic, dicembre 1943.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31605" y="924026"/>
            <a:ext cx="4218450" cy="5178392"/>
          </a:xfrm>
        </p:spPr>
      </p:pic>
      <p:sp>
        <p:nvSpPr>
          <p:cNvPr id="5" name="CasellaDiTesto 4"/>
          <p:cNvSpPr txBox="1"/>
          <p:nvPr/>
        </p:nvSpPr>
        <p:spPr>
          <a:xfrm>
            <a:off x="4701227" y="2800951"/>
            <a:ext cx="4250267" cy="1200329"/>
          </a:xfrm>
          <a:prstGeom prst="rect">
            <a:avLst/>
          </a:prstGeom>
          <a:noFill/>
        </p:spPr>
        <p:txBody>
          <a:bodyPr wrap="square" rtlCol="0">
            <a:spAutoFit/>
          </a:bodyPr>
          <a:lstStyle/>
          <a:p>
            <a:pPr algn="ctr"/>
            <a:r>
              <a:rPr lang="it-IT" dirty="0"/>
              <a:t>Anonimo, </a:t>
            </a:r>
            <a:r>
              <a:rPr lang="it-IT" i="1" dirty="0"/>
              <a:t>Il fotografo americano di origine polacca Arthur </a:t>
            </a:r>
            <a:r>
              <a:rPr lang="it-IT" i="1" dirty="0" err="1"/>
              <a:t>Fellig</a:t>
            </a:r>
            <a:r>
              <a:rPr lang="it-IT" i="1" dirty="0"/>
              <a:t> (</a:t>
            </a:r>
            <a:r>
              <a:rPr lang="it-IT" i="1" dirty="0" err="1"/>
              <a:t>Weegee</a:t>
            </a:r>
            <a:r>
              <a:rPr lang="it-IT" i="1" dirty="0"/>
              <a:t>) con la sua macchina fotografica </a:t>
            </a:r>
            <a:r>
              <a:rPr lang="it-IT" i="1" dirty="0" err="1"/>
              <a:t>Speed</a:t>
            </a:r>
            <a:r>
              <a:rPr lang="it-IT" i="1" dirty="0"/>
              <a:t> </a:t>
            </a:r>
            <a:r>
              <a:rPr lang="it-IT" i="1" dirty="0" err="1"/>
              <a:t>Graphi</a:t>
            </a:r>
            <a:r>
              <a:rPr lang="it-IT" dirty="0" err="1"/>
              <a:t>c</a:t>
            </a:r>
            <a:r>
              <a:rPr lang="it-IT" dirty="0"/>
              <a:t>, dicembre 1943</a:t>
            </a:r>
          </a:p>
        </p:txBody>
      </p:sp>
    </p:spTree>
    <p:extLst>
      <p:ext uri="{BB962C8B-B14F-4D97-AF65-F5344CB8AC3E}">
        <p14:creationId xmlns:p14="http://schemas.microsoft.com/office/powerpoint/2010/main" val="501989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05052" y="322765"/>
            <a:ext cx="7618396" cy="1143000"/>
          </a:xfrm>
        </p:spPr>
        <p:txBody>
          <a:bodyPr>
            <a:normAutofit fontScale="90000"/>
          </a:bodyPr>
          <a:lstStyle/>
          <a:p>
            <a:pPr algn="just"/>
            <a:r>
              <a:rPr lang="it-IT" dirty="0" err="1"/>
              <a:t>Weegee</a:t>
            </a:r>
            <a:r>
              <a:rPr lang="it-IT" dirty="0"/>
              <a:t>, </a:t>
            </a:r>
            <a:r>
              <a:rPr lang="it-IT" i="1" dirty="0" err="1"/>
              <a:t>Weegee</a:t>
            </a:r>
            <a:r>
              <a:rPr lang="it-IT" i="1" dirty="0"/>
              <a:t> by </a:t>
            </a:r>
            <a:r>
              <a:rPr lang="it-IT" i="1" dirty="0" err="1"/>
              <a:t>Weegee</a:t>
            </a:r>
            <a:r>
              <a:rPr lang="it-IT" i="1" dirty="0"/>
              <a:t> </a:t>
            </a:r>
            <a:r>
              <a:rPr lang="it-IT" dirty="0"/>
              <a:t>(1961)</a:t>
            </a:r>
          </a:p>
        </p:txBody>
      </p:sp>
      <p:sp>
        <p:nvSpPr>
          <p:cNvPr id="3" name="Segnaposto contenuto 2"/>
          <p:cNvSpPr>
            <a:spLocks noGrp="1"/>
          </p:cNvSpPr>
          <p:nvPr>
            <p:ph idx="1"/>
          </p:nvPr>
        </p:nvSpPr>
        <p:spPr/>
        <p:txBody>
          <a:bodyPr>
            <a:normAutofit fontScale="62500" lnSpcReduction="20000"/>
          </a:bodyPr>
          <a:lstStyle/>
          <a:p>
            <a:pPr marL="0" indent="0" algn="just">
              <a:buNone/>
            </a:pPr>
            <a:r>
              <a:rPr lang="it-IT" dirty="0"/>
              <a:t>Giornali e agenzie di stampa mi offrivano lavoro. Rispondevo di non essere offensivo. Intendevo rimanere un libero battitore. Mi comperai una nuova </a:t>
            </a:r>
            <a:r>
              <a:rPr lang="it-IT" dirty="0" err="1"/>
              <a:t>Chevry</a:t>
            </a:r>
            <a:r>
              <a:rPr lang="it-IT" dirty="0"/>
              <a:t> coupé del 1938 di color marrone. Ottenni una tessera stampa e un permesso speciale per tenere in macchina una radio di quelle in uso alla polizia. Ero l’unico fotografo ad averla. L’auto diventò la mia casa. Era a due posti, con un bagagliaio molto capiente. Dentro ci tenevo tutto […]. Non ero più legato alla telescrivente degli uffici della polizia. Avevo le ali. Non dovevo più aspettare che il crimine venisse da me. Lo cercavo. La radio della polizia era la mia ancora di salvezza […]. Iniziavo a mezzanotte […]. Dalle due alle tre, incidenti d’auto e incendi […], lavoro di routine che i poliziotti avevano imparato fin dai tempi dell’Accademia di polizia. Alle quattro, la situazione si faceva più vivace. Alle quattro i bar chiudevano, e i giovani erano in giro ubriachi […]. Poi, dalle quattro alle cinque arrivavano le chiamate per furti con scasso e sfondamenti di vetrine di negozi. Dopo le cinque venivano le ore in assoluto più tragiche. C’erano persone che erano state in piedi tutta la notte, tra problemi di salute, soldi, amore. Erano provate sia fisicamente sia mentalmente e finivano per lanciarsi dalla finestra. Non ho mai fotografato un suicida.</a:t>
            </a:r>
          </a:p>
          <a:p>
            <a:endParaRPr lang="it-IT" dirty="0"/>
          </a:p>
        </p:txBody>
      </p:sp>
    </p:spTree>
    <p:extLst>
      <p:ext uri="{BB962C8B-B14F-4D97-AF65-F5344CB8AC3E}">
        <p14:creationId xmlns:p14="http://schemas.microsoft.com/office/powerpoint/2010/main" val="17045128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Weegee.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23182" y="324068"/>
            <a:ext cx="6097637" cy="5345212"/>
          </a:xfrm>
        </p:spPr>
      </p:pic>
      <p:sp>
        <p:nvSpPr>
          <p:cNvPr id="9" name="CasellaDiTesto 8"/>
          <p:cNvSpPr txBox="1"/>
          <p:nvPr/>
        </p:nvSpPr>
        <p:spPr>
          <a:xfrm>
            <a:off x="1786622" y="5957864"/>
            <a:ext cx="5570756" cy="369332"/>
          </a:xfrm>
          <a:prstGeom prst="rect">
            <a:avLst/>
          </a:prstGeom>
          <a:noFill/>
        </p:spPr>
        <p:txBody>
          <a:bodyPr wrap="none" rtlCol="0">
            <a:spAutoFit/>
          </a:bodyPr>
          <a:lstStyle/>
          <a:p>
            <a:r>
              <a:rPr lang="it-IT" dirty="0" err="1"/>
              <a:t>Weegee</a:t>
            </a:r>
            <a:r>
              <a:rPr lang="it-IT" dirty="0"/>
              <a:t> sul luogo del delitto sulla 10th Avenue, New York</a:t>
            </a:r>
          </a:p>
        </p:txBody>
      </p:sp>
    </p:spTree>
    <p:extLst>
      <p:ext uri="{BB962C8B-B14F-4D97-AF65-F5344CB8AC3E}">
        <p14:creationId xmlns:p14="http://schemas.microsoft.com/office/powerpoint/2010/main" val="1173889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842830" y="5938551"/>
            <a:ext cx="5458335" cy="369332"/>
          </a:xfrm>
          <a:prstGeom prst="rect">
            <a:avLst/>
          </a:prstGeom>
          <a:noFill/>
        </p:spPr>
        <p:txBody>
          <a:bodyPr wrap="square" rtlCol="0">
            <a:spAutoFit/>
          </a:bodyPr>
          <a:lstStyle/>
          <a:p>
            <a:pPr algn="just"/>
            <a:r>
              <a:rPr lang="it-IT" dirty="0" err="1"/>
              <a:t>Weegee</a:t>
            </a:r>
            <a:r>
              <a:rPr lang="it-IT" dirty="0"/>
              <a:t>, </a:t>
            </a:r>
            <a:r>
              <a:rPr lang="it-IT" i="1" dirty="0"/>
              <a:t>Andrew Izzo giace morto sul marciapiede</a:t>
            </a:r>
            <a:r>
              <a:rPr lang="it-IT" dirty="0"/>
              <a:t>, 1940</a:t>
            </a:r>
          </a:p>
        </p:txBody>
      </p:sp>
      <p:pic>
        <p:nvPicPr>
          <p:cNvPr id="11" name="Immagine 10">
            <a:extLst>
              <a:ext uri="{FF2B5EF4-FFF2-40B4-BE49-F238E27FC236}">
                <a16:creationId xmlns:a16="http://schemas.microsoft.com/office/drawing/2014/main" id="{488FCB09-328B-0C42-8FB0-55724B3521EB}"/>
              </a:ext>
            </a:extLst>
          </p:cNvPr>
          <p:cNvPicPr>
            <a:picLocks noChangeAspect="1"/>
          </p:cNvPicPr>
          <p:nvPr/>
        </p:nvPicPr>
        <p:blipFill>
          <a:blip r:embed="rId2"/>
          <a:stretch>
            <a:fillRect/>
          </a:stretch>
        </p:blipFill>
        <p:spPr>
          <a:xfrm>
            <a:off x="2444244" y="288762"/>
            <a:ext cx="4255509" cy="5342021"/>
          </a:xfrm>
          <a:prstGeom prst="rect">
            <a:avLst/>
          </a:prstGeom>
        </p:spPr>
      </p:pic>
    </p:spTree>
    <p:extLst>
      <p:ext uri="{BB962C8B-B14F-4D97-AF65-F5344CB8AC3E}">
        <p14:creationId xmlns:p14="http://schemas.microsoft.com/office/powerpoint/2010/main" val="18417928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Anthony Esposito, accusato dell'omicidio di un poliziotto, 194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1"/>
          <a:stretch/>
        </p:blipFill>
        <p:spPr>
          <a:xfrm>
            <a:off x="712270" y="386283"/>
            <a:ext cx="7640287" cy="5352400"/>
          </a:xfrm>
        </p:spPr>
      </p:pic>
      <p:sp>
        <p:nvSpPr>
          <p:cNvPr id="5" name="CasellaDiTesto 4"/>
          <p:cNvSpPr txBox="1"/>
          <p:nvPr/>
        </p:nvSpPr>
        <p:spPr>
          <a:xfrm>
            <a:off x="1106504" y="6014860"/>
            <a:ext cx="6930991" cy="369332"/>
          </a:xfrm>
          <a:prstGeom prst="rect">
            <a:avLst/>
          </a:prstGeom>
          <a:noFill/>
        </p:spPr>
        <p:txBody>
          <a:bodyPr wrap="none" rtlCol="0">
            <a:spAutoFit/>
          </a:bodyPr>
          <a:lstStyle/>
          <a:p>
            <a:pPr algn="just"/>
            <a:r>
              <a:rPr lang="it-IT" dirty="0" err="1"/>
              <a:t>Weegee</a:t>
            </a:r>
            <a:r>
              <a:rPr lang="it-IT" dirty="0"/>
              <a:t>, </a:t>
            </a:r>
            <a:r>
              <a:rPr lang="it-IT" i="1" dirty="0"/>
              <a:t>Anthony Esposito, accusato dell'omicidio di un poliziotto</a:t>
            </a:r>
            <a:r>
              <a:rPr lang="it-IT" dirty="0"/>
              <a:t>, 1941</a:t>
            </a:r>
          </a:p>
        </p:txBody>
      </p:sp>
    </p:spTree>
    <p:extLst>
      <p:ext uri="{BB962C8B-B14F-4D97-AF65-F5344CB8AC3E}">
        <p14:creationId xmlns:p14="http://schemas.microsoft.com/office/powerpoint/2010/main" val="1476426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Charles Sodokoff e Arthur Webber che si coprono il volto con il cappello, 1942, stampa alla gelatina-bromuro d'argento, 26,2 x 33,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24986" y="326241"/>
            <a:ext cx="7894029" cy="5410417"/>
          </a:xfrm>
        </p:spPr>
      </p:pic>
      <p:sp>
        <p:nvSpPr>
          <p:cNvPr id="5" name="CasellaDiTesto 4"/>
          <p:cNvSpPr txBox="1"/>
          <p:nvPr/>
        </p:nvSpPr>
        <p:spPr>
          <a:xfrm>
            <a:off x="352987" y="6016108"/>
            <a:ext cx="8438026" cy="369332"/>
          </a:xfrm>
          <a:prstGeom prst="rect">
            <a:avLst/>
          </a:prstGeom>
          <a:noFill/>
        </p:spPr>
        <p:txBody>
          <a:bodyPr wrap="square" rtlCol="0">
            <a:spAutoFit/>
          </a:bodyPr>
          <a:lstStyle/>
          <a:p>
            <a:pPr algn="ctr"/>
            <a:r>
              <a:rPr lang="it-IT" dirty="0" err="1"/>
              <a:t>Weegee</a:t>
            </a:r>
            <a:r>
              <a:rPr lang="it-IT" dirty="0"/>
              <a:t>, </a:t>
            </a:r>
            <a:r>
              <a:rPr lang="it-IT" i="1" dirty="0"/>
              <a:t>Charles </a:t>
            </a:r>
            <a:r>
              <a:rPr lang="it-IT" i="1" dirty="0" err="1"/>
              <a:t>Sodokoff</a:t>
            </a:r>
            <a:r>
              <a:rPr lang="it-IT" i="1" dirty="0"/>
              <a:t> e Arthur Webber che si coprono il volto con il cappello</a:t>
            </a:r>
            <a:r>
              <a:rPr lang="it-IT" dirty="0"/>
              <a:t>, 1942</a:t>
            </a:r>
          </a:p>
        </p:txBody>
      </p:sp>
    </p:spTree>
    <p:extLst>
      <p:ext uri="{BB962C8B-B14F-4D97-AF65-F5344CB8AC3E}">
        <p14:creationId xmlns:p14="http://schemas.microsoft.com/office/powerpoint/2010/main" val="39852724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Weegee, Scolari di Brooklyn assistono all'uccisione di un giocatore d'azzardo per strada, 1941, stampa ai sali d'argento, 26,2 x 33,5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929866" y="576492"/>
            <a:ext cx="7284268" cy="5075719"/>
          </a:xfrm>
        </p:spPr>
      </p:pic>
      <p:sp>
        <p:nvSpPr>
          <p:cNvPr id="5" name="CasellaDiTesto 4"/>
          <p:cNvSpPr txBox="1"/>
          <p:nvPr/>
        </p:nvSpPr>
        <p:spPr>
          <a:xfrm>
            <a:off x="137464" y="6006983"/>
            <a:ext cx="8869071" cy="369332"/>
          </a:xfrm>
          <a:prstGeom prst="rect">
            <a:avLst/>
          </a:prstGeom>
          <a:noFill/>
        </p:spPr>
        <p:txBody>
          <a:bodyPr wrap="square" rtlCol="0">
            <a:spAutoFit/>
          </a:bodyPr>
          <a:lstStyle/>
          <a:p>
            <a:pPr algn="ctr"/>
            <a:r>
              <a:rPr lang="it-IT" dirty="0" err="1"/>
              <a:t>Weegee</a:t>
            </a:r>
            <a:r>
              <a:rPr lang="it-IT" dirty="0"/>
              <a:t>, </a:t>
            </a:r>
            <a:r>
              <a:rPr lang="it-IT" i="1" dirty="0"/>
              <a:t>Scolari di Brooklyn assistono all'uccisione di un giocatore d'azzardo per strada</a:t>
            </a:r>
            <a:r>
              <a:rPr lang="it-IT" dirty="0"/>
              <a:t>, 1941 </a:t>
            </a:r>
          </a:p>
        </p:txBody>
      </p:sp>
    </p:spTree>
    <p:extLst>
      <p:ext uri="{BB962C8B-B14F-4D97-AF65-F5344CB8AC3E}">
        <p14:creationId xmlns:p14="http://schemas.microsoft.com/office/powerpoint/2010/main" val="2271347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Il cosiddetto processo Krantz. Hilede Scheller sul banco dei testimoni nella sala del tribunale, febbraio 1928,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74121" y="339241"/>
            <a:ext cx="8195758" cy="5734300"/>
          </a:xfrm>
        </p:spPr>
      </p:pic>
      <p:sp>
        <p:nvSpPr>
          <p:cNvPr id="5" name="CasellaDiTesto 4"/>
          <p:cNvSpPr txBox="1"/>
          <p:nvPr/>
        </p:nvSpPr>
        <p:spPr>
          <a:xfrm>
            <a:off x="935371" y="6073541"/>
            <a:ext cx="7273257" cy="646331"/>
          </a:xfrm>
          <a:prstGeom prst="rect">
            <a:avLst/>
          </a:prstGeom>
          <a:noFill/>
        </p:spPr>
        <p:txBody>
          <a:bodyPr wrap="square" rtlCol="0">
            <a:spAutoFit/>
          </a:bodyPr>
          <a:lstStyle/>
          <a:p>
            <a:pPr algn="ctr"/>
            <a:r>
              <a:rPr lang="it-IT" dirty="0"/>
              <a:t>Erich Salomon, </a:t>
            </a:r>
            <a:r>
              <a:rPr lang="it-IT" i="1" dirty="0"/>
              <a:t>Il cosiddetto processo </a:t>
            </a:r>
            <a:r>
              <a:rPr lang="it-IT" i="1" dirty="0" err="1"/>
              <a:t>Krantz</a:t>
            </a:r>
            <a:r>
              <a:rPr lang="it-IT" i="1" dirty="0"/>
              <a:t>. </a:t>
            </a:r>
            <a:r>
              <a:rPr lang="it-IT" i="1" dirty="0" err="1"/>
              <a:t>Hilde</a:t>
            </a:r>
            <a:r>
              <a:rPr lang="it-IT" i="1" dirty="0"/>
              <a:t> </a:t>
            </a:r>
            <a:r>
              <a:rPr lang="it-IT" i="1" dirty="0" err="1"/>
              <a:t>Scheller</a:t>
            </a:r>
            <a:r>
              <a:rPr lang="it-IT" i="1" dirty="0"/>
              <a:t> sul banco dei testimoni nella sala del tribunale</a:t>
            </a:r>
            <a:r>
              <a:rPr lang="it-IT" dirty="0"/>
              <a:t>, febbraio 1928</a:t>
            </a:r>
          </a:p>
        </p:txBody>
      </p:sp>
    </p:spTree>
    <p:extLst>
      <p:ext uri="{BB962C8B-B14F-4D97-AF65-F5344CB8AC3E}">
        <p14:creationId xmlns:p14="http://schemas.microsoft.com/office/powerpoint/2010/main" val="10468394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259921" y="5946527"/>
            <a:ext cx="2624157" cy="369332"/>
          </a:xfrm>
          <a:prstGeom prst="rect">
            <a:avLst/>
          </a:prstGeom>
          <a:noFill/>
        </p:spPr>
        <p:txBody>
          <a:bodyPr wrap="square" rtlCol="0">
            <a:spAutoFit/>
          </a:bodyPr>
          <a:lstStyle/>
          <a:p>
            <a:r>
              <a:rPr lang="nl-NL" dirty="0" err="1"/>
              <a:t>Weegee</a:t>
            </a:r>
            <a:r>
              <a:rPr lang="nl-NL" dirty="0"/>
              <a:t>, </a:t>
            </a:r>
            <a:r>
              <a:rPr lang="nl-NL" i="1" dirty="0" err="1"/>
              <a:t>Naked</a:t>
            </a:r>
            <a:r>
              <a:rPr lang="nl-NL" i="1" dirty="0"/>
              <a:t> City</a:t>
            </a:r>
            <a:r>
              <a:rPr lang="nl-NL" dirty="0"/>
              <a:t>, 1945</a:t>
            </a:r>
            <a:endParaRPr lang="it-IT" dirty="0"/>
          </a:p>
        </p:txBody>
      </p:sp>
      <p:pic>
        <p:nvPicPr>
          <p:cNvPr id="6" name="Immagine 5">
            <a:extLst>
              <a:ext uri="{FF2B5EF4-FFF2-40B4-BE49-F238E27FC236}">
                <a16:creationId xmlns:a16="http://schemas.microsoft.com/office/drawing/2014/main" id="{D588E0E1-39B3-6842-BC32-15BEEEE2527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1935" y="279129"/>
            <a:ext cx="3940131" cy="5573028"/>
          </a:xfrm>
          <a:prstGeom prst="rect">
            <a:avLst/>
          </a:prstGeom>
        </p:spPr>
      </p:pic>
    </p:spTree>
    <p:extLst>
      <p:ext uri="{BB962C8B-B14F-4D97-AF65-F5344CB8AC3E}">
        <p14:creationId xmlns:p14="http://schemas.microsoft.com/office/powerpoint/2010/main" val="1115543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Erich Salomon, Processo dello scassinatore John Hein per l'omicidio di tre poliziotti. L'imputato Hein al momento dell'annuncio della condanna a morte, Coburg, 18 luglio 1928, stampa ai sali d'argento.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161527" y="233364"/>
            <a:ext cx="6820946" cy="5507036"/>
          </a:xfrm>
        </p:spPr>
      </p:pic>
      <p:sp>
        <p:nvSpPr>
          <p:cNvPr id="5" name="CasellaDiTesto 4"/>
          <p:cNvSpPr txBox="1"/>
          <p:nvPr/>
        </p:nvSpPr>
        <p:spPr>
          <a:xfrm>
            <a:off x="190544" y="5981025"/>
            <a:ext cx="8762912" cy="670025"/>
          </a:xfrm>
          <a:prstGeom prst="rect">
            <a:avLst/>
          </a:prstGeom>
          <a:noFill/>
        </p:spPr>
        <p:txBody>
          <a:bodyPr wrap="square" rtlCol="0">
            <a:spAutoFit/>
          </a:bodyPr>
          <a:lstStyle/>
          <a:p>
            <a:pPr algn="ctr"/>
            <a:r>
              <a:rPr lang="it-IT" dirty="0"/>
              <a:t>Erich Salomon, </a:t>
            </a:r>
            <a:r>
              <a:rPr lang="it-IT" i="1" dirty="0"/>
              <a:t>Processo dello scassinatore John </a:t>
            </a:r>
            <a:r>
              <a:rPr lang="it-IT" i="1" dirty="0" err="1"/>
              <a:t>Hein</a:t>
            </a:r>
            <a:r>
              <a:rPr lang="it-IT" i="1" dirty="0"/>
              <a:t> per l'omicidio di tre poliziotti. L'imputato </a:t>
            </a:r>
            <a:r>
              <a:rPr lang="it-IT" i="1" dirty="0" err="1"/>
              <a:t>Hein</a:t>
            </a:r>
            <a:r>
              <a:rPr lang="it-IT" i="1" dirty="0"/>
              <a:t> al momento dell'annuncio della condanna a morte</a:t>
            </a:r>
            <a:r>
              <a:rPr lang="it-IT" dirty="0"/>
              <a:t>, </a:t>
            </a:r>
            <a:r>
              <a:rPr lang="it-IT" dirty="0" err="1"/>
              <a:t>Coburg</a:t>
            </a:r>
            <a:r>
              <a:rPr lang="it-IT" dirty="0"/>
              <a:t>, 18 luglio 1928</a:t>
            </a:r>
          </a:p>
        </p:txBody>
      </p:sp>
    </p:spTree>
    <p:extLst>
      <p:ext uri="{BB962C8B-B14F-4D97-AF65-F5344CB8AC3E}">
        <p14:creationId xmlns:p14="http://schemas.microsoft.com/office/powerpoint/2010/main" val="3767359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Erich Salomon, copertina di Contemporanei famosi in momenti spontanei, 193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47638" y="119063"/>
            <a:ext cx="4557712" cy="6572250"/>
          </a:xfrm>
        </p:spPr>
      </p:pic>
      <p:sp>
        <p:nvSpPr>
          <p:cNvPr id="7" name="CasellaDiTesto 6"/>
          <p:cNvSpPr txBox="1"/>
          <p:nvPr/>
        </p:nvSpPr>
        <p:spPr>
          <a:xfrm>
            <a:off x="4710675" y="3001273"/>
            <a:ext cx="4433325" cy="646331"/>
          </a:xfrm>
          <a:prstGeom prst="rect">
            <a:avLst/>
          </a:prstGeom>
          <a:noFill/>
        </p:spPr>
        <p:txBody>
          <a:bodyPr wrap="square" rtlCol="0">
            <a:spAutoFit/>
          </a:bodyPr>
          <a:lstStyle/>
          <a:p>
            <a:pPr algn="ctr"/>
            <a:r>
              <a:rPr lang="it-IT" dirty="0"/>
              <a:t>Erich Salomon, copertina di </a:t>
            </a:r>
            <a:r>
              <a:rPr lang="it-IT" i="1" dirty="0"/>
              <a:t>Contemporanei famosi in momenti spontanei</a:t>
            </a:r>
            <a:r>
              <a:rPr lang="it-IT" dirty="0"/>
              <a:t>, 1931</a:t>
            </a:r>
          </a:p>
        </p:txBody>
      </p:sp>
    </p:spTree>
    <p:extLst>
      <p:ext uri="{BB962C8B-B14F-4D97-AF65-F5344CB8AC3E}">
        <p14:creationId xmlns:p14="http://schemas.microsoft.com/office/powerpoint/2010/main" val="634210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482600" y="5962708"/>
            <a:ext cx="8178800" cy="646331"/>
          </a:xfrm>
          <a:prstGeom prst="rect">
            <a:avLst/>
          </a:prstGeom>
          <a:noFill/>
        </p:spPr>
        <p:txBody>
          <a:bodyPr wrap="square" rtlCol="0">
            <a:spAutoFit/>
          </a:bodyPr>
          <a:lstStyle/>
          <a:p>
            <a:pPr algn="ctr"/>
            <a:r>
              <a:rPr lang="it-IT" dirty="0"/>
              <a:t>Erich Salomon, </a:t>
            </a:r>
            <a:r>
              <a:rPr lang="it-IT" i="1" dirty="0"/>
              <a:t>Marlene Dietrich telefona alle 4 del mattino, in una delle prime conversazioni telefoniche transatlantiche, alla figlia a Berlino</a:t>
            </a:r>
            <a:r>
              <a:rPr lang="it-IT" dirty="0"/>
              <a:t>, 1930</a:t>
            </a:r>
          </a:p>
        </p:txBody>
      </p:sp>
      <p:pic>
        <p:nvPicPr>
          <p:cNvPr id="5" name="Immagine 4">
            <a:extLst>
              <a:ext uri="{FF2B5EF4-FFF2-40B4-BE49-F238E27FC236}">
                <a16:creationId xmlns:a16="http://schemas.microsoft.com/office/drawing/2014/main" id="{0B6C56D0-ABE4-4A45-AB94-E3BB16B1DC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86590" y="413886"/>
            <a:ext cx="7170821" cy="5367871"/>
          </a:xfrm>
          <a:prstGeom prst="rect">
            <a:avLst/>
          </a:prstGeom>
        </p:spPr>
      </p:pic>
    </p:spTree>
    <p:extLst>
      <p:ext uri="{BB962C8B-B14F-4D97-AF65-F5344CB8AC3E}">
        <p14:creationId xmlns:p14="http://schemas.microsoft.com/office/powerpoint/2010/main" val="1615842089"/>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580</TotalTime>
  <Words>2308</Words>
  <Application>Microsoft Macintosh PowerPoint</Application>
  <PresentationFormat>Presentazione su schermo (4:3)</PresentationFormat>
  <Paragraphs>73</Paragraphs>
  <Slides>60</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60</vt:i4>
      </vt:variant>
    </vt:vector>
  </HeadingPairs>
  <TitlesOfParts>
    <vt:vector size="63" baseType="lpstr">
      <vt:lpstr>Arial</vt:lpstr>
      <vt:lpstr>Calibri</vt:lpstr>
      <vt:lpstr>Nero</vt:lpstr>
      <vt:lpstr>IL FOTOGIORNALISMO E “IL MOMENTO DECISIVO”</vt:lpstr>
      <vt:lpstr>Presentazione standard di PowerPoint</vt:lpstr>
      <vt:lpstr>Presentazione standard di PowerPoint</vt:lpstr>
      <vt:lpstr>Periodici illustrati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Felix H. Man, Dichiarazione (sul fotogiornalismo, 1982)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Luigi Ghirri, Lezioni di fotografia (8 febbraio 1990, pubblicate nel 2010)</vt:lpstr>
      <vt:lpstr>Henri Cartier-Bresson, Il momento decisivo (1952)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Bill Brandt, Dichiarazione (1948)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Weegee, Weegee by Weegee (1961)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FOTOGIORNALISMO E “IL MOMENTO DECISIVO”</dc:title>
  <dc:creator>David</dc:creator>
  <cp:lastModifiedBy>Microsoft Office User</cp:lastModifiedBy>
  <cp:revision>70</cp:revision>
  <dcterms:created xsi:type="dcterms:W3CDTF">2016-04-17T16:03:50Z</dcterms:created>
  <dcterms:modified xsi:type="dcterms:W3CDTF">2023-03-07T13:50:47Z</dcterms:modified>
</cp:coreProperties>
</file>