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301" r:id="rId3"/>
    <p:sldId id="263" r:id="rId4"/>
    <p:sldId id="257" r:id="rId5"/>
    <p:sldId id="258" r:id="rId6"/>
    <p:sldId id="285" r:id="rId7"/>
    <p:sldId id="259" r:id="rId8"/>
    <p:sldId id="260" r:id="rId9"/>
    <p:sldId id="261" r:id="rId10"/>
    <p:sldId id="262" r:id="rId11"/>
    <p:sldId id="264" r:id="rId12"/>
    <p:sldId id="286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3" r:id="rId21"/>
    <p:sldId id="274" r:id="rId22"/>
    <p:sldId id="270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8" r:id="rId33"/>
    <p:sldId id="289" r:id="rId34"/>
    <p:sldId id="290" r:id="rId35"/>
    <p:sldId id="291" r:id="rId36"/>
    <p:sldId id="292" r:id="rId37"/>
    <p:sldId id="293" r:id="rId38"/>
    <p:sldId id="302" r:id="rId39"/>
    <p:sldId id="294" r:id="rId40"/>
    <p:sldId id="287" r:id="rId41"/>
    <p:sldId id="295" r:id="rId42"/>
    <p:sldId id="296" r:id="rId43"/>
    <p:sldId id="297" r:id="rId44"/>
    <p:sldId id="298" r:id="rId45"/>
    <p:sldId id="300" r:id="rId46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97" autoAdjust="0"/>
    <p:restoredTop sz="94662" autoAdjust="0"/>
  </p:normalViewPr>
  <p:slideViewPr>
    <p:cSldViewPr snapToGrid="0" snapToObjects="1">
      <p:cViewPr varScale="1">
        <p:scale>
          <a:sx n="153" d="100"/>
          <a:sy n="153" d="100"/>
        </p:scale>
        <p:origin x="164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D045F-8CD6-D448-B521-85E5B159A712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830" y="534974"/>
            <a:ext cx="7772400" cy="1470025"/>
          </a:xfrm>
        </p:spPr>
        <p:txBody>
          <a:bodyPr/>
          <a:lstStyle/>
          <a:p>
            <a:r>
              <a:rPr lang="it-IT" dirty="0"/>
              <a:t>LE AVANGUARDIE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Dadaismo, Nuova Visione, Costruttivismo, Surrealismo</a:t>
            </a:r>
          </a:p>
        </p:txBody>
      </p:sp>
    </p:spTree>
    <p:extLst>
      <p:ext uri="{BB962C8B-B14F-4D97-AF65-F5344CB8AC3E}">
        <p14:creationId xmlns:p14="http://schemas.microsoft.com/office/powerpoint/2010/main" val="2813014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 Le lacrime (lacrime di vetro), 1932, stampa ai sali d'argento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7110" y="423173"/>
            <a:ext cx="7781028" cy="5559909"/>
          </a:xfrm>
        </p:spPr>
      </p:pic>
      <p:sp>
        <p:nvSpPr>
          <p:cNvPr id="5" name="CasellaDiTesto 4"/>
          <p:cNvSpPr txBox="1"/>
          <p:nvPr/>
        </p:nvSpPr>
        <p:spPr>
          <a:xfrm>
            <a:off x="687110" y="6174393"/>
            <a:ext cx="780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Le lacrime (lacrime di vetro)</a:t>
            </a:r>
            <a:r>
              <a:rPr lang="it-IT" dirty="0"/>
              <a:t>, 1932, stampa alla gelatina ai sali d’argento 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1865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095875" y="3140276"/>
            <a:ext cx="3994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</a:t>
            </a:r>
            <a:r>
              <a:rPr lang="it-IT" i="1" dirty="0"/>
              <a:t>La coppia di ballerine </a:t>
            </a:r>
            <a:r>
              <a:rPr lang="it-IT" i="1" dirty="0" err="1"/>
              <a:t>Olly</a:t>
            </a:r>
            <a:r>
              <a:rPr lang="it-IT" i="1" dirty="0"/>
              <a:t> e Dolly</a:t>
            </a:r>
            <a:r>
              <a:rPr lang="it-IT" dirty="0"/>
              <a:t>, 1925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FD29D47-27A9-7240-B7D1-724B3F191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77" y="382310"/>
            <a:ext cx="4959869" cy="616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97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</a:t>
            </a:r>
            <a:r>
              <a:rPr lang="it-IT" i="1" dirty="0"/>
              <a:t>Un nuovo strumento per la visione</a:t>
            </a:r>
            <a:r>
              <a:rPr lang="it-IT" dirty="0"/>
              <a:t> (1932)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it-IT" dirty="0"/>
              <a:t>Tutte le interpretazioni della fotografia sono state, finora, influenzate da concetti estetico-filosofici che sono alla base dell’interpretazione della pittura. Per molto tempo si è ritenuto che essi potessero essere applicati anche alla fotografia. Fino a oggi quest’ultima si è sviluppata nel quadro di uno stretto rapporto di dipendenza nei confronti delle forme tradizionali della pittura e, come la pittura, è passata attraverso le successive fasi di tutti i vari “</a:t>
            </a:r>
            <a:r>
              <a:rPr lang="it-IT" dirty="0" err="1"/>
              <a:t>ismi</a:t>
            </a:r>
            <a:r>
              <a:rPr lang="it-IT" dirty="0"/>
              <a:t>” artistici senza trarne il minimo vantaggio […]. In questo contesto non insisteremo mai abbastanza su un fatto: poco importa se la fotografia produca o meno una forma d’“arte”. L’unica vera misura del suo valore futuro verrà data dalle sue regole di base e non dalla opinione dei critici d’arte. È già un caso senza precedenti che una forma di espressione così “meccanica” come la fotografia – che per giunta viene considerata con un certo sdegnoso disprezzo sul piano artistico e creativo – abbia conquistato un tale peso e un tale potere e sia diventata, nel breve arco di un secolo, una delle forma visive oggettive più importanti.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3580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-Nagy, Pittura Fotografia Film, Albert Langen Verlag, Monaco, 1927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008" y="450573"/>
            <a:ext cx="4622800" cy="6202018"/>
          </a:xfrm>
        </p:spPr>
      </p:pic>
      <p:sp>
        <p:nvSpPr>
          <p:cNvPr id="5" name="CasellaDiTesto 4"/>
          <p:cNvSpPr txBox="1"/>
          <p:nvPr/>
        </p:nvSpPr>
        <p:spPr>
          <a:xfrm>
            <a:off x="5133746" y="2845401"/>
            <a:ext cx="3692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László</a:t>
            </a:r>
            <a:r>
              <a:rPr lang="de-DE" dirty="0"/>
              <a:t> Moholy-Nagy, </a:t>
            </a:r>
            <a:r>
              <a:rPr lang="de-DE" dirty="0" err="1"/>
              <a:t>copertina</a:t>
            </a:r>
            <a:r>
              <a:rPr lang="de-DE" dirty="0"/>
              <a:t> di </a:t>
            </a:r>
            <a:r>
              <a:rPr lang="de-DE" i="1" dirty="0"/>
              <a:t>Malerei Photographie Film</a:t>
            </a:r>
            <a:r>
              <a:rPr lang="de-DE" dirty="0"/>
              <a:t> (</a:t>
            </a:r>
            <a:r>
              <a:rPr lang="de-DE" i="1" dirty="0" err="1"/>
              <a:t>Pittura</a:t>
            </a:r>
            <a:r>
              <a:rPr lang="de-DE" i="1" dirty="0"/>
              <a:t> </a:t>
            </a:r>
            <a:r>
              <a:rPr lang="de-DE" i="1" dirty="0" err="1"/>
              <a:t>Fotografia</a:t>
            </a:r>
            <a:r>
              <a:rPr lang="de-DE" i="1" dirty="0"/>
              <a:t> Film)</a:t>
            </a:r>
            <a:r>
              <a:rPr lang="de-DE" dirty="0"/>
              <a:t>, Albert Langen Verlag, Monaco 1925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4785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971038" y="3000461"/>
            <a:ext cx="3974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László</a:t>
            </a:r>
            <a:r>
              <a:rPr lang="hu-HU" dirty="0"/>
              <a:t> Moholy-Nagy, </a:t>
            </a:r>
            <a:r>
              <a:rPr lang="hu-HU" i="1" dirty="0"/>
              <a:t>Bambole</a:t>
            </a:r>
            <a:r>
              <a:rPr lang="hu-HU" dirty="0"/>
              <a:t>: ”L’articolarsi dei chiaroscuri e il reticolo d’ombre sospingono il giocattolo in una </a:t>
            </a:r>
            <a:r>
              <a:rPr lang="hu-HU" dirty="0" err="1"/>
              <a:t>dimensione</a:t>
            </a:r>
            <a:r>
              <a:rPr lang="hu-HU" dirty="0"/>
              <a:t> </a:t>
            </a:r>
            <a:r>
              <a:rPr lang="hu-HU" dirty="0" err="1"/>
              <a:t>fantastica</a:t>
            </a:r>
            <a:r>
              <a:rPr lang="it-IT" dirty="0"/>
              <a:t>.</a:t>
            </a:r>
            <a:r>
              <a:rPr lang="hu-HU" dirty="0"/>
              <a:t>”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D230011-1756-A14B-8E7E-AA19AAE6D1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817" y="667932"/>
            <a:ext cx="4405069" cy="586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95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-Nagy, ipresa dall'alto, DIDA P. 91036744256a1c89f226c7a385fff58ca929e2387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200" y="195263"/>
            <a:ext cx="4691063" cy="6324600"/>
          </a:xfrm>
        </p:spPr>
      </p:pic>
      <p:sp>
        <p:nvSpPr>
          <p:cNvPr id="5" name="CasellaDiTesto 4"/>
          <p:cNvSpPr txBox="1"/>
          <p:nvPr/>
        </p:nvSpPr>
        <p:spPr>
          <a:xfrm>
            <a:off x="5224301" y="2757398"/>
            <a:ext cx="3707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Ripresa dall’alto: “Il fascino dell’immagine non risiede nell’oggetto ma nella vista dall’alto e nei rapporti ben ponderati.”</a:t>
            </a:r>
          </a:p>
        </p:txBody>
      </p:sp>
    </p:spTree>
    <p:extLst>
      <p:ext uri="{BB962C8B-B14F-4D97-AF65-F5344CB8AC3E}">
        <p14:creationId xmlns:p14="http://schemas.microsoft.com/office/powerpoint/2010/main" val="188744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-Nagy, Balconi Bauhaus, 1926, stampa ai sali d'argento, 49,5 x 39,3 cm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408" y="299279"/>
            <a:ext cx="4707487" cy="6207538"/>
          </a:xfrm>
        </p:spPr>
      </p:pic>
      <p:sp>
        <p:nvSpPr>
          <p:cNvPr id="5" name="CasellaDiTesto 4"/>
          <p:cNvSpPr txBox="1"/>
          <p:nvPr/>
        </p:nvSpPr>
        <p:spPr>
          <a:xfrm>
            <a:off x="5032145" y="3004563"/>
            <a:ext cx="4111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</a:t>
            </a:r>
            <a:r>
              <a:rPr lang="it-IT" i="1" dirty="0"/>
              <a:t>Balconi Bauhaus</a:t>
            </a:r>
            <a:r>
              <a:rPr lang="it-IT" dirty="0"/>
              <a:t>, 1926, stampa alla gelatina ai sali d’argento</a:t>
            </a:r>
          </a:p>
        </p:txBody>
      </p:sp>
    </p:spTree>
    <p:extLst>
      <p:ext uri="{BB962C8B-B14F-4D97-AF65-F5344CB8AC3E}">
        <p14:creationId xmlns:p14="http://schemas.microsoft.com/office/powerpoint/2010/main" val="1098694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 Nagy, Vista di Berlino dalla torre della radio, 1928, stampa ai sali d'argento su cartoncino, 24,5 x 18,9 cm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30" y="226598"/>
            <a:ext cx="4708525" cy="6392862"/>
          </a:xfrm>
        </p:spPr>
      </p:pic>
      <p:sp>
        <p:nvSpPr>
          <p:cNvPr id="5" name="CasellaDiTesto 4"/>
          <p:cNvSpPr txBox="1"/>
          <p:nvPr/>
        </p:nvSpPr>
        <p:spPr>
          <a:xfrm>
            <a:off x="4882693" y="2888237"/>
            <a:ext cx="4287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</a:t>
            </a:r>
            <a:r>
              <a:rPr lang="it-IT" dirty="0"/>
              <a:t> </a:t>
            </a:r>
            <a:r>
              <a:rPr lang="it-IT" dirty="0" err="1"/>
              <a:t>Nagy</a:t>
            </a:r>
            <a:r>
              <a:rPr lang="it-IT" dirty="0"/>
              <a:t>, </a:t>
            </a:r>
            <a:r>
              <a:rPr lang="it-IT" i="1" dirty="0"/>
              <a:t>Vista di Berlino dalla Torre della Radio</a:t>
            </a:r>
            <a:r>
              <a:rPr lang="it-IT" dirty="0"/>
              <a:t>, 1928, stampa alla gelatina ai sali d’argento</a:t>
            </a:r>
          </a:p>
        </p:txBody>
      </p:sp>
    </p:spTree>
    <p:extLst>
      <p:ext uri="{BB962C8B-B14F-4D97-AF65-F5344CB8AC3E}">
        <p14:creationId xmlns:p14="http://schemas.microsoft.com/office/powerpoint/2010/main" val="1699847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Herbert Bayer, Solitario metropolitano, 1932 ~ Lonely Metropolitan, 193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544" y="341036"/>
            <a:ext cx="4354879" cy="6188973"/>
          </a:xfrm>
        </p:spPr>
      </p:pic>
      <p:sp>
        <p:nvSpPr>
          <p:cNvPr id="5" name="CasellaDiTesto 4"/>
          <p:cNvSpPr txBox="1"/>
          <p:nvPr/>
        </p:nvSpPr>
        <p:spPr>
          <a:xfrm>
            <a:off x="4715565" y="3066190"/>
            <a:ext cx="4428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Herbert Bayer, </a:t>
            </a:r>
            <a:r>
              <a:rPr lang="it-IT" i="1" dirty="0"/>
              <a:t>Solitario metropolitano</a:t>
            </a:r>
            <a:r>
              <a:rPr lang="it-IT" dirty="0"/>
              <a:t>, 1932 </a:t>
            </a:r>
          </a:p>
        </p:txBody>
      </p:sp>
    </p:spTree>
    <p:extLst>
      <p:ext uri="{BB962C8B-B14F-4D97-AF65-F5344CB8AC3E}">
        <p14:creationId xmlns:p14="http://schemas.microsoft.com/office/powerpoint/2010/main" val="3814314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Herbert Bayer, Umanamente impossibile, 1932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046" y="608673"/>
            <a:ext cx="4371216" cy="5467272"/>
          </a:xfrm>
        </p:spPr>
      </p:pic>
      <p:sp>
        <p:nvSpPr>
          <p:cNvPr id="5" name="CasellaDiTesto 4"/>
          <p:cNvSpPr txBox="1"/>
          <p:nvPr/>
        </p:nvSpPr>
        <p:spPr>
          <a:xfrm>
            <a:off x="4611758" y="3157643"/>
            <a:ext cx="464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Herbert Bayer, </a:t>
            </a:r>
            <a:r>
              <a:rPr lang="it-IT" i="1" dirty="0"/>
              <a:t>Umanamente impossibile</a:t>
            </a:r>
            <a:r>
              <a:rPr lang="it-IT" dirty="0"/>
              <a:t>, 1932</a:t>
            </a:r>
          </a:p>
        </p:txBody>
      </p:sp>
    </p:spTree>
    <p:extLst>
      <p:ext uri="{BB962C8B-B14F-4D97-AF65-F5344CB8AC3E}">
        <p14:creationId xmlns:p14="http://schemas.microsoft.com/office/powerpoint/2010/main" val="3679989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4902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Wieland</a:t>
            </a:r>
            <a:r>
              <a:rPr lang="it-IT" dirty="0"/>
              <a:t> </a:t>
            </a:r>
            <a:r>
              <a:rPr lang="it-IT" dirty="0" err="1"/>
              <a:t>Herzfelde</a:t>
            </a:r>
            <a:r>
              <a:rPr lang="it-IT" dirty="0"/>
              <a:t>: 1920, Berlino, introduzione alla mostra “</a:t>
            </a:r>
            <a:r>
              <a:rPr lang="it-IT" dirty="0" err="1"/>
              <a:t>Erste</a:t>
            </a:r>
            <a:r>
              <a:rPr lang="it-IT" dirty="0"/>
              <a:t> </a:t>
            </a:r>
            <a:r>
              <a:rPr lang="it-IT" dirty="0" err="1"/>
              <a:t>Internationale</a:t>
            </a:r>
            <a:r>
              <a:rPr lang="it-IT" dirty="0"/>
              <a:t> Dada-Messe”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93283" y="211422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it-IT" dirty="0"/>
              <a:t>La pittura una volta aveva il preciso scopo di permettere alle persone di vedere cose, paesaggi, animali, edifici, eccetera, che queste non potevano vedere con i loro occhi. Oggi questi compiti sono stati assunti dalla fotografia e dal cinema, che li eseguono in modo incomparabilmente più preciso dei pittori di qualsiasi epoca […]. I dadaisti dicono: se un tempo sforzi e amore venivano spesi nel dipingere un corpo, un fiore, un cappello, un’ombra, eccetera, noi dobbiamo semplicemente prendere le forbici e ritagliare tutte le cose che ci servono dai dipinti, dalle riproduzioni fotografiche.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4122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 descr="Umbo, copertina di Il reporter volante. Egon Erwin Kisch, 19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0696" y="131211"/>
            <a:ext cx="4165600" cy="6578600"/>
          </a:xfrm>
        </p:spPr>
      </p:pic>
      <p:sp>
        <p:nvSpPr>
          <p:cNvPr id="9" name="CasellaDiTesto 8"/>
          <p:cNvSpPr txBox="1"/>
          <p:nvPr/>
        </p:nvSpPr>
        <p:spPr>
          <a:xfrm>
            <a:off x="4804649" y="2940510"/>
            <a:ext cx="404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Umbo</a:t>
            </a:r>
            <a:r>
              <a:rPr lang="it-IT" dirty="0"/>
              <a:t>, copertina di </a:t>
            </a:r>
            <a:r>
              <a:rPr lang="it-IT" i="1" dirty="0"/>
              <a:t>Il reporter volante</a:t>
            </a:r>
            <a:r>
              <a:rPr lang="it-IT" dirty="0"/>
              <a:t>. </a:t>
            </a:r>
            <a:r>
              <a:rPr lang="it-IT" dirty="0" err="1"/>
              <a:t>Egon</a:t>
            </a:r>
            <a:r>
              <a:rPr lang="it-IT" dirty="0"/>
              <a:t> Erwin </a:t>
            </a:r>
            <a:r>
              <a:rPr lang="it-IT" dirty="0" err="1"/>
              <a:t>Kisch</a:t>
            </a:r>
            <a:r>
              <a:rPr lang="it-IT" dirty="0"/>
              <a:t>, 1926</a:t>
            </a:r>
          </a:p>
        </p:txBody>
      </p:sp>
    </p:spTree>
    <p:extLst>
      <p:ext uri="{BB962C8B-B14F-4D97-AF65-F5344CB8AC3E}">
        <p14:creationId xmlns:p14="http://schemas.microsoft.com/office/powerpoint/2010/main" val="3949659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Film und Foto, Manifesto della mostra &quot;Film und Foto&quot; (Ruge - Tschichold), Stoccarda, 18 maggio - 7 luglio 1929, litografia, 84 x 58,5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043" y="195263"/>
            <a:ext cx="4611758" cy="6357937"/>
          </a:xfrm>
        </p:spPr>
      </p:pic>
      <p:sp>
        <p:nvSpPr>
          <p:cNvPr id="5" name="CasellaDiTesto 4"/>
          <p:cNvSpPr txBox="1"/>
          <p:nvPr/>
        </p:nvSpPr>
        <p:spPr>
          <a:xfrm>
            <a:off x="5121963" y="2912566"/>
            <a:ext cx="3889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Manifesto della mostra </a:t>
            </a:r>
            <a:r>
              <a:rPr lang="it-IT" i="1" dirty="0"/>
              <a:t>Film</a:t>
            </a:r>
            <a:r>
              <a:rPr lang="it-IT" dirty="0"/>
              <a:t> </a:t>
            </a:r>
            <a:r>
              <a:rPr lang="it-IT" i="1" dirty="0"/>
              <a:t>und Foto </a:t>
            </a:r>
            <a:r>
              <a:rPr lang="it-IT" dirty="0"/>
              <a:t>(</a:t>
            </a:r>
            <a:r>
              <a:rPr lang="it-IT" dirty="0" err="1"/>
              <a:t>Ruge</a:t>
            </a:r>
            <a:r>
              <a:rPr lang="it-IT" dirty="0"/>
              <a:t> - </a:t>
            </a:r>
            <a:r>
              <a:rPr lang="it-IT" dirty="0" err="1"/>
              <a:t>Tschichold</a:t>
            </a:r>
            <a:r>
              <a:rPr lang="it-IT" dirty="0"/>
              <a:t>), Stoccarda, </a:t>
            </a:r>
          </a:p>
          <a:p>
            <a:pPr algn="ctr"/>
            <a:r>
              <a:rPr lang="it-IT" dirty="0"/>
              <a:t>18 maggio - 7 luglio 1929, litografia</a:t>
            </a:r>
          </a:p>
        </p:txBody>
      </p:sp>
    </p:spTree>
    <p:extLst>
      <p:ext uri="{BB962C8B-B14F-4D97-AF65-F5344CB8AC3E}">
        <p14:creationId xmlns:p14="http://schemas.microsoft.com/office/powerpoint/2010/main" val="356218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l Lissitzky, Autoritratto (Il costruttore), 1924, stampa ai sali d'argento, 7,6 x 8,5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157" y="352288"/>
            <a:ext cx="7011045" cy="5597937"/>
          </a:xfrm>
        </p:spPr>
      </p:pic>
      <p:sp>
        <p:nvSpPr>
          <p:cNvPr id="5" name="CasellaDiTesto 4"/>
          <p:cNvSpPr txBox="1"/>
          <p:nvPr/>
        </p:nvSpPr>
        <p:spPr>
          <a:xfrm>
            <a:off x="1928924" y="6100211"/>
            <a:ext cx="5293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El</a:t>
            </a:r>
            <a:r>
              <a:rPr lang="it-IT" dirty="0"/>
              <a:t> </a:t>
            </a:r>
            <a:r>
              <a:rPr lang="it-IT" dirty="0" err="1"/>
              <a:t>Lissitzky</a:t>
            </a:r>
            <a:r>
              <a:rPr lang="it-IT" dirty="0"/>
              <a:t>, </a:t>
            </a:r>
            <a:r>
              <a:rPr lang="it-IT" i="1" dirty="0"/>
              <a:t>Autoritratto (Il costruttore</a:t>
            </a:r>
            <a:r>
              <a:rPr lang="it-IT" dirty="0"/>
              <a:t>), 1924, </a:t>
            </a:r>
          </a:p>
          <a:p>
            <a:pPr algn="ctr"/>
            <a:r>
              <a:rPr lang="it-IT" dirty="0"/>
              <a:t>stampa alla gelatina ai sali d’argento</a:t>
            </a:r>
          </a:p>
        </p:txBody>
      </p:sp>
    </p:spTree>
    <p:extLst>
      <p:ext uri="{BB962C8B-B14F-4D97-AF65-F5344CB8AC3E}">
        <p14:creationId xmlns:p14="http://schemas.microsoft.com/office/powerpoint/2010/main" val="3613147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fotomontaggio per la copertina di Pro eto, di Vladimir Mayakowsky, 192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435" y="104706"/>
            <a:ext cx="4081463" cy="6561137"/>
          </a:xfrm>
        </p:spPr>
      </p:pic>
      <p:sp>
        <p:nvSpPr>
          <p:cNvPr id="5" name="CasellaDiTesto 4"/>
          <p:cNvSpPr txBox="1"/>
          <p:nvPr/>
        </p:nvSpPr>
        <p:spPr>
          <a:xfrm>
            <a:off x="4672130" y="2923609"/>
            <a:ext cx="4233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fotomontaggio per la copertina di </a:t>
            </a:r>
            <a:r>
              <a:rPr lang="it-IT" i="1" dirty="0"/>
              <a:t>Pro </a:t>
            </a:r>
            <a:r>
              <a:rPr lang="it-IT" i="1" dirty="0" err="1"/>
              <a:t>eto</a:t>
            </a:r>
            <a:r>
              <a:rPr lang="it-IT" dirty="0"/>
              <a:t>, di Vladimir Majakovskij, 1923</a:t>
            </a:r>
          </a:p>
        </p:txBody>
      </p:sp>
    </p:spTree>
    <p:extLst>
      <p:ext uri="{BB962C8B-B14F-4D97-AF65-F5344CB8AC3E}">
        <p14:creationId xmlns:p14="http://schemas.microsoft.com/office/powerpoint/2010/main" val="4051386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Pro Eto, 1923, stampa fotografica, 22,2 x 14,4 cm (formato pagina)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503" y="213346"/>
            <a:ext cx="4437062" cy="6443662"/>
          </a:xfrm>
        </p:spPr>
      </p:pic>
      <p:sp>
        <p:nvSpPr>
          <p:cNvPr id="5" name="CasellaDiTesto 4"/>
          <p:cNvSpPr txBox="1"/>
          <p:nvPr/>
        </p:nvSpPr>
        <p:spPr>
          <a:xfrm>
            <a:off x="5314122" y="3250511"/>
            <a:ext cx="3564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Pro </a:t>
            </a:r>
            <a:r>
              <a:rPr lang="it-IT" i="1" dirty="0" err="1"/>
              <a:t>Eto</a:t>
            </a:r>
            <a:r>
              <a:rPr lang="it-IT" dirty="0"/>
              <a:t>, 1923 </a:t>
            </a:r>
          </a:p>
        </p:txBody>
      </p:sp>
    </p:spTree>
    <p:extLst>
      <p:ext uri="{BB962C8B-B14F-4D97-AF65-F5344CB8AC3E}">
        <p14:creationId xmlns:p14="http://schemas.microsoft.com/office/powerpoint/2010/main" val="522016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Uomo in equilibrio su una torre, 1923 (da un fotocollage per Pro Eto), fotografia ai sali d'argentoda un fotocollage, 19,7 x 12,9 cm (immagine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80010"/>
            <a:ext cx="4554537" cy="6527800"/>
          </a:xfrm>
        </p:spPr>
      </p:pic>
      <p:sp>
        <p:nvSpPr>
          <p:cNvPr id="5" name="CasellaDiTesto 4"/>
          <p:cNvSpPr txBox="1"/>
          <p:nvPr/>
        </p:nvSpPr>
        <p:spPr>
          <a:xfrm>
            <a:off x="4764156" y="3120744"/>
            <a:ext cx="4206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Uomo in equilibrio su una torre</a:t>
            </a:r>
            <a:r>
              <a:rPr lang="it-IT" dirty="0"/>
              <a:t>, 1923, </a:t>
            </a:r>
            <a:r>
              <a:rPr lang="it-IT" dirty="0" err="1"/>
              <a:t>fotocollage</a:t>
            </a:r>
            <a:r>
              <a:rPr lang="it-IT" dirty="0"/>
              <a:t> per </a:t>
            </a:r>
            <a:r>
              <a:rPr lang="it-IT" i="1" dirty="0"/>
              <a:t>Pro </a:t>
            </a:r>
            <a:r>
              <a:rPr lang="it-IT" i="1" dirty="0" err="1"/>
              <a:t>Eto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9831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Osip Brik, 192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95263"/>
            <a:ext cx="4775200" cy="6408737"/>
          </a:xfrm>
        </p:spPr>
      </p:pic>
      <p:sp>
        <p:nvSpPr>
          <p:cNvPr id="5" name="CasellaDiTesto 4"/>
          <p:cNvSpPr txBox="1"/>
          <p:nvPr/>
        </p:nvSpPr>
        <p:spPr>
          <a:xfrm>
            <a:off x="4945063" y="3078634"/>
            <a:ext cx="4000154" cy="64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/>
              <a:t>Aleksandr </a:t>
            </a:r>
            <a:r>
              <a:rPr lang="it-IT" dirty="0" err="1"/>
              <a:t>Rodčenko</a:t>
            </a:r>
            <a:r>
              <a:rPr lang="hr-HR" dirty="0"/>
              <a:t>, ritratto di </a:t>
            </a:r>
            <a:r>
              <a:rPr lang="hr-HR" i="1" dirty="0"/>
              <a:t>Osip Brik</a:t>
            </a:r>
            <a:r>
              <a:rPr lang="hr-HR" dirty="0"/>
              <a:t>, 1924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2607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Scala antincendio, 192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8" y="246063"/>
            <a:ext cx="4622800" cy="6340475"/>
          </a:xfrm>
        </p:spPr>
      </p:pic>
      <p:sp>
        <p:nvSpPr>
          <p:cNvPr id="5" name="CasellaDiTesto 4"/>
          <p:cNvSpPr txBox="1"/>
          <p:nvPr/>
        </p:nvSpPr>
        <p:spPr>
          <a:xfrm>
            <a:off x="4596507" y="3093134"/>
            <a:ext cx="4733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Scala antincendio</a:t>
            </a:r>
            <a:r>
              <a:rPr lang="it-IT" dirty="0"/>
              <a:t>, 1925</a:t>
            </a:r>
          </a:p>
        </p:txBody>
      </p:sp>
    </p:spTree>
    <p:extLst>
      <p:ext uri="{BB962C8B-B14F-4D97-AF65-F5344CB8AC3E}">
        <p14:creationId xmlns:p14="http://schemas.microsoft.com/office/powerpoint/2010/main" val="6100686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Aleksandr Rodcenko, Assembramento per una manifestazione, Mosca, 1928, stampa ai sali d'argento, 49,5 x 35,3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44463"/>
            <a:ext cx="3843337" cy="6561137"/>
          </a:xfrm>
        </p:spPr>
      </p:pic>
      <p:sp>
        <p:nvSpPr>
          <p:cNvPr id="7" name="CasellaDiTesto 6"/>
          <p:cNvSpPr txBox="1"/>
          <p:nvPr/>
        </p:nvSpPr>
        <p:spPr>
          <a:xfrm>
            <a:off x="4237749" y="3101865"/>
            <a:ext cx="4574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Assembramento per una manifestazione</a:t>
            </a:r>
            <a:r>
              <a:rPr lang="it-IT" dirty="0"/>
              <a:t>, Mosca, 1928 </a:t>
            </a:r>
          </a:p>
        </p:txBody>
      </p:sp>
    </p:spTree>
    <p:extLst>
      <p:ext uri="{BB962C8B-B14F-4D97-AF65-F5344CB8AC3E}">
        <p14:creationId xmlns:p14="http://schemas.microsoft.com/office/powerpoint/2010/main" val="11656087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Scale, 1930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7042" y="319364"/>
            <a:ext cx="8189636" cy="5831565"/>
          </a:xfrm>
        </p:spPr>
      </p:pic>
      <p:sp>
        <p:nvSpPr>
          <p:cNvPr id="5" name="CasellaDiTesto 4"/>
          <p:cNvSpPr txBox="1"/>
          <p:nvPr/>
        </p:nvSpPr>
        <p:spPr>
          <a:xfrm>
            <a:off x="2931778" y="6338749"/>
            <a:ext cx="3360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err="1"/>
              <a:t>Aleksandr</a:t>
            </a:r>
            <a:r>
              <a:rPr lang="pl-PL" dirty="0"/>
              <a:t> </a:t>
            </a:r>
            <a:r>
              <a:rPr lang="it-IT" dirty="0" err="1"/>
              <a:t>Rodčenko</a:t>
            </a:r>
            <a:r>
              <a:rPr lang="pl-PL" dirty="0"/>
              <a:t>, </a:t>
            </a:r>
            <a:r>
              <a:rPr lang="pl-PL" i="1" dirty="0" err="1"/>
              <a:t>Scale</a:t>
            </a:r>
            <a:r>
              <a:rPr lang="pl-PL" dirty="0"/>
              <a:t>, 1930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0189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Hannah Hoch, Taglio con coltello da cucina Dada attraverso la pancia della repubblica di Weimar, 1919, collage, 114 x 90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712" y="438716"/>
            <a:ext cx="4583580" cy="5850626"/>
          </a:xfrm>
        </p:spPr>
      </p:pic>
      <p:sp>
        <p:nvSpPr>
          <p:cNvPr id="5" name="CasellaDiTesto 4"/>
          <p:cNvSpPr txBox="1"/>
          <p:nvPr/>
        </p:nvSpPr>
        <p:spPr>
          <a:xfrm>
            <a:off x="5031873" y="2763865"/>
            <a:ext cx="3938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Hannah</a:t>
            </a:r>
            <a:r>
              <a:rPr lang="it-IT" dirty="0"/>
              <a:t> </a:t>
            </a:r>
            <a:r>
              <a:rPr lang="it-IT" dirty="0" err="1"/>
              <a:t>Höch</a:t>
            </a:r>
            <a:r>
              <a:rPr lang="it-IT" dirty="0"/>
              <a:t>, </a:t>
            </a:r>
            <a:r>
              <a:rPr lang="it-IT" i="1" dirty="0"/>
              <a:t>Taglio con coltello da cucina Dada attraverso la pancia della repubblica di Weimar</a:t>
            </a:r>
            <a:r>
              <a:rPr lang="it-IT" dirty="0"/>
              <a:t>, 1919, collage, 114  x  90 cm</a:t>
            </a:r>
          </a:p>
        </p:txBody>
      </p:sp>
    </p:spTree>
    <p:extLst>
      <p:ext uri="{BB962C8B-B14F-4D97-AF65-F5344CB8AC3E}">
        <p14:creationId xmlns:p14="http://schemas.microsoft.com/office/powerpoint/2010/main" val="4054196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Ragazza con una Leica, 193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403" y="403305"/>
            <a:ext cx="4205563" cy="5856126"/>
          </a:xfrm>
        </p:spPr>
      </p:pic>
      <p:sp>
        <p:nvSpPr>
          <p:cNvPr id="5" name="CasellaDiTesto 4"/>
          <p:cNvSpPr txBox="1"/>
          <p:nvPr/>
        </p:nvSpPr>
        <p:spPr>
          <a:xfrm>
            <a:off x="4206091" y="3146702"/>
            <a:ext cx="5110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Ragazza con una Leica</a:t>
            </a:r>
            <a:r>
              <a:rPr lang="it-IT" dirty="0"/>
              <a:t>, 1934</a:t>
            </a:r>
          </a:p>
        </p:txBody>
      </p:sp>
    </p:spTree>
    <p:extLst>
      <p:ext uri="{BB962C8B-B14F-4D97-AF65-F5344CB8AC3E}">
        <p14:creationId xmlns:p14="http://schemas.microsoft.com/office/powerpoint/2010/main" val="40642373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Nota </a:t>
            </a:r>
            <a:r>
              <a:rPr lang="it-IT" dirty="0"/>
              <a:t>(1976)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Durante i miei primi anni a Parigi, a partire dal 1924, vivevo di notte, andavo a letto all’alba, mi alzavo al tramonto, vagavo per la città da </a:t>
            </a:r>
            <a:r>
              <a:rPr lang="it-IT" dirty="0" err="1"/>
              <a:t>Montparnasse</a:t>
            </a:r>
            <a:r>
              <a:rPr lang="it-IT" dirty="0"/>
              <a:t> a Montmartre. E nonostante avessi sempre ignorato la fotografia e anzi l’avessi anche in antipatia, mi spinse a diventare fotografo il desiderio di raccontare tutte le cose che mi incantavano nella Parigi notturna che stavo vivendo. Così nacque </a:t>
            </a:r>
            <a:r>
              <a:rPr lang="it-IT" i="1" dirty="0"/>
              <a:t>Paris de </a:t>
            </a:r>
            <a:r>
              <a:rPr lang="it-IT" i="1" dirty="0" err="1"/>
              <a:t>nuit</a:t>
            </a:r>
            <a:r>
              <a:rPr lang="it-IT" dirty="0"/>
              <a:t>, pubblicato nel 1933 […]. Ero ansioso di penetrare in questo altro mondo ai margini, il segreto, sinistro mondo di criminali, emarginati, violenti, magnaccia, puttane, tossicomani, omosessuali. A torto o a ragione, sentivo che questo mondo underground rappresentava Parigi nei suoi aspetti meno cosmopoliti e invece più vivi, più autentici, che in questi volti particolari di un mondo sotterraneo rimaneva preservata, di epoca in epoca, quasi senza cambiare, la cultura popolare del suo lontano passato.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0665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Brassai Parigi di nott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068" y="385625"/>
            <a:ext cx="7923864" cy="5670619"/>
          </a:xfrm>
        </p:spPr>
      </p:pic>
      <p:sp>
        <p:nvSpPr>
          <p:cNvPr id="5" name="CasellaDiTesto 4"/>
          <p:cNvSpPr txBox="1"/>
          <p:nvPr/>
        </p:nvSpPr>
        <p:spPr>
          <a:xfrm>
            <a:off x="1819692" y="6202018"/>
            <a:ext cx="552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Parigi di notte, Avenue de l'</a:t>
            </a:r>
            <a:r>
              <a:rPr lang="it-IT" i="1" dirty="0" err="1"/>
              <a:t>Observatoire</a:t>
            </a:r>
            <a:r>
              <a:rPr lang="it-IT" i="1" dirty="0"/>
              <a:t>, 1934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22631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Brassai, Parigi di notte, n. 27, 1933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201378"/>
            <a:ext cx="4472609" cy="6515569"/>
          </a:xfrm>
        </p:spPr>
      </p:pic>
      <p:sp>
        <p:nvSpPr>
          <p:cNvPr id="8" name="CasellaDiTesto 7"/>
          <p:cNvSpPr txBox="1"/>
          <p:nvPr/>
        </p:nvSpPr>
        <p:spPr>
          <a:xfrm>
            <a:off x="5439281" y="3274497"/>
            <a:ext cx="328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Parigi di notte</a:t>
            </a:r>
            <a:r>
              <a:rPr lang="it-IT" dirty="0"/>
              <a:t>, n. 27</a:t>
            </a:r>
          </a:p>
        </p:txBody>
      </p:sp>
    </p:spTree>
    <p:extLst>
      <p:ext uri="{BB962C8B-B14F-4D97-AF65-F5344CB8AC3E}">
        <p14:creationId xmlns:p14="http://schemas.microsoft.com/office/powerpoint/2010/main" val="37217907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Brassai, La bande du Grand Albert,1931-193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723" y="237642"/>
            <a:ext cx="8399250" cy="5990879"/>
          </a:xfrm>
        </p:spPr>
      </p:pic>
      <p:sp>
        <p:nvSpPr>
          <p:cNvPr id="5" name="CasellaDiTesto 4"/>
          <p:cNvSpPr txBox="1"/>
          <p:nvPr/>
        </p:nvSpPr>
        <p:spPr>
          <a:xfrm>
            <a:off x="2293154" y="6228521"/>
            <a:ext cx="448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Brassaï</a:t>
            </a:r>
            <a:r>
              <a:rPr lang="fr-FR" dirty="0"/>
              <a:t>, </a:t>
            </a:r>
            <a:r>
              <a:rPr lang="fr-FR" i="1" dirty="0"/>
              <a:t>La bande du Grand Albert</a:t>
            </a:r>
            <a:r>
              <a:rPr lang="fr-FR" dirty="0"/>
              <a:t>, 1931-1932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8182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Brassai, Coppia di amanti in un piccolo caffé, quartiere italiano,1932 circa, stampa ai sali d'argento, 28,3 x 22,7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200" y="195263"/>
            <a:ext cx="4589463" cy="6408737"/>
          </a:xfrm>
        </p:spPr>
      </p:pic>
      <p:sp>
        <p:nvSpPr>
          <p:cNvPr id="5" name="CasellaDiTesto 4"/>
          <p:cNvSpPr txBox="1"/>
          <p:nvPr/>
        </p:nvSpPr>
        <p:spPr>
          <a:xfrm>
            <a:off x="4810538" y="3076465"/>
            <a:ext cx="433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Coppia di amanti in un piccolo caffé, quartiere italiano</a:t>
            </a:r>
            <a:r>
              <a:rPr lang="it-IT" dirty="0"/>
              <a:t>, 1932 circa</a:t>
            </a:r>
          </a:p>
        </p:txBody>
      </p:sp>
    </p:spTree>
    <p:extLst>
      <p:ext uri="{BB962C8B-B14F-4D97-AF65-F5344CB8AC3E}">
        <p14:creationId xmlns:p14="http://schemas.microsoft.com/office/powerpoint/2010/main" val="11033259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979824" y="3244334"/>
            <a:ext cx="413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Bijou de Montmartre</a:t>
            </a:r>
            <a:r>
              <a:rPr lang="it-IT" dirty="0"/>
              <a:t>, 1932-1933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0932CC3-172B-BB4F-BCC0-AA16E4742C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304" y="392817"/>
            <a:ext cx="4373218" cy="607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532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́sz, Bocskay-tér, Budapest, 19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591" y="145775"/>
            <a:ext cx="8057322" cy="5883966"/>
          </a:xfrm>
        </p:spPr>
      </p:pic>
      <p:sp>
        <p:nvSpPr>
          <p:cNvPr id="5" name="CasellaDiTesto 4"/>
          <p:cNvSpPr txBox="1"/>
          <p:nvPr/>
        </p:nvSpPr>
        <p:spPr>
          <a:xfrm>
            <a:off x="2540253" y="6170617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hu-HU" dirty="0"/>
              <a:t>André Kertész, </a:t>
            </a:r>
            <a:r>
              <a:rPr lang="hu-HU" i="1" dirty="0"/>
              <a:t>Bocskay-tér</a:t>
            </a:r>
            <a:r>
              <a:rPr lang="hu-HU" dirty="0"/>
              <a:t>, Budapest, 1914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74069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768622" y="6130290"/>
            <a:ext cx="5678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/>
              <a:t>Parigi, una notte di tempesta d'estate</a:t>
            </a:r>
            <a:r>
              <a:rPr lang="it-IT" dirty="0"/>
              <a:t>, 1925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FD9FE98-12B4-B144-9E2D-3ABEA2EC5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312" y="503583"/>
            <a:ext cx="6170779" cy="527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933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737416" y="3280596"/>
            <a:ext cx="307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 err="1"/>
              <a:t>Meudon</a:t>
            </a:r>
            <a:r>
              <a:rPr lang="it-IT" dirty="0"/>
              <a:t>, 1928, </a:t>
            </a:r>
          </a:p>
        </p:txBody>
      </p:sp>
      <p:pic>
        <p:nvPicPr>
          <p:cNvPr id="1027" name="Picture 3" descr="Meudon">
            <a:extLst>
              <a:ext uri="{FF2B5EF4-FFF2-40B4-BE49-F238E27FC236}">
                <a16:creationId xmlns:a16="http://schemas.microsoft.com/office/drawing/2014/main" id="{0145F5DA-224B-A944-BECA-15F9D25BD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30" y="458643"/>
            <a:ext cx="4796513" cy="60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8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128641" y="6030193"/>
            <a:ext cx="687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Marcel Duchamp e 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Allevamento di polvere</a:t>
            </a:r>
            <a:r>
              <a:rPr lang="it-IT" dirty="0"/>
              <a:t>, 1920, stampa alla gelatina ai sali d'argento, 23,9  x 30,4 cm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D04081E-D381-ED47-AB95-4AF982366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514" y="1070603"/>
            <a:ext cx="5563401" cy="440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139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t-IT" dirty="0"/>
              <a:t>André </a:t>
            </a:r>
            <a:r>
              <a:rPr lang="it-IT" dirty="0" err="1"/>
              <a:t>Kertész</a:t>
            </a:r>
            <a:r>
              <a:rPr lang="it-IT" dirty="0"/>
              <a:t> sulle </a:t>
            </a:r>
            <a:r>
              <a:rPr lang="it-IT" i="1" dirty="0"/>
              <a:t>Distorsioni</a:t>
            </a:r>
            <a:r>
              <a:rPr lang="it-IT" dirty="0"/>
              <a:t> (1985)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dirty="0"/>
              <a:t>Comprai al mercato delle pulci due specchi deformanti, di quelli che si trovano nei parchi dei divertimenti. Con la luce che c’era, e un vecchio obiettivo inventato da Hugo </a:t>
            </a:r>
            <a:r>
              <a:rPr lang="it-IT" dirty="0" err="1"/>
              <a:t>Meyer</a:t>
            </a:r>
            <a:r>
              <a:rPr lang="it-IT" dirty="0"/>
              <a:t>, ottenni degli effetti divertenti: alcune immagini che sembravano sculture; altre grottesche, spaventose. Feci circa 140 foto in un mese, lavorando due o tre volte la settimana.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11283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́sz, Distortion-Nr 40, 1933, stampa all'argento, 20,5 x 25,5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4130" y="681649"/>
            <a:ext cx="7555740" cy="5362183"/>
          </a:xfrm>
        </p:spPr>
      </p:pic>
      <p:sp>
        <p:nvSpPr>
          <p:cNvPr id="5" name="CasellaDiTesto 4"/>
          <p:cNvSpPr txBox="1"/>
          <p:nvPr/>
        </p:nvSpPr>
        <p:spPr>
          <a:xfrm>
            <a:off x="2703443" y="6250128"/>
            <a:ext cx="373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 err="1"/>
              <a:t>Distortion</a:t>
            </a:r>
            <a:r>
              <a:rPr lang="it-IT" i="1" dirty="0"/>
              <a:t>-Nr 40</a:t>
            </a:r>
            <a:r>
              <a:rPr lang="it-IT" dirty="0"/>
              <a:t>, 1933</a:t>
            </a:r>
          </a:p>
        </p:txBody>
      </p:sp>
    </p:spTree>
    <p:extLst>
      <p:ext uri="{BB962C8B-B14F-4D97-AF65-F5344CB8AC3E}">
        <p14:creationId xmlns:p14="http://schemas.microsoft.com/office/powerpoint/2010/main" val="29407040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sz, Dubo, Dubon, Dubonnet, 1934, stampa alla gelatina - bromuro d'argento, 24,2 x 18,1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6331" y="372373"/>
            <a:ext cx="4413749" cy="6121192"/>
          </a:xfrm>
        </p:spPr>
      </p:pic>
      <p:sp>
        <p:nvSpPr>
          <p:cNvPr id="5" name="CasellaDiTesto 4"/>
          <p:cNvSpPr txBox="1"/>
          <p:nvPr/>
        </p:nvSpPr>
        <p:spPr>
          <a:xfrm>
            <a:off x="4753113" y="3248303"/>
            <a:ext cx="449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Kertesz</a:t>
            </a:r>
            <a:r>
              <a:rPr lang="it-IT" dirty="0"/>
              <a:t>, </a:t>
            </a:r>
            <a:r>
              <a:rPr lang="it-IT" i="1" dirty="0" err="1"/>
              <a:t>Dubo</a:t>
            </a:r>
            <a:r>
              <a:rPr lang="it-IT" i="1" dirty="0"/>
              <a:t>, </a:t>
            </a:r>
            <a:r>
              <a:rPr lang="it-IT" i="1" dirty="0" err="1"/>
              <a:t>Dubon</a:t>
            </a:r>
            <a:r>
              <a:rPr lang="it-IT" i="1" dirty="0"/>
              <a:t>, </a:t>
            </a:r>
            <a:r>
              <a:rPr lang="it-IT" i="1" dirty="0" err="1"/>
              <a:t>Dubonnet</a:t>
            </a:r>
            <a:r>
              <a:rPr lang="it-IT" dirty="0"/>
              <a:t>, 1934</a:t>
            </a:r>
          </a:p>
        </p:txBody>
      </p:sp>
    </p:spTree>
    <p:extLst>
      <p:ext uri="{BB962C8B-B14F-4D97-AF65-F5344CB8AC3E}">
        <p14:creationId xmlns:p14="http://schemas.microsoft.com/office/powerpoint/2010/main" val="32833059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André Kertész, Danzatrice satirica, 19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900" y="149225"/>
            <a:ext cx="5016500" cy="6518275"/>
          </a:xfrm>
        </p:spPr>
      </p:pic>
      <p:sp>
        <p:nvSpPr>
          <p:cNvPr id="8" name="CasellaDiTesto 7"/>
          <p:cNvSpPr txBox="1"/>
          <p:nvPr/>
        </p:nvSpPr>
        <p:spPr>
          <a:xfrm>
            <a:off x="5245652" y="3223696"/>
            <a:ext cx="395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/>
              <a:t>Danzatrice satirica</a:t>
            </a:r>
            <a:r>
              <a:rPr lang="it-IT" dirty="0"/>
              <a:t>, 1926</a:t>
            </a:r>
          </a:p>
        </p:txBody>
      </p:sp>
    </p:spTree>
    <p:extLst>
      <p:ext uri="{BB962C8B-B14F-4D97-AF65-F5344CB8AC3E}">
        <p14:creationId xmlns:p14="http://schemas.microsoft.com/office/powerpoint/2010/main" val="31177437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́sz, Inverno, Washington Square Park, 1952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221" y="595184"/>
            <a:ext cx="7923558" cy="5508609"/>
          </a:xfrm>
        </p:spPr>
      </p:pic>
      <p:sp>
        <p:nvSpPr>
          <p:cNvPr id="5" name="CasellaDiTesto 4"/>
          <p:cNvSpPr txBox="1"/>
          <p:nvPr/>
        </p:nvSpPr>
        <p:spPr>
          <a:xfrm>
            <a:off x="1864540" y="6289322"/>
            <a:ext cx="5414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André </a:t>
            </a:r>
            <a:r>
              <a:rPr lang="en-US" dirty="0" err="1"/>
              <a:t>Kertész</a:t>
            </a:r>
            <a:r>
              <a:rPr lang="en-US" i="1" dirty="0"/>
              <a:t>, </a:t>
            </a:r>
            <a:r>
              <a:rPr lang="en-US" i="1" dirty="0" err="1"/>
              <a:t>Inverno</a:t>
            </a:r>
            <a:r>
              <a:rPr lang="en-US" i="1" dirty="0"/>
              <a:t>, Washington Square Park</a:t>
            </a:r>
            <a:r>
              <a:rPr lang="en-US" dirty="0"/>
              <a:t>, 1952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47470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́rtesz, Broken Bench (panchina rotta), New York, 20 settembre 196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405" y="779155"/>
            <a:ext cx="7475190" cy="5258804"/>
          </a:xfrm>
        </p:spPr>
      </p:pic>
      <p:sp>
        <p:nvSpPr>
          <p:cNvPr id="5" name="CasellaDiTesto 4"/>
          <p:cNvSpPr txBox="1"/>
          <p:nvPr/>
        </p:nvSpPr>
        <p:spPr>
          <a:xfrm>
            <a:off x="938817" y="6269139"/>
            <a:ext cx="7266366" cy="383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Kértesz</a:t>
            </a:r>
            <a:r>
              <a:rPr lang="it-IT" dirty="0"/>
              <a:t>, </a:t>
            </a:r>
            <a:r>
              <a:rPr lang="it-IT" i="1" dirty="0" err="1"/>
              <a:t>Broken</a:t>
            </a:r>
            <a:r>
              <a:rPr lang="it-IT" i="1" dirty="0"/>
              <a:t> </a:t>
            </a:r>
            <a:r>
              <a:rPr lang="it-IT" i="1" dirty="0" err="1"/>
              <a:t>Bench</a:t>
            </a:r>
            <a:r>
              <a:rPr lang="it-IT" i="1" dirty="0"/>
              <a:t> </a:t>
            </a:r>
            <a:r>
              <a:rPr lang="it-IT" dirty="0"/>
              <a:t>(</a:t>
            </a:r>
            <a:r>
              <a:rPr lang="it-IT" i="1" dirty="0"/>
              <a:t>Panchina rotta</a:t>
            </a:r>
            <a:r>
              <a:rPr lang="it-IT" dirty="0"/>
              <a:t>), New York, 20 settembre 1962</a:t>
            </a:r>
          </a:p>
        </p:txBody>
      </p:sp>
    </p:spTree>
    <p:extLst>
      <p:ext uri="{BB962C8B-B14F-4D97-AF65-F5344CB8AC3E}">
        <p14:creationId xmlns:p14="http://schemas.microsoft.com/office/powerpoint/2010/main" val="363253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, Rayograph, ca192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234" y="646666"/>
            <a:ext cx="4660554" cy="5511716"/>
          </a:xfrm>
        </p:spPr>
      </p:pic>
      <p:sp>
        <p:nvSpPr>
          <p:cNvPr id="5" name="CasellaDiTesto 4"/>
          <p:cNvSpPr txBox="1"/>
          <p:nvPr/>
        </p:nvSpPr>
        <p:spPr>
          <a:xfrm>
            <a:off x="5654019" y="3217858"/>
            <a:ext cx="333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Man Ray, </a:t>
            </a:r>
            <a:r>
              <a:rPr lang="en-US" i="1" dirty="0"/>
              <a:t>Rayograph</a:t>
            </a:r>
            <a:r>
              <a:rPr lang="en-US" dirty="0"/>
              <a:t>, 1922 circa</a:t>
            </a:r>
          </a:p>
        </p:txBody>
      </p:sp>
    </p:spTree>
    <p:extLst>
      <p:ext uri="{BB962C8B-B14F-4D97-AF65-F5344CB8AC3E}">
        <p14:creationId xmlns:p14="http://schemas.microsoft.com/office/powerpoint/2010/main" val="97897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 err="1"/>
              <a:t>Rayogramma</a:t>
            </a:r>
            <a:r>
              <a:rPr lang="it-IT" dirty="0"/>
              <a:t> (1938)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Fotografia ottenuta per semplice interposizione dell’oggetto fra la carta sensibile e la fonte luminosa. Colte nei momenti di distacco visivo, durante periodi di contatto emozionale, queste immagini sono ossidazioni di residui, fissati dalla luce e dalla chimica, organismi viventi. </a:t>
            </a:r>
          </a:p>
          <a:p>
            <a:pPr algn="just"/>
            <a:r>
              <a:rPr lang="it-IT" dirty="0"/>
              <a:t>Fu durante lo sviluppo che scoprii il procedimento per fare i miei </a:t>
            </a:r>
            <a:r>
              <a:rPr lang="it-IT" i="1" dirty="0" err="1"/>
              <a:t>rayographs</a:t>
            </a:r>
            <a:r>
              <a:rPr lang="it-IT" dirty="0"/>
              <a:t>, fotografia senza macchina fotografica. Sotto i negativi, tra i fogli di carta da stampa che erano già stati esposti, ce ne era uno vergine. Lo esposi alla luce, insieme a parecchi altri fogli che più tardi sviluppai insieme. Attesi invano per alcuni minuti che comparisse l’immagine; poi, rimpiangendo di aver sciupato la carta, posai macchinalmente sul foglio bagnato un piccolo imbuto di vetro, il bicchiere graduato e il termometro. Accesi la lampada: sotto i miei occhi prendeva corpo un’immagine. Non si trattava soltanto del semplice contorno degli oggetti. Ero molto eccitato e mi divertivo enormemente.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2688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572000" y="3037828"/>
            <a:ext cx="476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La Marchesa Luisa Casati Stampa</a:t>
            </a:r>
            <a:r>
              <a:rPr lang="it-IT" dirty="0"/>
              <a:t>, </a:t>
            </a:r>
          </a:p>
          <a:p>
            <a:pPr algn="ctr"/>
            <a:r>
              <a:rPr lang="it-IT" dirty="0"/>
              <a:t>1922, stampa alla gelatina ai sali d’argento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F6EDAFD-3ED4-7343-BDBF-3A937526C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43" y="516837"/>
            <a:ext cx="4352622" cy="568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75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, Torso, 1923, stampa ai sali d'argento, 18,1 x 14,4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3513" y="168275"/>
            <a:ext cx="5078412" cy="6523038"/>
          </a:xfrm>
        </p:spPr>
      </p:pic>
      <p:sp>
        <p:nvSpPr>
          <p:cNvPr id="5" name="CasellaDiTesto 4"/>
          <p:cNvSpPr txBox="1"/>
          <p:nvPr/>
        </p:nvSpPr>
        <p:spPr>
          <a:xfrm>
            <a:off x="5241925" y="3106628"/>
            <a:ext cx="3902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Torso</a:t>
            </a:r>
            <a:r>
              <a:rPr lang="it-IT" dirty="0"/>
              <a:t>, 1923, </a:t>
            </a:r>
          </a:p>
          <a:p>
            <a:pPr algn="ctr"/>
            <a:r>
              <a:rPr lang="it-IT" dirty="0"/>
              <a:t>stampa alla gelatina ai sali d’argento </a:t>
            </a:r>
          </a:p>
        </p:txBody>
      </p:sp>
    </p:spTree>
    <p:extLst>
      <p:ext uri="{BB962C8B-B14F-4D97-AF65-F5344CB8AC3E}">
        <p14:creationId xmlns:p14="http://schemas.microsoft.com/office/powerpoint/2010/main" val="214852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 Le Violon d'Ingres 1924, stampa ai sali d'argento montata su carta, 31 x 24,7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27000"/>
            <a:ext cx="5164137" cy="6477000"/>
          </a:xfrm>
        </p:spPr>
      </p:pic>
      <p:sp>
        <p:nvSpPr>
          <p:cNvPr id="5" name="CasellaDiTesto 4"/>
          <p:cNvSpPr txBox="1"/>
          <p:nvPr/>
        </p:nvSpPr>
        <p:spPr>
          <a:xfrm>
            <a:off x="5334000" y="3076114"/>
            <a:ext cx="357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Le </a:t>
            </a:r>
            <a:r>
              <a:rPr lang="it-IT" i="1" dirty="0" err="1"/>
              <a:t>Violon</a:t>
            </a:r>
            <a:r>
              <a:rPr lang="it-IT" i="1" dirty="0"/>
              <a:t> d'</a:t>
            </a:r>
            <a:r>
              <a:rPr lang="it-IT" i="1" dirty="0" err="1"/>
              <a:t>Ingres</a:t>
            </a:r>
            <a:r>
              <a:rPr lang="it-IT" i="1" dirty="0"/>
              <a:t> </a:t>
            </a:r>
            <a:r>
              <a:rPr lang="it-IT" dirty="0"/>
              <a:t>1924, stampa alla gelatina ai sali d’argento 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2594807"/>
      </p:ext>
    </p:extLst>
  </p:cSld>
  <p:clrMapOvr>
    <a:masterClrMapping/>
  </p:clrMapOvr>
</p:sld>
</file>

<file path=ppt/theme/theme1.xml><?xml version="1.0" encoding="utf-8"?>
<a:theme xmlns:a="http://schemas.openxmlformats.org/drawingml/2006/main" name="Ne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Nero .thmx</Template>
  <TotalTime>464</TotalTime>
  <Words>1262</Words>
  <Application>Microsoft Macintosh PowerPoint</Application>
  <PresentationFormat>Presentazione su schermo (4:3)</PresentationFormat>
  <Paragraphs>56</Paragraphs>
  <Slides>45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45</vt:i4>
      </vt:variant>
    </vt:vector>
  </HeadingPairs>
  <TitlesOfParts>
    <vt:vector size="48" baseType="lpstr">
      <vt:lpstr>Arial</vt:lpstr>
      <vt:lpstr>Calibri</vt:lpstr>
      <vt:lpstr>Nero</vt:lpstr>
      <vt:lpstr>LE AVANGUARDIE </vt:lpstr>
      <vt:lpstr>Wieland Herzfelde: 1920, Berlino, introduzione alla mostra “Erste Internationale Dada-Messe”</vt:lpstr>
      <vt:lpstr>Presentazione standard di PowerPoint</vt:lpstr>
      <vt:lpstr>Presentazione standard di PowerPoint</vt:lpstr>
      <vt:lpstr>Presentazione standard di PowerPoint</vt:lpstr>
      <vt:lpstr>Man Ray, Rayogramma (1938)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László Moholy-Nagy, Un nuovo strumento per la visione (1932)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Brassaï, Nota (1976)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André Kertész sulle Distorsioni (1985)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AVANGUARDIE STORICHE</dc:title>
  <dc:creator>David</dc:creator>
  <cp:lastModifiedBy>Microsoft Office User</cp:lastModifiedBy>
  <cp:revision>65</cp:revision>
  <dcterms:created xsi:type="dcterms:W3CDTF">2016-04-10T14:17:52Z</dcterms:created>
  <dcterms:modified xsi:type="dcterms:W3CDTF">2023-03-07T13:44:17Z</dcterms:modified>
</cp:coreProperties>
</file>