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80" r:id="rId2"/>
    <p:sldId id="281" r:id="rId3"/>
    <p:sldId id="282" r:id="rId4"/>
    <p:sldId id="283" r:id="rId5"/>
    <p:sldId id="256" r:id="rId6"/>
    <p:sldId id="257" r:id="rId7"/>
    <p:sldId id="258" r:id="rId8"/>
    <p:sldId id="259" r:id="rId9"/>
    <p:sldId id="260" r:id="rId10"/>
    <p:sldId id="261" r:id="rId11"/>
    <p:sldId id="262" r:id="rId12"/>
    <p:sldId id="263" r:id="rId13"/>
    <p:sldId id="264" r:id="rId14"/>
    <p:sldId id="265" r:id="rId15"/>
    <p:sldId id="266" r:id="rId16"/>
    <p:sldId id="267" r:id="rId17"/>
    <p:sldId id="277" r:id="rId18"/>
    <p:sldId id="278" r:id="rId19"/>
    <p:sldId id="279" r:id="rId20"/>
    <p:sldId id="268" r:id="rId21"/>
    <p:sldId id="284" r:id="rId22"/>
    <p:sldId id="271" r:id="rId23"/>
    <p:sldId id="269" r:id="rId24"/>
    <p:sldId id="270" r:id="rId25"/>
    <p:sldId id="272" r:id="rId26"/>
    <p:sldId id="273" r:id="rId27"/>
    <p:sldId id="274" r:id="rId28"/>
    <p:sldId id="275" r:id="rId29"/>
    <p:sldId id="276" r:id="rId30"/>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73"/>
    <p:restoredTop sz="94662"/>
  </p:normalViewPr>
  <p:slideViewPr>
    <p:cSldViewPr snapToGrid="0" snapToObjects="1">
      <p:cViewPr varScale="1">
        <p:scale>
          <a:sx n="153" d="100"/>
          <a:sy n="153" d="100"/>
        </p:scale>
        <p:origin x="1776"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C6FAD5-CFA2-F947-A53E-8E523BF7B66B}" type="datetimeFigureOut">
              <a:rPr lang="it-IT" smtClean="0"/>
              <a:t>07/03/23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F87797-B384-7F4A-844C-8196A2FFCAA5}" type="slidenum">
              <a:rPr lang="it-IT" smtClean="0"/>
              <a:t>‹N›</a:t>
            </a:fld>
            <a:endParaRPr lang="it-IT"/>
          </a:p>
        </p:txBody>
      </p:sp>
    </p:spTree>
    <p:extLst>
      <p:ext uri="{BB962C8B-B14F-4D97-AF65-F5344CB8AC3E}">
        <p14:creationId xmlns:p14="http://schemas.microsoft.com/office/powerpoint/2010/main" val="12806616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C1871550-C380-2D4B-A513-F27CEF5D6B1B}" type="slidenum">
              <a:rPr lang="it-IT" smtClean="0"/>
              <a:t>2</a:t>
            </a:fld>
            <a:endParaRPr lang="it-IT"/>
          </a:p>
        </p:txBody>
      </p:sp>
    </p:spTree>
    <p:extLst>
      <p:ext uri="{BB962C8B-B14F-4D97-AF65-F5344CB8AC3E}">
        <p14:creationId xmlns:p14="http://schemas.microsoft.com/office/powerpoint/2010/main" val="1674951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a:p>
            <a:endParaRPr lang="it-IT" dirty="0"/>
          </a:p>
        </p:txBody>
      </p:sp>
      <p:sp>
        <p:nvSpPr>
          <p:cNvPr id="4" name="Segnaposto numero diapositiva 3"/>
          <p:cNvSpPr>
            <a:spLocks noGrp="1"/>
          </p:cNvSpPr>
          <p:nvPr>
            <p:ph type="sldNum" sz="quarter" idx="10"/>
          </p:nvPr>
        </p:nvSpPr>
        <p:spPr/>
        <p:txBody>
          <a:bodyPr/>
          <a:lstStyle/>
          <a:p>
            <a:fld id="{4CF87797-B384-7F4A-844C-8196A2FFCAA5}" type="slidenum">
              <a:rPr lang="it-IT" smtClean="0"/>
              <a:t>10</a:t>
            </a:fld>
            <a:endParaRPr lang="it-IT"/>
          </a:p>
        </p:txBody>
      </p:sp>
    </p:spTree>
    <p:extLst>
      <p:ext uri="{BB962C8B-B14F-4D97-AF65-F5344CB8AC3E}">
        <p14:creationId xmlns:p14="http://schemas.microsoft.com/office/powerpoint/2010/main" val="643564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CF87797-B384-7F4A-844C-8196A2FFCAA5}" type="slidenum">
              <a:rPr lang="it-IT" smtClean="0"/>
              <a:t>18</a:t>
            </a:fld>
            <a:endParaRPr lang="it-IT"/>
          </a:p>
        </p:txBody>
      </p:sp>
    </p:spTree>
    <p:extLst>
      <p:ext uri="{BB962C8B-B14F-4D97-AF65-F5344CB8AC3E}">
        <p14:creationId xmlns:p14="http://schemas.microsoft.com/office/powerpoint/2010/main" val="2172863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CF87797-B384-7F4A-844C-8196A2FFCAA5}" type="slidenum">
              <a:rPr lang="it-IT" smtClean="0"/>
              <a:t>28</a:t>
            </a:fld>
            <a:endParaRPr lang="it-IT"/>
          </a:p>
        </p:txBody>
      </p:sp>
    </p:spTree>
    <p:extLst>
      <p:ext uri="{BB962C8B-B14F-4D97-AF65-F5344CB8AC3E}">
        <p14:creationId xmlns:p14="http://schemas.microsoft.com/office/powerpoint/2010/main" val="1439229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stile</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E6566655-4EF7-8D4D-9048-69F84F6511FB}" type="datetimeFigureOut">
              <a:rPr lang="it-IT" smtClean="0"/>
              <a:t>07/03/23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38595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6566655-4EF7-8D4D-9048-69F84F6511FB}" type="datetimeFigureOut">
              <a:rPr lang="it-IT" smtClean="0"/>
              <a:t>07/03/23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78915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6566655-4EF7-8D4D-9048-69F84F6511FB}" type="datetimeFigureOut">
              <a:rPr lang="it-IT" smtClean="0"/>
              <a:t>07/03/23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2963661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6566655-4EF7-8D4D-9048-69F84F6511FB}" type="datetimeFigureOut">
              <a:rPr lang="it-IT" smtClean="0"/>
              <a:t>07/03/23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3033649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E6566655-4EF7-8D4D-9048-69F84F6511FB}" type="datetimeFigureOut">
              <a:rPr lang="it-IT" smtClean="0"/>
              <a:t>07/03/23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3345178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E6566655-4EF7-8D4D-9048-69F84F6511FB}" type="datetimeFigureOut">
              <a:rPr lang="it-IT" smtClean="0"/>
              <a:t>07/03/23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3290869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E6566655-4EF7-8D4D-9048-69F84F6511FB}" type="datetimeFigureOut">
              <a:rPr lang="it-IT" smtClean="0"/>
              <a:t>07/03/23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2413343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E6566655-4EF7-8D4D-9048-69F84F6511FB}" type="datetimeFigureOut">
              <a:rPr lang="it-IT" smtClean="0"/>
              <a:t>07/03/23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1742904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6566655-4EF7-8D4D-9048-69F84F6511FB}" type="datetimeFigureOut">
              <a:rPr lang="it-IT" smtClean="0"/>
              <a:t>07/03/23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2460380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E6566655-4EF7-8D4D-9048-69F84F6511FB}" type="datetimeFigureOut">
              <a:rPr lang="it-IT" smtClean="0"/>
              <a:t>07/03/23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3527901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E6566655-4EF7-8D4D-9048-69F84F6511FB}" type="datetimeFigureOut">
              <a:rPr lang="it-IT" smtClean="0"/>
              <a:t>07/03/23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6A927E9-B524-E045-9CC0-C6A438380752}" type="slidenum">
              <a:rPr lang="it-IT" smtClean="0"/>
              <a:t>‹N›</a:t>
            </a:fld>
            <a:endParaRPr lang="it-IT"/>
          </a:p>
        </p:txBody>
      </p:sp>
    </p:spTree>
    <p:extLst>
      <p:ext uri="{BB962C8B-B14F-4D97-AF65-F5344CB8AC3E}">
        <p14:creationId xmlns:p14="http://schemas.microsoft.com/office/powerpoint/2010/main" val="1914587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566655-4EF7-8D4D-9048-69F84F6511FB}" type="datetimeFigureOut">
              <a:rPr lang="it-IT" smtClean="0"/>
              <a:t>07/03/23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A927E9-B524-E045-9CC0-C6A438380752}" type="slidenum">
              <a:rPr lang="it-IT" smtClean="0"/>
              <a:t>‹N›</a:t>
            </a:fld>
            <a:endParaRPr lang="it-IT"/>
          </a:p>
        </p:txBody>
      </p:sp>
    </p:spTree>
    <p:extLst>
      <p:ext uri="{BB962C8B-B14F-4D97-AF65-F5344CB8AC3E}">
        <p14:creationId xmlns:p14="http://schemas.microsoft.com/office/powerpoint/2010/main" val="305439696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372173"/>
            <a:ext cx="7772400" cy="1470025"/>
          </a:xfrm>
        </p:spPr>
        <p:txBody>
          <a:bodyPr/>
          <a:lstStyle/>
          <a:p>
            <a:r>
              <a:rPr lang="it-IT" dirty="0"/>
              <a:t>Fotografia</a:t>
            </a:r>
          </a:p>
        </p:txBody>
      </p:sp>
      <p:sp>
        <p:nvSpPr>
          <p:cNvPr id="3" name="Sottotitolo 2"/>
          <p:cNvSpPr>
            <a:spLocks noGrp="1"/>
          </p:cNvSpPr>
          <p:nvPr>
            <p:ph type="subTitle" idx="1"/>
          </p:nvPr>
        </p:nvSpPr>
        <p:spPr>
          <a:xfrm>
            <a:off x="1269943" y="2029135"/>
            <a:ext cx="6447406" cy="3945669"/>
          </a:xfrm>
        </p:spPr>
        <p:txBody>
          <a:bodyPr>
            <a:normAutofit/>
          </a:bodyPr>
          <a:lstStyle/>
          <a:p>
            <a:pPr algn="just"/>
            <a:r>
              <a:rPr lang="it-IT" dirty="0">
                <a:latin typeface="Times New Roman"/>
                <a:cs typeface="Times New Roman"/>
              </a:rPr>
              <a:t>Scrittura con la luce.</a:t>
            </a:r>
          </a:p>
          <a:p>
            <a:pPr algn="just"/>
            <a:r>
              <a:rPr lang="it-IT" dirty="0">
                <a:latin typeface="Times New Roman"/>
                <a:cs typeface="Times New Roman"/>
              </a:rPr>
              <a:t>È un mezzo per fissare l’immagine della camera oscura grazie all’azione della luce su sostanze fotosensibili agendo su un supporto adeguato.</a:t>
            </a:r>
          </a:p>
        </p:txBody>
      </p:sp>
    </p:spTree>
    <p:extLst>
      <p:ext uri="{BB962C8B-B14F-4D97-AF65-F5344CB8AC3E}">
        <p14:creationId xmlns:p14="http://schemas.microsoft.com/office/powerpoint/2010/main" val="2340297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850269B7-584D-4B4F-9E7F-E2147DA515A9}"/>
              </a:ext>
            </a:extLst>
          </p:cNvPr>
          <p:cNvSpPr txBox="1"/>
          <p:nvPr/>
        </p:nvSpPr>
        <p:spPr>
          <a:xfrm>
            <a:off x="2385564" y="6172200"/>
            <a:ext cx="4289743" cy="289823"/>
          </a:xfrm>
          <a:prstGeom prst="rect">
            <a:avLst/>
          </a:prstGeom>
        </p:spPr>
        <p:txBody>
          <a:bodyPr vert="horz" wrap="square" lIns="0" tIns="12700" rIns="0" bIns="0" rtlCol="0">
            <a:spAutoFit/>
          </a:bodyPr>
          <a:lstStyle/>
          <a:p>
            <a:pPr marL="12700">
              <a:lnSpc>
                <a:spcPct val="100000"/>
              </a:lnSpc>
              <a:spcBef>
                <a:spcPts val="100"/>
              </a:spcBef>
            </a:pPr>
            <a:r>
              <a:rPr lang="it-IT" sz="1800" dirty="0">
                <a:solidFill>
                  <a:srgbClr val="FFFFFF"/>
                </a:solidFill>
                <a:latin typeface="Times New Roman"/>
                <a:cs typeface="Times New Roman"/>
              </a:rPr>
              <a:t>Apparecchio di ripresa per la dagherrotipia</a:t>
            </a:r>
            <a:endParaRPr sz="1800" dirty="0">
              <a:latin typeface="Times New Roman"/>
              <a:cs typeface="Times New Roman"/>
            </a:endParaRPr>
          </a:p>
        </p:txBody>
      </p:sp>
      <p:pic>
        <p:nvPicPr>
          <p:cNvPr id="7" name="Immagine 6">
            <a:extLst>
              <a:ext uri="{FF2B5EF4-FFF2-40B4-BE49-F238E27FC236}">
                <a16:creationId xmlns:a16="http://schemas.microsoft.com/office/drawing/2014/main" id="{07AA6B81-DB5C-7C45-8FF3-BF1D3980DD7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66800" y="1219200"/>
            <a:ext cx="6927273" cy="4572000"/>
          </a:xfrm>
          <a:prstGeom prst="rect">
            <a:avLst/>
          </a:prstGeom>
        </p:spPr>
      </p:pic>
    </p:spTree>
    <p:extLst>
      <p:ext uri="{BB962C8B-B14F-4D97-AF65-F5344CB8AC3E}">
        <p14:creationId xmlns:p14="http://schemas.microsoft.com/office/powerpoint/2010/main" val="4060103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09074" y="113846"/>
            <a:ext cx="8229600" cy="6532399"/>
          </a:xfrm>
        </p:spPr>
        <p:txBody>
          <a:bodyPr>
            <a:normAutofit fontScale="47500" lnSpcReduction="20000"/>
          </a:bodyPr>
          <a:lstStyle/>
          <a:p>
            <a:pPr marL="0" indent="0" algn="ctr">
              <a:buNone/>
            </a:pPr>
            <a:r>
              <a:rPr lang="it-IT" sz="5900" dirty="0"/>
              <a:t>Il dagherrotipo</a:t>
            </a:r>
          </a:p>
          <a:p>
            <a:endParaRPr lang="it-IT" sz="4200" dirty="0"/>
          </a:p>
          <a:p>
            <a:pPr algn="just"/>
            <a:r>
              <a:rPr lang="it-IT" sz="4200" dirty="0"/>
              <a:t>Sembra uno specchio. È una lastra di rame argentata di solito di cm 16 x 21 in copia unica, senza negativo, non riproducibile né replicabile.</a:t>
            </a:r>
          </a:p>
          <a:p>
            <a:pPr algn="just"/>
            <a:r>
              <a:rPr lang="it-IT" sz="4200" dirty="0"/>
              <a:t>Superficie riflettente e monocroma. Risulta leggibile solo inclinando la lastra. Il procedimento è complicato e costoso; i dagherrotipi sono delicati. I loro soggetti predominanti sono monumenti e ritratti (soprattutto negli USA).</a:t>
            </a:r>
          </a:p>
          <a:p>
            <a:pPr algn="just"/>
            <a:r>
              <a:rPr lang="it-IT" sz="4200" dirty="0"/>
              <a:t>Edgar Allan Poe, </a:t>
            </a:r>
            <a:r>
              <a:rPr lang="it-IT" sz="4200" i="1" dirty="0"/>
              <a:t>Il Dagherrotipo</a:t>
            </a:r>
            <a:r>
              <a:rPr lang="it-IT" sz="4200" dirty="0"/>
              <a:t>, 1840: Lo strumento stesso va senza dubbio considerato come il più importante e forse il più straordinario trionfo della scienza moderna. Non abbiamo qui lo spazio per ripercorrere la </a:t>
            </a:r>
            <a:r>
              <a:rPr lang="it-IT" sz="4200" i="1" dirty="0"/>
              <a:t>storia</a:t>
            </a:r>
            <a:r>
              <a:rPr lang="it-IT" sz="4200" dirty="0"/>
              <a:t> dell’invenzione la cui idea originaria deriva dalla camera </a:t>
            </a:r>
            <a:r>
              <a:rPr lang="it-IT" sz="4200" dirty="0" err="1"/>
              <a:t>obscura</a:t>
            </a:r>
            <a:r>
              <a:rPr lang="it-IT" sz="4200" dirty="0"/>
              <a:t>, e anche i dettagli del processo fotogenico (dal greco disegnare con la luce) sono troppi per essere descritti ora […]. Forse, se immaginiamo con quanta chiarezza un oggetto si riflette in uno specchio assolutamente perfetto, ci avviciniamo alla realtà di più che in qualunque altro modo. In verità la lastra </a:t>
            </a:r>
            <a:r>
              <a:rPr lang="it-IT" sz="4200" dirty="0" err="1"/>
              <a:t>dagherrotipica</a:t>
            </a:r>
            <a:r>
              <a:rPr lang="it-IT" sz="4200" dirty="0"/>
              <a:t> è infinitamente (usiamo questo termine con cognizione di causa), </a:t>
            </a:r>
            <a:r>
              <a:rPr lang="it-IT" sz="4200" i="1" dirty="0"/>
              <a:t>infinitamente</a:t>
            </a:r>
            <a:r>
              <a:rPr lang="it-IT" sz="4200" dirty="0"/>
              <a:t> più accurata nella rappresentazione di qualunque dipinto realizzato dalla mano umana […]. Non possiamo neppure lontanamente immaginare quali saranno gli sviluppi e le conseguenze dell’invenzione, ma tutte le esperienze, nel campo delle scoperte filosofiche, ci insegnano che è sull’imprevisto che dobbiamo maggiormente fare le nostre valutazioni. È un teorema quasi dimostrato che le conseguenze di ogni nuova invenzione scientifica sono destinate ad andare molto oltre le più grandi aspettative dei più fantasiosi.</a:t>
            </a:r>
          </a:p>
          <a:p>
            <a:endParaRPr lang="it-IT" sz="4200" dirty="0"/>
          </a:p>
          <a:p>
            <a:pPr marL="0" indent="0">
              <a:buNone/>
            </a:pPr>
            <a:endParaRPr lang="it-IT" sz="4200" dirty="0"/>
          </a:p>
          <a:p>
            <a:endParaRPr lang="it-IT" dirty="0"/>
          </a:p>
          <a:p>
            <a:endParaRPr lang="it-IT" dirty="0"/>
          </a:p>
          <a:p>
            <a:endParaRPr lang="it-IT" dirty="0"/>
          </a:p>
          <a:p>
            <a:endParaRPr lang="it-IT" dirty="0"/>
          </a:p>
          <a:p>
            <a:endParaRPr lang="it-IT" dirty="0"/>
          </a:p>
        </p:txBody>
      </p:sp>
    </p:spTree>
    <p:extLst>
      <p:ext uri="{BB962C8B-B14F-4D97-AF65-F5344CB8AC3E}">
        <p14:creationId xmlns:p14="http://schemas.microsoft.com/office/powerpoint/2010/main" val="2226411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13969" y="69868"/>
            <a:ext cx="8726791" cy="6543930"/>
          </a:xfrm>
        </p:spPr>
        <p:txBody>
          <a:bodyPr>
            <a:noAutofit/>
          </a:bodyPr>
          <a:lstStyle/>
          <a:p>
            <a:pPr algn="just"/>
            <a:r>
              <a:rPr lang="it-IT" sz="1600" dirty="0"/>
              <a:t>7-1-1839, Parigi, Accademia delle Scienze. François </a:t>
            </a:r>
            <a:r>
              <a:rPr lang="it-IT" sz="1600" dirty="0" err="1"/>
              <a:t>Arago</a:t>
            </a:r>
            <a:r>
              <a:rPr lang="it-IT" sz="1600" dirty="0"/>
              <a:t>, deputato e scienziato, annuncia la scoperta di un “metodo per fissare le immagini che si dipingono da sole dentro la camera oscura”.</a:t>
            </a:r>
          </a:p>
          <a:p>
            <a:pPr algn="just"/>
            <a:r>
              <a:rPr lang="it-IT" sz="1600" dirty="0"/>
              <a:t>François-Dominique </a:t>
            </a:r>
            <a:r>
              <a:rPr lang="it-IT" sz="1600" dirty="0" err="1"/>
              <a:t>Arago</a:t>
            </a:r>
            <a:r>
              <a:rPr lang="it-IT" sz="1600" dirty="0"/>
              <a:t>, </a:t>
            </a:r>
            <a:r>
              <a:rPr lang="it-IT" sz="1600" i="1" dirty="0"/>
              <a:t>Progetto di legge presentato alla Camera dei Deputati</a:t>
            </a:r>
            <a:r>
              <a:rPr lang="it-IT" sz="1600" dirty="0"/>
              <a:t>, Parigi, 15 giugno 1839: Signori, riteniamo di dover anticipare il volere del Parlamento proponendovi di acquisire, in nome dello Stato, la proprietà di una scoperta tanto utile quanto inaspettata e che è importante, nell’interesse delle arti e delle scienze, deve essere resa pubblica. Voi tutti sapete, e alcuni di voi, Signori, hanno forse già avuto l’opportunità di convincersi del fatto che dopo quindici anni di costoso lavoro e di perseveranza, il Signor </a:t>
            </a:r>
            <a:r>
              <a:rPr lang="it-IT" sz="1600" dirty="0" err="1"/>
              <a:t>Daguerre</a:t>
            </a:r>
            <a:r>
              <a:rPr lang="it-IT" sz="1600" dirty="0"/>
              <a:t> è infine riuscito a scoprire un procedimento che permette di fissare i vari oggetti riflessi in una camera </a:t>
            </a:r>
            <a:r>
              <a:rPr lang="it-IT" sz="1600" dirty="0" err="1"/>
              <a:t>obscura</a:t>
            </a:r>
            <a:r>
              <a:rPr lang="it-IT" sz="1600" dirty="0"/>
              <a:t> e anche di descriverli in quattro o cinque minuti, grazie al potere dei disegni della luce, nei quali gli oggetti conservano il loro disegno matematico nei suoi più minuti dettagli, e nei quali gli effetti della prospettiva lineare, e la diminuzione delle ombre generata dalla prospettiva aerea sono resi a un grado di bellezza che non ha precedenti. Non possiamo qui soffermarci sull’immensa utilità di tale invenzione. Ma sarà facile capire quali risorse, quali nuove facilitazioni essa porterà allo studio delle scienze e, per quanto riguarda le arti, i servizi che potrà rendere vanno al di là di ogni previsione. Disegnatori e pittori, anche i più abili, troveranno in questa perfetta riproduzione della natura un costante oggetto di osservazione. Dall’altro lato, questo procedimento offrirà loro un facile e veloce metodo per creare collezioni di schizzi, disegni, che non potrebbero procurarsi se non con dispendio di tempo e di fatica nel farli a mano, e in questo caso essi sarebbero molto meno perfetti. L’arte dell’incisione, che consiste nel moltiplicare, attraverso la riproduzione, queste figure tracciate dalla natura stessa, trarrà da questa scoperta nuovi e importanti benefici. Per il viaggiatore, l’archeologo, il naturalista, l’apparecchio del Signor </a:t>
            </a:r>
            <a:r>
              <a:rPr lang="it-IT" sz="1600" dirty="0" err="1"/>
              <a:t>Daguerre</a:t>
            </a:r>
            <a:r>
              <a:rPr lang="it-IT" sz="1600" dirty="0"/>
              <a:t> diventerà un oggetto di uso continuo e indispensabile. Li aiuterà a prender nota di quello che vedono, senza far ricorso alle mani di nessuno. In futuro ogni autore potrà comporre la parte geografica del suo lavoro, fermandosi un momento davanti al più complicato dei monumenti, o il più ampio colpo d’occhio, otterrà immediatamente un esatto facsimile.</a:t>
            </a:r>
          </a:p>
          <a:p>
            <a:endParaRPr lang="it-IT" sz="1600" dirty="0"/>
          </a:p>
        </p:txBody>
      </p:sp>
    </p:spTree>
    <p:extLst>
      <p:ext uri="{BB962C8B-B14F-4D97-AF65-F5344CB8AC3E}">
        <p14:creationId xmlns:p14="http://schemas.microsoft.com/office/powerpoint/2010/main" val="1278765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6A9223CB-49EE-EB41-89B3-5D8861419694}"/>
              </a:ext>
            </a:extLst>
          </p:cNvPr>
          <p:cNvSpPr/>
          <p:nvPr/>
        </p:nvSpPr>
        <p:spPr>
          <a:xfrm>
            <a:off x="358139" y="609600"/>
            <a:ext cx="8229600" cy="4526280"/>
          </a:xfrm>
          <a:prstGeom prst="rect">
            <a:avLst/>
          </a:prstGeom>
          <a:blipFill>
            <a:blip r:embed="rId2" cstate="print"/>
            <a:stretch>
              <a:fillRect/>
            </a:stretch>
          </a:blipFill>
        </p:spPr>
        <p:txBody>
          <a:bodyPr wrap="square" lIns="0" tIns="0" rIns="0" bIns="0" rtlCol="0"/>
          <a:lstStyle/>
          <a:p>
            <a:endParaRPr/>
          </a:p>
        </p:txBody>
      </p:sp>
      <p:sp>
        <p:nvSpPr>
          <p:cNvPr id="8" name="object 3">
            <a:extLst>
              <a:ext uri="{FF2B5EF4-FFF2-40B4-BE49-F238E27FC236}">
                <a16:creationId xmlns:a16="http://schemas.microsoft.com/office/drawing/2014/main" id="{9D1D07F6-E222-7A48-B4CC-6F52465858D1}"/>
              </a:ext>
            </a:extLst>
          </p:cNvPr>
          <p:cNvSpPr txBox="1"/>
          <p:nvPr/>
        </p:nvSpPr>
        <p:spPr>
          <a:xfrm>
            <a:off x="645476" y="5867400"/>
            <a:ext cx="765492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Times New Roman"/>
                <a:cs typeface="Times New Roman"/>
              </a:rPr>
              <a:t>Louis-Jacques-Mandé </a:t>
            </a:r>
            <a:r>
              <a:rPr sz="1800" dirty="0">
                <a:solidFill>
                  <a:srgbClr val="FFFFFF"/>
                </a:solidFill>
                <a:latin typeface="Times New Roman"/>
                <a:cs typeface="Times New Roman"/>
              </a:rPr>
              <a:t>Daguerre, </a:t>
            </a:r>
            <a:r>
              <a:rPr sz="1800" i="1" dirty="0">
                <a:solidFill>
                  <a:srgbClr val="FFFFFF"/>
                </a:solidFill>
                <a:latin typeface="Times New Roman"/>
                <a:cs typeface="Times New Roman"/>
              </a:rPr>
              <a:t>Natura </a:t>
            </a:r>
            <a:r>
              <a:rPr sz="1800" i="1" spc="-5" dirty="0">
                <a:solidFill>
                  <a:srgbClr val="FFFFFF"/>
                </a:solidFill>
                <a:latin typeface="Times New Roman"/>
                <a:cs typeface="Times New Roman"/>
              </a:rPr>
              <a:t>morta</a:t>
            </a:r>
            <a:r>
              <a:rPr sz="1800" spc="-5" dirty="0">
                <a:solidFill>
                  <a:srgbClr val="FFFFFF"/>
                </a:solidFill>
                <a:latin typeface="Times New Roman"/>
                <a:cs typeface="Times New Roman"/>
              </a:rPr>
              <a:t>, </a:t>
            </a:r>
            <a:r>
              <a:rPr sz="1800" dirty="0">
                <a:solidFill>
                  <a:srgbClr val="FFFFFF"/>
                </a:solidFill>
                <a:latin typeface="Times New Roman"/>
                <a:cs typeface="Times New Roman"/>
              </a:rPr>
              <a:t>1837, dagherrotipo, 16,5 x 21,5</a:t>
            </a:r>
            <a:r>
              <a:rPr sz="1800" spc="-45" dirty="0">
                <a:solidFill>
                  <a:srgbClr val="FFFFFF"/>
                </a:solidFill>
                <a:latin typeface="Times New Roman"/>
                <a:cs typeface="Times New Roman"/>
              </a:rPr>
              <a:t> </a:t>
            </a:r>
            <a:r>
              <a:rPr sz="1800" spc="5" dirty="0">
                <a:solidFill>
                  <a:srgbClr val="FFFFFF"/>
                </a:solidFill>
                <a:latin typeface="Times New Roman"/>
                <a:cs typeface="Times New Roman"/>
              </a:rPr>
              <a:t>cm</a:t>
            </a:r>
            <a:endParaRPr sz="1800" dirty="0">
              <a:latin typeface="Times New Roman"/>
              <a:cs typeface="Times New Roman"/>
            </a:endParaRPr>
          </a:p>
        </p:txBody>
      </p:sp>
    </p:spTree>
    <p:extLst>
      <p:ext uri="{BB962C8B-B14F-4D97-AF65-F5344CB8AC3E}">
        <p14:creationId xmlns:p14="http://schemas.microsoft.com/office/powerpoint/2010/main" val="2686296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B389359D-F4CB-DB4C-BF55-34020871DB51}"/>
              </a:ext>
            </a:extLst>
          </p:cNvPr>
          <p:cNvSpPr/>
          <p:nvPr/>
        </p:nvSpPr>
        <p:spPr>
          <a:xfrm>
            <a:off x="457200" y="769619"/>
            <a:ext cx="8229600" cy="4526280"/>
          </a:xfrm>
          <a:prstGeom prst="rect">
            <a:avLst/>
          </a:prstGeom>
          <a:blipFill>
            <a:blip r:embed="rId2" cstate="print"/>
            <a:stretch>
              <a:fillRect/>
            </a:stretch>
          </a:blipFill>
        </p:spPr>
        <p:txBody>
          <a:bodyPr wrap="square" lIns="0" tIns="0" rIns="0" bIns="0" rtlCol="0"/>
          <a:lstStyle/>
          <a:p>
            <a:endParaRPr/>
          </a:p>
        </p:txBody>
      </p:sp>
      <p:sp>
        <p:nvSpPr>
          <p:cNvPr id="7" name="object 3">
            <a:extLst>
              <a:ext uri="{FF2B5EF4-FFF2-40B4-BE49-F238E27FC236}">
                <a16:creationId xmlns:a16="http://schemas.microsoft.com/office/drawing/2014/main" id="{F7AC26EE-D4F2-AF41-9BDF-BED6DCCC41F0}"/>
              </a:ext>
            </a:extLst>
          </p:cNvPr>
          <p:cNvSpPr txBox="1"/>
          <p:nvPr/>
        </p:nvSpPr>
        <p:spPr>
          <a:xfrm>
            <a:off x="457200" y="6019800"/>
            <a:ext cx="828611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Times New Roman"/>
                <a:cs typeface="Times New Roman"/>
              </a:rPr>
              <a:t>Louis-Jacques-Mandé </a:t>
            </a:r>
            <a:r>
              <a:rPr sz="1800" dirty="0">
                <a:solidFill>
                  <a:srgbClr val="FFFFFF"/>
                </a:solidFill>
                <a:latin typeface="Times New Roman"/>
                <a:cs typeface="Times New Roman"/>
              </a:rPr>
              <a:t>Daguerre, </a:t>
            </a:r>
            <a:r>
              <a:rPr sz="1800" i="1" spc="-10" dirty="0">
                <a:solidFill>
                  <a:srgbClr val="FFFFFF"/>
                </a:solidFill>
                <a:latin typeface="Times New Roman"/>
                <a:cs typeface="Times New Roman"/>
              </a:rPr>
              <a:t>Boulevard </a:t>
            </a:r>
            <a:r>
              <a:rPr sz="1800" i="1" dirty="0">
                <a:solidFill>
                  <a:srgbClr val="FFFFFF"/>
                </a:solidFill>
                <a:latin typeface="Times New Roman"/>
                <a:cs typeface="Times New Roman"/>
              </a:rPr>
              <a:t>du </a:t>
            </a:r>
            <a:r>
              <a:rPr sz="1800" i="1" spc="-30" dirty="0">
                <a:solidFill>
                  <a:srgbClr val="FFFFFF"/>
                </a:solidFill>
                <a:latin typeface="Times New Roman"/>
                <a:cs typeface="Times New Roman"/>
              </a:rPr>
              <a:t>Temple</a:t>
            </a:r>
            <a:r>
              <a:rPr lang="it-IT" sz="1800" spc="-30" dirty="0">
                <a:solidFill>
                  <a:srgbClr val="FFFFFF"/>
                </a:solidFill>
                <a:latin typeface="Times New Roman"/>
                <a:cs typeface="Times New Roman"/>
              </a:rPr>
              <a:t>,</a:t>
            </a:r>
            <a:r>
              <a:rPr sz="1800" i="1" spc="-30" dirty="0">
                <a:solidFill>
                  <a:srgbClr val="FFFFFF"/>
                </a:solidFill>
                <a:latin typeface="Times New Roman"/>
                <a:cs typeface="Times New Roman"/>
              </a:rPr>
              <a:t> </a:t>
            </a:r>
            <a:r>
              <a:rPr sz="1800" dirty="0">
                <a:solidFill>
                  <a:srgbClr val="FFFFFF"/>
                </a:solidFill>
                <a:latin typeface="Times New Roman"/>
                <a:cs typeface="Times New Roman"/>
              </a:rPr>
              <a:t>1838, dagherrotipo, 16,5 x 21,5 </a:t>
            </a:r>
            <a:r>
              <a:rPr sz="1800" spc="5" dirty="0">
                <a:solidFill>
                  <a:srgbClr val="FFFFFF"/>
                </a:solidFill>
                <a:latin typeface="Times New Roman"/>
                <a:cs typeface="Times New Roman"/>
              </a:rPr>
              <a:t>cm</a:t>
            </a:r>
            <a:endParaRPr sz="1800" dirty="0">
              <a:latin typeface="Times New Roman"/>
              <a:cs typeface="Times New Roman"/>
            </a:endParaRPr>
          </a:p>
        </p:txBody>
      </p:sp>
    </p:spTree>
    <p:extLst>
      <p:ext uri="{BB962C8B-B14F-4D97-AF65-F5344CB8AC3E}">
        <p14:creationId xmlns:p14="http://schemas.microsoft.com/office/powerpoint/2010/main" val="4070836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ouis-Jacques- Mandé Daguerre, Veduta del Pont Neuf, 1839, dagherrotipo, 7,3 x 10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457200" y="163513"/>
            <a:ext cx="8229600" cy="5962650"/>
          </a:xfrm>
        </p:spPr>
      </p:pic>
      <p:sp>
        <p:nvSpPr>
          <p:cNvPr id="5" name="CasellaDiTesto 4"/>
          <p:cNvSpPr txBox="1"/>
          <p:nvPr/>
        </p:nvSpPr>
        <p:spPr>
          <a:xfrm>
            <a:off x="371571" y="6269376"/>
            <a:ext cx="8400857" cy="369332"/>
          </a:xfrm>
          <a:prstGeom prst="rect">
            <a:avLst/>
          </a:prstGeom>
          <a:noFill/>
        </p:spPr>
        <p:txBody>
          <a:bodyPr wrap="none" rtlCol="0">
            <a:spAutoFit/>
          </a:bodyPr>
          <a:lstStyle/>
          <a:p>
            <a:pPr algn="just"/>
            <a:r>
              <a:rPr lang="it-IT" dirty="0"/>
              <a:t>Louis-Jacques- Mandé </a:t>
            </a:r>
            <a:r>
              <a:rPr lang="it-IT" dirty="0" err="1"/>
              <a:t>Daguerre</a:t>
            </a:r>
            <a:r>
              <a:rPr lang="it-IT" i="1" dirty="0"/>
              <a:t>, Veduta del Pont </a:t>
            </a:r>
            <a:r>
              <a:rPr lang="it-IT" i="1" dirty="0" err="1"/>
              <a:t>Neuf</a:t>
            </a:r>
            <a:r>
              <a:rPr lang="it-IT" dirty="0"/>
              <a:t>, 1839, dagherrotipo, 7,3 x 10 cm</a:t>
            </a:r>
          </a:p>
        </p:txBody>
      </p:sp>
    </p:spTree>
    <p:extLst>
      <p:ext uri="{BB962C8B-B14F-4D97-AF65-F5344CB8AC3E}">
        <p14:creationId xmlns:p14="http://schemas.microsoft.com/office/powerpoint/2010/main" val="1306948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A101E72B-DC9F-824C-ACD6-3EAF51E30376}"/>
              </a:ext>
            </a:extLst>
          </p:cNvPr>
          <p:cNvSpPr txBox="1"/>
          <p:nvPr/>
        </p:nvSpPr>
        <p:spPr>
          <a:xfrm>
            <a:off x="1035864" y="6096000"/>
            <a:ext cx="7040009" cy="566822"/>
          </a:xfrm>
          <a:prstGeom prst="rect">
            <a:avLst/>
          </a:prstGeom>
        </p:spPr>
        <p:txBody>
          <a:bodyPr vert="horz" wrap="square" lIns="0" tIns="12700" rIns="0" bIns="0" rtlCol="0">
            <a:spAutoFit/>
          </a:bodyPr>
          <a:lstStyle/>
          <a:p>
            <a:pPr marL="12700" marR="5080" algn="just">
              <a:lnSpc>
                <a:spcPct val="100000"/>
              </a:lnSpc>
              <a:spcBef>
                <a:spcPts val="100"/>
              </a:spcBef>
            </a:pPr>
            <a:r>
              <a:rPr sz="1800" spc="-5" dirty="0">
                <a:solidFill>
                  <a:srgbClr val="FFFFFF"/>
                </a:solidFill>
                <a:latin typeface="Times New Roman"/>
                <a:cs typeface="Times New Roman"/>
              </a:rPr>
              <a:t>Louis-Jacques-Mandé Daguerre, </a:t>
            </a:r>
            <a:r>
              <a:rPr sz="1800" i="1" dirty="0">
                <a:solidFill>
                  <a:srgbClr val="FFFFFF"/>
                </a:solidFill>
                <a:latin typeface="Times New Roman"/>
                <a:cs typeface="Times New Roman"/>
              </a:rPr>
              <a:t>Il </a:t>
            </a:r>
            <a:r>
              <a:rPr sz="1800" i="1" spc="-5" dirty="0">
                <a:solidFill>
                  <a:srgbClr val="FFFFFF"/>
                </a:solidFill>
                <a:latin typeface="Times New Roman"/>
                <a:cs typeface="Times New Roman"/>
              </a:rPr>
              <a:t>Pavillon </a:t>
            </a:r>
            <a:r>
              <a:rPr sz="1800" i="1" spc="-10" dirty="0">
                <a:solidFill>
                  <a:srgbClr val="FFFFFF"/>
                </a:solidFill>
                <a:latin typeface="Times New Roman"/>
                <a:cs typeface="Times New Roman"/>
              </a:rPr>
              <a:t>de </a:t>
            </a:r>
            <a:r>
              <a:rPr sz="1800" i="1" spc="-15" dirty="0">
                <a:solidFill>
                  <a:srgbClr val="FFFFFF"/>
                </a:solidFill>
                <a:latin typeface="Times New Roman"/>
                <a:cs typeface="Times New Roman"/>
              </a:rPr>
              <a:t>Flore </a:t>
            </a:r>
            <a:r>
              <a:rPr sz="1800" i="1" dirty="0">
                <a:solidFill>
                  <a:srgbClr val="FFFFFF"/>
                </a:solidFill>
                <a:latin typeface="Times New Roman"/>
                <a:cs typeface="Times New Roman"/>
              </a:rPr>
              <a:t>del </a:t>
            </a:r>
            <a:r>
              <a:rPr sz="1800" i="1" spc="-15" dirty="0">
                <a:solidFill>
                  <a:srgbClr val="FFFFFF"/>
                </a:solidFill>
                <a:latin typeface="Times New Roman"/>
                <a:cs typeface="Times New Roman"/>
              </a:rPr>
              <a:t>Louvre</a:t>
            </a:r>
            <a:r>
              <a:rPr sz="1800" spc="-15" dirty="0">
                <a:solidFill>
                  <a:srgbClr val="FFFFFF"/>
                </a:solidFill>
                <a:latin typeface="Times New Roman"/>
                <a:cs typeface="Times New Roman"/>
              </a:rPr>
              <a:t>, </a:t>
            </a:r>
            <a:r>
              <a:rPr sz="1800" spc="-5" dirty="0">
                <a:solidFill>
                  <a:srgbClr val="FFFFFF"/>
                </a:solidFill>
                <a:latin typeface="Times New Roman"/>
                <a:cs typeface="Times New Roman"/>
              </a:rPr>
              <a:t>1839, dagherrotipo, </a:t>
            </a:r>
            <a:r>
              <a:rPr sz="1800" dirty="0">
                <a:solidFill>
                  <a:srgbClr val="FFFFFF"/>
                </a:solidFill>
                <a:latin typeface="Times New Roman"/>
                <a:cs typeface="Times New Roman"/>
              </a:rPr>
              <a:t>16,2  x</a:t>
            </a:r>
            <a:r>
              <a:rPr sz="1800" spc="-15" dirty="0">
                <a:solidFill>
                  <a:srgbClr val="FFFFFF"/>
                </a:solidFill>
                <a:latin typeface="Times New Roman"/>
                <a:cs typeface="Times New Roman"/>
              </a:rPr>
              <a:t> </a:t>
            </a:r>
            <a:r>
              <a:rPr sz="1800" dirty="0">
                <a:solidFill>
                  <a:srgbClr val="FFFFFF"/>
                </a:solidFill>
                <a:latin typeface="Times New Roman"/>
                <a:cs typeface="Times New Roman"/>
              </a:rPr>
              <a:t>21,2</a:t>
            </a:r>
            <a:endParaRPr sz="1800" dirty="0">
              <a:latin typeface="Times New Roman"/>
              <a:cs typeface="Times New Roman"/>
            </a:endParaRPr>
          </a:p>
        </p:txBody>
      </p:sp>
      <p:pic>
        <p:nvPicPr>
          <p:cNvPr id="7" name="Immagine 6">
            <a:extLst>
              <a:ext uri="{FF2B5EF4-FFF2-40B4-BE49-F238E27FC236}">
                <a16:creationId xmlns:a16="http://schemas.microsoft.com/office/drawing/2014/main" id="{5D198CA5-52C3-EF42-9C99-2B646C616747}"/>
              </a:ext>
            </a:extLst>
          </p:cNvPr>
          <p:cNvPicPr>
            <a:picLocks noChangeAspect="1"/>
          </p:cNvPicPr>
          <p:nvPr/>
        </p:nvPicPr>
        <p:blipFill>
          <a:blip r:embed="rId2"/>
          <a:stretch>
            <a:fillRect/>
          </a:stretch>
        </p:blipFill>
        <p:spPr>
          <a:xfrm>
            <a:off x="1101752" y="533400"/>
            <a:ext cx="6908231" cy="5257800"/>
          </a:xfrm>
          <a:prstGeom prst="rect">
            <a:avLst/>
          </a:prstGeom>
        </p:spPr>
      </p:pic>
    </p:spTree>
    <p:extLst>
      <p:ext uri="{BB962C8B-B14F-4D97-AF65-F5344CB8AC3E}">
        <p14:creationId xmlns:p14="http://schemas.microsoft.com/office/powerpoint/2010/main" val="3268888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a:extLst>
              <a:ext uri="{FF2B5EF4-FFF2-40B4-BE49-F238E27FC236}">
                <a16:creationId xmlns:a16="http://schemas.microsoft.com/office/drawing/2014/main" id="{57D03DBB-3ED2-DA45-8877-CE96EEDB839D}"/>
              </a:ext>
            </a:extLst>
          </p:cNvPr>
          <p:cNvSpPr txBox="1"/>
          <p:nvPr/>
        </p:nvSpPr>
        <p:spPr>
          <a:xfrm>
            <a:off x="1772157" y="6172200"/>
            <a:ext cx="6043930"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Times New Roman"/>
                <a:cs typeface="Times New Roman"/>
              </a:rPr>
              <a:t>Léon </a:t>
            </a:r>
            <a:r>
              <a:rPr sz="1800" spc="-10" dirty="0" err="1">
                <a:solidFill>
                  <a:srgbClr val="FFFFFF"/>
                </a:solidFill>
                <a:latin typeface="Times New Roman"/>
                <a:cs typeface="Times New Roman"/>
              </a:rPr>
              <a:t>Ri</a:t>
            </a:r>
            <a:r>
              <a:rPr lang="it-IT" sz="1800" spc="-10" dirty="0">
                <a:solidFill>
                  <a:srgbClr val="FFFFFF"/>
                </a:solidFill>
                <a:latin typeface="Times New Roman"/>
                <a:cs typeface="Times New Roman"/>
              </a:rPr>
              <a:t>e</a:t>
            </a:r>
            <a:r>
              <a:rPr sz="1800" spc="-10" dirty="0">
                <a:solidFill>
                  <a:srgbClr val="FFFFFF"/>
                </a:solidFill>
                <a:latin typeface="Times New Roman"/>
                <a:cs typeface="Times New Roman"/>
              </a:rPr>
              <a:t>s</a:t>
            </a:r>
            <a:r>
              <a:rPr lang="it-IT" sz="1800" spc="-10" dirty="0">
                <a:solidFill>
                  <a:srgbClr val="FFFFFF"/>
                </a:solidFill>
                <a:latin typeface="Times New Roman"/>
                <a:cs typeface="Times New Roman"/>
              </a:rPr>
              <a:t>e</a:t>
            </a:r>
            <a:r>
              <a:rPr sz="1800" spc="-10" dirty="0" err="1">
                <a:solidFill>
                  <a:srgbClr val="FFFFFF"/>
                </a:solidFill>
                <a:latin typeface="Times New Roman"/>
                <a:cs typeface="Times New Roman"/>
              </a:rPr>
              <a:t>ner</a:t>
            </a:r>
            <a:r>
              <a:rPr sz="1800" spc="-10" dirty="0">
                <a:solidFill>
                  <a:srgbClr val="FFFFFF"/>
                </a:solidFill>
                <a:latin typeface="Times New Roman"/>
                <a:cs typeface="Times New Roman"/>
              </a:rPr>
              <a:t>, </a:t>
            </a:r>
            <a:r>
              <a:rPr sz="1800" i="1" dirty="0">
                <a:solidFill>
                  <a:srgbClr val="FFFFFF"/>
                </a:solidFill>
                <a:latin typeface="Times New Roman"/>
                <a:cs typeface="Times New Roman"/>
              </a:rPr>
              <a:t>Eugène </a:t>
            </a:r>
            <a:r>
              <a:rPr sz="1800" i="1" spc="-10" dirty="0">
                <a:solidFill>
                  <a:srgbClr val="FFFFFF"/>
                </a:solidFill>
                <a:latin typeface="Times New Roman"/>
                <a:cs typeface="Times New Roman"/>
              </a:rPr>
              <a:t>Delacroix</a:t>
            </a:r>
            <a:r>
              <a:rPr sz="1800" spc="-10" dirty="0">
                <a:solidFill>
                  <a:srgbClr val="FFFFFF"/>
                </a:solidFill>
                <a:latin typeface="Times New Roman"/>
                <a:cs typeface="Times New Roman"/>
              </a:rPr>
              <a:t>, </a:t>
            </a:r>
            <a:r>
              <a:rPr sz="1800" dirty="0">
                <a:solidFill>
                  <a:srgbClr val="FFFFFF"/>
                </a:solidFill>
                <a:latin typeface="Times New Roman"/>
                <a:cs typeface="Times New Roman"/>
              </a:rPr>
              <a:t>1842, dagherrotipo, 6 x 4.</a:t>
            </a:r>
            <a:r>
              <a:rPr lang="it-IT" sz="1800" dirty="0">
                <a:solidFill>
                  <a:srgbClr val="FFFFFF"/>
                </a:solidFill>
                <a:latin typeface="Times New Roman"/>
                <a:cs typeface="Times New Roman"/>
              </a:rPr>
              <a:t>3</a:t>
            </a:r>
            <a:r>
              <a:rPr sz="1800" spc="-80" dirty="0">
                <a:solidFill>
                  <a:srgbClr val="FFFFFF"/>
                </a:solidFill>
                <a:latin typeface="Times New Roman"/>
                <a:cs typeface="Times New Roman"/>
              </a:rPr>
              <a:t> </a:t>
            </a:r>
            <a:r>
              <a:rPr sz="1800" spc="5" dirty="0">
                <a:solidFill>
                  <a:srgbClr val="FFFFFF"/>
                </a:solidFill>
                <a:latin typeface="Times New Roman"/>
                <a:cs typeface="Times New Roman"/>
              </a:rPr>
              <a:t>cm</a:t>
            </a:r>
            <a:endParaRPr sz="1800" dirty="0">
              <a:latin typeface="Times New Roman"/>
              <a:cs typeface="Times New Roman"/>
            </a:endParaRPr>
          </a:p>
        </p:txBody>
      </p:sp>
      <p:pic>
        <p:nvPicPr>
          <p:cNvPr id="6" name="Immagine 5">
            <a:extLst>
              <a:ext uri="{FF2B5EF4-FFF2-40B4-BE49-F238E27FC236}">
                <a16:creationId xmlns:a16="http://schemas.microsoft.com/office/drawing/2014/main" id="{54FC6C7A-7088-1749-9EB9-CC4B0696C57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622422" y="381000"/>
            <a:ext cx="4343400" cy="5606934"/>
          </a:xfrm>
          <a:prstGeom prst="rect">
            <a:avLst/>
          </a:prstGeom>
        </p:spPr>
      </p:pic>
    </p:spTree>
    <p:extLst>
      <p:ext uri="{BB962C8B-B14F-4D97-AF65-F5344CB8AC3E}">
        <p14:creationId xmlns:p14="http://schemas.microsoft.com/office/powerpoint/2010/main" val="14608270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3">
            <a:extLst>
              <a:ext uri="{FF2B5EF4-FFF2-40B4-BE49-F238E27FC236}">
                <a16:creationId xmlns:a16="http://schemas.microsoft.com/office/drawing/2014/main" id="{2B7758B7-06DA-6E4F-ACFC-12C9339A97E1}"/>
              </a:ext>
            </a:extLst>
          </p:cNvPr>
          <p:cNvSpPr txBox="1"/>
          <p:nvPr/>
        </p:nvSpPr>
        <p:spPr>
          <a:xfrm>
            <a:off x="609599" y="6324600"/>
            <a:ext cx="8200390"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Times New Roman"/>
                <a:cs typeface="Times New Roman"/>
              </a:rPr>
              <a:t>Jean-Baptiste Sabatier-Blot, </a:t>
            </a:r>
            <a:r>
              <a:rPr sz="1800" i="1" dirty="0">
                <a:solidFill>
                  <a:srgbClr val="FFFFFF"/>
                </a:solidFill>
                <a:latin typeface="Times New Roman"/>
                <a:cs typeface="Times New Roman"/>
              </a:rPr>
              <a:t>Ritratto di </a:t>
            </a:r>
            <a:r>
              <a:rPr sz="1800" i="1" spc="-5" dirty="0">
                <a:solidFill>
                  <a:srgbClr val="FFFFFF"/>
                </a:solidFill>
                <a:latin typeface="Times New Roman"/>
                <a:cs typeface="Times New Roman"/>
              </a:rPr>
              <a:t>Louis </a:t>
            </a:r>
            <a:r>
              <a:rPr sz="1800" i="1" spc="-15" dirty="0">
                <a:solidFill>
                  <a:srgbClr val="FFFFFF"/>
                </a:solidFill>
                <a:latin typeface="Times New Roman"/>
                <a:cs typeface="Times New Roman"/>
              </a:rPr>
              <a:t>Daguerre</a:t>
            </a:r>
            <a:r>
              <a:rPr sz="1800" spc="-15" dirty="0">
                <a:solidFill>
                  <a:srgbClr val="FFFFFF"/>
                </a:solidFill>
                <a:latin typeface="Times New Roman"/>
                <a:cs typeface="Times New Roman"/>
              </a:rPr>
              <a:t>, </a:t>
            </a:r>
            <a:r>
              <a:rPr sz="1800" dirty="0">
                <a:solidFill>
                  <a:srgbClr val="FFFFFF"/>
                </a:solidFill>
                <a:latin typeface="Times New Roman"/>
                <a:cs typeface="Times New Roman"/>
              </a:rPr>
              <a:t>1844, dagherrotipo, 9,1 x 6,9 </a:t>
            </a:r>
            <a:r>
              <a:rPr sz="1800" spc="5" dirty="0">
                <a:solidFill>
                  <a:srgbClr val="FFFFFF"/>
                </a:solidFill>
                <a:latin typeface="Times New Roman"/>
                <a:cs typeface="Times New Roman"/>
              </a:rPr>
              <a:t>cm</a:t>
            </a:r>
            <a:endParaRPr sz="1800" dirty="0">
              <a:latin typeface="Times New Roman"/>
              <a:cs typeface="Times New Roman"/>
            </a:endParaRPr>
          </a:p>
        </p:txBody>
      </p:sp>
      <p:pic>
        <p:nvPicPr>
          <p:cNvPr id="9" name="Immagine 8">
            <a:extLst>
              <a:ext uri="{FF2B5EF4-FFF2-40B4-BE49-F238E27FC236}">
                <a16:creationId xmlns:a16="http://schemas.microsoft.com/office/drawing/2014/main" id="{08DDC311-E815-F647-9B56-EAA02A3EBAE6}"/>
              </a:ext>
            </a:extLst>
          </p:cNvPr>
          <p:cNvPicPr>
            <a:picLocks noChangeAspect="1"/>
          </p:cNvPicPr>
          <p:nvPr/>
        </p:nvPicPr>
        <p:blipFill>
          <a:blip r:embed="rId3"/>
          <a:stretch>
            <a:fillRect/>
          </a:stretch>
        </p:blipFill>
        <p:spPr>
          <a:xfrm>
            <a:off x="2344414" y="76200"/>
            <a:ext cx="4730761" cy="6067936"/>
          </a:xfrm>
          <a:prstGeom prst="rect">
            <a:avLst/>
          </a:prstGeom>
        </p:spPr>
      </p:pic>
    </p:spTree>
    <p:extLst>
      <p:ext uri="{BB962C8B-B14F-4D97-AF65-F5344CB8AC3E}">
        <p14:creationId xmlns:p14="http://schemas.microsoft.com/office/powerpoint/2010/main" val="3561850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6542A96D-AC52-B04C-B348-DAB390D97288}"/>
              </a:ext>
            </a:extLst>
          </p:cNvPr>
          <p:cNvSpPr/>
          <p:nvPr/>
        </p:nvSpPr>
        <p:spPr>
          <a:xfrm>
            <a:off x="2456090" y="533400"/>
            <a:ext cx="4267199" cy="5410200"/>
          </a:xfrm>
          <a:prstGeom prst="rect">
            <a:avLst/>
          </a:prstGeom>
          <a:blipFill>
            <a:blip r:embed="rId2" cstate="print"/>
            <a:stretch>
              <a:fillRect/>
            </a:stretch>
          </a:blipFill>
        </p:spPr>
        <p:txBody>
          <a:bodyPr wrap="square" lIns="0" tIns="0" rIns="0" bIns="0" rtlCol="0"/>
          <a:lstStyle/>
          <a:p>
            <a:endParaRPr/>
          </a:p>
        </p:txBody>
      </p:sp>
      <p:sp>
        <p:nvSpPr>
          <p:cNvPr id="6" name="object 3">
            <a:extLst>
              <a:ext uri="{FF2B5EF4-FFF2-40B4-BE49-F238E27FC236}">
                <a16:creationId xmlns:a16="http://schemas.microsoft.com/office/drawing/2014/main" id="{2031E5DB-A945-BF42-B2F4-CFE50C67B761}"/>
              </a:ext>
            </a:extLst>
          </p:cNvPr>
          <p:cNvSpPr txBox="1"/>
          <p:nvPr/>
        </p:nvSpPr>
        <p:spPr>
          <a:xfrm>
            <a:off x="149453" y="6218631"/>
            <a:ext cx="888047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FFFFFF"/>
                </a:solidFill>
                <a:latin typeface="Times New Roman"/>
                <a:cs typeface="Times New Roman"/>
              </a:rPr>
              <a:t>Jean-Baptiste </a:t>
            </a:r>
            <a:r>
              <a:rPr sz="1800" spc="-5" dirty="0">
                <a:solidFill>
                  <a:srgbClr val="FFFFFF"/>
                </a:solidFill>
                <a:latin typeface="Times New Roman"/>
                <a:cs typeface="Times New Roman"/>
              </a:rPr>
              <a:t>Sabatier-Blot, </a:t>
            </a:r>
            <a:r>
              <a:rPr sz="1800" i="1" dirty="0">
                <a:solidFill>
                  <a:srgbClr val="FFFFFF"/>
                </a:solidFill>
                <a:latin typeface="Times New Roman"/>
                <a:cs typeface="Times New Roman"/>
              </a:rPr>
              <a:t>Ritratto di donna con la figlia</a:t>
            </a:r>
            <a:r>
              <a:rPr sz="1800" dirty="0">
                <a:solidFill>
                  <a:srgbClr val="FFFFFF"/>
                </a:solidFill>
                <a:latin typeface="Times New Roman"/>
                <a:cs typeface="Times New Roman"/>
              </a:rPr>
              <a:t>, 1852 circa, dagherrotipo, 21 x 16</a:t>
            </a:r>
            <a:r>
              <a:rPr sz="1800" spc="-114" dirty="0">
                <a:solidFill>
                  <a:srgbClr val="FFFFFF"/>
                </a:solidFill>
                <a:latin typeface="Times New Roman"/>
                <a:cs typeface="Times New Roman"/>
              </a:rPr>
              <a:t> </a:t>
            </a:r>
            <a:r>
              <a:rPr sz="1800" spc="5" dirty="0">
                <a:solidFill>
                  <a:srgbClr val="FFFFFF"/>
                </a:solidFill>
                <a:latin typeface="Times New Roman"/>
                <a:cs typeface="Times New Roman"/>
              </a:rPr>
              <a:t>cm</a:t>
            </a:r>
            <a:endParaRPr sz="1800" dirty="0">
              <a:latin typeface="Times New Roman"/>
              <a:cs typeface="Times New Roman"/>
            </a:endParaRPr>
          </a:p>
        </p:txBody>
      </p:sp>
    </p:spTree>
    <p:extLst>
      <p:ext uri="{BB962C8B-B14F-4D97-AF65-F5344CB8AC3E}">
        <p14:creationId xmlns:p14="http://schemas.microsoft.com/office/powerpoint/2010/main" val="3525440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Principio della camera oscura</a:t>
            </a:r>
          </a:p>
        </p:txBody>
      </p:sp>
      <p:sp>
        <p:nvSpPr>
          <p:cNvPr id="3" name="Segnaposto contenuto 2"/>
          <p:cNvSpPr>
            <a:spLocks noGrp="1"/>
          </p:cNvSpPr>
          <p:nvPr>
            <p:ph idx="1"/>
          </p:nvPr>
        </p:nvSpPr>
        <p:spPr/>
        <p:txBody>
          <a:bodyPr>
            <a:normAutofit fontScale="62500" lnSpcReduction="20000"/>
          </a:bodyPr>
          <a:lstStyle/>
          <a:p>
            <a:pPr marL="0" indent="0" algn="just">
              <a:buNone/>
            </a:pPr>
            <a:r>
              <a:rPr lang="it-IT" dirty="0"/>
              <a:t>La luce che entra attraverso il foro minuscolo della parete di una stanza immersa nel buio forma sulla parete opposta un’immagine capovolta di qualsiasi oggetto si trovi all’esterno.</a:t>
            </a:r>
          </a:p>
          <a:p>
            <a:pPr marL="0" indent="0" algn="just">
              <a:buNone/>
            </a:pPr>
            <a:endParaRPr lang="it-IT" dirty="0"/>
          </a:p>
          <a:p>
            <a:pPr marL="0" indent="0" algn="just">
              <a:buNone/>
            </a:pPr>
            <a:r>
              <a:rPr lang="it-IT" dirty="0"/>
              <a:t>Leonardo da Vinci, </a:t>
            </a:r>
            <a:r>
              <a:rPr lang="it-IT" i="1" dirty="0"/>
              <a:t>Sulla camera </a:t>
            </a:r>
            <a:r>
              <a:rPr lang="it-IT" i="1" dirty="0" err="1"/>
              <a:t>obscura</a:t>
            </a:r>
            <a:r>
              <a:rPr lang="it-IT" dirty="0"/>
              <a:t>, 1490: Dico che, se una faccia d’uno </a:t>
            </a:r>
            <a:r>
              <a:rPr lang="it-IT" dirty="0" err="1"/>
              <a:t>edifizio</a:t>
            </a:r>
            <a:r>
              <a:rPr lang="it-IT" dirty="0"/>
              <a:t> o altra piazza o campagna che sia illuminata dal sole, </a:t>
            </a:r>
            <a:r>
              <a:rPr lang="it-IT" dirty="0" err="1"/>
              <a:t>arà</a:t>
            </a:r>
            <a:r>
              <a:rPr lang="it-IT" dirty="0"/>
              <a:t> al suo opposito una abitazione, e in quella faccia che non vede il sole sia fatto un piccolo </a:t>
            </a:r>
            <a:r>
              <a:rPr lang="it-IT" dirty="0" err="1"/>
              <a:t>spiraculo</a:t>
            </a:r>
            <a:r>
              <a:rPr lang="it-IT" dirty="0"/>
              <a:t> </a:t>
            </a:r>
            <a:r>
              <a:rPr lang="it-IT" dirty="0" err="1"/>
              <a:t>retondo</a:t>
            </a:r>
            <a:r>
              <a:rPr lang="it-IT" dirty="0"/>
              <a:t>, che tutte le alluminate cose manderanno la loro similitudine per detto </a:t>
            </a:r>
            <a:r>
              <a:rPr lang="it-IT" dirty="0" err="1"/>
              <a:t>spiraculo</a:t>
            </a:r>
            <a:r>
              <a:rPr lang="it-IT" dirty="0"/>
              <a:t> e appariranno dentro all’abitazione nella contraria faccia, la quale </a:t>
            </a:r>
            <a:r>
              <a:rPr lang="it-IT" dirty="0" err="1"/>
              <a:t>vol</a:t>
            </a:r>
            <a:r>
              <a:rPr lang="it-IT" dirty="0"/>
              <a:t> esser bianca, e saranno lì appunto e sottosopra, e se per molti lochi di detta faccia facessi simili busi, simile effetto sarebbe in ciascuno.</a:t>
            </a:r>
          </a:p>
          <a:p>
            <a:pPr marL="0" indent="0" algn="just">
              <a:buNone/>
            </a:pPr>
            <a:endParaRPr lang="it-IT" dirty="0"/>
          </a:p>
          <a:p>
            <a:pPr marL="0" indent="0" algn="just">
              <a:buNone/>
            </a:pPr>
            <a:r>
              <a:rPr lang="it-IT" dirty="0"/>
              <a:t>Prima descrizione della camera oscura quale mezzo per aiutare il disegnatore nella sua opera in </a:t>
            </a:r>
            <a:r>
              <a:rPr lang="it-IT" dirty="0" err="1"/>
              <a:t>Giovan</a:t>
            </a:r>
            <a:r>
              <a:rPr lang="it-IT" dirty="0"/>
              <a:t> Battista della Porta, </a:t>
            </a:r>
            <a:r>
              <a:rPr lang="it-IT" i="1" dirty="0" err="1"/>
              <a:t>Magiae</a:t>
            </a:r>
            <a:r>
              <a:rPr lang="it-IT" i="1" dirty="0"/>
              <a:t> </a:t>
            </a:r>
            <a:r>
              <a:rPr lang="it-IT" i="1" dirty="0" err="1"/>
              <a:t>naturalis</a:t>
            </a:r>
            <a:r>
              <a:rPr lang="it-IT" i="1" dirty="0"/>
              <a:t> </a:t>
            </a:r>
            <a:r>
              <a:rPr lang="it-IT" dirty="0"/>
              <a:t>(1558).</a:t>
            </a:r>
          </a:p>
          <a:p>
            <a:endParaRPr lang="it-IT" dirty="0"/>
          </a:p>
        </p:txBody>
      </p:sp>
    </p:spTree>
    <p:extLst>
      <p:ext uri="{BB962C8B-B14F-4D97-AF65-F5344CB8AC3E}">
        <p14:creationId xmlns:p14="http://schemas.microsoft.com/office/powerpoint/2010/main" val="31450566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59214"/>
            <a:ext cx="8229600" cy="1143000"/>
          </a:xfrm>
        </p:spPr>
        <p:txBody>
          <a:bodyPr>
            <a:normAutofit/>
          </a:bodyPr>
          <a:lstStyle/>
          <a:p>
            <a:r>
              <a:rPr lang="it-IT" sz="3200" dirty="0"/>
              <a:t>Henry William Fox </a:t>
            </a:r>
            <a:r>
              <a:rPr lang="it-IT" sz="3200" dirty="0" err="1"/>
              <a:t>Talbot</a:t>
            </a:r>
            <a:endParaRPr lang="it-IT" sz="3200" dirty="0"/>
          </a:p>
        </p:txBody>
      </p:sp>
      <p:sp>
        <p:nvSpPr>
          <p:cNvPr id="3" name="Segnaposto contenuto 2"/>
          <p:cNvSpPr>
            <a:spLocks noGrp="1"/>
          </p:cNvSpPr>
          <p:nvPr>
            <p:ph idx="1"/>
          </p:nvPr>
        </p:nvSpPr>
        <p:spPr>
          <a:xfrm>
            <a:off x="457200" y="504683"/>
            <a:ext cx="8229600" cy="6353317"/>
          </a:xfrm>
        </p:spPr>
        <p:txBody>
          <a:bodyPr>
            <a:noAutofit/>
          </a:bodyPr>
          <a:lstStyle/>
          <a:p>
            <a:pPr algn="just"/>
            <a:r>
              <a:rPr lang="it-IT" sz="2000" dirty="0">
                <a:latin typeface="Times New Roman"/>
                <a:cs typeface="Times New Roman"/>
              </a:rPr>
              <a:t>1839, Londra, </a:t>
            </a:r>
            <a:r>
              <a:rPr lang="it-IT" sz="2000" dirty="0" err="1">
                <a:latin typeface="Times New Roman"/>
                <a:cs typeface="Times New Roman"/>
              </a:rPr>
              <a:t>Royal</a:t>
            </a:r>
            <a:r>
              <a:rPr lang="it-IT" sz="2000" dirty="0">
                <a:latin typeface="Times New Roman"/>
                <a:cs typeface="Times New Roman"/>
              </a:rPr>
              <a:t> Society: </a:t>
            </a:r>
            <a:r>
              <a:rPr lang="it-IT" sz="2000" dirty="0" err="1">
                <a:latin typeface="Times New Roman"/>
                <a:cs typeface="Times New Roman"/>
              </a:rPr>
              <a:t>Talbot</a:t>
            </a:r>
            <a:r>
              <a:rPr lang="it-IT" sz="2000" dirty="0">
                <a:latin typeface="Times New Roman"/>
                <a:cs typeface="Times New Roman"/>
              </a:rPr>
              <a:t> presenta il </a:t>
            </a:r>
            <a:r>
              <a:rPr lang="it-IT" sz="2000" dirty="0" err="1">
                <a:latin typeface="Times New Roman"/>
                <a:cs typeface="Times New Roman"/>
              </a:rPr>
              <a:t>calotìpo</a:t>
            </a:r>
            <a:r>
              <a:rPr lang="it-IT" sz="2000" dirty="0">
                <a:latin typeface="Times New Roman"/>
                <a:cs typeface="Times New Roman"/>
              </a:rPr>
              <a:t> (stampa del bello, o </a:t>
            </a:r>
            <a:r>
              <a:rPr lang="it-IT" sz="2000" dirty="0" err="1">
                <a:latin typeface="Times New Roman"/>
                <a:cs typeface="Times New Roman"/>
              </a:rPr>
              <a:t>talbotipo</a:t>
            </a:r>
            <a:r>
              <a:rPr lang="it-IT" sz="2000" dirty="0">
                <a:latin typeface="Times New Roman"/>
                <a:cs typeface="Times New Roman"/>
              </a:rPr>
              <a:t>).</a:t>
            </a:r>
          </a:p>
          <a:p>
            <a:pPr algn="just"/>
            <a:r>
              <a:rPr lang="it-IT" sz="2000" dirty="0" err="1">
                <a:latin typeface="Times New Roman"/>
                <a:cs typeface="Times New Roman"/>
              </a:rPr>
              <a:t>Calotipo</a:t>
            </a:r>
            <a:r>
              <a:rPr lang="it-IT" sz="2000" dirty="0">
                <a:latin typeface="Times New Roman"/>
                <a:cs typeface="Times New Roman"/>
              </a:rPr>
              <a:t>: forma di immagine ottenuta su carta e dotata di negativo. </a:t>
            </a:r>
          </a:p>
          <a:p>
            <a:pPr algn="just"/>
            <a:r>
              <a:rPr lang="it-IT" sz="2000" dirty="0">
                <a:latin typeface="Times New Roman"/>
                <a:cs typeface="Times New Roman"/>
              </a:rPr>
              <a:t>Usa il cloruro d’argento (soluzione di sale e nitrato d’argento) per sensibilizzare il supporto cartaceo messo a contatto col soggetto ed esposto alla luce. È, questa, una tecnica a cui dà il nome di “disegno fotogenico” con la quale </a:t>
            </a:r>
            <a:r>
              <a:rPr lang="it-IT" sz="2000" dirty="0" err="1">
                <a:latin typeface="Times New Roman"/>
                <a:cs typeface="Times New Roman"/>
              </a:rPr>
              <a:t>Talbot</a:t>
            </a:r>
            <a:r>
              <a:rPr lang="it-IT" sz="2000" dirty="0">
                <a:latin typeface="Times New Roman"/>
                <a:cs typeface="Times New Roman"/>
              </a:rPr>
              <a:t> registra l’impronta di tutto ciò che si sovrappone ai fogli da lui preparati: fiori, fogli, merletti, tessuti.</a:t>
            </a:r>
          </a:p>
          <a:p>
            <a:pPr algn="just"/>
            <a:r>
              <a:rPr lang="it-IT" sz="2000" dirty="0">
                <a:latin typeface="Times New Roman"/>
                <a:cs typeface="Times New Roman"/>
              </a:rPr>
              <a:t>1840, introduzione del concetto di “immagine latente”: il supporto non è necessario che sia esposto fino alla comparsa di traccia visibile ma può anche essere sviluppato dopo per rivelare un’impressione grazie ad acido gallico. </a:t>
            </a:r>
          </a:p>
          <a:p>
            <a:pPr algn="just"/>
            <a:r>
              <a:rPr lang="it-IT" sz="2000" dirty="0">
                <a:latin typeface="Times New Roman"/>
                <a:cs typeface="Times New Roman"/>
              </a:rPr>
              <a:t>Concezione </a:t>
            </a:r>
            <a:r>
              <a:rPr lang="it-IT" sz="2000">
                <a:latin typeface="Times New Roman"/>
                <a:cs typeface="Times New Roman"/>
              </a:rPr>
              <a:t>della fotografia </a:t>
            </a:r>
            <a:r>
              <a:rPr lang="it-IT" sz="2000" dirty="0">
                <a:latin typeface="Times New Roman"/>
                <a:cs typeface="Times New Roman"/>
              </a:rPr>
              <a:t>come impronta.</a:t>
            </a:r>
          </a:p>
          <a:p>
            <a:pPr algn="just"/>
            <a:r>
              <a:rPr lang="it-IT" sz="2000" dirty="0">
                <a:latin typeface="Times New Roman"/>
                <a:cs typeface="Times New Roman"/>
              </a:rPr>
              <a:t>Nell’immagine i toni sono invertiti, ovvero il bianco appare nero e viceversa. Si tratta del negativo, da cui si possono ottenere numerose copie positive in fase di stampa con un nuovo, ulteriore rovesciamento tonale. </a:t>
            </a:r>
          </a:p>
          <a:p>
            <a:pPr algn="just"/>
            <a:r>
              <a:rPr lang="it-IT" sz="2000" dirty="0">
                <a:latin typeface="Times New Roman"/>
                <a:cs typeface="Times New Roman"/>
              </a:rPr>
              <a:t>Il </a:t>
            </a:r>
            <a:r>
              <a:rPr lang="it-IT" sz="2000" dirty="0" err="1">
                <a:latin typeface="Times New Roman"/>
                <a:cs typeface="Times New Roman"/>
              </a:rPr>
              <a:t>calotipo</a:t>
            </a:r>
            <a:r>
              <a:rPr lang="it-IT" sz="2000" dirty="0">
                <a:latin typeface="Times New Roman"/>
                <a:cs typeface="Times New Roman"/>
              </a:rPr>
              <a:t> viene scaricato su matrice dalla quale si possono generare molteplici esemplari.</a:t>
            </a:r>
          </a:p>
          <a:p>
            <a:pPr algn="just"/>
            <a:r>
              <a:rPr lang="it-IT" sz="2000" dirty="0">
                <a:latin typeface="Times New Roman"/>
                <a:cs typeface="Times New Roman"/>
              </a:rPr>
              <a:t>Negativo e riproducibilità sono due aspetti profondamente innovativi. </a:t>
            </a:r>
          </a:p>
          <a:p>
            <a:pPr marL="0" indent="0" algn="just">
              <a:buNone/>
            </a:pPr>
            <a:endParaRPr lang="it-IT" sz="2000" dirty="0">
              <a:latin typeface="Times New Roman"/>
              <a:cs typeface="Times New Roman"/>
            </a:endParaRPr>
          </a:p>
          <a:p>
            <a:pPr algn="just"/>
            <a:endParaRPr lang="it-IT" sz="1600" dirty="0">
              <a:latin typeface="Times New Roman"/>
              <a:cs typeface="Times New Roman"/>
            </a:endParaRPr>
          </a:p>
          <a:p>
            <a:pPr algn="just"/>
            <a:endParaRPr lang="it-IT" sz="1300" dirty="0">
              <a:latin typeface="Times New Roman"/>
              <a:cs typeface="Times New Roman"/>
            </a:endParaRPr>
          </a:p>
          <a:p>
            <a:endParaRPr lang="it-IT" sz="1300" dirty="0"/>
          </a:p>
        </p:txBody>
      </p:sp>
    </p:spTree>
    <p:extLst>
      <p:ext uri="{BB962C8B-B14F-4D97-AF65-F5344CB8AC3E}">
        <p14:creationId xmlns:p14="http://schemas.microsoft.com/office/powerpoint/2010/main" val="3542418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569804"/>
            <a:ext cx="8229600" cy="5991084"/>
          </a:xfrm>
        </p:spPr>
        <p:txBody>
          <a:bodyPr>
            <a:noAutofit/>
          </a:bodyPr>
          <a:lstStyle/>
          <a:p>
            <a:pPr algn="just"/>
            <a:r>
              <a:rPr lang="it-IT" sz="1600" dirty="0">
                <a:cs typeface="Times New Roman"/>
              </a:rPr>
              <a:t>William Henry Fox </a:t>
            </a:r>
            <a:r>
              <a:rPr lang="it-IT" sz="1600" dirty="0" err="1">
                <a:cs typeface="Times New Roman"/>
              </a:rPr>
              <a:t>Talbot</a:t>
            </a:r>
            <a:r>
              <a:rPr lang="it-IT" sz="1600" dirty="0">
                <a:cs typeface="Times New Roman"/>
              </a:rPr>
              <a:t>, </a:t>
            </a:r>
            <a:r>
              <a:rPr lang="it-IT" sz="1600" i="1" dirty="0">
                <a:cs typeface="Times New Roman"/>
              </a:rPr>
              <a:t>Breve schizzo storico dell’invenzione dell’Arte</a:t>
            </a:r>
            <a:r>
              <a:rPr lang="it-IT" sz="1600" dirty="0">
                <a:cs typeface="Times New Roman"/>
              </a:rPr>
              <a:t>, 1844: Pensai di ritentare un metodo che avevo tentato molti anni prima. Questo metodo consisteva nel prendere una Camera </a:t>
            </a:r>
            <a:r>
              <a:rPr lang="it-IT" sz="1600" dirty="0" err="1">
                <a:cs typeface="Times New Roman"/>
              </a:rPr>
              <a:t>Obscura</a:t>
            </a:r>
            <a:r>
              <a:rPr lang="it-IT" sz="1600" dirty="0">
                <a:cs typeface="Times New Roman"/>
              </a:rPr>
              <a:t> e nel proiettare l’immagine degli oggetti su un pezzo di carta da lucido trasparente, steso su una lastra di vetro posta nel fuoco dello strumento. Su questa carta gli oggetti si vedono distintamente, e possono esservi ricalcati a matita con una certa precisione, anche se non senza dispendio di tempo e fatica. […] Questo, dunque, era il metodo che io mi proposi di tentare di nuovo, adoperandomi – come in passato – a ricalcare con la matita i contorni dello scenario raffigurato sulla carta. E ciò mi indusse a riflettere sulla inimitabile bellezza delle raffigurazioni prodotte dalla pittura della natura, che l’obiettivo della Camera proietta sulla carta nel suo fuoco: raffigurazioni fatate, creazioni di un attimo, destinate altrettanto rapidamente a svanire… Fu tra questi pensieri che mi sovvenne un’idea…: come sarebbe affascinante se fosse possibile far sì che queste immagini naturali si imprimessero da sé in modo durevole, e rimanessero fissate sulla carta! E perché non dovrebbe essere possibile?, mi domandai. La raffigurazione, spogliata dalle idee che l’accompagnano, e considerata solo nella sua natura essenziale, non è altro che una successione o varietà di luci più intense proiettate su una zona della carta, e di ombre più profonde su un’altra. Ora la Luce, là dove è presente, può esercitare un’azione, e questa, in determinate circostanze, è sufficiente a causare delle modificazioni nei corpi materiali. Supponiamo, allora, che un’azione del genere possa esercitarsi sulla carta e, supponiamo che la carta possa esserne visibilmente modificata. In quel caso dovrà sicuramente risultare un qualche effetto avente una rassomiglianza in generale con la causa che lo ha prodotto, così che la variegata scena di luce e ombra potrebbe lasciare dietro di sé la sua immagine o impronta, più intensa o più debole sulle diverse zone della carta a seconda dell’intensità o debolezza della luce che lì aveva agito. Tale era l’idea che mi venne in mente.</a:t>
            </a:r>
          </a:p>
          <a:p>
            <a:pPr algn="just"/>
            <a:endParaRPr lang="it-IT" sz="1600" dirty="0"/>
          </a:p>
        </p:txBody>
      </p:sp>
    </p:spTree>
    <p:extLst>
      <p:ext uri="{BB962C8B-B14F-4D97-AF65-F5344CB8AC3E}">
        <p14:creationId xmlns:p14="http://schemas.microsoft.com/office/powerpoint/2010/main" val="21026241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9432CB1-CE5E-0542-85A5-8E26AF9DDDE3}"/>
              </a:ext>
            </a:extLst>
          </p:cNvPr>
          <p:cNvSpPr txBox="1"/>
          <p:nvPr/>
        </p:nvSpPr>
        <p:spPr>
          <a:xfrm>
            <a:off x="1522931" y="5717949"/>
            <a:ext cx="6098537" cy="1146468"/>
          </a:xfrm>
          <a:prstGeom prst="rect">
            <a:avLst/>
          </a:prstGeom>
        </p:spPr>
        <p:txBody>
          <a:bodyPr vert="horz" wrap="square" lIns="0" tIns="12700" rIns="0" bIns="0" rtlCol="0">
            <a:spAutoFit/>
          </a:bodyPr>
          <a:lstStyle/>
          <a:p>
            <a:pPr marL="12700" algn="just">
              <a:spcBef>
                <a:spcPts val="100"/>
              </a:spcBef>
              <a:tabLst>
                <a:tab pos="951230" algn="l"/>
              </a:tabLst>
            </a:pPr>
            <a:r>
              <a:rPr sz="1800" spc="-80" dirty="0">
                <a:solidFill>
                  <a:srgbClr val="FFFFFF"/>
                </a:solidFill>
                <a:latin typeface="Times New Roman"/>
                <a:cs typeface="Times New Roman"/>
              </a:rPr>
              <a:t>W</a:t>
            </a:r>
            <a:r>
              <a:rPr sz="1800" dirty="0">
                <a:solidFill>
                  <a:srgbClr val="FFFFFF"/>
                </a:solidFill>
                <a:latin typeface="Times New Roman"/>
                <a:cs typeface="Times New Roman"/>
              </a:rPr>
              <a:t>i</a:t>
            </a:r>
            <a:r>
              <a:rPr sz="1800" spc="5" dirty="0">
                <a:solidFill>
                  <a:srgbClr val="FFFFFF"/>
                </a:solidFill>
                <a:latin typeface="Times New Roman"/>
                <a:cs typeface="Times New Roman"/>
              </a:rPr>
              <a:t>l</a:t>
            </a:r>
            <a:r>
              <a:rPr sz="1800" dirty="0">
                <a:solidFill>
                  <a:srgbClr val="FFFFFF"/>
                </a:solidFill>
                <a:latin typeface="Times New Roman"/>
                <a:cs typeface="Times New Roman"/>
              </a:rPr>
              <a:t>l</a:t>
            </a:r>
            <a:r>
              <a:rPr sz="1800" spc="5" dirty="0">
                <a:solidFill>
                  <a:srgbClr val="FFFFFF"/>
                </a:solidFill>
                <a:latin typeface="Times New Roman"/>
                <a:cs typeface="Times New Roman"/>
              </a:rPr>
              <a:t>i</a:t>
            </a:r>
            <a:r>
              <a:rPr sz="1800" dirty="0">
                <a:solidFill>
                  <a:srgbClr val="FFFFFF"/>
                </a:solidFill>
                <a:latin typeface="Times New Roman"/>
                <a:cs typeface="Times New Roman"/>
              </a:rPr>
              <a:t>am</a:t>
            </a:r>
            <a:r>
              <a:rPr lang="it-IT" sz="1800" dirty="0">
                <a:solidFill>
                  <a:srgbClr val="FFFFFF"/>
                </a:solidFill>
                <a:latin typeface="Times New Roman"/>
                <a:cs typeface="Times New Roman"/>
              </a:rPr>
              <a:t> </a:t>
            </a:r>
            <a:r>
              <a:rPr sz="1800" spc="-5" dirty="0">
                <a:solidFill>
                  <a:srgbClr val="FFFFFF"/>
                </a:solidFill>
                <a:latin typeface="Times New Roman"/>
                <a:cs typeface="Times New Roman"/>
              </a:rPr>
              <a:t>H</a:t>
            </a:r>
            <a:r>
              <a:rPr sz="1800" dirty="0">
                <a:solidFill>
                  <a:srgbClr val="FFFFFF"/>
                </a:solidFill>
                <a:latin typeface="Times New Roman"/>
                <a:cs typeface="Times New Roman"/>
              </a:rPr>
              <a:t>en</a:t>
            </a:r>
            <a:r>
              <a:rPr sz="1800" spc="-10" dirty="0">
                <a:solidFill>
                  <a:srgbClr val="FFFFFF"/>
                </a:solidFill>
                <a:latin typeface="Times New Roman"/>
                <a:cs typeface="Times New Roman"/>
              </a:rPr>
              <a:t>r</a:t>
            </a:r>
            <a:r>
              <a:rPr sz="1800" dirty="0">
                <a:solidFill>
                  <a:srgbClr val="FFFFFF"/>
                </a:solidFill>
                <a:latin typeface="Times New Roman"/>
                <a:cs typeface="Times New Roman"/>
              </a:rPr>
              <a:t>y</a:t>
            </a:r>
            <a:r>
              <a:rPr lang="it-IT" sz="1800" dirty="0">
                <a:solidFill>
                  <a:srgbClr val="FFFFFF"/>
                </a:solidFill>
                <a:latin typeface="Times New Roman"/>
                <a:cs typeface="Times New Roman"/>
              </a:rPr>
              <a:t> </a:t>
            </a:r>
            <a:r>
              <a:rPr lang="it-IT" spc="-5" dirty="0">
                <a:solidFill>
                  <a:srgbClr val="FFFFFF"/>
                </a:solidFill>
                <a:latin typeface="Times New Roman"/>
                <a:cs typeface="Times New Roman"/>
              </a:rPr>
              <a:t>Fo</a:t>
            </a:r>
            <a:r>
              <a:rPr lang="it-IT" dirty="0">
                <a:solidFill>
                  <a:srgbClr val="FFFFFF"/>
                </a:solidFill>
                <a:latin typeface="Times New Roman"/>
                <a:cs typeface="Times New Roman"/>
              </a:rPr>
              <a:t>x </a:t>
            </a:r>
            <a:r>
              <a:rPr lang="it-IT" spc="-114" dirty="0" err="1">
                <a:solidFill>
                  <a:srgbClr val="FFFFFF"/>
                </a:solidFill>
                <a:latin typeface="Times New Roman"/>
                <a:cs typeface="Times New Roman"/>
              </a:rPr>
              <a:t>T</a:t>
            </a:r>
            <a:r>
              <a:rPr lang="it-IT" spc="-10" dirty="0" err="1">
                <a:solidFill>
                  <a:srgbClr val="FFFFFF"/>
                </a:solidFill>
                <a:latin typeface="Times New Roman"/>
                <a:cs typeface="Times New Roman"/>
              </a:rPr>
              <a:t>a</a:t>
            </a:r>
            <a:r>
              <a:rPr lang="it-IT" dirty="0" err="1">
                <a:solidFill>
                  <a:srgbClr val="FFFFFF"/>
                </a:solidFill>
                <a:latin typeface="Times New Roman"/>
                <a:cs typeface="Times New Roman"/>
              </a:rPr>
              <a:t>lbo</a:t>
            </a:r>
            <a:r>
              <a:rPr lang="it-IT" spc="5" dirty="0" err="1">
                <a:solidFill>
                  <a:srgbClr val="FFFFFF"/>
                </a:solidFill>
                <a:latin typeface="Times New Roman"/>
                <a:cs typeface="Times New Roman"/>
              </a:rPr>
              <a:t>t</a:t>
            </a:r>
            <a:r>
              <a:rPr lang="it-IT" dirty="0">
                <a:solidFill>
                  <a:srgbClr val="FFFFFF"/>
                </a:solidFill>
                <a:latin typeface="Times New Roman"/>
                <a:cs typeface="Times New Roman"/>
              </a:rPr>
              <a:t>, </a:t>
            </a:r>
            <a:r>
              <a:rPr lang="it-IT" i="1" dirty="0">
                <a:solidFill>
                  <a:srgbClr val="FFFFFF"/>
                </a:solidFill>
                <a:latin typeface="Times New Roman"/>
                <a:cs typeface="Times New Roman"/>
              </a:rPr>
              <a:t>P</a:t>
            </a:r>
            <a:r>
              <a:rPr lang="it-IT" i="1" spc="5" dirty="0">
                <a:solidFill>
                  <a:srgbClr val="FFFFFF"/>
                </a:solidFill>
                <a:latin typeface="Times New Roman"/>
                <a:cs typeface="Times New Roman"/>
              </a:rPr>
              <a:t>i</a:t>
            </a:r>
            <a:r>
              <a:rPr lang="it-IT" i="1" spc="-5" dirty="0">
                <a:solidFill>
                  <a:srgbClr val="FFFFFF"/>
                </a:solidFill>
                <a:latin typeface="Times New Roman"/>
                <a:cs typeface="Times New Roman"/>
              </a:rPr>
              <a:t>z</a:t>
            </a:r>
            <a:r>
              <a:rPr lang="it-IT" i="1" spc="-10" dirty="0">
                <a:solidFill>
                  <a:srgbClr val="FFFFFF"/>
                </a:solidFill>
                <a:latin typeface="Times New Roman"/>
                <a:cs typeface="Times New Roman"/>
              </a:rPr>
              <a:t>z</a:t>
            </a:r>
            <a:r>
              <a:rPr lang="it-IT" i="1" dirty="0">
                <a:solidFill>
                  <a:srgbClr val="FFFFFF"/>
                </a:solidFill>
                <a:latin typeface="Times New Roman"/>
                <a:cs typeface="Times New Roman"/>
              </a:rPr>
              <a:t>o e </a:t>
            </a:r>
            <a:r>
              <a:rPr lang="it-IT" i="1" dirty="0" err="1">
                <a:solidFill>
                  <a:srgbClr val="FFFFFF"/>
                </a:solidFill>
                <a:latin typeface="Times New Roman"/>
                <a:cs typeface="Times New Roman"/>
              </a:rPr>
              <a:t>spècimen</a:t>
            </a:r>
            <a:r>
              <a:rPr lang="it-IT" i="1" dirty="0">
                <a:solidFill>
                  <a:srgbClr val="FFFFFF"/>
                </a:solidFill>
                <a:latin typeface="Times New Roman"/>
                <a:cs typeface="Times New Roman"/>
              </a:rPr>
              <a:t> botanica</a:t>
            </a:r>
            <a:r>
              <a:rPr lang="it-IT" dirty="0">
                <a:solidFill>
                  <a:srgbClr val="FFFFFF"/>
                </a:solidFill>
                <a:latin typeface="Times New Roman"/>
                <a:cs typeface="Times New Roman"/>
              </a:rPr>
              <a:t>, 183</a:t>
            </a:r>
            <a:r>
              <a:rPr lang="it-IT" spc="-10" dirty="0">
                <a:solidFill>
                  <a:srgbClr val="FFFFFF"/>
                </a:solidFill>
                <a:latin typeface="Times New Roman"/>
                <a:cs typeface="Times New Roman"/>
              </a:rPr>
              <a:t>9</a:t>
            </a:r>
            <a:r>
              <a:rPr lang="it-IT" dirty="0">
                <a:solidFill>
                  <a:srgbClr val="FFFFFF"/>
                </a:solidFill>
                <a:latin typeface="Times New Roman"/>
                <a:cs typeface="Times New Roman"/>
              </a:rPr>
              <a:t>, disegno  fotogenico, negativo su carta, 22,7 x 18,6</a:t>
            </a:r>
            <a:r>
              <a:rPr lang="it-IT" spc="-65" dirty="0">
                <a:solidFill>
                  <a:srgbClr val="FFFFFF"/>
                </a:solidFill>
                <a:latin typeface="Times New Roman"/>
                <a:cs typeface="Times New Roman"/>
              </a:rPr>
              <a:t> </a:t>
            </a:r>
            <a:r>
              <a:rPr lang="it-IT" spc="5" dirty="0">
                <a:solidFill>
                  <a:srgbClr val="FFFFFF"/>
                </a:solidFill>
                <a:latin typeface="Times New Roman"/>
                <a:cs typeface="Times New Roman"/>
              </a:rPr>
              <a:t>cm</a:t>
            </a:r>
            <a:endParaRPr lang="it-IT" dirty="0">
              <a:latin typeface="Times New Roman"/>
              <a:cs typeface="Times New Roman"/>
            </a:endParaRPr>
          </a:p>
          <a:p>
            <a:pPr marL="12700" algn="just">
              <a:spcBef>
                <a:spcPts val="100"/>
              </a:spcBef>
              <a:tabLst>
                <a:tab pos="951230" algn="l"/>
              </a:tabLst>
            </a:pPr>
            <a:endParaRPr lang="it-IT" dirty="0">
              <a:latin typeface="Times New Roman"/>
              <a:cs typeface="Times New Roman"/>
            </a:endParaRPr>
          </a:p>
          <a:p>
            <a:pPr marL="12700" algn="just">
              <a:lnSpc>
                <a:spcPct val="100000"/>
              </a:lnSpc>
              <a:spcBef>
                <a:spcPts val="100"/>
              </a:spcBef>
              <a:tabLst>
                <a:tab pos="951230" algn="l"/>
              </a:tabLst>
            </a:pPr>
            <a:endParaRPr sz="1800" dirty="0">
              <a:latin typeface="Times New Roman"/>
              <a:cs typeface="Times New Roman"/>
            </a:endParaRPr>
          </a:p>
        </p:txBody>
      </p:sp>
      <p:pic>
        <p:nvPicPr>
          <p:cNvPr id="8" name="Immagine 7">
            <a:extLst>
              <a:ext uri="{FF2B5EF4-FFF2-40B4-BE49-F238E27FC236}">
                <a16:creationId xmlns:a16="http://schemas.microsoft.com/office/drawing/2014/main" id="{2C4AD608-7DBE-344C-94E6-C604088DFD9B}"/>
              </a:ext>
            </a:extLst>
          </p:cNvPr>
          <p:cNvPicPr>
            <a:picLocks noChangeAspect="1"/>
          </p:cNvPicPr>
          <p:nvPr/>
        </p:nvPicPr>
        <p:blipFill>
          <a:blip r:embed="rId2"/>
          <a:stretch>
            <a:fillRect/>
          </a:stretch>
        </p:blipFill>
        <p:spPr>
          <a:xfrm rot="5400000">
            <a:off x="2259329" y="124261"/>
            <a:ext cx="4648200" cy="6076078"/>
          </a:xfrm>
          <a:prstGeom prst="rect">
            <a:avLst/>
          </a:prstGeom>
        </p:spPr>
      </p:pic>
    </p:spTree>
    <p:extLst>
      <p:ext uri="{BB962C8B-B14F-4D97-AF65-F5344CB8AC3E}">
        <p14:creationId xmlns:p14="http://schemas.microsoft.com/office/powerpoint/2010/main" val="37884062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E616405C-F0D2-A040-9CAF-8F4E5332F739}"/>
              </a:ext>
            </a:extLst>
          </p:cNvPr>
          <p:cNvSpPr/>
          <p:nvPr/>
        </p:nvSpPr>
        <p:spPr>
          <a:xfrm>
            <a:off x="1645594" y="342089"/>
            <a:ext cx="5943600" cy="5498592"/>
          </a:xfrm>
          <a:prstGeom prst="rect">
            <a:avLst/>
          </a:prstGeom>
          <a:blipFill>
            <a:blip r:embed="rId2" cstate="print"/>
            <a:stretch>
              <a:fillRect/>
            </a:stretch>
          </a:blipFill>
        </p:spPr>
        <p:txBody>
          <a:bodyPr wrap="square" lIns="0" tIns="0" rIns="0" bIns="0" rtlCol="0"/>
          <a:lstStyle/>
          <a:p>
            <a:endParaRPr/>
          </a:p>
        </p:txBody>
      </p:sp>
      <p:sp>
        <p:nvSpPr>
          <p:cNvPr id="7" name="object 3">
            <a:extLst>
              <a:ext uri="{FF2B5EF4-FFF2-40B4-BE49-F238E27FC236}">
                <a16:creationId xmlns:a16="http://schemas.microsoft.com/office/drawing/2014/main" id="{A647248C-D5AE-0249-850F-6289002859A4}"/>
              </a:ext>
            </a:extLst>
          </p:cNvPr>
          <p:cNvSpPr txBox="1"/>
          <p:nvPr/>
        </p:nvSpPr>
        <p:spPr>
          <a:xfrm>
            <a:off x="1848253" y="6076544"/>
            <a:ext cx="5538281" cy="289823"/>
          </a:xfrm>
          <a:prstGeom prst="rect">
            <a:avLst/>
          </a:prstGeom>
        </p:spPr>
        <p:txBody>
          <a:bodyPr vert="horz" wrap="square" lIns="0" tIns="12700" rIns="0" bIns="0" rtlCol="0">
            <a:spAutoFit/>
          </a:bodyPr>
          <a:lstStyle/>
          <a:p>
            <a:pPr marL="12700" marR="5080">
              <a:lnSpc>
                <a:spcPct val="100000"/>
              </a:lnSpc>
              <a:spcBef>
                <a:spcPts val="100"/>
              </a:spcBef>
            </a:pPr>
            <a:r>
              <a:rPr lang="it-IT" dirty="0">
                <a:solidFill>
                  <a:srgbClr val="FFFFFF"/>
                </a:solidFill>
                <a:latin typeface="Times New Roman"/>
                <a:cs typeface="Times New Roman"/>
              </a:rPr>
              <a:t>Strumenti</a:t>
            </a:r>
            <a:r>
              <a:rPr lang="it-IT" sz="1800" dirty="0">
                <a:solidFill>
                  <a:srgbClr val="FFFFFF"/>
                </a:solidFill>
                <a:latin typeface="Times New Roman"/>
                <a:cs typeface="Times New Roman"/>
              </a:rPr>
              <a:t> di ripresa </a:t>
            </a:r>
            <a:r>
              <a:rPr sz="1800" dirty="0" err="1">
                <a:solidFill>
                  <a:srgbClr val="FFFFFF"/>
                </a:solidFill>
                <a:latin typeface="Times New Roman"/>
                <a:cs typeface="Times New Roman"/>
              </a:rPr>
              <a:t>impiegat</a:t>
            </a:r>
            <a:r>
              <a:rPr lang="it-IT" sz="1800" dirty="0">
                <a:solidFill>
                  <a:srgbClr val="FFFFFF"/>
                </a:solidFill>
                <a:latin typeface="Times New Roman"/>
                <a:cs typeface="Times New Roman"/>
              </a:rPr>
              <a:t>i</a:t>
            </a:r>
            <a:r>
              <a:rPr sz="1800" dirty="0">
                <a:solidFill>
                  <a:srgbClr val="FFFFFF"/>
                </a:solidFill>
                <a:latin typeface="Times New Roman"/>
                <a:cs typeface="Times New Roman"/>
              </a:rPr>
              <a:t> da </a:t>
            </a:r>
            <a:r>
              <a:rPr sz="1800" spc="-25" dirty="0">
                <a:solidFill>
                  <a:srgbClr val="FFFFFF"/>
                </a:solidFill>
                <a:latin typeface="Times New Roman"/>
                <a:cs typeface="Times New Roman"/>
              </a:rPr>
              <a:t>Talbot </a:t>
            </a:r>
            <a:r>
              <a:rPr sz="1800" dirty="0">
                <a:solidFill>
                  <a:srgbClr val="FFFFFF"/>
                </a:solidFill>
                <a:latin typeface="Times New Roman"/>
                <a:cs typeface="Times New Roman"/>
              </a:rPr>
              <a:t>per i  </a:t>
            </a:r>
            <a:r>
              <a:rPr sz="1800" spc="-5" dirty="0">
                <a:solidFill>
                  <a:srgbClr val="FFFFFF"/>
                </a:solidFill>
                <a:latin typeface="Times New Roman"/>
                <a:cs typeface="Times New Roman"/>
              </a:rPr>
              <a:t>suoi</a:t>
            </a:r>
            <a:r>
              <a:rPr sz="1800" spc="-10" dirty="0">
                <a:solidFill>
                  <a:srgbClr val="FFFFFF"/>
                </a:solidFill>
                <a:latin typeface="Times New Roman"/>
                <a:cs typeface="Times New Roman"/>
              </a:rPr>
              <a:t> </a:t>
            </a:r>
            <a:r>
              <a:rPr sz="1800" dirty="0">
                <a:solidFill>
                  <a:srgbClr val="FFFFFF"/>
                </a:solidFill>
                <a:latin typeface="Times New Roman"/>
                <a:cs typeface="Times New Roman"/>
              </a:rPr>
              <a:t>calotipi</a:t>
            </a:r>
            <a:endParaRPr sz="1800" dirty="0">
              <a:latin typeface="Times New Roman"/>
              <a:cs typeface="Times New Roman"/>
            </a:endParaRPr>
          </a:p>
        </p:txBody>
      </p:sp>
    </p:spTree>
    <p:extLst>
      <p:ext uri="{BB962C8B-B14F-4D97-AF65-F5344CB8AC3E}">
        <p14:creationId xmlns:p14="http://schemas.microsoft.com/office/powerpoint/2010/main" val="8965824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469864" y="2223706"/>
            <a:ext cx="3483636" cy="3416320"/>
          </a:xfrm>
          <a:prstGeom prst="rect">
            <a:avLst/>
          </a:prstGeom>
          <a:noFill/>
        </p:spPr>
        <p:txBody>
          <a:bodyPr wrap="square" rtlCol="0">
            <a:spAutoFit/>
          </a:bodyPr>
          <a:lstStyle/>
          <a:p>
            <a:r>
              <a:rPr lang="it-IT" dirty="0"/>
              <a:t>William Henry Fox </a:t>
            </a:r>
            <a:r>
              <a:rPr lang="it-IT" dirty="0" err="1"/>
              <a:t>Talbot</a:t>
            </a:r>
            <a:r>
              <a:rPr lang="it-IT" dirty="0"/>
              <a:t>, copertina di </a:t>
            </a:r>
            <a:r>
              <a:rPr lang="it-IT" i="1" dirty="0"/>
              <a:t>The </a:t>
            </a:r>
            <a:r>
              <a:rPr lang="it-IT" i="1" dirty="0" err="1"/>
              <a:t>Pencil</a:t>
            </a:r>
            <a:r>
              <a:rPr lang="it-IT" i="1" dirty="0"/>
              <a:t> of Nature</a:t>
            </a:r>
            <a:r>
              <a:rPr lang="it-IT" dirty="0"/>
              <a:t>, 1844-1846, Londra, Science and Society Picture Library.</a:t>
            </a:r>
          </a:p>
          <a:p>
            <a:pPr marL="285750" indent="-285750">
              <a:buFontTx/>
              <a:buChar char="-"/>
            </a:pPr>
            <a:r>
              <a:rPr lang="it-IT" dirty="0"/>
              <a:t>6 fascicoli, 24 stampe originali incollate manualmente. </a:t>
            </a:r>
          </a:p>
          <a:p>
            <a:pPr marL="285750" indent="-285750">
              <a:buFontTx/>
              <a:buChar char="-"/>
            </a:pPr>
            <a:r>
              <a:rPr lang="it-IT" dirty="0"/>
              <a:t>Primo libro di fotografie e sulla fotografia con accuratissimo apparato testuale: introduzione storica, questioni teoriche e rimandi colti.</a:t>
            </a:r>
          </a:p>
          <a:p>
            <a:endParaRPr lang="it-IT" dirty="0"/>
          </a:p>
        </p:txBody>
      </p:sp>
      <p:sp>
        <p:nvSpPr>
          <p:cNvPr id="6" name="object 2">
            <a:extLst>
              <a:ext uri="{FF2B5EF4-FFF2-40B4-BE49-F238E27FC236}">
                <a16:creationId xmlns:a16="http://schemas.microsoft.com/office/drawing/2014/main" id="{43CB7A58-FA85-8443-AAC2-02B23194483B}"/>
              </a:ext>
            </a:extLst>
          </p:cNvPr>
          <p:cNvSpPr/>
          <p:nvPr/>
        </p:nvSpPr>
        <p:spPr>
          <a:xfrm>
            <a:off x="533399" y="381001"/>
            <a:ext cx="4724401" cy="6096000"/>
          </a:xfrm>
          <a:prstGeom prst="rect">
            <a:avLst/>
          </a:prstGeom>
          <a:blipFill>
            <a:blip r:embed="rId2" cstate="print">
              <a:extLst>
                <a:ext uri="{28A0092B-C50C-407E-A947-70E740481C1C}">
                  <a14:useLocalDpi xmlns:a14="http://schemas.microsoft.com/office/drawing/2010/main"/>
                </a:ext>
              </a:extLst>
            </a:blip>
            <a:stretch>
              <a:fillRect/>
            </a:stretch>
          </a:blipFill>
        </p:spPr>
        <p:txBody>
          <a:bodyPr wrap="square" lIns="0" tIns="0" rIns="0" bIns="0" rtlCol="0"/>
          <a:lstStyle/>
          <a:p>
            <a:endParaRPr dirty="0"/>
          </a:p>
        </p:txBody>
      </p:sp>
    </p:spTree>
    <p:extLst>
      <p:ext uri="{BB962C8B-B14F-4D97-AF65-F5344CB8AC3E}">
        <p14:creationId xmlns:p14="http://schemas.microsoft.com/office/powerpoint/2010/main" val="1092113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Henry FoxTalbot, Scena in una biblioteca, 1844, stampa su carta da negativo calotipico.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1921284" y="406116"/>
            <a:ext cx="6002597" cy="4636801"/>
          </a:xfrm>
        </p:spPr>
      </p:pic>
      <p:sp>
        <p:nvSpPr>
          <p:cNvPr id="5" name="object 3">
            <a:extLst>
              <a:ext uri="{FF2B5EF4-FFF2-40B4-BE49-F238E27FC236}">
                <a16:creationId xmlns:a16="http://schemas.microsoft.com/office/drawing/2014/main" id="{F0FDB2BC-D859-0246-AE35-BF711D895D16}"/>
              </a:ext>
            </a:extLst>
          </p:cNvPr>
          <p:cNvSpPr txBox="1"/>
          <p:nvPr/>
        </p:nvSpPr>
        <p:spPr>
          <a:xfrm>
            <a:off x="1463166" y="5181600"/>
            <a:ext cx="6918834" cy="1397819"/>
          </a:xfrm>
          <a:prstGeom prst="rect">
            <a:avLst/>
          </a:prstGeom>
        </p:spPr>
        <p:txBody>
          <a:bodyPr vert="horz" wrap="square" lIns="0" tIns="12700" rIns="0" bIns="0" rtlCol="0">
            <a:spAutoFit/>
          </a:bodyPr>
          <a:lstStyle/>
          <a:p>
            <a:pPr marL="12700" marR="5080" algn="just">
              <a:lnSpc>
                <a:spcPct val="100000"/>
              </a:lnSpc>
              <a:spcBef>
                <a:spcPts val="100"/>
              </a:spcBef>
            </a:pPr>
            <a:r>
              <a:rPr sz="1800" spc="-10" dirty="0">
                <a:solidFill>
                  <a:srgbClr val="FFFFFF"/>
                </a:solidFill>
                <a:latin typeface="Times New Roman"/>
                <a:cs typeface="Times New Roman"/>
              </a:rPr>
              <a:t>William Henry Fox </a:t>
            </a:r>
            <a:r>
              <a:rPr sz="1800" spc="-20" dirty="0">
                <a:solidFill>
                  <a:srgbClr val="FFFFFF"/>
                </a:solidFill>
                <a:latin typeface="Times New Roman"/>
                <a:cs typeface="Times New Roman"/>
              </a:rPr>
              <a:t>Talbot, </a:t>
            </a:r>
            <a:r>
              <a:rPr sz="1800" i="1" spc="-5" dirty="0">
                <a:solidFill>
                  <a:srgbClr val="FFFFFF"/>
                </a:solidFill>
                <a:latin typeface="Times New Roman"/>
                <a:cs typeface="Times New Roman"/>
              </a:rPr>
              <a:t>Scena </a:t>
            </a:r>
            <a:r>
              <a:rPr sz="1800" i="1" dirty="0">
                <a:solidFill>
                  <a:srgbClr val="FFFFFF"/>
                </a:solidFill>
                <a:latin typeface="Times New Roman"/>
                <a:cs typeface="Times New Roman"/>
              </a:rPr>
              <a:t>in una </a:t>
            </a:r>
            <a:r>
              <a:rPr sz="1800" i="1" spc="-5" dirty="0">
                <a:solidFill>
                  <a:srgbClr val="FFFFFF"/>
                </a:solidFill>
                <a:latin typeface="Times New Roman"/>
                <a:cs typeface="Times New Roman"/>
              </a:rPr>
              <a:t>biblioteca</a:t>
            </a:r>
            <a:r>
              <a:rPr sz="1800" spc="-5" dirty="0">
                <a:solidFill>
                  <a:srgbClr val="FFFFFF"/>
                </a:solidFill>
                <a:latin typeface="Times New Roman"/>
                <a:cs typeface="Times New Roman"/>
              </a:rPr>
              <a:t>, 1844, </a:t>
            </a:r>
            <a:r>
              <a:rPr lang="it-IT" spc="-5" dirty="0">
                <a:solidFill>
                  <a:srgbClr val="FFFFFF"/>
                </a:solidFill>
                <a:latin typeface="Times New Roman"/>
                <a:cs typeface="Times New Roman"/>
              </a:rPr>
              <a:t>tavola VII </a:t>
            </a:r>
            <a:r>
              <a:rPr lang="it-IT" dirty="0">
                <a:solidFill>
                  <a:srgbClr val="FFFFFF"/>
                </a:solidFill>
                <a:latin typeface="Times New Roman"/>
                <a:cs typeface="Times New Roman"/>
              </a:rPr>
              <a:t>di </a:t>
            </a:r>
            <a:r>
              <a:rPr lang="it-IT" i="1" spc="-5" dirty="0">
                <a:solidFill>
                  <a:srgbClr val="FFFFFF"/>
                </a:solidFill>
                <a:latin typeface="Times New Roman"/>
                <a:cs typeface="Times New Roman"/>
              </a:rPr>
              <a:t>The </a:t>
            </a:r>
            <a:r>
              <a:rPr lang="it-IT" i="1" spc="-5" dirty="0" err="1">
                <a:solidFill>
                  <a:srgbClr val="FFFFFF"/>
                </a:solidFill>
                <a:latin typeface="Times New Roman"/>
                <a:cs typeface="Times New Roman"/>
              </a:rPr>
              <a:t>Pencil</a:t>
            </a:r>
            <a:r>
              <a:rPr lang="it-IT" i="1" spc="-5" dirty="0">
                <a:solidFill>
                  <a:srgbClr val="FFFFFF"/>
                </a:solidFill>
                <a:latin typeface="Times New Roman"/>
                <a:cs typeface="Times New Roman"/>
              </a:rPr>
              <a:t> </a:t>
            </a:r>
            <a:r>
              <a:rPr lang="it-IT" i="1" dirty="0">
                <a:solidFill>
                  <a:srgbClr val="FFFFFF"/>
                </a:solidFill>
                <a:latin typeface="Times New Roman"/>
                <a:cs typeface="Times New Roman"/>
              </a:rPr>
              <a:t>of </a:t>
            </a:r>
            <a:r>
              <a:rPr lang="it-IT" i="1" spc="-15" dirty="0">
                <a:solidFill>
                  <a:srgbClr val="FFFFFF"/>
                </a:solidFill>
                <a:latin typeface="Times New Roman"/>
                <a:cs typeface="Times New Roman"/>
              </a:rPr>
              <a:t>Nature, </a:t>
            </a:r>
            <a:r>
              <a:rPr sz="1800" spc="-5" dirty="0" err="1">
                <a:solidFill>
                  <a:srgbClr val="FFFFFF"/>
                </a:solidFill>
                <a:latin typeface="Times New Roman"/>
                <a:cs typeface="Times New Roman"/>
              </a:rPr>
              <a:t>stampa</a:t>
            </a:r>
            <a:r>
              <a:rPr sz="1800" spc="-5" dirty="0">
                <a:solidFill>
                  <a:srgbClr val="FFFFFF"/>
                </a:solidFill>
                <a:latin typeface="Times New Roman"/>
                <a:cs typeface="Times New Roman"/>
              </a:rPr>
              <a:t> su carta  </a:t>
            </a:r>
            <a:r>
              <a:rPr sz="1800" dirty="0">
                <a:solidFill>
                  <a:srgbClr val="FFFFFF"/>
                </a:solidFill>
                <a:latin typeface="Times New Roman"/>
                <a:cs typeface="Times New Roman"/>
              </a:rPr>
              <a:t>da </a:t>
            </a:r>
            <a:r>
              <a:rPr sz="1800" spc="-5" dirty="0" err="1">
                <a:solidFill>
                  <a:srgbClr val="FFFFFF"/>
                </a:solidFill>
                <a:latin typeface="Times New Roman"/>
                <a:cs typeface="Times New Roman"/>
              </a:rPr>
              <a:t>negativo</a:t>
            </a:r>
            <a:r>
              <a:rPr sz="1800" spc="-5" dirty="0">
                <a:solidFill>
                  <a:srgbClr val="FFFFFF"/>
                </a:solidFill>
                <a:latin typeface="Times New Roman"/>
                <a:cs typeface="Times New Roman"/>
              </a:rPr>
              <a:t> </a:t>
            </a:r>
            <a:r>
              <a:rPr sz="1800" spc="-5" dirty="0" err="1">
                <a:solidFill>
                  <a:srgbClr val="FFFFFF"/>
                </a:solidFill>
                <a:latin typeface="Times New Roman"/>
                <a:cs typeface="Times New Roman"/>
              </a:rPr>
              <a:t>calotipico</a:t>
            </a:r>
            <a:r>
              <a:rPr sz="1800" spc="-15" dirty="0">
                <a:solidFill>
                  <a:srgbClr val="FFFFFF"/>
                </a:solidFill>
                <a:latin typeface="Times New Roman"/>
                <a:cs typeface="Times New Roman"/>
              </a:rPr>
              <a:t>: </a:t>
            </a:r>
            <a:r>
              <a:rPr sz="1800" spc="-20" dirty="0">
                <a:solidFill>
                  <a:srgbClr val="FFFFFF"/>
                </a:solidFill>
                <a:latin typeface="Times New Roman"/>
                <a:cs typeface="Times New Roman"/>
              </a:rPr>
              <a:t>“L’occhio  </a:t>
            </a:r>
            <a:r>
              <a:rPr sz="1800" dirty="0">
                <a:solidFill>
                  <a:srgbClr val="FFFFFF"/>
                </a:solidFill>
                <a:latin typeface="Times New Roman"/>
                <a:cs typeface="Times New Roman"/>
              </a:rPr>
              <a:t>della </a:t>
            </a:r>
            <a:r>
              <a:rPr sz="1800" spc="-5" dirty="0">
                <a:solidFill>
                  <a:srgbClr val="FFFFFF"/>
                </a:solidFill>
                <a:latin typeface="Times New Roman"/>
                <a:cs typeface="Times New Roman"/>
              </a:rPr>
              <a:t>camera vedrebbe distintamente </a:t>
            </a:r>
            <a:r>
              <a:rPr sz="1800" dirty="0">
                <a:solidFill>
                  <a:srgbClr val="FFFFFF"/>
                </a:solidFill>
                <a:latin typeface="Times New Roman"/>
                <a:cs typeface="Times New Roman"/>
              </a:rPr>
              <a:t>là </a:t>
            </a:r>
            <a:r>
              <a:rPr sz="1800" spc="-5" dirty="0">
                <a:solidFill>
                  <a:srgbClr val="FFFFFF"/>
                </a:solidFill>
                <a:latin typeface="Times New Roman"/>
                <a:cs typeface="Times New Roman"/>
              </a:rPr>
              <a:t>dove l’occhio umano </a:t>
            </a:r>
            <a:r>
              <a:rPr sz="1800" dirty="0">
                <a:solidFill>
                  <a:srgbClr val="FFFFFF"/>
                </a:solidFill>
                <a:latin typeface="Times New Roman"/>
                <a:cs typeface="Times New Roman"/>
              </a:rPr>
              <a:t>non  </a:t>
            </a:r>
            <a:r>
              <a:rPr sz="1800" spc="-5" dirty="0">
                <a:solidFill>
                  <a:srgbClr val="FFFFFF"/>
                </a:solidFill>
                <a:latin typeface="Times New Roman"/>
                <a:cs typeface="Times New Roman"/>
              </a:rPr>
              <a:t>scorgerebbe altro </a:t>
            </a:r>
            <a:r>
              <a:rPr sz="1800" dirty="0">
                <a:solidFill>
                  <a:srgbClr val="FFFFFF"/>
                </a:solidFill>
                <a:latin typeface="Times New Roman"/>
                <a:cs typeface="Times New Roman"/>
              </a:rPr>
              <a:t>che </a:t>
            </a:r>
            <a:r>
              <a:rPr sz="1800" spc="-5" dirty="0">
                <a:solidFill>
                  <a:srgbClr val="FFFFFF"/>
                </a:solidFill>
                <a:latin typeface="Times New Roman"/>
                <a:cs typeface="Times New Roman"/>
              </a:rPr>
              <a:t>oscurità” </a:t>
            </a:r>
            <a:r>
              <a:rPr sz="1800" dirty="0">
                <a:solidFill>
                  <a:srgbClr val="FFFFFF"/>
                </a:solidFill>
                <a:latin typeface="Times New Roman"/>
                <a:cs typeface="Times New Roman"/>
              </a:rPr>
              <a:t>( il </a:t>
            </a:r>
            <a:r>
              <a:rPr sz="1800" spc="-5" dirty="0">
                <a:solidFill>
                  <a:srgbClr val="FFFFFF"/>
                </a:solidFill>
                <a:latin typeface="Times New Roman"/>
                <a:cs typeface="Times New Roman"/>
              </a:rPr>
              <a:t>modello di riferimento </a:t>
            </a:r>
            <a:r>
              <a:rPr sz="1800" dirty="0">
                <a:solidFill>
                  <a:srgbClr val="FFFFFF"/>
                </a:solidFill>
                <a:latin typeface="Times New Roman"/>
                <a:cs typeface="Times New Roman"/>
              </a:rPr>
              <a:t>è </a:t>
            </a:r>
            <a:r>
              <a:rPr sz="1800" spc="-5" dirty="0">
                <a:solidFill>
                  <a:srgbClr val="FFFFFF"/>
                </a:solidFill>
                <a:latin typeface="Times New Roman"/>
                <a:cs typeface="Times New Roman"/>
              </a:rPr>
              <a:t>costituito </a:t>
            </a:r>
            <a:r>
              <a:rPr sz="1800" dirty="0">
                <a:solidFill>
                  <a:srgbClr val="FFFFFF"/>
                </a:solidFill>
                <a:latin typeface="Times New Roman"/>
                <a:cs typeface="Times New Roman"/>
              </a:rPr>
              <a:t>da  un dipinto di </a:t>
            </a:r>
            <a:r>
              <a:rPr sz="1800" spc="-5" dirty="0">
                <a:solidFill>
                  <a:srgbClr val="FFFFFF"/>
                </a:solidFill>
                <a:latin typeface="Times New Roman"/>
                <a:cs typeface="Times New Roman"/>
              </a:rPr>
              <a:t>Giuseppe Maria Crespi, </a:t>
            </a:r>
            <a:r>
              <a:rPr sz="1800" i="1" spc="-5" dirty="0">
                <a:solidFill>
                  <a:srgbClr val="FFFFFF"/>
                </a:solidFill>
                <a:latin typeface="Times New Roman"/>
                <a:cs typeface="Times New Roman"/>
              </a:rPr>
              <a:t>Scaffali con </a:t>
            </a:r>
            <a:r>
              <a:rPr sz="1800" i="1" dirty="0">
                <a:solidFill>
                  <a:srgbClr val="FFFFFF"/>
                </a:solidFill>
                <a:latin typeface="Times New Roman"/>
                <a:cs typeface="Times New Roman"/>
              </a:rPr>
              <a:t>libri di </a:t>
            </a:r>
            <a:r>
              <a:rPr sz="1800" i="1" spc="-5" dirty="0">
                <a:solidFill>
                  <a:srgbClr val="FFFFFF"/>
                </a:solidFill>
                <a:latin typeface="Times New Roman"/>
                <a:cs typeface="Times New Roman"/>
              </a:rPr>
              <a:t>musica</a:t>
            </a:r>
            <a:r>
              <a:rPr sz="1800" spc="-5" dirty="0">
                <a:solidFill>
                  <a:srgbClr val="FFFFFF"/>
                </a:solidFill>
                <a:latin typeface="Times New Roman"/>
                <a:cs typeface="Times New Roman"/>
              </a:rPr>
              <a:t>, </a:t>
            </a:r>
            <a:r>
              <a:rPr sz="1800" dirty="0">
                <a:solidFill>
                  <a:srgbClr val="FFFFFF"/>
                </a:solidFill>
                <a:latin typeface="Times New Roman"/>
                <a:cs typeface="Times New Roman"/>
              </a:rPr>
              <a:t>1720-  1730).</a:t>
            </a:r>
            <a:endParaRPr sz="1800" dirty="0">
              <a:latin typeface="Times New Roman"/>
              <a:cs typeface="Times New Roman"/>
            </a:endParaRPr>
          </a:p>
        </p:txBody>
      </p:sp>
    </p:spTree>
    <p:extLst>
      <p:ext uri="{BB962C8B-B14F-4D97-AF65-F5344CB8AC3E}">
        <p14:creationId xmlns:p14="http://schemas.microsoft.com/office/powerpoint/2010/main" val="3665303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3D4A5FBD-3EE5-1645-8F74-83ABC722D716}"/>
              </a:ext>
            </a:extLst>
          </p:cNvPr>
          <p:cNvSpPr/>
          <p:nvPr/>
        </p:nvSpPr>
        <p:spPr>
          <a:xfrm>
            <a:off x="1878584" y="304800"/>
            <a:ext cx="5605272" cy="4258055"/>
          </a:xfrm>
          <a:prstGeom prst="rect">
            <a:avLst/>
          </a:prstGeom>
          <a:blipFill>
            <a:blip r:embed="rId2" cstate="print"/>
            <a:stretch>
              <a:fillRect/>
            </a:stretch>
          </a:blipFill>
        </p:spPr>
        <p:txBody>
          <a:bodyPr wrap="square" lIns="0" tIns="0" rIns="0" bIns="0" rtlCol="0"/>
          <a:lstStyle/>
          <a:p>
            <a:endParaRPr/>
          </a:p>
        </p:txBody>
      </p:sp>
      <p:sp>
        <p:nvSpPr>
          <p:cNvPr id="7" name="object 3">
            <a:extLst>
              <a:ext uri="{FF2B5EF4-FFF2-40B4-BE49-F238E27FC236}">
                <a16:creationId xmlns:a16="http://schemas.microsoft.com/office/drawing/2014/main" id="{F24216F8-3CF9-B347-800A-CAE5FAAC5A01}"/>
              </a:ext>
            </a:extLst>
          </p:cNvPr>
          <p:cNvSpPr txBox="1"/>
          <p:nvPr/>
        </p:nvSpPr>
        <p:spPr>
          <a:xfrm>
            <a:off x="1066800" y="4800600"/>
            <a:ext cx="7228840" cy="1674817"/>
          </a:xfrm>
          <a:prstGeom prst="rect">
            <a:avLst/>
          </a:prstGeom>
        </p:spPr>
        <p:txBody>
          <a:bodyPr vert="horz" wrap="square" lIns="0" tIns="12700" rIns="0" bIns="0" rtlCol="0">
            <a:spAutoFit/>
          </a:bodyPr>
          <a:lstStyle/>
          <a:p>
            <a:pPr marL="12700" marR="5080" algn="just">
              <a:lnSpc>
                <a:spcPct val="100000"/>
              </a:lnSpc>
              <a:spcBef>
                <a:spcPts val="100"/>
              </a:spcBef>
            </a:pPr>
            <a:r>
              <a:rPr sz="1800" spc="-10" dirty="0">
                <a:solidFill>
                  <a:srgbClr val="FFFFFF"/>
                </a:solidFill>
                <a:latin typeface="Times New Roman"/>
                <a:cs typeface="Times New Roman"/>
              </a:rPr>
              <a:t>William Henry Fox </a:t>
            </a:r>
            <a:r>
              <a:rPr sz="1800" spc="-20" dirty="0">
                <a:solidFill>
                  <a:srgbClr val="FFFFFF"/>
                </a:solidFill>
                <a:latin typeface="Times New Roman"/>
                <a:cs typeface="Times New Roman"/>
              </a:rPr>
              <a:t>Talbot, </a:t>
            </a:r>
            <a:r>
              <a:rPr sz="1800" i="1" dirty="0">
                <a:solidFill>
                  <a:srgbClr val="FFFFFF"/>
                </a:solidFill>
                <a:latin typeface="Times New Roman"/>
                <a:cs typeface="Times New Roman"/>
              </a:rPr>
              <a:t>Il covone </a:t>
            </a:r>
            <a:r>
              <a:rPr sz="1800" i="1" spc="-10" dirty="0">
                <a:solidFill>
                  <a:srgbClr val="FFFFFF"/>
                </a:solidFill>
                <a:latin typeface="Times New Roman"/>
                <a:cs typeface="Times New Roman"/>
              </a:rPr>
              <a:t>(</a:t>
            </a:r>
            <a:r>
              <a:rPr sz="1800" spc="-10" dirty="0">
                <a:solidFill>
                  <a:srgbClr val="FFFFFF"/>
                </a:solidFill>
                <a:latin typeface="Times New Roman"/>
                <a:cs typeface="Times New Roman"/>
              </a:rPr>
              <a:t>o </a:t>
            </a:r>
            <a:r>
              <a:rPr sz="1800" i="1" spc="-10" dirty="0">
                <a:solidFill>
                  <a:srgbClr val="FFFFFF"/>
                </a:solidFill>
                <a:latin typeface="Times New Roman"/>
                <a:cs typeface="Times New Roman"/>
              </a:rPr>
              <a:t>Il </a:t>
            </a:r>
            <a:r>
              <a:rPr sz="1800" i="1" spc="-5" dirty="0">
                <a:solidFill>
                  <a:srgbClr val="FFFFFF"/>
                </a:solidFill>
                <a:latin typeface="Times New Roman"/>
                <a:cs typeface="Times New Roman"/>
              </a:rPr>
              <a:t>pagliaio</a:t>
            </a:r>
            <a:r>
              <a:rPr sz="1800" spc="-5" dirty="0">
                <a:solidFill>
                  <a:srgbClr val="FFFFFF"/>
                </a:solidFill>
                <a:latin typeface="Times New Roman"/>
                <a:cs typeface="Times New Roman"/>
              </a:rPr>
              <a:t>), </a:t>
            </a:r>
            <a:r>
              <a:rPr sz="1800" spc="-5" dirty="0" err="1">
                <a:solidFill>
                  <a:srgbClr val="FFFFFF"/>
                </a:solidFill>
                <a:latin typeface="Times New Roman"/>
                <a:cs typeface="Times New Roman"/>
              </a:rPr>
              <a:t>tavola</a:t>
            </a:r>
            <a:r>
              <a:rPr sz="1800" spc="-5" dirty="0">
                <a:solidFill>
                  <a:srgbClr val="FFFFFF"/>
                </a:solidFill>
                <a:latin typeface="Times New Roman"/>
                <a:cs typeface="Times New Roman"/>
              </a:rPr>
              <a:t> </a:t>
            </a:r>
            <a:r>
              <a:rPr lang="it-IT" spc="-5" dirty="0">
                <a:solidFill>
                  <a:srgbClr val="FFFFFF"/>
                </a:solidFill>
                <a:latin typeface="Times New Roman"/>
                <a:cs typeface="Times New Roman"/>
              </a:rPr>
              <a:t>X</a:t>
            </a:r>
            <a:r>
              <a:rPr sz="1800" dirty="0">
                <a:solidFill>
                  <a:srgbClr val="FFFFFF"/>
                </a:solidFill>
                <a:latin typeface="Times New Roman"/>
                <a:cs typeface="Times New Roman"/>
              </a:rPr>
              <a:t> di </a:t>
            </a:r>
            <a:r>
              <a:rPr sz="1800" i="1" spc="-5" dirty="0">
                <a:solidFill>
                  <a:srgbClr val="FFFFFF"/>
                </a:solidFill>
                <a:latin typeface="Times New Roman"/>
                <a:cs typeface="Times New Roman"/>
              </a:rPr>
              <a:t>The Pencil </a:t>
            </a:r>
            <a:r>
              <a:rPr sz="1800" i="1" spc="-15" dirty="0">
                <a:solidFill>
                  <a:srgbClr val="FFFFFF"/>
                </a:solidFill>
                <a:latin typeface="Times New Roman"/>
                <a:cs typeface="Times New Roman"/>
              </a:rPr>
              <a:t>of  </a:t>
            </a:r>
            <a:r>
              <a:rPr sz="1800" i="1" spc="-10" dirty="0">
                <a:solidFill>
                  <a:srgbClr val="FFFFFF"/>
                </a:solidFill>
                <a:latin typeface="Times New Roman"/>
                <a:cs typeface="Times New Roman"/>
              </a:rPr>
              <a:t>Nature</a:t>
            </a:r>
            <a:r>
              <a:rPr sz="1800" spc="-10" dirty="0">
                <a:solidFill>
                  <a:srgbClr val="FFFFFF"/>
                </a:solidFill>
                <a:latin typeface="Times New Roman"/>
                <a:cs typeface="Times New Roman"/>
              </a:rPr>
              <a:t>, </a:t>
            </a:r>
            <a:r>
              <a:rPr sz="1800" dirty="0">
                <a:solidFill>
                  <a:srgbClr val="FFFFFF"/>
                </a:solidFill>
                <a:latin typeface="Times New Roman"/>
                <a:cs typeface="Times New Roman"/>
              </a:rPr>
              <a:t>1842 </a:t>
            </a:r>
            <a:r>
              <a:rPr sz="1800" spc="-5" dirty="0">
                <a:solidFill>
                  <a:srgbClr val="FFFFFF"/>
                </a:solidFill>
                <a:latin typeface="Times New Roman"/>
                <a:cs typeface="Times New Roman"/>
              </a:rPr>
              <a:t>circa, stampa su </a:t>
            </a:r>
            <a:r>
              <a:rPr sz="1800" dirty="0">
                <a:solidFill>
                  <a:srgbClr val="FFFFFF"/>
                </a:solidFill>
                <a:latin typeface="Times New Roman"/>
                <a:cs typeface="Times New Roman"/>
              </a:rPr>
              <a:t>carta da </a:t>
            </a:r>
            <a:r>
              <a:rPr sz="1800" spc="-5" dirty="0">
                <a:solidFill>
                  <a:srgbClr val="FFFFFF"/>
                </a:solidFill>
                <a:latin typeface="Times New Roman"/>
                <a:cs typeface="Times New Roman"/>
              </a:rPr>
              <a:t>negativo calotipico, </a:t>
            </a:r>
            <a:r>
              <a:rPr sz="1800" dirty="0">
                <a:solidFill>
                  <a:srgbClr val="FFFFFF"/>
                </a:solidFill>
                <a:latin typeface="Times New Roman"/>
                <a:cs typeface="Times New Roman"/>
              </a:rPr>
              <a:t>18,26 x 23,42 cm</a:t>
            </a:r>
            <a:r>
              <a:rPr sz="1800" spc="-15" dirty="0">
                <a:solidFill>
                  <a:srgbClr val="FFFFFF"/>
                </a:solidFill>
                <a:latin typeface="Times New Roman"/>
                <a:cs typeface="Times New Roman"/>
              </a:rPr>
              <a:t>: </a:t>
            </a:r>
            <a:r>
              <a:rPr sz="1800" spc="-5" dirty="0">
                <a:solidFill>
                  <a:srgbClr val="FFFFFF"/>
                </a:solidFill>
                <a:latin typeface="Times New Roman"/>
                <a:cs typeface="Times New Roman"/>
              </a:rPr>
              <a:t>“Un </a:t>
            </a:r>
            <a:r>
              <a:rPr sz="1800" dirty="0">
                <a:solidFill>
                  <a:srgbClr val="FFFFFF"/>
                </a:solidFill>
                <a:latin typeface="Times New Roman"/>
                <a:cs typeface="Times New Roman"/>
              </a:rPr>
              <a:t>vantaggio </a:t>
            </a:r>
            <a:r>
              <a:rPr sz="1800" spc="-5" dirty="0">
                <a:solidFill>
                  <a:srgbClr val="FFFFFF"/>
                </a:solidFill>
                <a:latin typeface="Times New Roman"/>
                <a:cs typeface="Times New Roman"/>
              </a:rPr>
              <a:t>della scoperta dell’Arte  </a:t>
            </a:r>
            <a:r>
              <a:rPr sz="1800" dirty="0">
                <a:solidFill>
                  <a:srgbClr val="FFFFFF"/>
                </a:solidFill>
                <a:latin typeface="Times New Roman"/>
                <a:cs typeface="Times New Roman"/>
              </a:rPr>
              <a:t>Fotografica </a:t>
            </a:r>
            <a:r>
              <a:rPr sz="1800" spc="-10" dirty="0">
                <a:solidFill>
                  <a:srgbClr val="FFFFFF"/>
                </a:solidFill>
                <a:latin typeface="Times New Roman"/>
                <a:cs typeface="Times New Roman"/>
              </a:rPr>
              <a:t>sarà </a:t>
            </a:r>
            <a:r>
              <a:rPr sz="1800" spc="-5" dirty="0">
                <a:solidFill>
                  <a:srgbClr val="FFFFFF"/>
                </a:solidFill>
                <a:latin typeface="Times New Roman"/>
                <a:cs typeface="Times New Roman"/>
              </a:rPr>
              <a:t>quello </a:t>
            </a:r>
            <a:r>
              <a:rPr sz="1800" spc="-10" dirty="0">
                <a:solidFill>
                  <a:srgbClr val="FFFFFF"/>
                </a:solidFill>
                <a:latin typeface="Times New Roman"/>
                <a:cs typeface="Times New Roman"/>
              </a:rPr>
              <a:t>di </a:t>
            </a:r>
            <a:r>
              <a:rPr sz="1800" spc="-5" dirty="0">
                <a:solidFill>
                  <a:srgbClr val="FFFFFF"/>
                </a:solidFill>
                <a:latin typeface="Times New Roman"/>
                <a:cs typeface="Times New Roman"/>
              </a:rPr>
              <a:t>metterci </a:t>
            </a:r>
            <a:r>
              <a:rPr sz="1800" dirty="0">
                <a:solidFill>
                  <a:srgbClr val="FFFFFF"/>
                </a:solidFill>
                <a:latin typeface="Times New Roman"/>
                <a:cs typeface="Times New Roman"/>
              </a:rPr>
              <a:t>in </a:t>
            </a:r>
            <a:r>
              <a:rPr sz="1800" spc="-5" dirty="0">
                <a:solidFill>
                  <a:srgbClr val="FFFFFF"/>
                </a:solidFill>
                <a:latin typeface="Times New Roman"/>
                <a:cs typeface="Times New Roman"/>
              </a:rPr>
              <a:t>grado di </a:t>
            </a:r>
            <a:r>
              <a:rPr sz="1800" dirty="0">
                <a:solidFill>
                  <a:srgbClr val="FFFFFF"/>
                </a:solidFill>
                <a:latin typeface="Times New Roman"/>
                <a:cs typeface="Times New Roman"/>
              </a:rPr>
              <a:t>introdurre </a:t>
            </a:r>
            <a:r>
              <a:rPr sz="1800" spc="-5" dirty="0">
                <a:solidFill>
                  <a:srgbClr val="FFFFFF"/>
                </a:solidFill>
                <a:latin typeface="Times New Roman"/>
                <a:cs typeface="Times New Roman"/>
              </a:rPr>
              <a:t>nelle nostre  raffigurazioni una moltitudine </a:t>
            </a:r>
            <a:r>
              <a:rPr sz="1800" dirty="0">
                <a:solidFill>
                  <a:srgbClr val="FFFFFF"/>
                </a:solidFill>
                <a:latin typeface="Times New Roman"/>
                <a:cs typeface="Times New Roman"/>
              </a:rPr>
              <a:t>di </a:t>
            </a:r>
            <a:r>
              <a:rPr sz="1800" spc="-5" dirty="0">
                <a:solidFill>
                  <a:srgbClr val="FFFFFF"/>
                </a:solidFill>
                <a:latin typeface="Times New Roman"/>
                <a:cs typeface="Times New Roman"/>
              </a:rPr>
              <a:t>minuscoli dettagli </a:t>
            </a:r>
            <a:r>
              <a:rPr sz="1800" dirty="0">
                <a:solidFill>
                  <a:srgbClr val="FFFFFF"/>
                </a:solidFill>
                <a:latin typeface="Times New Roman"/>
                <a:cs typeface="Times New Roman"/>
              </a:rPr>
              <a:t>che </a:t>
            </a:r>
            <a:r>
              <a:rPr sz="1800" spc="-5" dirty="0">
                <a:solidFill>
                  <a:srgbClr val="FFFFFF"/>
                </a:solidFill>
                <a:latin typeface="Times New Roman"/>
                <a:cs typeface="Times New Roman"/>
              </a:rPr>
              <a:t>accrescono </a:t>
            </a:r>
            <a:r>
              <a:rPr sz="1800" dirty="0">
                <a:solidFill>
                  <a:srgbClr val="FFFFFF"/>
                </a:solidFill>
                <a:latin typeface="Times New Roman"/>
                <a:cs typeface="Times New Roman"/>
              </a:rPr>
              <a:t>la </a:t>
            </a:r>
            <a:r>
              <a:rPr sz="1800" spc="-5" dirty="0">
                <a:solidFill>
                  <a:srgbClr val="FFFFFF"/>
                </a:solidFill>
                <a:latin typeface="Times New Roman"/>
                <a:cs typeface="Times New Roman"/>
              </a:rPr>
              <a:t>verità </a:t>
            </a:r>
            <a:r>
              <a:rPr sz="1800" dirty="0">
                <a:solidFill>
                  <a:srgbClr val="FFFFFF"/>
                </a:solidFill>
                <a:latin typeface="Times New Roman"/>
                <a:cs typeface="Times New Roman"/>
              </a:rPr>
              <a:t>e  realtà </a:t>
            </a:r>
            <a:r>
              <a:rPr sz="1800" spc="-5" dirty="0">
                <a:solidFill>
                  <a:srgbClr val="FFFFFF"/>
                </a:solidFill>
                <a:latin typeface="Times New Roman"/>
                <a:cs typeface="Times New Roman"/>
              </a:rPr>
              <a:t>della rappresentazione, ma </a:t>
            </a:r>
            <a:r>
              <a:rPr sz="1800" dirty="0">
                <a:solidFill>
                  <a:srgbClr val="FFFFFF"/>
                </a:solidFill>
                <a:latin typeface="Times New Roman"/>
                <a:cs typeface="Times New Roman"/>
              </a:rPr>
              <a:t>che nessun artista </a:t>
            </a:r>
            <a:r>
              <a:rPr sz="1800" spc="-5" dirty="0">
                <a:solidFill>
                  <a:srgbClr val="FFFFFF"/>
                </a:solidFill>
                <a:latin typeface="Times New Roman"/>
                <a:cs typeface="Times New Roman"/>
              </a:rPr>
              <a:t>si darebbe la pena </a:t>
            </a:r>
            <a:r>
              <a:rPr sz="1800" dirty="0">
                <a:solidFill>
                  <a:srgbClr val="FFFFFF"/>
                </a:solidFill>
                <a:latin typeface="Times New Roman"/>
                <a:cs typeface="Times New Roman"/>
              </a:rPr>
              <a:t>di  copiare fedelmente dal</a:t>
            </a:r>
            <a:r>
              <a:rPr sz="1800" spc="-20" dirty="0">
                <a:solidFill>
                  <a:srgbClr val="FFFFFF"/>
                </a:solidFill>
                <a:latin typeface="Times New Roman"/>
                <a:cs typeface="Times New Roman"/>
              </a:rPr>
              <a:t> </a:t>
            </a:r>
            <a:r>
              <a:rPr sz="1800" dirty="0">
                <a:solidFill>
                  <a:srgbClr val="FFFFFF"/>
                </a:solidFill>
                <a:latin typeface="Times New Roman"/>
                <a:cs typeface="Times New Roman"/>
              </a:rPr>
              <a:t>vero”.</a:t>
            </a:r>
            <a:endParaRPr sz="1800" dirty="0">
              <a:latin typeface="Times New Roman"/>
              <a:cs typeface="Times New Roman"/>
            </a:endParaRPr>
          </a:p>
        </p:txBody>
      </p:sp>
    </p:spTree>
    <p:extLst>
      <p:ext uri="{BB962C8B-B14F-4D97-AF65-F5344CB8AC3E}">
        <p14:creationId xmlns:p14="http://schemas.microsoft.com/office/powerpoint/2010/main" val="6285993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62030479-3776-7747-AEF5-88ACCBA5272A}"/>
              </a:ext>
            </a:extLst>
          </p:cNvPr>
          <p:cNvSpPr/>
          <p:nvPr/>
        </p:nvSpPr>
        <p:spPr>
          <a:xfrm>
            <a:off x="1732585" y="304800"/>
            <a:ext cx="5943600" cy="4343400"/>
          </a:xfrm>
          <a:prstGeom prst="rect">
            <a:avLst/>
          </a:prstGeom>
          <a:blipFill>
            <a:blip r:embed="rId2" cstate="print">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7" name="object 3">
            <a:extLst>
              <a:ext uri="{FF2B5EF4-FFF2-40B4-BE49-F238E27FC236}">
                <a16:creationId xmlns:a16="http://schemas.microsoft.com/office/drawing/2014/main" id="{BBE07BE7-D293-E24D-8777-BBE68DA8BDDE}"/>
              </a:ext>
            </a:extLst>
          </p:cNvPr>
          <p:cNvSpPr txBox="1"/>
          <p:nvPr/>
        </p:nvSpPr>
        <p:spPr>
          <a:xfrm>
            <a:off x="838200" y="4800600"/>
            <a:ext cx="7732370" cy="1674817"/>
          </a:xfrm>
          <a:prstGeom prst="rect">
            <a:avLst/>
          </a:prstGeom>
        </p:spPr>
        <p:txBody>
          <a:bodyPr vert="horz" wrap="square" lIns="0" tIns="12700" rIns="0" bIns="0" rtlCol="0">
            <a:spAutoFit/>
          </a:bodyPr>
          <a:lstStyle/>
          <a:p>
            <a:pPr marL="12700" marR="5080" algn="just">
              <a:lnSpc>
                <a:spcPct val="100000"/>
              </a:lnSpc>
              <a:spcBef>
                <a:spcPts val="100"/>
              </a:spcBef>
            </a:pPr>
            <a:r>
              <a:rPr sz="1800" spc="-15" dirty="0">
                <a:solidFill>
                  <a:srgbClr val="FFFFFF"/>
                </a:solidFill>
                <a:latin typeface="Times New Roman"/>
                <a:cs typeface="Times New Roman"/>
              </a:rPr>
              <a:t>William </a:t>
            </a:r>
            <a:r>
              <a:rPr sz="1800" spc="-10" dirty="0">
                <a:solidFill>
                  <a:srgbClr val="FFFFFF"/>
                </a:solidFill>
                <a:latin typeface="Times New Roman"/>
                <a:cs typeface="Times New Roman"/>
              </a:rPr>
              <a:t>Henry </a:t>
            </a:r>
            <a:r>
              <a:rPr sz="1800" spc="-5" dirty="0">
                <a:solidFill>
                  <a:srgbClr val="FFFFFF"/>
                </a:solidFill>
                <a:latin typeface="Times New Roman"/>
                <a:cs typeface="Times New Roman"/>
              </a:rPr>
              <a:t>Fox </a:t>
            </a:r>
            <a:r>
              <a:rPr sz="1800" spc="-20" dirty="0">
                <a:solidFill>
                  <a:srgbClr val="FFFFFF"/>
                </a:solidFill>
                <a:latin typeface="Times New Roman"/>
                <a:cs typeface="Times New Roman"/>
              </a:rPr>
              <a:t>Talbot, </a:t>
            </a:r>
            <a:r>
              <a:rPr sz="1800" i="1" spc="-5" dirty="0">
                <a:solidFill>
                  <a:srgbClr val="FFFFFF"/>
                </a:solidFill>
                <a:latin typeface="Times New Roman"/>
                <a:cs typeface="Times New Roman"/>
              </a:rPr>
              <a:t>La </a:t>
            </a:r>
            <a:r>
              <a:rPr sz="1800" i="1" dirty="0">
                <a:solidFill>
                  <a:srgbClr val="FFFFFF"/>
                </a:solidFill>
                <a:latin typeface="Times New Roman"/>
                <a:cs typeface="Times New Roman"/>
              </a:rPr>
              <a:t>porta </a:t>
            </a:r>
            <a:r>
              <a:rPr sz="1800" i="1" spc="-5" dirty="0">
                <a:solidFill>
                  <a:srgbClr val="FFFFFF"/>
                </a:solidFill>
                <a:latin typeface="Times New Roman"/>
                <a:cs typeface="Times New Roman"/>
              </a:rPr>
              <a:t>aperta</a:t>
            </a:r>
            <a:r>
              <a:rPr sz="1800" spc="-5" dirty="0">
                <a:solidFill>
                  <a:srgbClr val="FFFFFF"/>
                </a:solidFill>
                <a:latin typeface="Times New Roman"/>
                <a:cs typeface="Times New Roman"/>
              </a:rPr>
              <a:t>, 1844, </a:t>
            </a:r>
            <a:r>
              <a:rPr lang="it-IT" dirty="0">
                <a:solidFill>
                  <a:srgbClr val="FFFFFF"/>
                </a:solidFill>
                <a:latin typeface="Times New Roman"/>
                <a:cs typeface="Times New Roman"/>
              </a:rPr>
              <a:t>tavola </a:t>
            </a:r>
            <a:r>
              <a:rPr lang="it-IT" spc="-5" dirty="0">
                <a:solidFill>
                  <a:srgbClr val="FFFFFF"/>
                </a:solidFill>
                <a:latin typeface="Times New Roman"/>
                <a:cs typeface="Times New Roman"/>
              </a:rPr>
              <a:t>VI </a:t>
            </a:r>
            <a:r>
              <a:rPr lang="it-IT" dirty="0">
                <a:solidFill>
                  <a:srgbClr val="FFFFFF"/>
                </a:solidFill>
                <a:latin typeface="Times New Roman"/>
                <a:cs typeface="Times New Roman"/>
              </a:rPr>
              <a:t>di </a:t>
            </a:r>
            <a:r>
              <a:rPr lang="it-IT" i="1" spc="-10" dirty="0">
                <a:solidFill>
                  <a:srgbClr val="FFFFFF"/>
                </a:solidFill>
                <a:latin typeface="Times New Roman"/>
                <a:cs typeface="Times New Roman"/>
              </a:rPr>
              <a:t>The </a:t>
            </a:r>
            <a:r>
              <a:rPr lang="it-IT" i="1" dirty="0" err="1">
                <a:solidFill>
                  <a:srgbClr val="FFFFFF"/>
                </a:solidFill>
                <a:latin typeface="Times New Roman"/>
                <a:cs typeface="Times New Roman"/>
              </a:rPr>
              <a:t>Pencil</a:t>
            </a:r>
            <a:r>
              <a:rPr lang="it-IT" i="1" dirty="0">
                <a:solidFill>
                  <a:srgbClr val="FFFFFF"/>
                </a:solidFill>
                <a:latin typeface="Times New Roman"/>
                <a:cs typeface="Times New Roman"/>
              </a:rPr>
              <a:t> of </a:t>
            </a:r>
            <a:r>
              <a:rPr lang="it-IT" i="1" spc="-15" dirty="0">
                <a:solidFill>
                  <a:srgbClr val="FFFFFF"/>
                </a:solidFill>
                <a:latin typeface="Times New Roman"/>
                <a:cs typeface="Times New Roman"/>
              </a:rPr>
              <a:t>Nature, </a:t>
            </a:r>
            <a:r>
              <a:rPr sz="1800" spc="-5" dirty="0" err="1">
                <a:solidFill>
                  <a:srgbClr val="FFFFFF"/>
                </a:solidFill>
                <a:latin typeface="Times New Roman"/>
                <a:cs typeface="Times New Roman"/>
              </a:rPr>
              <a:t>stampa</a:t>
            </a:r>
            <a:r>
              <a:rPr sz="1800" spc="-5" dirty="0">
                <a:solidFill>
                  <a:srgbClr val="FFFFFF"/>
                </a:solidFill>
                <a:latin typeface="Times New Roman"/>
                <a:cs typeface="Times New Roman"/>
              </a:rPr>
              <a:t> su carta </a:t>
            </a:r>
            <a:r>
              <a:rPr sz="1800" dirty="0">
                <a:solidFill>
                  <a:srgbClr val="FFFFFF"/>
                </a:solidFill>
                <a:latin typeface="Times New Roman"/>
                <a:cs typeface="Times New Roman"/>
              </a:rPr>
              <a:t>da </a:t>
            </a:r>
            <a:r>
              <a:rPr sz="1800" spc="-5" dirty="0" err="1">
                <a:solidFill>
                  <a:srgbClr val="FFFFFF"/>
                </a:solidFill>
                <a:latin typeface="Times New Roman"/>
                <a:cs typeface="Times New Roman"/>
              </a:rPr>
              <a:t>negativo</a:t>
            </a:r>
            <a:r>
              <a:rPr sz="1800" spc="-5" dirty="0">
                <a:solidFill>
                  <a:srgbClr val="FFFFFF"/>
                </a:solidFill>
                <a:latin typeface="Times New Roman"/>
                <a:cs typeface="Times New Roman"/>
              </a:rPr>
              <a:t> </a:t>
            </a:r>
            <a:r>
              <a:rPr sz="1800" spc="-5" dirty="0" err="1">
                <a:solidFill>
                  <a:srgbClr val="FFFFFF"/>
                </a:solidFill>
                <a:latin typeface="Times New Roman"/>
                <a:cs typeface="Times New Roman"/>
              </a:rPr>
              <a:t>calotipico</a:t>
            </a:r>
            <a:r>
              <a:rPr sz="1800" spc="-15" dirty="0">
                <a:solidFill>
                  <a:srgbClr val="FFFFFF"/>
                </a:solidFill>
                <a:latin typeface="Times New Roman"/>
                <a:cs typeface="Times New Roman"/>
              </a:rPr>
              <a:t>: </a:t>
            </a:r>
            <a:r>
              <a:rPr sz="1800" spc="-5" dirty="0">
                <a:solidFill>
                  <a:srgbClr val="FFFFFF"/>
                </a:solidFill>
                <a:latin typeface="Times New Roman"/>
                <a:cs typeface="Times New Roman"/>
              </a:rPr>
              <a:t>“Noi </a:t>
            </a:r>
            <a:r>
              <a:rPr sz="1800" dirty="0">
                <a:solidFill>
                  <a:srgbClr val="FFFFFF"/>
                </a:solidFill>
                <a:latin typeface="Times New Roman"/>
                <a:cs typeface="Times New Roman"/>
              </a:rPr>
              <a:t>abbiamo </a:t>
            </a:r>
            <a:r>
              <a:rPr sz="1800" spc="-5" dirty="0">
                <a:solidFill>
                  <a:srgbClr val="FFFFFF"/>
                </a:solidFill>
                <a:latin typeface="Times New Roman"/>
                <a:cs typeface="Times New Roman"/>
              </a:rPr>
              <a:t>nella scuola artistica </a:t>
            </a:r>
            <a:r>
              <a:rPr sz="1800" spc="-5" dirty="0" err="1">
                <a:solidFill>
                  <a:srgbClr val="FFFFFF"/>
                </a:solidFill>
                <a:latin typeface="Times New Roman"/>
                <a:cs typeface="Times New Roman"/>
              </a:rPr>
              <a:t>olandese</a:t>
            </a:r>
            <a:r>
              <a:rPr sz="1800" spc="-5" dirty="0">
                <a:solidFill>
                  <a:srgbClr val="FFFFFF"/>
                </a:solidFill>
                <a:latin typeface="Times New Roman"/>
                <a:cs typeface="Times New Roman"/>
              </a:rPr>
              <a:t> </a:t>
            </a:r>
            <a:r>
              <a:rPr sz="1800" spc="-15" dirty="0">
                <a:solidFill>
                  <a:srgbClr val="FFFFFF"/>
                </a:solidFill>
                <a:latin typeface="Times New Roman"/>
                <a:cs typeface="Times New Roman"/>
              </a:rPr>
              <a:t>un</a:t>
            </a:r>
            <a:r>
              <a:rPr lang="it-IT" sz="1800" spc="-15" dirty="0">
                <a:solidFill>
                  <a:srgbClr val="FFFFFF"/>
                </a:solidFill>
                <a:latin typeface="Times New Roman"/>
                <a:cs typeface="Times New Roman"/>
              </a:rPr>
              <a:t> </a:t>
            </a:r>
            <a:r>
              <a:rPr sz="1800" dirty="0" err="1">
                <a:solidFill>
                  <a:srgbClr val="FFFFFF"/>
                </a:solidFill>
                <a:latin typeface="Times New Roman"/>
                <a:cs typeface="Times New Roman"/>
              </a:rPr>
              <a:t>precedente</a:t>
            </a:r>
            <a:r>
              <a:rPr sz="1800" dirty="0">
                <a:solidFill>
                  <a:srgbClr val="FFFFFF"/>
                </a:solidFill>
                <a:latin typeface="Times New Roman"/>
                <a:cs typeface="Times New Roman"/>
              </a:rPr>
              <a:t> </a:t>
            </a:r>
            <a:r>
              <a:rPr sz="1800" spc="-5" dirty="0">
                <a:solidFill>
                  <a:srgbClr val="FFFFFF"/>
                </a:solidFill>
                <a:latin typeface="Times New Roman"/>
                <a:cs typeface="Times New Roman"/>
              </a:rPr>
              <a:t>abbastanza autorevole </a:t>
            </a:r>
            <a:r>
              <a:rPr sz="1800" dirty="0">
                <a:solidFill>
                  <a:srgbClr val="FFFFFF"/>
                </a:solidFill>
                <a:latin typeface="Times New Roman"/>
                <a:cs typeface="Times New Roman"/>
              </a:rPr>
              <a:t>per adottare </a:t>
            </a:r>
            <a:r>
              <a:rPr sz="1800" spc="-5" dirty="0">
                <a:solidFill>
                  <a:srgbClr val="FFFFFF"/>
                </a:solidFill>
                <a:latin typeface="Times New Roman"/>
                <a:cs typeface="Times New Roman"/>
              </a:rPr>
              <a:t>come soggetti della rappresentazione scene </a:t>
            </a:r>
            <a:r>
              <a:rPr sz="1800" dirty="0">
                <a:solidFill>
                  <a:srgbClr val="FFFFFF"/>
                </a:solidFill>
                <a:latin typeface="Times New Roman"/>
                <a:cs typeface="Times New Roman"/>
              </a:rPr>
              <a:t>di  fatti </a:t>
            </a:r>
            <a:r>
              <a:rPr sz="1800" spc="-5" dirty="0">
                <a:solidFill>
                  <a:srgbClr val="FFFFFF"/>
                </a:solidFill>
                <a:latin typeface="Times New Roman"/>
                <a:cs typeface="Times New Roman"/>
              </a:rPr>
              <a:t>quotidiani </a:t>
            </a:r>
            <a:r>
              <a:rPr sz="1800" dirty="0">
                <a:solidFill>
                  <a:srgbClr val="FFFFFF"/>
                </a:solidFill>
                <a:latin typeface="Times New Roman"/>
                <a:cs typeface="Times New Roman"/>
              </a:rPr>
              <a:t>e familiari… </a:t>
            </a:r>
            <a:r>
              <a:rPr sz="1800" spc="-5" dirty="0">
                <a:solidFill>
                  <a:srgbClr val="FFFFFF"/>
                </a:solidFill>
                <a:latin typeface="Times New Roman"/>
                <a:cs typeface="Times New Roman"/>
              </a:rPr>
              <a:t>Un casuale sprazzo </a:t>
            </a:r>
            <a:r>
              <a:rPr sz="1800" dirty="0">
                <a:solidFill>
                  <a:srgbClr val="FFFFFF"/>
                </a:solidFill>
                <a:latin typeface="Times New Roman"/>
                <a:cs typeface="Times New Roman"/>
              </a:rPr>
              <a:t>di </a:t>
            </a:r>
            <a:r>
              <a:rPr sz="1800" spc="-5" dirty="0">
                <a:solidFill>
                  <a:srgbClr val="FFFFFF"/>
                </a:solidFill>
                <a:latin typeface="Times New Roman"/>
                <a:cs typeface="Times New Roman"/>
              </a:rPr>
              <a:t>sole... Una quercia disseccata </a:t>
            </a:r>
            <a:r>
              <a:rPr sz="1800" dirty="0">
                <a:solidFill>
                  <a:srgbClr val="FFFFFF"/>
                </a:solidFill>
                <a:latin typeface="Times New Roman"/>
                <a:cs typeface="Times New Roman"/>
              </a:rPr>
              <a:t>dal </a:t>
            </a:r>
            <a:r>
              <a:rPr sz="1800" spc="-5" dirty="0">
                <a:solidFill>
                  <a:srgbClr val="FFFFFF"/>
                </a:solidFill>
                <a:latin typeface="Times New Roman"/>
                <a:cs typeface="Times New Roman"/>
              </a:rPr>
              <a:t>tempo </a:t>
            </a:r>
            <a:r>
              <a:rPr sz="1800" dirty="0">
                <a:solidFill>
                  <a:srgbClr val="FFFFFF"/>
                </a:solidFill>
                <a:latin typeface="Times New Roman"/>
                <a:cs typeface="Times New Roman"/>
              </a:rPr>
              <a:t>o </a:t>
            </a:r>
            <a:r>
              <a:rPr sz="1800" dirty="0" err="1">
                <a:solidFill>
                  <a:srgbClr val="FFFFFF"/>
                </a:solidFill>
                <a:latin typeface="Times New Roman"/>
                <a:cs typeface="Times New Roman"/>
              </a:rPr>
              <a:t>una</a:t>
            </a:r>
            <a:r>
              <a:rPr sz="1800" dirty="0">
                <a:solidFill>
                  <a:srgbClr val="FFFFFF"/>
                </a:solidFill>
                <a:latin typeface="Times New Roman"/>
                <a:cs typeface="Times New Roman"/>
              </a:rPr>
              <a:t> </a:t>
            </a:r>
            <a:r>
              <a:rPr sz="1800" spc="-5" dirty="0">
                <a:solidFill>
                  <a:srgbClr val="FFFFFF"/>
                </a:solidFill>
                <a:latin typeface="Times New Roman"/>
                <a:cs typeface="Times New Roman"/>
              </a:rPr>
              <a:t>pietra coperta </a:t>
            </a:r>
            <a:r>
              <a:rPr sz="1800" dirty="0">
                <a:solidFill>
                  <a:srgbClr val="FFFFFF"/>
                </a:solidFill>
                <a:latin typeface="Times New Roman"/>
                <a:cs typeface="Times New Roman"/>
              </a:rPr>
              <a:t>di </a:t>
            </a:r>
            <a:r>
              <a:rPr sz="1800" spc="-5" dirty="0">
                <a:solidFill>
                  <a:srgbClr val="FFFFFF"/>
                </a:solidFill>
                <a:latin typeface="Times New Roman"/>
                <a:cs typeface="Times New Roman"/>
              </a:rPr>
              <a:t>muschio, possono risvegliare </a:t>
            </a:r>
            <a:r>
              <a:rPr sz="1800" dirty="0">
                <a:solidFill>
                  <a:srgbClr val="FFFFFF"/>
                </a:solidFill>
                <a:latin typeface="Times New Roman"/>
                <a:cs typeface="Times New Roman"/>
              </a:rPr>
              <a:t>tutto un </a:t>
            </a:r>
            <a:r>
              <a:rPr sz="1800" spc="-5" dirty="0">
                <a:solidFill>
                  <a:srgbClr val="FFFFFF"/>
                </a:solidFill>
                <a:latin typeface="Times New Roman"/>
                <a:cs typeface="Times New Roman"/>
              </a:rPr>
              <a:t>succedersi </a:t>
            </a:r>
            <a:r>
              <a:rPr sz="1800" dirty="0">
                <a:solidFill>
                  <a:srgbClr val="FFFFFF"/>
                </a:solidFill>
                <a:latin typeface="Times New Roman"/>
                <a:cs typeface="Times New Roman"/>
              </a:rPr>
              <a:t>di pensieri e  sentimenti, e </a:t>
            </a:r>
            <a:r>
              <a:rPr sz="1800" spc="-5" dirty="0">
                <a:solidFill>
                  <a:srgbClr val="FFFFFF"/>
                </a:solidFill>
                <a:latin typeface="Times New Roman"/>
                <a:cs typeface="Times New Roman"/>
              </a:rPr>
              <a:t>pittoresche</a:t>
            </a:r>
            <a:r>
              <a:rPr sz="1800" spc="-45" dirty="0">
                <a:solidFill>
                  <a:srgbClr val="FFFFFF"/>
                </a:solidFill>
                <a:latin typeface="Times New Roman"/>
                <a:cs typeface="Times New Roman"/>
              </a:rPr>
              <a:t> </a:t>
            </a:r>
            <a:r>
              <a:rPr sz="1800" dirty="0">
                <a:solidFill>
                  <a:srgbClr val="FFFFFF"/>
                </a:solidFill>
                <a:latin typeface="Times New Roman"/>
                <a:cs typeface="Times New Roman"/>
              </a:rPr>
              <a:t>fantasie”.</a:t>
            </a:r>
            <a:endParaRPr sz="1800" dirty="0">
              <a:latin typeface="Times New Roman"/>
              <a:cs typeface="Times New Roman"/>
            </a:endParaRPr>
          </a:p>
        </p:txBody>
      </p:sp>
    </p:spTree>
    <p:extLst>
      <p:ext uri="{BB962C8B-B14F-4D97-AF65-F5344CB8AC3E}">
        <p14:creationId xmlns:p14="http://schemas.microsoft.com/office/powerpoint/2010/main" val="27340437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illiam Henry Fox Talbot (sulla destra) allo stabilimento commericale di Reading, 1845 circa, stampa su carta salata da negativi di carta, 18,5 x 22,5 cm.jpg"/>
          <p:cNvPicPr>
            <a:picLocks noGrp="1" noChangeAspect="1"/>
          </p:cNvPicPr>
          <p:nvPr>
            <p:ph idx="1"/>
          </p:nvPr>
        </p:nvPicPr>
        <p:blipFill>
          <a:blip r:embed="rId3" cstate="print">
            <a:extLst>
              <a:ext uri="{28A0092B-C50C-407E-A947-70E740481C1C}">
                <a14:useLocalDpi xmlns:a14="http://schemas.microsoft.com/office/drawing/2010/main"/>
              </a:ext>
            </a:extLst>
          </a:blip>
          <a:srcRect/>
          <a:stretch>
            <a:fillRect/>
          </a:stretch>
        </p:blipFill>
        <p:spPr>
          <a:xfrm>
            <a:off x="858532" y="447676"/>
            <a:ext cx="7296150" cy="5277886"/>
          </a:xfrm>
        </p:spPr>
      </p:pic>
      <p:sp>
        <p:nvSpPr>
          <p:cNvPr id="6" name="object 3">
            <a:extLst>
              <a:ext uri="{FF2B5EF4-FFF2-40B4-BE49-F238E27FC236}">
                <a16:creationId xmlns:a16="http://schemas.microsoft.com/office/drawing/2014/main" id="{77DAE3A0-8129-084C-A079-CA6098F14154}"/>
              </a:ext>
            </a:extLst>
          </p:cNvPr>
          <p:cNvSpPr txBox="1"/>
          <p:nvPr/>
        </p:nvSpPr>
        <p:spPr>
          <a:xfrm>
            <a:off x="713123" y="6021526"/>
            <a:ext cx="7586968" cy="566822"/>
          </a:xfrm>
          <a:prstGeom prst="rect">
            <a:avLst/>
          </a:prstGeom>
        </p:spPr>
        <p:txBody>
          <a:bodyPr vert="horz" wrap="square" lIns="0" tIns="12700" rIns="0" bIns="0" rtlCol="0">
            <a:spAutoFit/>
          </a:bodyPr>
          <a:lstStyle/>
          <a:p>
            <a:pPr marL="12700" marR="5080">
              <a:lnSpc>
                <a:spcPct val="100000"/>
              </a:lnSpc>
              <a:spcBef>
                <a:spcPts val="100"/>
              </a:spcBef>
            </a:pPr>
            <a:r>
              <a:rPr sz="1800" spc="-10" dirty="0">
                <a:solidFill>
                  <a:srgbClr val="FFFFFF"/>
                </a:solidFill>
                <a:latin typeface="Times New Roman"/>
                <a:cs typeface="Times New Roman"/>
              </a:rPr>
              <a:t>William Henry </a:t>
            </a:r>
            <a:r>
              <a:rPr sz="1800" spc="-5" dirty="0">
                <a:solidFill>
                  <a:srgbClr val="FFFFFF"/>
                </a:solidFill>
                <a:latin typeface="Times New Roman"/>
                <a:cs typeface="Times New Roman"/>
              </a:rPr>
              <a:t>Fox </a:t>
            </a:r>
            <a:r>
              <a:rPr sz="1800" spc="-25" dirty="0">
                <a:solidFill>
                  <a:srgbClr val="FFFFFF"/>
                </a:solidFill>
                <a:latin typeface="Times New Roman"/>
                <a:cs typeface="Times New Roman"/>
              </a:rPr>
              <a:t>Talbot </a:t>
            </a:r>
            <a:r>
              <a:rPr sz="1800" spc="-5" dirty="0">
                <a:solidFill>
                  <a:srgbClr val="FFFFFF"/>
                </a:solidFill>
                <a:latin typeface="Times New Roman"/>
                <a:cs typeface="Times New Roman"/>
              </a:rPr>
              <a:t>(sulla destra) allo stabilimento commerciale </a:t>
            </a:r>
            <a:r>
              <a:rPr sz="1800" spc="-10" dirty="0">
                <a:solidFill>
                  <a:srgbClr val="FFFFFF"/>
                </a:solidFill>
                <a:latin typeface="Times New Roman"/>
                <a:cs typeface="Times New Roman"/>
              </a:rPr>
              <a:t>di </a:t>
            </a:r>
            <a:r>
              <a:rPr sz="1800" spc="-5" dirty="0">
                <a:solidFill>
                  <a:srgbClr val="FFFFFF"/>
                </a:solidFill>
                <a:latin typeface="Times New Roman"/>
                <a:cs typeface="Times New Roman"/>
              </a:rPr>
              <a:t>Reading,  </a:t>
            </a:r>
            <a:r>
              <a:rPr sz="1800" dirty="0">
                <a:solidFill>
                  <a:srgbClr val="FFFFFF"/>
                </a:solidFill>
                <a:latin typeface="Times New Roman"/>
                <a:cs typeface="Times New Roman"/>
              </a:rPr>
              <a:t>1845 circa, </a:t>
            </a:r>
            <a:r>
              <a:rPr sz="1800" spc="-5" dirty="0">
                <a:solidFill>
                  <a:srgbClr val="FFFFFF"/>
                </a:solidFill>
                <a:latin typeface="Times New Roman"/>
                <a:cs typeface="Times New Roman"/>
              </a:rPr>
              <a:t>stampa su </a:t>
            </a:r>
            <a:r>
              <a:rPr sz="1800" dirty="0">
                <a:solidFill>
                  <a:srgbClr val="FFFFFF"/>
                </a:solidFill>
                <a:latin typeface="Times New Roman"/>
                <a:cs typeface="Times New Roman"/>
              </a:rPr>
              <a:t>carta </a:t>
            </a:r>
            <a:r>
              <a:rPr sz="1800" spc="-5" dirty="0">
                <a:solidFill>
                  <a:srgbClr val="FFFFFF"/>
                </a:solidFill>
                <a:latin typeface="Times New Roman"/>
                <a:cs typeface="Times New Roman"/>
              </a:rPr>
              <a:t>salata </a:t>
            </a:r>
            <a:r>
              <a:rPr sz="1800" dirty="0">
                <a:solidFill>
                  <a:srgbClr val="FFFFFF"/>
                </a:solidFill>
                <a:latin typeface="Times New Roman"/>
                <a:cs typeface="Times New Roman"/>
              </a:rPr>
              <a:t>da </a:t>
            </a:r>
            <a:r>
              <a:rPr sz="1800" dirty="0" err="1">
                <a:solidFill>
                  <a:srgbClr val="FFFFFF"/>
                </a:solidFill>
                <a:latin typeface="Times New Roman"/>
                <a:cs typeface="Times New Roman"/>
              </a:rPr>
              <a:t>negativ</a:t>
            </a:r>
            <a:r>
              <a:rPr lang="it-IT" sz="1800" dirty="0">
                <a:solidFill>
                  <a:srgbClr val="FFFFFF"/>
                </a:solidFill>
                <a:latin typeface="Times New Roman"/>
                <a:cs typeface="Times New Roman"/>
              </a:rPr>
              <a:t>o</a:t>
            </a:r>
            <a:r>
              <a:rPr sz="1800" dirty="0">
                <a:solidFill>
                  <a:srgbClr val="FFFFFF"/>
                </a:solidFill>
                <a:latin typeface="Times New Roman"/>
                <a:cs typeface="Times New Roman"/>
              </a:rPr>
              <a:t> </a:t>
            </a:r>
            <a:r>
              <a:rPr lang="it-IT" sz="1800" dirty="0" err="1">
                <a:solidFill>
                  <a:srgbClr val="FFFFFF"/>
                </a:solidFill>
                <a:latin typeface="Times New Roman"/>
                <a:cs typeface="Times New Roman"/>
              </a:rPr>
              <a:t>calotipico</a:t>
            </a:r>
            <a:r>
              <a:rPr sz="1800" dirty="0">
                <a:solidFill>
                  <a:srgbClr val="FFFFFF"/>
                </a:solidFill>
                <a:latin typeface="Times New Roman"/>
                <a:cs typeface="Times New Roman"/>
              </a:rPr>
              <a:t>, 18,5 x 22,5</a:t>
            </a:r>
            <a:r>
              <a:rPr sz="1800" spc="-80" dirty="0">
                <a:solidFill>
                  <a:srgbClr val="FFFFFF"/>
                </a:solidFill>
                <a:latin typeface="Times New Roman"/>
                <a:cs typeface="Times New Roman"/>
              </a:rPr>
              <a:t> </a:t>
            </a:r>
            <a:r>
              <a:rPr sz="1800" spc="5" dirty="0">
                <a:solidFill>
                  <a:srgbClr val="FFFFFF"/>
                </a:solidFill>
                <a:latin typeface="Times New Roman"/>
                <a:cs typeface="Times New Roman"/>
              </a:rPr>
              <a:t>cm</a:t>
            </a:r>
            <a:endParaRPr sz="1800" dirty="0">
              <a:latin typeface="Times New Roman"/>
              <a:cs typeface="Times New Roman"/>
            </a:endParaRPr>
          </a:p>
        </p:txBody>
      </p:sp>
    </p:spTree>
    <p:extLst>
      <p:ext uri="{BB962C8B-B14F-4D97-AF65-F5344CB8AC3E}">
        <p14:creationId xmlns:p14="http://schemas.microsoft.com/office/powerpoint/2010/main" val="2962087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ippolyte Bayard, L'annegato (Autoritratto),1840, positivo diretto, 14,2 x 14 cm.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301625" y="384176"/>
            <a:ext cx="5451475" cy="6061022"/>
          </a:xfrm>
        </p:spPr>
      </p:pic>
      <p:sp>
        <p:nvSpPr>
          <p:cNvPr id="7" name="object 3">
            <a:extLst>
              <a:ext uri="{FF2B5EF4-FFF2-40B4-BE49-F238E27FC236}">
                <a16:creationId xmlns:a16="http://schemas.microsoft.com/office/drawing/2014/main" id="{8C3142EE-76C8-C944-BAE5-B6CEFE6985C8}"/>
              </a:ext>
            </a:extLst>
          </p:cNvPr>
          <p:cNvSpPr txBox="1"/>
          <p:nvPr/>
        </p:nvSpPr>
        <p:spPr>
          <a:xfrm>
            <a:off x="5943600" y="1143000"/>
            <a:ext cx="2971800" cy="3613810"/>
          </a:xfrm>
          <a:prstGeom prst="rect">
            <a:avLst/>
          </a:prstGeom>
        </p:spPr>
        <p:txBody>
          <a:bodyPr vert="horz" wrap="square" lIns="0" tIns="12700" rIns="0" bIns="0" rtlCol="0">
            <a:spAutoFit/>
          </a:bodyPr>
          <a:lstStyle/>
          <a:p>
            <a:pPr marL="12700">
              <a:lnSpc>
                <a:spcPct val="100000"/>
              </a:lnSpc>
              <a:spcBef>
                <a:spcPts val="100"/>
              </a:spcBef>
              <a:tabLst>
                <a:tab pos="1987550" algn="l"/>
              </a:tabLst>
            </a:pPr>
            <a:r>
              <a:rPr sz="1800" spc="-5" dirty="0" err="1">
                <a:solidFill>
                  <a:srgbClr val="FFFFFF"/>
                </a:solidFill>
                <a:latin typeface="Times New Roman"/>
                <a:cs typeface="Times New Roman"/>
              </a:rPr>
              <a:t>Hippolyte</a:t>
            </a:r>
            <a:r>
              <a:rPr lang="it-IT" sz="1800" spc="-5" dirty="0">
                <a:solidFill>
                  <a:srgbClr val="FFFFFF"/>
                </a:solidFill>
                <a:latin typeface="Times New Roman"/>
                <a:cs typeface="Times New Roman"/>
              </a:rPr>
              <a:t> </a:t>
            </a:r>
            <a:r>
              <a:rPr sz="1800" spc="-5" dirty="0">
                <a:solidFill>
                  <a:srgbClr val="FFFFFF"/>
                </a:solidFill>
                <a:latin typeface="Times New Roman"/>
                <a:cs typeface="Times New Roman"/>
              </a:rPr>
              <a:t>Bayard,</a:t>
            </a:r>
            <a:endParaRPr sz="1800" dirty="0">
              <a:latin typeface="Times New Roman"/>
              <a:cs typeface="Times New Roman"/>
            </a:endParaRPr>
          </a:p>
          <a:p>
            <a:pPr marL="12700">
              <a:lnSpc>
                <a:spcPct val="100000"/>
              </a:lnSpc>
              <a:spcBef>
                <a:spcPts val="5"/>
              </a:spcBef>
            </a:pPr>
            <a:r>
              <a:rPr sz="1800" i="1" spc="-5" dirty="0" err="1">
                <a:solidFill>
                  <a:srgbClr val="FFFFFF"/>
                </a:solidFill>
                <a:latin typeface="Times New Roman"/>
                <a:cs typeface="Times New Roman"/>
              </a:rPr>
              <a:t>L'annegat</a:t>
            </a:r>
            <a:r>
              <a:rPr lang="it-IT" sz="1800" i="1" spc="-5" dirty="0">
                <a:solidFill>
                  <a:srgbClr val="FFFFFF"/>
                </a:solidFill>
                <a:latin typeface="Times New Roman"/>
                <a:cs typeface="Times New Roman"/>
              </a:rPr>
              <a:t>o </a:t>
            </a:r>
            <a:r>
              <a:rPr sz="1800" dirty="0">
                <a:solidFill>
                  <a:srgbClr val="FFFFFF"/>
                </a:solidFill>
                <a:latin typeface="Times New Roman"/>
                <a:cs typeface="Times New Roman"/>
              </a:rPr>
              <a:t>(</a:t>
            </a:r>
            <a:r>
              <a:rPr sz="1800" i="1" dirty="0" err="1">
                <a:solidFill>
                  <a:srgbClr val="FFFFFF"/>
                </a:solidFill>
                <a:latin typeface="Times New Roman"/>
                <a:cs typeface="Times New Roman"/>
              </a:rPr>
              <a:t>Au</a:t>
            </a:r>
            <a:r>
              <a:rPr sz="1800" i="1" spc="5" dirty="0" err="1">
                <a:solidFill>
                  <a:srgbClr val="FFFFFF"/>
                </a:solidFill>
                <a:latin typeface="Times New Roman"/>
                <a:cs typeface="Times New Roman"/>
              </a:rPr>
              <a:t>t</a:t>
            </a:r>
            <a:r>
              <a:rPr sz="1800" i="1" dirty="0" err="1">
                <a:solidFill>
                  <a:srgbClr val="FFFFFF"/>
                </a:solidFill>
                <a:latin typeface="Times New Roman"/>
                <a:cs typeface="Times New Roman"/>
              </a:rPr>
              <a:t>oritratt</a:t>
            </a:r>
            <a:r>
              <a:rPr sz="1800" i="1" spc="5" dirty="0" err="1">
                <a:solidFill>
                  <a:srgbClr val="FFFFFF"/>
                </a:solidFill>
                <a:latin typeface="Times New Roman"/>
                <a:cs typeface="Times New Roman"/>
              </a:rPr>
              <a:t>o</a:t>
            </a:r>
            <a:r>
              <a:rPr sz="1800" spc="-15" dirty="0">
                <a:solidFill>
                  <a:srgbClr val="FFFFFF"/>
                </a:solidFill>
                <a:latin typeface="Times New Roman"/>
                <a:cs typeface="Times New Roman"/>
              </a:rPr>
              <a:t>)</a:t>
            </a:r>
            <a:r>
              <a:rPr sz="1800" spc="5" dirty="0">
                <a:solidFill>
                  <a:srgbClr val="FFFFFF"/>
                </a:solidFill>
                <a:latin typeface="Times New Roman"/>
                <a:cs typeface="Times New Roman"/>
              </a:rPr>
              <a:t>,</a:t>
            </a:r>
            <a:r>
              <a:rPr lang="it-IT" spc="5" dirty="0">
                <a:solidFill>
                  <a:srgbClr val="FFFFFF"/>
                </a:solidFill>
                <a:latin typeface="Times New Roman"/>
                <a:cs typeface="Times New Roman"/>
              </a:rPr>
              <a:t> </a:t>
            </a:r>
            <a:r>
              <a:rPr sz="1800" dirty="0">
                <a:solidFill>
                  <a:srgbClr val="FFFFFF"/>
                </a:solidFill>
                <a:latin typeface="Times New Roman"/>
                <a:cs typeface="Times New Roman"/>
              </a:rPr>
              <a:t>1</a:t>
            </a:r>
            <a:r>
              <a:rPr sz="1800" spc="-10" dirty="0">
                <a:solidFill>
                  <a:srgbClr val="FFFFFF"/>
                </a:solidFill>
                <a:latin typeface="Times New Roman"/>
                <a:cs typeface="Times New Roman"/>
              </a:rPr>
              <a:t>8</a:t>
            </a:r>
            <a:r>
              <a:rPr sz="1800" dirty="0">
                <a:solidFill>
                  <a:srgbClr val="FFFFFF"/>
                </a:solidFill>
                <a:latin typeface="Times New Roman"/>
                <a:cs typeface="Times New Roman"/>
              </a:rPr>
              <a:t>4</a:t>
            </a:r>
            <a:r>
              <a:rPr sz="1800" spc="-5" dirty="0">
                <a:solidFill>
                  <a:srgbClr val="FFFFFF"/>
                </a:solidFill>
                <a:latin typeface="Times New Roman"/>
                <a:cs typeface="Times New Roman"/>
              </a:rPr>
              <a:t>0</a:t>
            </a:r>
            <a:r>
              <a:rPr sz="1800" dirty="0">
                <a:solidFill>
                  <a:srgbClr val="FFFFFF"/>
                </a:solidFill>
                <a:latin typeface="Times New Roman"/>
                <a:cs typeface="Times New Roman"/>
              </a:rPr>
              <a:t>,</a:t>
            </a:r>
            <a:r>
              <a:rPr lang="it-IT" sz="1800" dirty="0">
                <a:solidFill>
                  <a:srgbClr val="FFFFFF"/>
                </a:solidFill>
                <a:latin typeface="Times New Roman"/>
                <a:cs typeface="Times New Roman"/>
              </a:rPr>
              <a:t> </a:t>
            </a:r>
            <a:r>
              <a:rPr sz="1800" dirty="0" err="1">
                <a:solidFill>
                  <a:srgbClr val="FFFFFF"/>
                </a:solidFill>
                <a:latin typeface="Times New Roman"/>
                <a:cs typeface="Times New Roman"/>
              </a:rPr>
              <a:t>posi</a:t>
            </a:r>
            <a:r>
              <a:rPr sz="1800" spc="-10" dirty="0" err="1">
                <a:solidFill>
                  <a:srgbClr val="FFFFFF"/>
                </a:solidFill>
                <a:latin typeface="Times New Roman"/>
                <a:cs typeface="Times New Roman"/>
              </a:rPr>
              <a:t>t</a:t>
            </a:r>
            <a:r>
              <a:rPr sz="1800" dirty="0" err="1">
                <a:solidFill>
                  <a:srgbClr val="FFFFFF"/>
                </a:solidFill>
                <a:latin typeface="Times New Roman"/>
                <a:cs typeface="Times New Roman"/>
              </a:rPr>
              <a:t>ivo</a:t>
            </a:r>
            <a:r>
              <a:rPr sz="1800" dirty="0">
                <a:solidFill>
                  <a:srgbClr val="FFFFFF"/>
                </a:solidFill>
                <a:latin typeface="Times New Roman"/>
                <a:cs typeface="Times New Roman"/>
              </a:rPr>
              <a:t>  </a:t>
            </a:r>
            <a:r>
              <a:rPr sz="1800" dirty="0" err="1">
                <a:solidFill>
                  <a:srgbClr val="FFFFFF"/>
                </a:solidFill>
                <a:latin typeface="Times New Roman"/>
                <a:cs typeface="Times New Roman"/>
              </a:rPr>
              <a:t>diretto</a:t>
            </a:r>
            <a:r>
              <a:rPr lang="it-IT" sz="1800" dirty="0">
                <a:solidFill>
                  <a:srgbClr val="FFFFFF"/>
                </a:solidFill>
                <a:latin typeface="Times New Roman"/>
                <a:cs typeface="Times New Roman"/>
              </a:rPr>
              <a:t> su carta</a:t>
            </a:r>
            <a:r>
              <a:rPr sz="1800" dirty="0">
                <a:solidFill>
                  <a:srgbClr val="FFFFFF"/>
                </a:solidFill>
                <a:latin typeface="Times New Roman"/>
                <a:cs typeface="Times New Roman"/>
              </a:rPr>
              <a:t>, 14,2 x 14</a:t>
            </a:r>
            <a:r>
              <a:rPr sz="1800" spc="-45" dirty="0">
                <a:solidFill>
                  <a:srgbClr val="FFFFFF"/>
                </a:solidFill>
                <a:latin typeface="Times New Roman"/>
                <a:cs typeface="Times New Roman"/>
              </a:rPr>
              <a:t> </a:t>
            </a:r>
            <a:r>
              <a:rPr sz="1800" spc="5" dirty="0">
                <a:solidFill>
                  <a:srgbClr val="FFFFFF"/>
                </a:solidFill>
                <a:latin typeface="Times New Roman"/>
                <a:cs typeface="Times New Roman"/>
              </a:rPr>
              <a:t>cm</a:t>
            </a:r>
            <a:endParaRPr lang="it-IT" sz="1800" spc="5" dirty="0">
              <a:solidFill>
                <a:srgbClr val="FFFFFF"/>
              </a:solidFill>
              <a:latin typeface="Times New Roman"/>
              <a:cs typeface="Times New Roman"/>
            </a:endParaRPr>
          </a:p>
          <a:p>
            <a:pPr marL="12700">
              <a:lnSpc>
                <a:spcPct val="100000"/>
              </a:lnSpc>
              <a:spcBef>
                <a:spcPts val="5"/>
              </a:spcBef>
            </a:pPr>
            <a:endParaRPr sz="1800" dirty="0">
              <a:latin typeface="Times New Roman"/>
              <a:cs typeface="Times New Roman"/>
            </a:endParaRPr>
          </a:p>
          <a:p>
            <a:pPr marL="299085" marR="5080" indent="-287020">
              <a:lnSpc>
                <a:spcPct val="100000"/>
              </a:lnSpc>
              <a:buChar char="-"/>
              <a:tabLst>
                <a:tab pos="299720" algn="l"/>
              </a:tabLst>
            </a:pPr>
            <a:r>
              <a:rPr sz="1800" spc="-5" dirty="0">
                <a:solidFill>
                  <a:srgbClr val="FFFFFF"/>
                </a:solidFill>
                <a:latin typeface="Times New Roman"/>
                <a:cs typeface="Times New Roman"/>
              </a:rPr>
              <a:t>Altra forma di immagine,  unica, subito positiva </a:t>
            </a:r>
            <a:r>
              <a:rPr sz="1800" dirty="0">
                <a:solidFill>
                  <a:srgbClr val="FFFFFF"/>
                </a:solidFill>
                <a:latin typeface="Times New Roman"/>
                <a:cs typeface="Times New Roman"/>
              </a:rPr>
              <a:t>e </a:t>
            </a:r>
            <a:r>
              <a:rPr sz="1800" spc="-5" dirty="0">
                <a:solidFill>
                  <a:srgbClr val="FFFFFF"/>
                </a:solidFill>
                <a:latin typeface="Times New Roman"/>
                <a:cs typeface="Times New Roman"/>
              </a:rPr>
              <a:t>su  </a:t>
            </a:r>
            <a:r>
              <a:rPr sz="1800" dirty="0">
                <a:solidFill>
                  <a:srgbClr val="FFFFFF"/>
                </a:solidFill>
                <a:latin typeface="Times New Roman"/>
                <a:cs typeface="Times New Roman"/>
              </a:rPr>
              <a:t>carta.</a:t>
            </a:r>
            <a:endParaRPr sz="1800" dirty="0">
              <a:latin typeface="Times New Roman"/>
              <a:cs typeface="Times New Roman"/>
            </a:endParaRPr>
          </a:p>
          <a:p>
            <a:pPr marL="299085" marR="5080" indent="-287020">
              <a:lnSpc>
                <a:spcPct val="100000"/>
              </a:lnSpc>
              <a:buChar char="-"/>
              <a:tabLst>
                <a:tab pos="299720" algn="l"/>
              </a:tabLst>
            </a:pPr>
            <a:r>
              <a:rPr sz="1800" spc="-5" dirty="0">
                <a:solidFill>
                  <a:srgbClr val="FFFFFF"/>
                </a:solidFill>
                <a:latin typeface="Times New Roman"/>
                <a:cs typeface="Times New Roman"/>
              </a:rPr>
              <a:t>Anticipa concettualmente  </a:t>
            </a:r>
            <a:r>
              <a:rPr sz="1800" dirty="0">
                <a:solidFill>
                  <a:srgbClr val="FFFFFF"/>
                </a:solidFill>
                <a:latin typeface="Times New Roman"/>
                <a:cs typeface="Times New Roman"/>
              </a:rPr>
              <a:t>la </a:t>
            </a:r>
            <a:r>
              <a:rPr sz="1800" spc="-5" dirty="0">
                <a:solidFill>
                  <a:srgbClr val="FFFFFF"/>
                </a:solidFill>
                <a:latin typeface="Times New Roman"/>
                <a:cs typeface="Times New Roman"/>
              </a:rPr>
              <a:t>Polaroid </a:t>
            </a:r>
            <a:r>
              <a:rPr sz="1800" dirty="0">
                <a:solidFill>
                  <a:srgbClr val="FFFFFF"/>
                </a:solidFill>
                <a:latin typeface="Times New Roman"/>
                <a:cs typeface="Times New Roman"/>
              </a:rPr>
              <a:t>realizzata </a:t>
            </a:r>
            <a:r>
              <a:rPr sz="1800" spc="-5" dirty="0">
                <a:solidFill>
                  <a:srgbClr val="FFFFFF"/>
                </a:solidFill>
                <a:latin typeface="Times New Roman"/>
                <a:cs typeface="Times New Roman"/>
              </a:rPr>
              <a:t>solo  </a:t>
            </a:r>
            <a:r>
              <a:rPr sz="1800" dirty="0">
                <a:solidFill>
                  <a:srgbClr val="FFFFFF"/>
                </a:solidFill>
                <a:latin typeface="Times New Roman"/>
                <a:cs typeface="Times New Roman"/>
              </a:rPr>
              <a:t>nel </a:t>
            </a:r>
            <a:r>
              <a:rPr sz="1800" spc="-5" dirty="0">
                <a:solidFill>
                  <a:srgbClr val="FFFFFF"/>
                </a:solidFill>
                <a:latin typeface="Times New Roman"/>
                <a:cs typeface="Times New Roman"/>
              </a:rPr>
              <a:t>1948, ma non</a:t>
            </a:r>
            <a:r>
              <a:rPr sz="1800" spc="229" dirty="0">
                <a:solidFill>
                  <a:srgbClr val="FFFFFF"/>
                </a:solidFill>
                <a:latin typeface="Times New Roman"/>
                <a:cs typeface="Times New Roman"/>
              </a:rPr>
              <a:t> </a:t>
            </a:r>
            <a:r>
              <a:rPr sz="1800" dirty="0" err="1">
                <a:solidFill>
                  <a:srgbClr val="FFFFFF"/>
                </a:solidFill>
                <a:latin typeface="Times New Roman"/>
                <a:cs typeface="Times New Roman"/>
              </a:rPr>
              <a:t>è</a:t>
            </a:r>
            <a:r>
              <a:rPr lang="it-IT" dirty="0">
                <a:solidFill>
                  <a:srgbClr val="FFFFFF"/>
                </a:solidFill>
                <a:latin typeface="Times New Roman"/>
                <a:cs typeface="Times New Roman"/>
              </a:rPr>
              <a:t> ri</a:t>
            </a:r>
            <a:r>
              <a:rPr lang="it-IT" spc="5" dirty="0">
                <a:solidFill>
                  <a:srgbClr val="FFFFFF"/>
                </a:solidFill>
                <a:latin typeface="Times New Roman"/>
                <a:cs typeface="Times New Roman"/>
              </a:rPr>
              <a:t>c</a:t>
            </a:r>
            <a:r>
              <a:rPr lang="it-IT" dirty="0">
                <a:solidFill>
                  <a:srgbClr val="FFFFFF"/>
                </a:solidFill>
                <a:latin typeface="Times New Roman"/>
                <a:cs typeface="Times New Roman"/>
              </a:rPr>
              <a:t>onosciuta quale invenzione ufficiale di Stato.</a:t>
            </a:r>
            <a:endParaRPr sz="1800" dirty="0">
              <a:latin typeface="Times New Roman"/>
              <a:cs typeface="Times New Roman"/>
            </a:endParaRPr>
          </a:p>
        </p:txBody>
      </p:sp>
    </p:spTree>
    <p:extLst>
      <p:ext uri="{BB962C8B-B14F-4D97-AF65-F5344CB8AC3E}">
        <p14:creationId xmlns:p14="http://schemas.microsoft.com/office/powerpoint/2010/main" val="771547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Principio della camera oscura</a:t>
            </a:r>
          </a:p>
        </p:txBody>
      </p:sp>
      <p:sp>
        <p:nvSpPr>
          <p:cNvPr id="3" name="Segnaposto contenuto 2"/>
          <p:cNvSpPr>
            <a:spLocks noGrp="1"/>
          </p:cNvSpPr>
          <p:nvPr>
            <p:ph idx="1"/>
          </p:nvPr>
        </p:nvSpPr>
        <p:spPr>
          <a:xfrm>
            <a:off x="733982" y="1964625"/>
            <a:ext cx="8572831" cy="4525963"/>
          </a:xfrm>
        </p:spPr>
        <p:txBody>
          <a:bodyPr>
            <a:normAutofit/>
          </a:bodyPr>
          <a:lstStyle/>
          <a:p>
            <a:r>
              <a:rPr lang="it-IT" dirty="0"/>
              <a:t>La luce che entra attraverso il foro minuscolo della parete in una stanza immersa nel buio forma sulla parete opposta un’immagine capovolta di qualsiasi oggetto si trovi all’esterno.</a:t>
            </a:r>
          </a:p>
          <a:p>
            <a:r>
              <a:rPr lang="it-IT" dirty="0"/>
              <a:t> </a:t>
            </a:r>
          </a:p>
          <a:p>
            <a:endParaRPr lang="it-IT" dirty="0"/>
          </a:p>
          <a:p>
            <a:endParaRPr lang="it-IT" dirty="0"/>
          </a:p>
          <a:p>
            <a:endParaRPr lang="it-IT" dirty="0"/>
          </a:p>
          <a:p>
            <a:endParaRPr lang="it-IT" dirty="0"/>
          </a:p>
          <a:p>
            <a:pPr marL="0" indent="0">
              <a:buNone/>
            </a:pPr>
            <a:endParaRPr lang="it-IT" dirty="0"/>
          </a:p>
          <a:p>
            <a:pPr marL="0" indent="0">
              <a:buNone/>
            </a:pPr>
            <a:endParaRPr lang="it-IT" dirty="0"/>
          </a:p>
          <a:p>
            <a:endParaRPr lang="it-IT" dirty="0"/>
          </a:p>
        </p:txBody>
      </p:sp>
      <p:sp>
        <p:nvSpPr>
          <p:cNvPr id="4" name="Rettangolo 3"/>
          <p:cNvSpPr/>
          <p:nvPr/>
        </p:nvSpPr>
        <p:spPr>
          <a:xfrm>
            <a:off x="2566677" y="2967335"/>
            <a:ext cx="4010646" cy="923330"/>
          </a:xfrm>
          <a:prstGeom prst="rect">
            <a:avLst/>
          </a:prstGeom>
          <a:noFill/>
        </p:spPr>
        <p:txBody>
          <a:bodyPr wrap="none" lIns="91440" tIns="45720" rIns="91440" bIns="45720">
            <a:spAutoFit/>
          </a:bodyPr>
          <a:lstStyle/>
          <a:p>
            <a:pPr algn="ctr"/>
            <a:r>
              <a:rPr lang="it-IT"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Inserire testo</a:t>
            </a:r>
          </a:p>
        </p:txBody>
      </p:sp>
      <p:sp>
        <p:nvSpPr>
          <p:cNvPr id="5" name="Rettangolo 4"/>
          <p:cNvSpPr/>
          <p:nvPr/>
        </p:nvSpPr>
        <p:spPr>
          <a:xfrm>
            <a:off x="2566677" y="2967335"/>
            <a:ext cx="4010646" cy="923330"/>
          </a:xfrm>
          <a:prstGeom prst="rect">
            <a:avLst/>
          </a:prstGeom>
          <a:noFill/>
        </p:spPr>
        <p:txBody>
          <a:bodyPr wrap="none" lIns="91440" tIns="45720" rIns="91440" bIns="45720">
            <a:spAutoFit/>
          </a:bodyPr>
          <a:lstStyle/>
          <a:p>
            <a:pPr algn="ctr"/>
            <a:r>
              <a:rPr lang="it-IT"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Inserire testo</a:t>
            </a:r>
          </a:p>
        </p:txBody>
      </p:sp>
      <p:pic>
        <p:nvPicPr>
          <p:cNvPr id="6" name="Immagine 5" descr="Camera obscura.gi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417638"/>
            <a:ext cx="9144000" cy="3893344"/>
          </a:xfrm>
          <a:prstGeom prst="rect">
            <a:avLst/>
          </a:prstGeom>
        </p:spPr>
      </p:pic>
    </p:spTree>
    <p:extLst>
      <p:ext uri="{BB962C8B-B14F-4D97-AF65-F5344CB8AC3E}">
        <p14:creationId xmlns:p14="http://schemas.microsoft.com/office/powerpoint/2010/main" val="4051972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Principio della camera oscura</a:t>
            </a:r>
          </a:p>
        </p:txBody>
      </p:sp>
      <p:pic>
        <p:nvPicPr>
          <p:cNvPr id="4" name="Segnaposto contenuto 3" descr="Camera Obscura.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133885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04066" y="681494"/>
            <a:ext cx="7772400" cy="1470025"/>
          </a:xfrm>
        </p:spPr>
        <p:txBody>
          <a:bodyPr>
            <a:normAutofit/>
          </a:bodyPr>
          <a:lstStyle/>
          <a:p>
            <a:r>
              <a:rPr lang="it-IT" dirty="0"/>
              <a:t>La nascita della fotografia</a:t>
            </a:r>
          </a:p>
        </p:txBody>
      </p:sp>
      <p:sp>
        <p:nvSpPr>
          <p:cNvPr id="3" name="Sottotitolo 2"/>
          <p:cNvSpPr>
            <a:spLocks noGrp="1"/>
          </p:cNvSpPr>
          <p:nvPr>
            <p:ph type="subTitle" idx="1"/>
          </p:nvPr>
        </p:nvSpPr>
        <p:spPr>
          <a:xfrm>
            <a:off x="1109114" y="2721322"/>
            <a:ext cx="6695848" cy="3253481"/>
          </a:xfrm>
        </p:spPr>
        <p:txBody>
          <a:bodyPr/>
          <a:lstStyle/>
          <a:p>
            <a:pPr algn="just"/>
            <a:r>
              <a:rPr lang="it-IT" dirty="0"/>
              <a:t>Joseph </a:t>
            </a:r>
            <a:r>
              <a:rPr lang="it-IT" dirty="0" err="1"/>
              <a:t>Nicéphore</a:t>
            </a:r>
            <a:r>
              <a:rPr lang="it-IT" dirty="0"/>
              <a:t> </a:t>
            </a:r>
            <a:r>
              <a:rPr lang="it-IT" dirty="0" err="1"/>
              <a:t>Niépce</a:t>
            </a:r>
            <a:r>
              <a:rPr lang="it-IT" dirty="0"/>
              <a:t> </a:t>
            </a:r>
          </a:p>
          <a:p>
            <a:pPr algn="just"/>
            <a:r>
              <a:rPr lang="it-IT" dirty="0"/>
              <a:t>Louis-Jacques-</a:t>
            </a:r>
            <a:r>
              <a:rPr lang="it-IT" dirty="0" err="1"/>
              <a:t>Mandé</a:t>
            </a:r>
            <a:r>
              <a:rPr lang="it-IT" dirty="0"/>
              <a:t> </a:t>
            </a:r>
            <a:r>
              <a:rPr lang="it-IT" dirty="0" err="1"/>
              <a:t>Daguerre</a:t>
            </a:r>
            <a:r>
              <a:rPr lang="it-IT" dirty="0"/>
              <a:t> </a:t>
            </a:r>
          </a:p>
          <a:p>
            <a:pPr algn="just"/>
            <a:r>
              <a:rPr lang="it-IT" dirty="0"/>
              <a:t>Henry William Fox </a:t>
            </a:r>
            <a:r>
              <a:rPr lang="it-IT" dirty="0" err="1"/>
              <a:t>Talbot</a:t>
            </a:r>
            <a:r>
              <a:rPr lang="it-IT" dirty="0"/>
              <a:t> </a:t>
            </a:r>
          </a:p>
          <a:p>
            <a:pPr algn="just"/>
            <a:r>
              <a:rPr lang="it-IT" dirty="0" err="1"/>
              <a:t>Hippolyte</a:t>
            </a:r>
            <a:r>
              <a:rPr lang="it-IT" dirty="0"/>
              <a:t> </a:t>
            </a:r>
            <a:r>
              <a:rPr lang="it-IT" dirty="0" err="1"/>
              <a:t>Bayard</a:t>
            </a:r>
            <a:endParaRPr lang="it-IT" dirty="0"/>
          </a:p>
        </p:txBody>
      </p:sp>
    </p:spTree>
    <p:extLst>
      <p:ext uri="{BB962C8B-B14F-4D97-AF65-F5344CB8AC3E}">
        <p14:creationId xmlns:p14="http://schemas.microsoft.com/office/powerpoint/2010/main" val="1673165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Joseph </a:t>
            </a:r>
            <a:r>
              <a:rPr lang="it-IT" dirty="0" err="1"/>
              <a:t>Nicéphore</a:t>
            </a:r>
            <a:r>
              <a:rPr lang="it-IT" dirty="0"/>
              <a:t> </a:t>
            </a:r>
            <a:r>
              <a:rPr lang="it-IT" dirty="0" err="1"/>
              <a:t>Niépce</a:t>
            </a:r>
            <a:endParaRPr lang="it-IT" dirty="0"/>
          </a:p>
        </p:txBody>
      </p:sp>
      <p:sp>
        <p:nvSpPr>
          <p:cNvPr id="3" name="Segnaposto contenuto 2"/>
          <p:cNvSpPr>
            <a:spLocks noGrp="1"/>
          </p:cNvSpPr>
          <p:nvPr>
            <p:ph idx="1"/>
          </p:nvPr>
        </p:nvSpPr>
        <p:spPr/>
        <p:txBody>
          <a:bodyPr/>
          <a:lstStyle/>
          <a:p>
            <a:r>
              <a:rPr lang="it-IT" dirty="0"/>
              <a:t>Eliografia (scrittura del sole).</a:t>
            </a:r>
          </a:p>
          <a:p>
            <a:r>
              <a:rPr lang="it-IT" dirty="0"/>
              <a:t>Il risultato è un oggetto unico.</a:t>
            </a:r>
          </a:p>
          <a:p>
            <a:pPr algn="just"/>
            <a:r>
              <a:rPr lang="it-IT" dirty="0" err="1"/>
              <a:t>Niépce</a:t>
            </a:r>
            <a:r>
              <a:rPr lang="it-IT" dirty="0"/>
              <a:t> usa bitume di Giudea, sostanza poco fotosensibile: occorrono ore ed ore di esposizione. Comunque sia, le figure impresse sul supporto risultano troppo deboli e non si riesce a fissarle permanentemente.</a:t>
            </a:r>
          </a:p>
        </p:txBody>
      </p:sp>
    </p:spTree>
    <p:extLst>
      <p:ext uri="{BB962C8B-B14F-4D97-AF65-F5344CB8AC3E}">
        <p14:creationId xmlns:p14="http://schemas.microsoft.com/office/powerpoint/2010/main" val="314993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oseph Nicéphore Niépce, Veduta dalla finestra di Le Gras, Saint-Loup-de-Varennes, 1827 circa, fotografia su vetro (originale distrutto, riproduzione di una fotoincisione).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1127911" y="379415"/>
            <a:ext cx="7171267" cy="5302366"/>
          </a:xfrm>
        </p:spPr>
      </p:pic>
      <p:sp>
        <p:nvSpPr>
          <p:cNvPr id="5" name="object 3">
            <a:extLst>
              <a:ext uri="{FF2B5EF4-FFF2-40B4-BE49-F238E27FC236}">
                <a16:creationId xmlns:a16="http://schemas.microsoft.com/office/drawing/2014/main" id="{F32CE85C-19A3-8741-AAE5-4E70D9120877}"/>
              </a:ext>
            </a:extLst>
          </p:cNvPr>
          <p:cNvSpPr txBox="1"/>
          <p:nvPr/>
        </p:nvSpPr>
        <p:spPr>
          <a:xfrm>
            <a:off x="776546" y="5867401"/>
            <a:ext cx="7873999" cy="843821"/>
          </a:xfrm>
          <a:prstGeom prst="rect">
            <a:avLst/>
          </a:prstGeom>
        </p:spPr>
        <p:txBody>
          <a:bodyPr vert="horz" wrap="square" lIns="0" tIns="12700" rIns="0" bIns="0" rtlCol="0">
            <a:spAutoFit/>
          </a:bodyPr>
          <a:lstStyle/>
          <a:p>
            <a:pPr marL="68580" marR="5080" indent="-56515" algn="just">
              <a:spcBef>
                <a:spcPts val="100"/>
              </a:spcBef>
            </a:pPr>
            <a:r>
              <a:rPr sz="1800" spc="-5" dirty="0">
                <a:latin typeface="Times New Roman" panose="02020603050405020304" pitchFamily="18" charset="0"/>
                <a:cs typeface="Times New Roman" panose="02020603050405020304" pitchFamily="18" charset="0"/>
              </a:rPr>
              <a:t>Joseph </a:t>
            </a:r>
            <a:r>
              <a:rPr sz="1800" dirty="0">
                <a:latin typeface="Times New Roman" panose="02020603050405020304" pitchFamily="18" charset="0"/>
                <a:cs typeface="Times New Roman" panose="02020603050405020304" pitchFamily="18" charset="0"/>
              </a:rPr>
              <a:t>Nicéphore Niépce, </a:t>
            </a:r>
            <a:r>
              <a:rPr lang="it-IT" i="1" spc="-35" dirty="0">
                <a:latin typeface="Times New Roman" panose="02020603050405020304" pitchFamily="18" charset="0"/>
                <a:cs typeface="Times New Roman" panose="02020603050405020304" pitchFamily="18" charset="0"/>
              </a:rPr>
              <a:t>Veduta</a:t>
            </a:r>
            <a:r>
              <a:rPr sz="1800" i="1" spc="-35" dirty="0">
                <a:latin typeface="Times New Roman" panose="02020603050405020304" pitchFamily="18" charset="0"/>
                <a:cs typeface="Times New Roman" panose="02020603050405020304" pitchFamily="18" charset="0"/>
              </a:rPr>
              <a:t> </a:t>
            </a:r>
            <a:r>
              <a:rPr sz="1800" i="1" dirty="0">
                <a:latin typeface="Times New Roman" panose="02020603050405020304" pitchFamily="18" charset="0"/>
                <a:cs typeface="Times New Roman" panose="02020603050405020304" pitchFamily="18" charset="0"/>
              </a:rPr>
              <a:t>dalla finestra di </a:t>
            </a:r>
            <a:r>
              <a:rPr sz="1800" i="1" spc="-5" dirty="0">
                <a:latin typeface="Times New Roman" panose="02020603050405020304" pitchFamily="18" charset="0"/>
                <a:cs typeface="Times New Roman" panose="02020603050405020304" pitchFamily="18" charset="0"/>
              </a:rPr>
              <a:t>Le Gras</a:t>
            </a:r>
            <a:r>
              <a:rPr sz="1800" spc="-5" dirty="0">
                <a:latin typeface="Times New Roman" panose="02020603050405020304" pitchFamily="18" charset="0"/>
                <a:cs typeface="Times New Roman" panose="02020603050405020304" pitchFamily="18" charset="0"/>
              </a:rPr>
              <a:t>, </a:t>
            </a:r>
            <a:r>
              <a:rPr sz="1800" spc="-10" dirty="0">
                <a:latin typeface="Times New Roman" panose="02020603050405020304" pitchFamily="18" charset="0"/>
                <a:cs typeface="Times New Roman" panose="02020603050405020304" pitchFamily="18" charset="0"/>
              </a:rPr>
              <a:t>Saint-Loup-de-Varennes,  </a:t>
            </a:r>
            <a:r>
              <a:rPr sz="1800" dirty="0">
                <a:latin typeface="Times New Roman" panose="02020603050405020304" pitchFamily="18" charset="0"/>
                <a:cs typeface="Times New Roman" panose="02020603050405020304" pitchFamily="18" charset="0"/>
              </a:rPr>
              <a:t>1827 circa, </a:t>
            </a:r>
            <a:r>
              <a:rPr lang="it-IT" b="0" i="0" dirty="0">
                <a:effectLst/>
                <a:latin typeface="Times New Roman" panose="02020603050405020304" pitchFamily="18" charset="0"/>
                <a:cs typeface="Times New Roman" panose="02020603050405020304" pitchFamily="18" charset="0"/>
              </a:rPr>
              <a:t>riproduzione in negativo da lastra di stagno originale (distrutta), tiraggio ritoccato da Helmut </a:t>
            </a:r>
            <a:r>
              <a:rPr lang="it-IT" b="0" i="0" dirty="0" err="1">
                <a:effectLst/>
                <a:latin typeface="Times New Roman" panose="02020603050405020304" pitchFamily="18" charset="0"/>
                <a:cs typeface="Times New Roman" panose="02020603050405020304" pitchFamily="18" charset="0"/>
              </a:rPr>
              <a:t>Gernsheim</a:t>
            </a:r>
            <a:r>
              <a:rPr lang="it-IT" b="0" i="0" dirty="0">
                <a:effectLst/>
                <a:latin typeface="Times New Roman" panose="02020603050405020304" pitchFamily="18" charset="0"/>
                <a:cs typeface="Times New Roman" panose="02020603050405020304" pitchFamily="18" charset="0"/>
              </a:rPr>
              <a:t> per rendere l’immagine leggibile </a:t>
            </a:r>
            <a:r>
              <a:rPr lang="it-IT" dirty="0">
                <a:latin typeface="Times New Roman" panose="02020603050405020304" pitchFamily="18" charset="0"/>
                <a:cs typeface="Times New Roman" panose="02020603050405020304" pitchFamily="18" charset="0"/>
              </a:rPr>
              <a:t> </a:t>
            </a:r>
            <a:endParaRPr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7837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B707779D-EB66-F847-BFD9-68E750386876}"/>
              </a:ext>
            </a:extLst>
          </p:cNvPr>
          <p:cNvSpPr txBox="1"/>
          <p:nvPr/>
        </p:nvSpPr>
        <p:spPr>
          <a:xfrm>
            <a:off x="1010954" y="5867400"/>
            <a:ext cx="7391400" cy="566822"/>
          </a:xfrm>
          <a:prstGeom prst="rect">
            <a:avLst/>
          </a:prstGeom>
        </p:spPr>
        <p:txBody>
          <a:bodyPr vert="horz" wrap="square" lIns="0" tIns="12700" rIns="0" bIns="0" rtlCol="0">
            <a:spAutoFit/>
          </a:bodyPr>
          <a:lstStyle/>
          <a:p>
            <a:pPr marL="12700" marR="5080" algn="just">
              <a:spcBef>
                <a:spcPts val="100"/>
              </a:spcBef>
            </a:pPr>
            <a:r>
              <a:rPr sz="1800" spc="-5" dirty="0">
                <a:solidFill>
                  <a:srgbClr val="FFFFFF"/>
                </a:solidFill>
                <a:latin typeface="Times New Roman"/>
                <a:cs typeface="Times New Roman"/>
              </a:rPr>
              <a:t>Joseph </a:t>
            </a:r>
            <a:r>
              <a:rPr sz="1800" dirty="0">
                <a:solidFill>
                  <a:srgbClr val="FFFFFF"/>
                </a:solidFill>
                <a:latin typeface="Times New Roman"/>
                <a:cs typeface="Times New Roman"/>
              </a:rPr>
              <a:t>Nicéphore Niépce (attribuita), </a:t>
            </a:r>
            <a:r>
              <a:rPr sz="1800" i="1" spc="-5" dirty="0">
                <a:solidFill>
                  <a:srgbClr val="FFFFFF"/>
                </a:solidFill>
                <a:latin typeface="Times New Roman"/>
                <a:cs typeface="Times New Roman"/>
              </a:rPr>
              <a:t>La </a:t>
            </a:r>
            <a:r>
              <a:rPr sz="1800" i="1" dirty="0" err="1">
                <a:solidFill>
                  <a:srgbClr val="FFFFFF"/>
                </a:solidFill>
                <a:latin typeface="Times New Roman"/>
                <a:cs typeface="Times New Roman"/>
              </a:rPr>
              <a:t>tavola</a:t>
            </a:r>
            <a:r>
              <a:rPr sz="1800" i="1" dirty="0">
                <a:solidFill>
                  <a:srgbClr val="FFFFFF"/>
                </a:solidFill>
                <a:latin typeface="Times New Roman"/>
                <a:cs typeface="Times New Roman"/>
              </a:rPr>
              <a:t> </a:t>
            </a:r>
            <a:r>
              <a:rPr lang="it-IT" sz="1800" i="1" spc="-5" dirty="0">
                <a:solidFill>
                  <a:srgbClr val="FFFFFF"/>
                </a:solidFill>
                <a:latin typeface="Times New Roman"/>
                <a:cs typeface="Times New Roman"/>
              </a:rPr>
              <a:t>imbandita</a:t>
            </a:r>
            <a:r>
              <a:rPr sz="1800" spc="-5" dirty="0">
                <a:solidFill>
                  <a:srgbClr val="FFFFFF"/>
                </a:solidFill>
                <a:latin typeface="Times New Roman"/>
                <a:cs typeface="Times New Roman"/>
              </a:rPr>
              <a:t>, </a:t>
            </a:r>
            <a:r>
              <a:rPr lang="it-IT" sz="1800" spc="-5" dirty="0">
                <a:solidFill>
                  <a:srgbClr val="FFFFFF"/>
                </a:solidFill>
                <a:latin typeface="Times New Roman"/>
                <a:cs typeface="Times New Roman"/>
              </a:rPr>
              <a:t>1830 c</a:t>
            </a:r>
            <a:r>
              <a:rPr lang="it-IT" spc="-5" dirty="0">
                <a:solidFill>
                  <a:srgbClr val="FFFFFF"/>
                </a:solidFill>
                <a:latin typeface="Times New Roman"/>
                <a:cs typeface="Times New Roman"/>
              </a:rPr>
              <a:t>irca</a:t>
            </a:r>
            <a:r>
              <a:rPr lang="it-IT" sz="1800" spc="-5" dirty="0">
                <a:solidFill>
                  <a:srgbClr val="FFFFFF"/>
                </a:solidFill>
                <a:latin typeface="Times New Roman"/>
                <a:cs typeface="Times New Roman"/>
              </a:rPr>
              <a:t>, </a:t>
            </a:r>
            <a:r>
              <a:rPr sz="1800" dirty="0" err="1">
                <a:solidFill>
                  <a:srgbClr val="FFFFFF"/>
                </a:solidFill>
                <a:latin typeface="Times New Roman"/>
                <a:cs typeface="Times New Roman"/>
              </a:rPr>
              <a:t>riproduzione</a:t>
            </a:r>
            <a:r>
              <a:rPr sz="1800" dirty="0">
                <a:solidFill>
                  <a:srgbClr val="FFFFFF"/>
                </a:solidFill>
                <a:latin typeface="Times New Roman"/>
                <a:cs typeface="Times New Roman"/>
              </a:rPr>
              <a:t> di </a:t>
            </a:r>
            <a:r>
              <a:rPr sz="1800" dirty="0" err="1">
                <a:solidFill>
                  <a:srgbClr val="FFFFFF"/>
                </a:solidFill>
                <a:latin typeface="Times New Roman"/>
                <a:cs typeface="Times New Roman"/>
              </a:rPr>
              <a:t>una</a:t>
            </a:r>
            <a:r>
              <a:rPr sz="1800" dirty="0">
                <a:solidFill>
                  <a:srgbClr val="FFFFFF"/>
                </a:solidFill>
                <a:latin typeface="Times New Roman"/>
                <a:cs typeface="Times New Roman"/>
              </a:rPr>
              <a:t> </a:t>
            </a:r>
            <a:r>
              <a:rPr sz="1800" dirty="0" err="1">
                <a:solidFill>
                  <a:srgbClr val="FFFFFF"/>
                </a:solidFill>
                <a:latin typeface="Times New Roman"/>
                <a:cs typeface="Times New Roman"/>
              </a:rPr>
              <a:t>eliografia</a:t>
            </a:r>
            <a:r>
              <a:rPr lang="it-IT" sz="1800" dirty="0">
                <a:solidFill>
                  <a:srgbClr val="FFFFFF"/>
                </a:solidFill>
                <a:latin typeface="Times New Roman"/>
                <a:cs typeface="Times New Roman"/>
              </a:rPr>
              <a:t> su lastra di vetro</a:t>
            </a:r>
            <a:r>
              <a:rPr sz="1800" dirty="0">
                <a:solidFill>
                  <a:srgbClr val="FFFFFF"/>
                </a:solidFill>
                <a:latin typeface="Times New Roman"/>
                <a:cs typeface="Times New Roman"/>
              </a:rPr>
              <a:t> </a:t>
            </a:r>
            <a:r>
              <a:rPr lang="it-IT" dirty="0">
                <a:solidFill>
                  <a:srgbClr val="FFFFFF"/>
                </a:solidFill>
                <a:latin typeface="Times New Roman"/>
                <a:cs typeface="Times New Roman"/>
              </a:rPr>
              <a:t>o </a:t>
            </a:r>
            <a:r>
              <a:rPr lang="it-IT" dirty="0" err="1">
                <a:solidFill>
                  <a:srgbClr val="FFFFFF"/>
                </a:solidFill>
                <a:latin typeface="Times New Roman"/>
                <a:cs typeface="Times New Roman"/>
              </a:rPr>
              <a:t>physautotype</a:t>
            </a:r>
            <a:r>
              <a:rPr lang="it-IT" dirty="0">
                <a:solidFill>
                  <a:srgbClr val="FFFFFF"/>
                </a:solidFill>
                <a:latin typeface="Times New Roman"/>
                <a:cs typeface="Times New Roman"/>
              </a:rPr>
              <a:t> (</a:t>
            </a:r>
            <a:r>
              <a:rPr lang="it-IT" sz="1800" dirty="0">
                <a:solidFill>
                  <a:srgbClr val="FFFFFF"/>
                </a:solidFill>
                <a:latin typeface="Times New Roman"/>
                <a:cs typeface="Times New Roman"/>
              </a:rPr>
              <a:t>distrutta)</a:t>
            </a:r>
            <a:endParaRPr sz="1800" dirty="0">
              <a:latin typeface="Times New Roman"/>
              <a:cs typeface="Times New Roman"/>
            </a:endParaRPr>
          </a:p>
        </p:txBody>
      </p:sp>
      <p:pic>
        <p:nvPicPr>
          <p:cNvPr id="8" name="Immagine 7">
            <a:extLst>
              <a:ext uri="{FF2B5EF4-FFF2-40B4-BE49-F238E27FC236}">
                <a16:creationId xmlns:a16="http://schemas.microsoft.com/office/drawing/2014/main" id="{5023F719-5962-E046-9A8B-15A582958E6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10953" y="914400"/>
            <a:ext cx="7391400" cy="4565497"/>
          </a:xfrm>
          <a:prstGeom prst="rect">
            <a:avLst/>
          </a:prstGeom>
        </p:spPr>
      </p:pic>
    </p:spTree>
    <p:extLst>
      <p:ext uri="{BB962C8B-B14F-4D97-AF65-F5344CB8AC3E}">
        <p14:creationId xmlns:p14="http://schemas.microsoft.com/office/powerpoint/2010/main" val="4068981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Louis-Jacques-</a:t>
            </a:r>
            <a:r>
              <a:rPr lang="it-IT" dirty="0" err="1"/>
              <a:t>Mandé</a:t>
            </a:r>
            <a:r>
              <a:rPr lang="it-IT" dirty="0"/>
              <a:t> </a:t>
            </a:r>
            <a:r>
              <a:rPr lang="it-IT" dirty="0" err="1"/>
              <a:t>Daguerre</a:t>
            </a:r>
            <a:endParaRPr lang="it-IT" dirty="0"/>
          </a:p>
        </p:txBody>
      </p:sp>
      <p:sp>
        <p:nvSpPr>
          <p:cNvPr id="3" name="Segnaposto contenuto 2"/>
          <p:cNvSpPr>
            <a:spLocks noGrp="1"/>
          </p:cNvSpPr>
          <p:nvPr>
            <p:ph idx="1"/>
          </p:nvPr>
        </p:nvSpPr>
        <p:spPr>
          <a:xfrm>
            <a:off x="458523" y="1600200"/>
            <a:ext cx="8229600" cy="4525963"/>
          </a:xfrm>
        </p:spPr>
        <p:txBody>
          <a:bodyPr>
            <a:normAutofit fontScale="55000" lnSpcReduction="20000"/>
          </a:bodyPr>
          <a:lstStyle/>
          <a:p>
            <a:pPr algn="just"/>
            <a:r>
              <a:rPr lang="it-IT" dirty="0" err="1"/>
              <a:t>Dagherròtipo</a:t>
            </a:r>
            <a:r>
              <a:rPr lang="it-IT" dirty="0"/>
              <a:t> (paragonato a “uno specchio dotato di memoria”).</a:t>
            </a:r>
          </a:p>
          <a:p>
            <a:pPr algn="just"/>
            <a:r>
              <a:rPr lang="it-IT" dirty="0" err="1"/>
              <a:t>Daguerre</a:t>
            </a:r>
            <a:r>
              <a:rPr lang="it-IT" dirty="0"/>
              <a:t> usa ioduro d’argento, sostanza fotosensibile, che lascia un’immagine latente. Per rivelarla si serve di vapori di mercurio, mentre per fissarla di un bagno in soluzione di sale marino.</a:t>
            </a:r>
          </a:p>
          <a:p>
            <a:pPr algn="just"/>
            <a:r>
              <a:rPr lang="it-IT" dirty="0"/>
              <a:t>Tempi di esposizione fra i 3 e i 30 minuti.</a:t>
            </a:r>
          </a:p>
          <a:p>
            <a:pPr algn="just"/>
            <a:r>
              <a:rPr lang="it-IT" dirty="0"/>
              <a:t>Louis-Jacques </a:t>
            </a:r>
            <a:r>
              <a:rPr lang="it-IT" dirty="0" err="1"/>
              <a:t>Mandé</a:t>
            </a:r>
            <a:r>
              <a:rPr lang="it-IT" dirty="0"/>
              <a:t> </a:t>
            </a:r>
            <a:r>
              <a:rPr lang="it-IT" dirty="0" err="1"/>
              <a:t>Daguerre</a:t>
            </a:r>
            <a:r>
              <a:rPr lang="it-IT" dirty="0"/>
              <a:t>, </a:t>
            </a:r>
            <a:r>
              <a:rPr lang="it-IT" i="1" dirty="0"/>
              <a:t>Il dagherrotipo</a:t>
            </a:r>
            <a:r>
              <a:rPr lang="it-IT" dirty="0"/>
              <a:t>, 1839: La scoperta che annuncio al pubblico è una delle pochissime che per i principi, i risultati, la benefica influenza sulle arti, possono essere annoverate fra le invenzioni più utili e straordinarie. Consiste nella riproduzione spontanea delle immagini della natura ricevute nella camera </a:t>
            </a:r>
            <a:r>
              <a:rPr lang="it-IT" dirty="0" err="1"/>
              <a:t>obscura</a:t>
            </a:r>
            <a:r>
              <a:rPr lang="it-IT" dirty="0"/>
              <a:t>, non a colori, ma ricche di bellissime gradazioni tonali […]. È la soluzione di questo principio che io annuncio oggi. Il nuovo processo, al quale ho dato il mio nome, dagherrotipo, e che è molto diverso per rapidità, nitidezza dell’immagine, delicata gradazione dei toni e, soprattutto, perfezione dei dettagli, è di molto superiore a quello inventato dal signor </a:t>
            </a:r>
            <a:r>
              <a:rPr lang="it-IT" dirty="0" err="1"/>
              <a:t>Niépce</a:t>
            </a:r>
            <a:r>
              <a:rPr lang="it-IT" dirty="0"/>
              <a:t>, nonostante tutte le migliorie che io vi avevo apportato. La sensibilità alla luce in questo processo è settanta volte superiore rispetto al processo di </a:t>
            </a:r>
            <a:r>
              <a:rPr lang="it-IT" dirty="0" err="1"/>
              <a:t>Niépce</a:t>
            </a:r>
            <a:r>
              <a:rPr lang="it-IT" dirty="0"/>
              <a:t>, e rispetto al cloruro d’argento è 120 volte di più. Per ottenere una immagine perfetta della natura sono necessari solo da tre a trenta minuti al massimo, a seconda della stagione e dell’intensità della luce.</a:t>
            </a:r>
          </a:p>
          <a:p>
            <a:endParaRPr lang="it-IT" dirty="0"/>
          </a:p>
        </p:txBody>
      </p:sp>
    </p:spTree>
    <p:extLst>
      <p:ext uri="{BB962C8B-B14F-4D97-AF65-F5344CB8AC3E}">
        <p14:creationId xmlns:p14="http://schemas.microsoft.com/office/powerpoint/2010/main" val="344456093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334</TotalTime>
  <Words>2427</Words>
  <Application>Microsoft Macintosh PowerPoint</Application>
  <PresentationFormat>Presentazione su schermo (4:3)</PresentationFormat>
  <Paragraphs>86</Paragraphs>
  <Slides>29</Slides>
  <Notes>4</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29</vt:i4>
      </vt:variant>
    </vt:vector>
  </HeadingPairs>
  <TitlesOfParts>
    <vt:vector size="33" baseType="lpstr">
      <vt:lpstr>Arial</vt:lpstr>
      <vt:lpstr>Calibri</vt:lpstr>
      <vt:lpstr>Times New Roman</vt:lpstr>
      <vt:lpstr>Tema di Office</vt:lpstr>
      <vt:lpstr>Fotografia</vt:lpstr>
      <vt:lpstr>Principio della camera oscura</vt:lpstr>
      <vt:lpstr>Principio della camera oscura</vt:lpstr>
      <vt:lpstr>Principio della camera oscura</vt:lpstr>
      <vt:lpstr>La nascita della fotografia</vt:lpstr>
      <vt:lpstr>Joseph Nicéphore Niépce</vt:lpstr>
      <vt:lpstr>Presentazione standard di PowerPoint</vt:lpstr>
      <vt:lpstr>Presentazione standard di PowerPoint</vt:lpstr>
      <vt:lpstr>Louis-Jacques-Mandé Daguerre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Henry William Fox Talbot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nascita della fotografia: Niépce, Daguerre, Talbot, Bayard.</dc:title>
  <dc:creator>David</dc:creator>
  <cp:lastModifiedBy>Microsoft Office User</cp:lastModifiedBy>
  <cp:revision>68</cp:revision>
  <dcterms:created xsi:type="dcterms:W3CDTF">2016-03-05T15:23:39Z</dcterms:created>
  <dcterms:modified xsi:type="dcterms:W3CDTF">2023-03-07T13:23:26Z</dcterms:modified>
</cp:coreProperties>
</file>