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964488" cy="43204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La Francia nel XVI secolo- prima metà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881336"/>
            <a:ext cx="8784976" cy="578802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1494-1559</a:t>
            </a:r>
            <a:r>
              <a:rPr lang="it-IT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 guerre </a:t>
            </a:r>
            <a:r>
              <a:rPr lang="it-IT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d’Italia e rivalità con Carlo V Asburgo</a:t>
            </a:r>
          </a:p>
          <a:p>
            <a:pPr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Carlo </a:t>
            </a: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V e Francesco I: </a:t>
            </a:r>
          </a:p>
          <a:p>
            <a:pPr lvl="0" algn="just"/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Milano dai Visconti agli Sforza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---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sfera d’influenza degli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Asburgo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---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soglio imperiale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 lvl="0"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1521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Carlo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e la riforma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protestante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---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Dieta di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Worms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 lvl="0"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1526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lega di Cognac in chiave antiasburgica: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(Papa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, sovrano francese, Milano, Genova, Firenze)</a:t>
            </a:r>
          </a:p>
          <a:p>
            <a:pPr lvl="0"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1527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sacco di Roma (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lanzichenechi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soldati mercenari al soldo di Carlo V)</a:t>
            </a:r>
          </a:p>
          <a:p>
            <a:pPr lvl="0"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1529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pace di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Cambrai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Francesco I rinuncia alle pretese sull’Italia</a:t>
            </a:r>
          </a:p>
          <a:p>
            <a:pPr lvl="0"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1542-1544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ripresa delle ostilità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----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Papa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e Francia </a:t>
            </a:r>
            <a:r>
              <a:rPr lang="it-IT" i="1" dirty="0" smtClean="0">
                <a:solidFill>
                  <a:schemeClr val="tx1"/>
                </a:solidFill>
                <a:latin typeface="Georgia" pitchFamily="18" charset="0"/>
              </a:rPr>
              <a:t>vs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Carlo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V</a:t>
            </a:r>
          </a:p>
          <a:p>
            <a:pPr lvl="0"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1555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Pace di Augusta </a:t>
            </a:r>
          </a:p>
          <a:p>
            <a:pPr lvl="0" algn="just"/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1559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: Pace di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Cateau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Cambrésis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II metà del secolo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18457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1562-1598: </a:t>
            </a:r>
            <a:endParaRPr lang="it-IT" b="1" dirty="0" smtClean="0">
              <a:latin typeface="Georgia" pitchFamily="18" charset="0"/>
            </a:endParaRPr>
          </a:p>
          <a:p>
            <a:pPr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guerre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di religione </a:t>
            </a:r>
            <a:r>
              <a:rPr lang="it-IT" b="1" dirty="0" smtClean="0">
                <a:latin typeface="Georgia" pitchFamily="18" charset="0"/>
              </a:rPr>
              <a:t>e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cambio dinastico</a:t>
            </a: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Diffusione idee protestanti nel sud della Francia, dove erano forti le tendenze all'autonomia e dove operava una borghesia commerciale che vedeva in esso l'ideologia che premiava lo spirito dell'iniziativa e del successo.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Famiglie alta nobiltà (Borbone, </a:t>
            </a:r>
            <a:r>
              <a:rPr lang="it-IT" dirty="0" err="1" smtClean="0">
                <a:latin typeface="Georgia" pitchFamily="18" charset="0"/>
              </a:rPr>
              <a:t>Montmorency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err="1" smtClean="0">
                <a:latin typeface="Georgia" pitchFamily="18" charset="0"/>
              </a:rPr>
              <a:t>Condé</a:t>
            </a:r>
            <a:r>
              <a:rPr lang="it-IT" dirty="0" smtClean="0">
                <a:latin typeface="Georgia" pitchFamily="18" charset="0"/>
              </a:rPr>
              <a:t>) che si convertirono al calvinismo.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Spagna e Inghilterra intervennero nelle questioni interne alla Francia, l’una in favore dei cattolici, l’altra dei protestanti </a:t>
            </a:r>
          </a:p>
          <a:p>
            <a:pPr>
              <a:buNone/>
            </a:pP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1559: morte di Enrico di </a:t>
            </a:r>
            <a:r>
              <a:rPr lang="it-IT" dirty="0" err="1" smtClean="0">
                <a:latin typeface="Georgia" pitchFamily="18" charset="0"/>
              </a:rPr>
              <a:t>Valois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it-IT" b="1" dirty="0" smtClean="0">
                <a:latin typeface="Georgia" pitchFamily="18" charset="0"/>
              </a:rPr>
              <a:t>R</a:t>
            </a:r>
            <a:r>
              <a:rPr lang="it-IT" b="1" dirty="0" smtClean="0">
                <a:latin typeface="Georgia" pitchFamily="18" charset="0"/>
              </a:rPr>
              <a:t>eggenza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di Caterina </a:t>
            </a:r>
            <a:r>
              <a:rPr lang="it-IT" dirty="0" smtClean="0">
                <a:latin typeface="Georgia" pitchFamily="18" charset="0"/>
              </a:rPr>
              <a:t>de’Medici </a:t>
            </a:r>
          </a:p>
          <a:p>
            <a:pPr algn="ctr">
              <a:buNone/>
            </a:pPr>
            <a:endParaRPr lang="it-IT" dirty="0" smtClean="0">
              <a:latin typeface="Georgia" pitchFamily="18" charset="0"/>
            </a:endParaRPr>
          </a:p>
          <a:p>
            <a:pPr algn="ctr"/>
            <a:r>
              <a:rPr lang="it-IT" dirty="0" smtClean="0">
                <a:latin typeface="Georgia" pitchFamily="18" charset="0"/>
              </a:rPr>
              <a:t>Donna</a:t>
            </a:r>
          </a:p>
          <a:p>
            <a:pPr algn="ctr"/>
            <a:r>
              <a:rPr lang="it-IT" dirty="0" smtClean="0">
                <a:latin typeface="Georgia" pitchFamily="18" charset="0"/>
              </a:rPr>
              <a:t>Straniera</a:t>
            </a:r>
          </a:p>
          <a:p>
            <a:pPr algn="ctr"/>
            <a:r>
              <a:rPr lang="it-IT" dirty="0" smtClean="0">
                <a:latin typeface="Georgia" pitchFamily="18" charset="0"/>
              </a:rPr>
              <a:t>Figli minorenni</a:t>
            </a:r>
          </a:p>
          <a:p>
            <a:pPr algn="ctr">
              <a:buNone/>
            </a:pPr>
            <a:endParaRPr lang="it-IT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POLITICA RELIGIOSA PRUDENTE:</a:t>
            </a:r>
          </a:p>
          <a:p>
            <a:pPr algn="ctr">
              <a:buNone/>
            </a:pPr>
            <a:r>
              <a:rPr lang="it-IT" b="1" dirty="0" err="1" smtClean="0">
                <a:latin typeface="Georgia" pitchFamily="18" charset="0"/>
              </a:rPr>
              <a:t>PERCHé</a:t>
            </a:r>
            <a:r>
              <a:rPr lang="it-IT" b="1" dirty="0" smtClean="0">
                <a:latin typeface="Georgia" pitchFamily="18" charset="0"/>
              </a:rPr>
              <a:t>? </a:t>
            </a:r>
          </a:p>
          <a:p>
            <a:pPr algn="ctr"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Effetti della politica religiosa di Caterina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1562</a:t>
            </a:r>
            <a:r>
              <a:rPr lang="it-IT" dirty="0" smtClean="0">
                <a:latin typeface="Georgia" pitchFamily="18" charset="0"/>
              </a:rPr>
              <a:t>: strage di </a:t>
            </a:r>
            <a:r>
              <a:rPr lang="it-IT" b="1" dirty="0" err="1" smtClean="0">
                <a:latin typeface="Georgia" pitchFamily="18" charset="0"/>
              </a:rPr>
              <a:t>Wassy</a:t>
            </a:r>
            <a:r>
              <a:rPr lang="it-IT" dirty="0" smtClean="0">
                <a:latin typeface="Georgia" pitchFamily="18" charset="0"/>
              </a:rPr>
              <a:t> ad opera del duca di Guisa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accolto a Parigi come un eroe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crociata contro gli ugonotti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… intanto: la reazione ugonotta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Condé</a:t>
            </a:r>
            <a:r>
              <a:rPr lang="it-IT" dirty="0" smtClean="0">
                <a:latin typeface="Georgia" pitchFamily="18" charset="0"/>
              </a:rPr>
              <a:t> occupa la città di Orleans alla testa di un esercito</a:t>
            </a:r>
          </a:p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1572</a:t>
            </a:r>
            <a:r>
              <a:rPr lang="it-IT" dirty="0" smtClean="0">
                <a:latin typeface="Georgia" pitchFamily="18" charset="0"/>
              </a:rPr>
              <a:t>: matrimonio tra Margherita di </a:t>
            </a:r>
            <a:r>
              <a:rPr lang="it-IT" dirty="0" err="1" smtClean="0">
                <a:latin typeface="Georgia" pitchFamily="18" charset="0"/>
              </a:rPr>
              <a:t>Valois</a:t>
            </a:r>
            <a:r>
              <a:rPr lang="it-IT" dirty="0" smtClean="0">
                <a:latin typeface="Georgia" pitchFamily="18" charset="0"/>
              </a:rPr>
              <a:t> (figlia Caterina) ed Enrico di Navarra (Borbone) UGONOTTO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24 agosto 1572: </a:t>
            </a:r>
            <a:r>
              <a:rPr lang="it-IT" b="1" dirty="0" smtClean="0">
                <a:latin typeface="Georgia" pitchFamily="18" charset="0"/>
              </a:rPr>
              <a:t>strage di San Bartolomeo</a:t>
            </a:r>
            <a:endParaRPr lang="it-IT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Georgia" pitchFamily="18" charset="0"/>
              </a:rPr>
              <a:t>Guerra dei tre </a:t>
            </a:r>
            <a:r>
              <a:rPr lang="it-IT" b="1" dirty="0" err="1" smtClean="0">
                <a:latin typeface="Georgia" pitchFamily="18" charset="0"/>
              </a:rPr>
              <a:t>Enrichi</a:t>
            </a:r>
            <a:endParaRPr lang="it-IT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1585-1598: </a:t>
            </a:r>
            <a:endParaRPr lang="it-IT" sz="4000" dirty="0" smtClean="0">
              <a:latin typeface="Georgia" pitchFamily="18" charset="0"/>
            </a:endParaRPr>
          </a:p>
          <a:p>
            <a:pPr algn="ctr">
              <a:buNone/>
            </a:pPr>
            <a:endParaRPr lang="it-IT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Enrico di </a:t>
            </a:r>
            <a:r>
              <a:rPr lang="it-IT" sz="4000" dirty="0" err="1" smtClean="0">
                <a:latin typeface="Georgia" pitchFamily="18" charset="0"/>
              </a:rPr>
              <a:t>Valois</a:t>
            </a:r>
            <a:endParaRPr lang="it-IT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Enrico di Guisa</a:t>
            </a:r>
          </a:p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Enrico di Borbone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48072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Enrico di Borbone – 1598- editto di Nantes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688632"/>
          </a:xfrm>
        </p:spPr>
        <p:txBody>
          <a:bodyPr>
            <a:normAutofit fontScale="77500" lnSpcReduction="20000"/>
          </a:bodyPr>
          <a:lstStyle/>
          <a:p>
            <a:endParaRPr lang="it-IT" dirty="0" smtClean="0"/>
          </a:p>
          <a:p>
            <a:pPr lvl="0"/>
            <a:r>
              <a:rPr lang="it-IT" sz="3400" dirty="0" smtClean="0">
                <a:latin typeface="Georgia" pitchFamily="18" charset="0"/>
              </a:rPr>
              <a:t>riconosceva la </a:t>
            </a:r>
            <a:r>
              <a:rPr lang="it-IT" sz="3400" b="1" dirty="0" smtClean="0">
                <a:latin typeface="Georgia" pitchFamily="18" charset="0"/>
              </a:rPr>
              <a:t>libertà di coscienza</a:t>
            </a:r>
            <a:r>
              <a:rPr lang="it-IT" sz="3400" dirty="0" smtClean="0">
                <a:latin typeface="Georgia" pitchFamily="18" charset="0"/>
              </a:rPr>
              <a:t>, cioè la libertà di avere convinzioni interiori e di comportarsi di conseguenza, in tutto il territorio francese;</a:t>
            </a:r>
          </a:p>
          <a:p>
            <a:pPr lvl="0"/>
            <a:r>
              <a:rPr lang="it-IT" sz="3400" dirty="0" smtClean="0">
                <a:latin typeface="Georgia" pitchFamily="18" charset="0"/>
              </a:rPr>
              <a:t>la </a:t>
            </a:r>
            <a:r>
              <a:rPr lang="it-IT" sz="3400" b="1" dirty="0" smtClean="0">
                <a:latin typeface="Georgia" pitchFamily="18" charset="0"/>
              </a:rPr>
              <a:t>libertà di culto </a:t>
            </a:r>
            <a:r>
              <a:rPr lang="it-IT" sz="3400" dirty="0" smtClean="0">
                <a:latin typeface="Georgia" pitchFamily="18" charset="0"/>
              </a:rPr>
              <a:t>nei territori dove i protestanti si erano già installati prima del 1597, tranne che a Parigi, Rouen, Lione, Digione e Tolosa e l'inverso (cioè il divieto di praticare il culto cattolico) a </a:t>
            </a:r>
            <a:r>
              <a:rPr lang="it-IT" sz="3400" dirty="0" err="1" smtClean="0">
                <a:latin typeface="Georgia" pitchFamily="18" charset="0"/>
              </a:rPr>
              <a:t>Saumur</a:t>
            </a:r>
            <a:r>
              <a:rPr lang="it-IT" sz="3400" dirty="0" smtClean="0">
                <a:latin typeface="Georgia" pitchFamily="18" charset="0"/>
              </a:rPr>
              <a:t>, La </a:t>
            </a:r>
            <a:r>
              <a:rPr lang="it-IT" sz="3400" dirty="0" err="1" smtClean="0">
                <a:latin typeface="Georgia" pitchFamily="18" charset="0"/>
              </a:rPr>
              <a:t>Rochelle</a:t>
            </a:r>
            <a:r>
              <a:rPr lang="it-IT" sz="3400" dirty="0" smtClean="0">
                <a:latin typeface="Georgia" pitchFamily="18" charset="0"/>
              </a:rPr>
              <a:t> e Montpellier; </a:t>
            </a:r>
          </a:p>
          <a:p>
            <a:pPr lvl="0"/>
            <a:r>
              <a:rPr lang="it-IT" sz="3400" dirty="0" smtClean="0">
                <a:latin typeface="Georgia" pitchFamily="18" charset="0"/>
              </a:rPr>
              <a:t>la possibilità di accedere a cariche pubbliche e scuole; </a:t>
            </a:r>
          </a:p>
          <a:p>
            <a:pPr lvl="0"/>
            <a:r>
              <a:rPr lang="it-IT" sz="3400" dirty="0" smtClean="0">
                <a:latin typeface="Georgia" pitchFamily="18" charset="0"/>
              </a:rPr>
              <a:t>concedeva inoltre ai protestanti un centinaio di </a:t>
            </a:r>
            <a:r>
              <a:rPr lang="it-IT" sz="3400" b="1" dirty="0" smtClean="0">
                <a:latin typeface="Georgia" pitchFamily="18" charset="0"/>
              </a:rPr>
              <a:t>piazzeforti</a:t>
            </a:r>
            <a:r>
              <a:rPr lang="it-IT" sz="3400" dirty="0" smtClean="0">
                <a:latin typeface="Georgia" pitchFamily="18" charset="0"/>
              </a:rPr>
              <a:t> e nelle città di Bordeaux, Grenoble e </a:t>
            </a:r>
            <a:r>
              <a:rPr lang="it-IT" sz="3400" dirty="0" err="1" smtClean="0">
                <a:latin typeface="Georgia" pitchFamily="18" charset="0"/>
              </a:rPr>
              <a:t>Castres</a:t>
            </a:r>
            <a:r>
              <a:rPr lang="it-IT" sz="3400" dirty="0" smtClean="0">
                <a:latin typeface="Georgia" pitchFamily="18" charset="0"/>
              </a:rPr>
              <a:t> i protestanti ebbero il diritto di venire giudicati da tribunali costituiti per metà da loro correligionari.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1598: editto di Nantes 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1630: concretamente eroso dalla politica di Richelieu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1685: formalmente abrogato dall’editto </a:t>
            </a:r>
            <a:r>
              <a:rPr lang="it-IT" dirty="0" smtClean="0">
                <a:latin typeface="Georgia" pitchFamily="18" charset="0"/>
              </a:rPr>
              <a:t>di </a:t>
            </a:r>
            <a:r>
              <a:rPr lang="it-IT" dirty="0" err="1" smtClean="0">
                <a:latin typeface="Georgia" pitchFamily="18" charset="0"/>
              </a:rPr>
              <a:t>Fointainbleu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di Luigi </a:t>
            </a:r>
            <a:r>
              <a:rPr lang="it-IT" dirty="0" smtClean="0">
                <a:latin typeface="Georgia" pitchFamily="18" charset="0"/>
              </a:rPr>
              <a:t>XIV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459</Words>
  <Application>Microsoft Office PowerPoint</Application>
  <PresentationFormat>Presentazione su schermo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La Francia nel XVI secolo- prima metà</vt:lpstr>
      <vt:lpstr>II metà del secolo</vt:lpstr>
      <vt:lpstr>1559: morte di Enrico di Valois</vt:lpstr>
      <vt:lpstr>Effetti della politica religiosa di Caterina</vt:lpstr>
      <vt:lpstr>Guerra dei tre Enrichi</vt:lpstr>
      <vt:lpstr>Enrico di Borbone – 1598- editto di Nantes</vt:lpstr>
      <vt:lpstr>1598: editto di Nantes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Francia nel XVI secolo- prima metà</dc:title>
  <dc:creator>Rafaella Pilo</dc:creator>
  <cp:lastModifiedBy>Rafaella Pilo</cp:lastModifiedBy>
  <cp:revision>3</cp:revision>
  <dcterms:created xsi:type="dcterms:W3CDTF">2022-10-24T07:30:15Z</dcterms:created>
  <dcterms:modified xsi:type="dcterms:W3CDTF">2022-10-24T12:47:02Z</dcterms:modified>
</cp:coreProperties>
</file>