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59" r:id="rId5"/>
    <p:sldId id="261" r:id="rId6"/>
    <p:sldId id="262" r:id="rId7"/>
    <p:sldId id="263" r:id="rId8"/>
    <p:sldId id="264" r:id="rId9"/>
    <p:sldId id="258" r:id="rId10"/>
    <p:sldId id="267" r:id="rId11"/>
    <p:sldId id="268" r:id="rId12"/>
    <p:sldId id="269" r:id="rId13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5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02/10/2022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02/10/2022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02/10/2022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02/10/2022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02/10/2022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02/10/2022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02/10/2022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02/10/2022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02/10/2022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02/10/2022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02/10/2022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6055F8-1D02-4417-9241-55C834FD9970}" type="datetimeFigureOut">
              <a:rPr lang="it-IT" smtClean="0"/>
              <a:pPr/>
              <a:t>02/10/2022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3568" y="332656"/>
            <a:ext cx="7772400" cy="1470025"/>
          </a:xfrm>
        </p:spPr>
        <p:txBody>
          <a:bodyPr/>
          <a:lstStyle/>
          <a:p>
            <a:r>
              <a:rPr lang="it-IT" dirty="0" smtClean="0">
                <a:latin typeface="Georgia" pitchFamily="18" charset="0"/>
              </a:rPr>
              <a:t>LOTTA PER L’EGEMONIA</a:t>
            </a:r>
            <a:endParaRPr lang="it-IT" dirty="0">
              <a:latin typeface="Georgia" pitchFamily="18" charset="0"/>
            </a:endParaRP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539552" y="1844824"/>
            <a:ext cx="7992888" cy="4536504"/>
          </a:xfrm>
        </p:spPr>
        <p:txBody>
          <a:bodyPr>
            <a:normAutofit lnSpcReduction="10000"/>
          </a:bodyPr>
          <a:lstStyle/>
          <a:p>
            <a:r>
              <a:rPr lang="it-IT" b="1" dirty="0" smtClean="0">
                <a:solidFill>
                  <a:schemeClr val="tx1"/>
                </a:solidFill>
                <a:latin typeface="Georgia" pitchFamily="18" charset="0"/>
              </a:rPr>
              <a:t>Monarchia spagnola: potenza egemonica in Europa XVI - prima metà del </a:t>
            </a:r>
            <a:r>
              <a:rPr lang="it-IT" b="1" dirty="0" err="1" smtClean="0">
                <a:solidFill>
                  <a:schemeClr val="tx1"/>
                </a:solidFill>
                <a:latin typeface="Georgia" pitchFamily="18" charset="0"/>
              </a:rPr>
              <a:t>XVII</a:t>
            </a:r>
            <a:r>
              <a:rPr lang="it-IT" b="1" dirty="0" smtClean="0">
                <a:solidFill>
                  <a:schemeClr val="tx1"/>
                </a:solidFill>
                <a:latin typeface="Georgia" pitchFamily="18" charset="0"/>
              </a:rPr>
              <a:t> </a:t>
            </a:r>
          </a:p>
          <a:p>
            <a:r>
              <a:rPr lang="it-IT" b="1" dirty="0" smtClean="0">
                <a:solidFill>
                  <a:schemeClr val="tx1"/>
                </a:solidFill>
                <a:latin typeface="Georgia" pitchFamily="18" charset="0"/>
              </a:rPr>
              <a:t>Monarchia francese: potenza egemonica in Europa II metà XVII secolo- I metà del </a:t>
            </a:r>
            <a:r>
              <a:rPr lang="it-IT" b="1" dirty="0" err="1" smtClean="0">
                <a:solidFill>
                  <a:schemeClr val="tx1"/>
                </a:solidFill>
                <a:latin typeface="Georgia" pitchFamily="18" charset="0"/>
              </a:rPr>
              <a:t>XVIII</a:t>
            </a:r>
            <a:endParaRPr lang="it-IT" b="1" dirty="0" smtClean="0">
              <a:solidFill>
                <a:schemeClr val="tx1"/>
              </a:solidFill>
              <a:latin typeface="Georgia" pitchFamily="18" charset="0"/>
            </a:endParaRPr>
          </a:p>
          <a:p>
            <a:r>
              <a:rPr lang="it-IT" b="1" dirty="0" smtClean="0">
                <a:solidFill>
                  <a:schemeClr val="tx1"/>
                </a:solidFill>
                <a:latin typeface="Georgia" pitchFamily="18" charset="0"/>
              </a:rPr>
              <a:t>Monarchia inglese: potenza egemonica in Europa II metà XVIII secolo-tutto XIX secolo </a:t>
            </a:r>
          </a:p>
          <a:p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it-IT" dirty="0" smtClean="0">
                <a:latin typeface="Georgia" pitchFamily="18" charset="0"/>
              </a:rPr>
              <a:t>1556-1598: Filippo II </a:t>
            </a:r>
            <a:endParaRPr lang="it-IT" dirty="0">
              <a:latin typeface="Georgia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328592"/>
          </a:xfrm>
        </p:spPr>
        <p:txBody>
          <a:bodyPr>
            <a:normAutofit/>
          </a:bodyPr>
          <a:lstStyle/>
          <a:p>
            <a:pPr lvl="0" algn="ctr">
              <a:buNone/>
            </a:pPr>
            <a:r>
              <a:rPr lang="it-IT" dirty="0" err="1" smtClean="0">
                <a:latin typeface="Georgia" pitchFamily="18" charset="0"/>
              </a:rPr>
              <a:t>Nb</a:t>
            </a:r>
            <a:r>
              <a:rPr lang="it-IT" dirty="0" smtClean="0">
                <a:latin typeface="Georgia" pitchFamily="18" charset="0"/>
              </a:rPr>
              <a:t>: regno </a:t>
            </a:r>
            <a:r>
              <a:rPr lang="it-IT" dirty="0" smtClean="0">
                <a:latin typeface="Georgia" pitchFamily="18" charset="0"/>
              </a:rPr>
              <a:t>di </a:t>
            </a:r>
            <a:r>
              <a:rPr lang="it-IT" dirty="0" smtClean="0">
                <a:latin typeface="Georgia" pitchFamily="18" charset="0"/>
              </a:rPr>
              <a:t>Spagna, paesi </a:t>
            </a:r>
            <a:r>
              <a:rPr lang="it-IT" dirty="0" smtClean="0">
                <a:latin typeface="Georgia" pitchFamily="18" charset="0"/>
              </a:rPr>
              <a:t>bassi spagnoli, mondo </a:t>
            </a:r>
            <a:r>
              <a:rPr lang="it-IT" dirty="0" smtClean="0">
                <a:latin typeface="Georgia" pitchFamily="18" charset="0"/>
              </a:rPr>
              <a:t>coloniale </a:t>
            </a:r>
            <a:r>
              <a:rPr lang="it-IT" dirty="0" err="1" smtClean="0">
                <a:latin typeface="Georgia" pitchFamily="18" charset="0"/>
              </a:rPr>
              <a:t>---</a:t>
            </a:r>
            <a:r>
              <a:rPr lang="it-IT" dirty="0" smtClean="0">
                <a:latin typeface="Georgia" pitchFamily="18" charset="0"/>
              </a:rPr>
              <a:t> NO SRI</a:t>
            </a:r>
          </a:p>
          <a:p>
            <a:pPr lvl="0" algn="ctr">
              <a:buNone/>
            </a:pPr>
            <a:r>
              <a:rPr lang="it-IT" dirty="0" smtClean="0">
                <a:latin typeface="Georgia" pitchFamily="18" charset="0"/>
              </a:rPr>
              <a:t>PROBLEMI:</a:t>
            </a:r>
            <a:endParaRPr lang="it-IT" dirty="0" smtClean="0">
              <a:latin typeface="Georgia" pitchFamily="18" charset="0"/>
            </a:endParaRPr>
          </a:p>
          <a:p>
            <a:pPr lvl="0"/>
            <a:r>
              <a:rPr lang="it-IT" dirty="0" smtClean="0">
                <a:latin typeface="Georgia" pitchFamily="18" charset="0"/>
              </a:rPr>
              <a:t>Inghilterra: Maria Tudor ed Elisabetta Tudor</a:t>
            </a:r>
            <a:endParaRPr lang="it-IT" dirty="0" smtClean="0">
              <a:latin typeface="Georgia" pitchFamily="18" charset="0"/>
            </a:endParaRPr>
          </a:p>
          <a:p>
            <a:pPr lvl="0"/>
            <a:r>
              <a:rPr lang="it-IT" dirty="0" smtClean="0">
                <a:latin typeface="Georgia" pitchFamily="18" charset="0"/>
              </a:rPr>
              <a:t>Ribellione </a:t>
            </a:r>
            <a:r>
              <a:rPr lang="it-IT" dirty="0" smtClean="0">
                <a:latin typeface="Georgia" pitchFamily="18" charset="0"/>
              </a:rPr>
              <a:t>paesi bassi del </a:t>
            </a:r>
            <a:r>
              <a:rPr lang="it-IT" dirty="0" smtClean="0">
                <a:latin typeface="Georgia" pitchFamily="18" charset="0"/>
              </a:rPr>
              <a:t>nord</a:t>
            </a:r>
          </a:p>
          <a:p>
            <a:pPr lvl="0"/>
            <a:r>
              <a:rPr lang="it-IT" dirty="0" smtClean="0">
                <a:latin typeface="Georgia" pitchFamily="18" charset="0"/>
              </a:rPr>
              <a:t>C</a:t>
            </a:r>
            <a:r>
              <a:rPr lang="it-IT" dirty="0" smtClean="0">
                <a:latin typeface="Georgia" pitchFamily="18" charset="0"/>
              </a:rPr>
              <a:t>ontroriforma</a:t>
            </a:r>
            <a:r>
              <a:rPr lang="it-IT" dirty="0" smtClean="0">
                <a:latin typeface="Georgia" pitchFamily="18" charset="0"/>
              </a:rPr>
              <a:t>, </a:t>
            </a:r>
            <a:r>
              <a:rPr lang="it-IT" dirty="0" smtClean="0">
                <a:latin typeface="Georgia" pitchFamily="18" charset="0"/>
              </a:rPr>
              <a:t>Inquisizione</a:t>
            </a:r>
            <a:r>
              <a:rPr lang="it-IT" dirty="0" smtClean="0">
                <a:latin typeface="Georgia" pitchFamily="18" charset="0"/>
              </a:rPr>
              <a:t>, </a:t>
            </a:r>
            <a:r>
              <a:rPr lang="it-IT" dirty="0" smtClean="0">
                <a:latin typeface="Georgia" pitchFamily="18" charset="0"/>
              </a:rPr>
              <a:t>ispanizzazione</a:t>
            </a:r>
          </a:p>
          <a:p>
            <a:pPr lvl="0"/>
            <a:r>
              <a:rPr lang="it-IT" dirty="0" smtClean="0">
                <a:latin typeface="Georgia" pitchFamily="18" charset="0"/>
              </a:rPr>
              <a:t>Impero ottomano</a:t>
            </a:r>
          </a:p>
          <a:p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>
                <a:latin typeface="Georgia" pitchFamily="18" charset="0"/>
              </a:rPr>
              <a:t>Due battaglie importanti</a:t>
            </a:r>
            <a:endParaRPr lang="it-IT" dirty="0">
              <a:latin typeface="Georgia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ctr">
              <a:lnSpc>
                <a:spcPct val="250000"/>
              </a:lnSpc>
              <a:buNone/>
            </a:pPr>
            <a:r>
              <a:rPr lang="it-IT" sz="3600" dirty="0" smtClean="0">
                <a:latin typeface="Georgia" pitchFamily="18" charset="0"/>
              </a:rPr>
              <a:t>7 ottobre 1571 </a:t>
            </a:r>
            <a:r>
              <a:rPr lang="it-IT" sz="3600" dirty="0" err="1" smtClean="0">
                <a:latin typeface="Georgia" pitchFamily="18" charset="0"/>
              </a:rPr>
              <a:t>--</a:t>
            </a:r>
            <a:r>
              <a:rPr lang="it-IT" sz="3600" dirty="0" smtClean="0">
                <a:latin typeface="Georgia" pitchFamily="18" charset="0"/>
              </a:rPr>
              <a:t> battaglia di </a:t>
            </a:r>
            <a:r>
              <a:rPr lang="it-IT" sz="3600" dirty="0" smtClean="0">
                <a:latin typeface="Georgia" pitchFamily="18" charset="0"/>
              </a:rPr>
              <a:t>Lepanto</a:t>
            </a:r>
            <a:endParaRPr lang="it-IT" sz="3600" dirty="0" smtClean="0">
              <a:latin typeface="Georgia" pitchFamily="18" charset="0"/>
            </a:endParaRPr>
          </a:p>
          <a:p>
            <a:pPr lvl="0" algn="ctr">
              <a:lnSpc>
                <a:spcPct val="250000"/>
              </a:lnSpc>
              <a:buNone/>
            </a:pPr>
            <a:r>
              <a:rPr lang="it-IT" sz="3600" dirty="0" smtClean="0">
                <a:latin typeface="Georgia" pitchFamily="18" charset="0"/>
              </a:rPr>
              <a:t>1588: sconfitta dell’</a:t>
            </a:r>
            <a:r>
              <a:rPr lang="it-IT" sz="3600" i="1" dirty="0" err="1" smtClean="0">
                <a:latin typeface="Georgia" pitchFamily="18" charset="0"/>
              </a:rPr>
              <a:t>invencible</a:t>
            </a:r>
            <a:r>
              <a:rPr lang="it-IT" sz="3600" i="1" dirty="0" smtClean="0">
                <a:latin typeface="Georgia" pitchFamily="18" charset="0"/>
              </a:rPr>
              <a:t> </a:t>
            </a:r>
            <a:r>
              <a:rPr lang="it-IT" sz="3600" i="1" dirty="0" err="1" smtClean="0">
                <a:latin typeface="Georgia" pitchFamily="18" charset="0"/>
              </a:rPr>
              <a:t>armada</a:t>
            </a:r>
            <a:endParaRPr lang="it-IT" sz="3600" dirty="0" smtClean="0">
              <a:latin typeface="Georgia" pitchFamily="18" charset="0"/>
            </a:endParaRPr>
          </a:p>
          <a:p>
            <a:pPr>
              <a:buNone/>
            </a:pP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784976" cy="1143000"/>
          </a:xfrm>
        </p:spPr>
        <p:txBody>
          <a:bodyPr>
            <a:normAutofit fontScale="90000"/>
          </a:bodyPr>
          <a:lstStyle/>
          <a:p>
            <a:r>
              <a:rPr lang="it-IT" dirty="0" smtClean="0">
                <a:latin typeface="Georgia" pitchFamily="18" charset="0"/>
              </a:rPr>
              <a:t>Come si governa un </a:t>
            </a:r>
            <a:r>
              <a:rPr lang="it-IT" i="1" dirty="0" smtClean="0">
                <a:latin typeface="Georgia" pitchFamily="18" charset="0"/>
              </a:rPr>
              <a:t>multiple </a:t>
            </a:r>
            <a:r>
              <a:rPr lang="it-IT" i="1" dirty="0" err="1" smtClean="0">
                <a:latin typeface="Georgia" pitchFamily="18" charset="0"/>
              </a:rPr>
              <a:t>kingdom</a:t>
            </a:r>
            <a:r>
              <a:rPr lang="it-IT" i="1" dirty="0" smtClean="0">
                <a:latin typeface="Georgia" pitchFamily="18" charset="0"/>
              </a:rPr>
              <a:t>?</a:t>
            </a:r>
            <a:endParaRPr lang="it-IT" dirty="0">
              <a:latin typeface="Georgia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200000"/>
              </a:lnSpc>
              <a:buNone/>
            </a:pPr>
            <a:r>
              <a:rPr lang="it-IT" dirty="0" smtClean="0">
                <a:latin typeface="Georgia" pitchFamily="18" charset="0"/>
              </a:rPr>
              <a:t>Viceré</a:t>
            </a:r>
          </a:p>
          <a:p>
            <a:pPr algn="just">
              <a:lnSpc>
                <a:spcPct val="200000"/>
              </a:lnSpc>
              <a:buNone/>
            </a:pPr>
            <a:r>
              <a:rPr lang="it-IT" dirty="0" err="1" smtClean="0">
                <a:latin typeface="Georgia" pitchFamily="18" charset="0"/>
              </a:rPr>
              <a:t>Audiencias</a:t>
            </a:r>
            <a:r>
              <a:rPr lang="it-IT" dirty="0" smtClean="0">
                <a:latin typeface="Georgia" pitchFamily="18" charset="0"/>
              </a:rPr>
              <a:t> (tribunali)</a:t>
            </a:r>
          </a:p>
          <a:p>
            <a:pPr algn="just">
              <a:lnSpc>
                <a:spcPct val="200000"/>
              </a:lnSpc>
              <a:buNone/>
            </a:pPr>
            <a:r>
              <a:rPr lang="it-IT" dirty="0" err="1" smtClean="0">
                <a:latin typeface="Georgia" pitchFamily="18" charset="0"/>
              </a:rPr>
              <a:t>Consejos</a:t>
            </a:r>
            <a:r>
              <a:rPr lang="it-IT" dirty="0" smtClean="0">
                <a:latin typeface="Georgia" pitchFamily="18" charset="0"/>
              </a:rPr>
              <a:t> (organi di consulenza per materia e territoriali)</a:t>
            </a:r>
            <a:endParaRPr lang="it-IT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640960" cy="1143000"/>
          </a:xfrm>
        </p:spPr>
        <p:txBody>
          <a:bodyPr>
            <a:normAutofit fontScale="90000"/>
          </a:bodyPr>
          <a:lstStyle/>
          <a:p>
            <a:r>
              <a:rPr lang="it-IT" dirty="0" smtClean="0">
                <a:latin typeface="Georgia" pitchFamily="18" charset="0"/>
              </a:rPr>
              <a:t>Monarchia spagnola XV e XVI secolo</a:t>
            </a:r>
            <a:endParaRPr lang="it-IT" dirty="0">
              <a:latin typeface="Georgia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 algn="ctr">
              <a:buNone/>
            </a:pPr>
            <a:r>
              <a:rPr lang="it-IT" b="1" dirty="0" smtClean="0">
                <a:latin typeface="Georgia" pitchFamily="18" charset="0"/>
              </a:rPr>
              <a:t>Isabella </a:t>
            </a:r>
            <a:r>
              <a:rPr lang="it-IT" b="1" dirty="0" smtClean="0">
                <a:latin typeface="Georgia" pitchFamily="18" charset="0"/>
              </a:rPr>
              <a:t>e </a:t>
            </a:r>
            <a:r>
              <a:rPr lang="it-IT" b="1" dirty="0" smtClean="0">
                <a:latin typeface="Georgia" pitchFamily="18" charset="0"/>
              </a:rPr>
              <a:t>Ferdinando 1469</a:t>
            </a:r>
          </a:p>
          <a:p>
            <a:pPr lvl="0">
              <a:buNone/>
            </a:pPr>
            <a:endParaRPr lang="it-IT" b="1" dirty="0" smtClean="0">
              <a:latin typeface="Georgia" pitchFamily="18" charset="0"/>
            </a:endParaRPr>
          </a:p>
          <a:p>
            <a:pPr lvl="0" algn="ctr">
              <a:buNone/>
            </a:pPr>
            <a:r>
              <a:rPr lang="it-IT" b="1" dirty="0" smtClean="0">
                <a:latin typeface="Georgia" pitchFamily="18" charset="0"/>
              </a:rPr>
              <a:t>l’unione </a:t>
            </a:r>
            <a:r>
              <a:rPr lang="it-IT" b="1" dirty="0" smtClean="0">
                <a:latin typeface="Georgia" pitchFamily="18" charset="0"/>
              </a:rPr>
              <a:t>delle </a:t>
            </a:r>
            <a:r>
              <a:rPr lang="it-IT" b="1" dirty="0" smtClean="0">
                <a:latin typeface="Georgia" pitchFamily="18" charset="0"/>
              </a:rPr>
              <a:t>Corone </a:t>
            </a:r>
            <a:r>
              <a:rPr lang="it-IT" b="1" dirty="0" smtClean="0">
                <a:latin typeface="Georgia" pitchFamily="18" charset="0"/>
              </a:rPr>
              <a:t>di </a:t>
            </a:r>
            <a:endParaRPr lang="it-IT" b="1" dirty="0" smtClean="0">
              <a:latin typeface="Georgia" pitchFamily="18" charset="0"/>
            </a:endParaRPr>
          </a:p>
          <a:p>
            <a:pPr lvl="0" algn="ctr">
              <a:buNone/>
            </a:pPr>
            <a:r>
              <a:rPr lang="it-IT" b="1" dirty="0" smtClean="0">
                <a:latin typeface="Georgia" pitchFamily="18" charset="0"/>
              </a:rPr>
              <a:t>Castiglia </a:t>
            </a:r>
            <a:r>
              <a:rPr lang="it-IT" b="1" dirty="0" smtClean="0">
                <a:latin typeface="Georgia" pitchFamily="18" charset="0"/>
              </a:rPr>
              <a:t>(accentramento) </a:t>
            </a:r>
          </a:p>
          <a:p>
            <a:pPr lvl="0" algn="ctr">
              <a:buNone/>
            </a:pPr>
            <a:r>
              <a:rPr lang="it-IT" b="1" dirty="0" smtClean="0">
                <a:latin typeface="Georgia" pitchFamily="18" charset="0"/>
              </a:rPr>
              <a:t>Aragona </a:t>
            </a:r>
            <a:r>
              <a:rPr lang="it-IT" b="1" dirty="0" smtClean="0">
                <a:latin typeface="Georgia" pitchFamily="18" charset="0"/>
              </a:rPr>
              <a:t>(sistema </a:t>
            </a:r>
            <a:r>
              <a:rPr lang="it-IT" b="1" dirty="0" err="1" smtClean="0">
                <a:latin typeface="Georgia" pitchFamily="18" charset="0"/>
              </a:rPr>
              <a:t>pattizio</a:t>
            </a:r>
            <a:r>
              <a:rPr lang="it-IT" b="1" dirty="0" smtClean="0">
                <a:latin typeface="Georgia" pitchFamily="18" charset="0"/>
              </a:rPr>
              <a:t>) </a:t>
            </a:r>
            <a:endParaRPr lang="it-IT" b="1" dirty="0" smtClean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712968" cy="1143000"/>
          </a:xfrm>
        </p:spPr>
        <p:txBody>
          <a:bodyPr>
            <a:normAutofit/>
          </a:bodyPr>
          <a:lstStyle/>
          <a:p>
            <a:r>
              <a:rPr lang="it-IT" sz="3600" dirty="0" smtClean="0">
                <a:latin typeface="Georgia" pitchFamily="18" charset="0"/>
              </a:rPr>
              <a:t>1492: cacciata </a:t>
            </a:r>
            <a:r>
              <a:rPr lang="it-IT" sz="3600" dirty="0" smtClean="0">
                <a:latin typeface="Georgia" pitchFamily="18" charset="0"/>
              </a:rPr>
              <a:t>ebrei e fine </a:t>
            </a:r>
            <a:r>
              <a:rPr lang="it-IT" sz="3600" i="1" dirty="0" err="1" smtClean="0">
                <a:latin typeface="Georgia" pitchFamily="18" charset="0"/>
              </a:rPr>
              <a:t>reconquista</a:t>
            </a:r>
            <a:endParaRPr lang="it-IT" sz="3600" dirty="0">
              <a:latin typeface="Georgia" pitchFamily="18" charset="0"/>
            </a:endParaRPr>
          </a:p>
        </p:txBody>
      </p:sp>
      <p:pic>
        <p:nvPicPr>
          <p:cNvPr id="4" name="Segnaposto contenuto 6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70170" y="2132856"/>
            <a:ext cx="3365726" cy="3598738"/>
          </a:xfrm>
          <a:prstGeom prst="rect">
            <a:avLst/>
          </a:prstGeom>
        </p:spPr>
      </p:pic>
      <p:pic>
        <p:nvPicPr>
          <p:cNvPr id="5" name="Segnaposto contenuto 7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11960" y="2060848"/>
            <a:ext cx="4718372" cy="3753251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it-IT" dirty="0" smtClean="0"/>
              <a:t/>
            </a:r>
            <a:br>
              <a:rPr lang="it-IT" dirty="0" smtClean="0"/>
            </a:br>
            <a:r>
              <a:rPr lang="it-IT" dirty="0" smtClean="0">
                <a:latin typeface="Georgia" pitchFamily="18" charset="0"/>
              </a:rPr>
              <a:t>Colombo </a:t>
            </a:r>
            <a:r>
              <a:rPr lang="it-IT" dirty="0" smtClean="0">
                <a:latin typeface="Georgia" pitchFamily="18" charset="0"/>
              </a:rPr>
              <a:t>e la scoperta dell’America</a:t>
            </a:r>
            <a:r>
              <a:rPr lang="it-IT" dirty="0" smtClean="0"/>
              <a:t/>
            </a:r>
            <a:br>
              <a:rPr lang="it-IT" dirty="0" smtClean="0"/>
            </a:br>
            <a:endParaRPr lang="it-IT" dirty="0"/>
          </a:p>
        </p:txBody>
      </p:sp>
      <p:pic>
        <p:nvPicPr>
          <p:cNvPr id="4" name="Segnaposto contenuto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27584" y="1600200"/>
            <a:ext cx="7200800" cy="4525963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930226"/>
          </a:xfrm>
        </p:spPr>
        <p:txBody>
          <a:bodyPr>
            <a:normAutofit fontScale="90000"/>
          </a:bodyPr>
          <a:lstStyle/>
          <a:p>
            <a:pPr lvl="0"/>
            <a:r>
              <a:rPr lang="it-IT" sz="3600" dirty="0" smtClean="0">
                <a:latin typeface="Georgia" pitchFamily="18" charset="0"/>
              </a:rPr>
              <a:t>Scoperte geografiche: il </a:t>
            </a:r>
            <a:r>
              <a:rPr lang="it-IT" sz="3600" dirty="0" err="1" smtClean="0">
                <a:latin typeface="Georgia" pitchFamily="18" charset="0"/>
              </a:rPr>
              <a:t>Mediterrano</a:t>
            </a:r>
            <a:r>
              <a:rPr lang="it-IT" sz="3600" dirty="0" smtClean="0">
                <a:latin typeface="Georgia" pitchFamily="18" charset="0"/>
              </a:rPr>
              <a:t>, N</a:t>
            </a:r>
            <a:r>
              <a:rPr lang="it-IT" sz="3600" dirty="0" smtClean="0">
                <a:latin typeface="Georgia" pitchFamily="18" charset="0"/>
              </a:rPr>
              <a:t>ord Atlantico</a:t>
            </a:r>
            <a:r>
              <a:rPr lang="it-IT" sz="3600" dirty="0" smtClean="0">
                <a:latin typeface="Georgia" pitchFamily="18" charset="0"/>
              </a:rPr>
              <a:t>, </a:t>
            </a:r>
            <a:r>
              <a:rPr lang="it-IT" sz="3600" dirty="0" smtClean="0">
                <a:latin typeface="Georgia" pitchFamily="18" charset="0"/>
              </a:rPr>
              <a:t>Sud Atlantico </a:t>
            </a:r>
            <a:r>
              <a:rPr lang="it-IT" sz="3600" dirty="0" smtClean="0">
                <a:latin typeface="Georgia" pitchFamily="18" charset="0"/>
              </a:rPr>
              <a:t>e </a:t>
            </a:r>
            <a:r>
              <a:rPr lang="it-IT" sz="3600" dirty="0" smtClean="0">
                <a:latin typeface="Georgia" pitchFamily="18" charset="0"/>
              </a:rPr>
              <a:t>Oceano Indiano </a:t>
            </a:r>
            <a:r>
              <a:rPr lang="it-IT" sz="3600" dirty="0" smtClean="0">
                <a:latin typeface="Georgia" pitchFamily="18" charset="0"/>
              </a:rPr>
              <a:t>(rotte spagnole e </a:t>
            </a:r>
            <a:r>
              <a:rPr lang="it-IT" sz="3600" dirty="0" smtClean="0">
                <a:latin typeface="Georgia" pitchFamily="18" charset="0"/>
              </a:rPr>
              <a:t>portoghesi, </a:t>
            </a:r>
            <a:r>
              <a:rPr lang="it-IT" sz="3600" b="1" dirty="0" smtClean="0">
                <a:latin typeface="Georgia" pitchFamily="18" charset="0"/>
              </a:rPr>
              <a:t>1580-1640</a:t>
            </a:r>
            <a:r>
              <a:rPr lang="it-IT" sz="3600" dirty="0" smtClean="0">
                <a:latin typeface="Georgia" pitchFamily="18" charset="0"/>
              </a:rPr>
              <a:t>)</a:t>
            </a:r>
            <a:r>
              <a:rPr lang="it-IT" sz="3600" dirty="0" smtClean="0">
                <a:latin typeface="Georgia" pitchFamily="18" charset="0"/>
              </a:rPr>
              <a:t/>
            </a:r>
            <a:br>
              <a:rPr lang="it-IT" sz="3600" dirty="0" smtClean="0">
                <a:latin typeface="Georgia" pitchFamily="18" charset="0"/>
              </a:rPr>
            </a:br>
            <a:endParaRPr lang="it-IT" sz="3600" dirty="0">
              <a:latin typeface="Georgia" pitchFamily="18" charset="0"/>
            </a:endParaRPr>
          </a:p>
        </p:txBody>
      </p:sp>
      <p:pic>
        <p:nvPicPr>
          <p:cNvPr id="4" name="Segnaposto contenuto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5536" y="2132856"/>
            <a:ext cx="8280920" cy="4176464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it-IT" sz="4000" dirty="0" smtClean="0">
                <a:latin typeface="Georgia" pitchFamily="18" charset="0"/>
              </a:rPr>
              <a:t/>
            </a:r>
            <a:br>
              <a:rPr lang="it-IT" sz="4000" dirty="0" smtClean="0">
                <a:latin typeface="Georgia" pitchFamily="18" charset="0"/>
              </a:rPr>
            </a:br>
            <a:r>
              <a:rPr lang="it-IT" sz="4000" dirty="0" smtClean="0">
                <a:latin typeface="Georgia" pitchFamily="18" charset="0"/>
              </a:rPr>
              <a:t>1516-1556</a:t>
            </a:r>
            <a:r>
              <a:rPr lang="it-IT" sz="4000" dirty="0" smtClean="0">
                <a:latin typeface="Georgia" pitchFamily="18" charset="0"/>
              </a:rPr>
              <a:t>: Carlo V – </a:t>
            </a:r>
            <a:r>
              <a:rPr lang="it-IT" sz="4000" u="sng" dirty="0" smtClean="0">
                <a:latin typeface="Georgia" pitchFamily="18" charset="0"/>
              </a:rPr>
              <a:t>impero</a:t>
            </a:r>
            <a:r>
              <a:rPr lang="it-IT" sz="4000" dirty="0" smtClean="0">
                <a:latin typeface="Georgia" pitchFamily="18" charset="0"/>
              </a:rPr>
              <a:t> dove non tramonta MAI il sole </a:t>
            </a:r>
            <a:r>
              <a:rPr lang="it-IT" dirty="0" smtClean="0"/>
              <a:t/>
            </a:r>
            <a:br>
              <a:rPr lang="it-IT" dirty="0" smtClean="0"/>
            </a:br>
            <a:endParaRPr lang="it-IT" dirty="0"/>
          </a:p>
        </p:txBody>
      </p:sp>
      <p:pic>
        <p:nvPicPr>
          <p:cNvPr id="4" name="Segnaposto contenuto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70976" y="1600200"/>
            <a:ext cx="6402048" cy="4525963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4245" y="548680"/>
            <a:ext cx="8698235" cy="55011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276559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egnaposto contenuto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63688" y="620688"/>
            <a:ext cx="5109841" cy="5578475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>
                <a:latin typeface="Georgia" pitchFamily="18" charset="0"/>
              </a:rPr>
              <a:t>Carlo I di Spagna, V dell’Impero</a:t>
            </a:r>
            <a:endParaRPr lang="it-IT" dirty="0">
              <a:latin typeface="Georgia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 algn="ctr">
              <a:buNone/>
            </a:pPr>
            <a:r>
              <a:rPr lang="it-IT" dirty="0" smtClean="0">
                <a:latin typeface="Georgia" pitchFamily="18" charset="0"/>
              </a:rPr>
              <a:t>PROBLEMI</a:t>
            </a:r>
          </a:p>
          <a:p>
            <a:pPr lvl="0">
              <a:lnSpc>
                <a:spcPct val="200000"/>
              </a:lnSpc>
              <a:buFont typeface="Wingdings" pitchFamily="2" charset="2"/>
              <a:buChar char="q"/>
            </a:pPr>
            <a:r>
              <a:rPr lang="it-IT" dirty="0" smtClean="0">
                <a:latin typeface="Georgia" pitchFamily="18" charset="0"/>
              </a:rPr>
              <a:t>Francia – guerre d’Italia e soglio imperiale</a:t>
            </a:r>
          </a:p>
          <a:p>
            <a:pPr lvl="0">
              <a:lnSpc>
                <a:spcPct val="200000"/>
              </a:lnSpc>
              <a:buFont typeface="Wingdings" pitchFamily="2" charset="2"/>
              <a:buChar char="q"/>
            </a:pPr>
            <a:r>
              <a:rPr lang="it-IT" dirty="0" smtClean="0">
                <a:latin typeface="Georgia" pitchFamily="18" charset="0"/>
              </a:rPr>
              <a:t>Riforma protestante – Concilio di Trento</a:t>
            </a:r>
          </a:p>
          <a:p>
            <a:pPr lvl="0">
              <a:lnSpc>
                <a:spcPct val="200000"/>
              </a:lnSpc>
              <a:buFont typeface="Wingdings" pitchFamily="2" charset="2"/>
              <a:buChar char="q"/>
            </a:pPr>
            <a:r>
              <a:rPr lang="it-IT" dirty="0" smtClean="0">
                <a:latin typeface="Georgia" pitchFamily="18" charset="0"/>
              </a:rPr>
              <a:t>Espansionismo ottomano- Vienna</a:t>
            </a:r>
          </a:p>
          <a:p>
            <a:pPr lvl="0">
              <a:buFont typeface="Wingdings" pitchFamily="2" charset="2"/>
              <a:buChar char="q"/>
            </a:pPr>
            <a:endParaRPr lang="it-IT" dirty="0" smtClean="0"/>
          </a:p>
          <a:p>
            <a:pPr>
              <a:buNone/>
            </a:pPr>
            <a:endParaRPr lang="it-IT" dirty="0" smtClean="0"/>
          </a:p>
          <a:p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197</Words>
  <Application>Microsoft Office PowerPoint</Application>
  <PresentationFormat>Presentazione su schermo (4:3)</PresentationFormat>
  <Paragraphs>34</Paragraphs>
  <Slides>12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12</vt:i4>
      </vt:variant>
    </vt:vector>
  </HeadingPairs>
  <TitlesOfParts>
    <vt:vector size="13" baseType="lpstr">
      <vt:lpstr>Tema di Office</vt:lpstr>
      <vt:lpstr>LOTTA PER L’EGEMONIA</vt:lpstr>
      <vt:lpstr>Monarchia spagnola XV e XVI secolo</vt:lpstr>
      <vt:lpstr>1492: cacciata ebrei e fine reconquista</vt:lpstr>
      <vt:lpstr> Colombo e la scoperta dell’America </vt:lpstr>
      <vt:lpstr>Scoperte geografiche: il Mediterrano, Nord Atlantico, Sud Atlantico e Oceano Indiano (rotte spagnole e portoghesi, 1580-1640) </vt:lpstr>
      <vt:lpstr> 1516-1556: Carlo V – impero dove non tramonta MAI il sole  </vt:lpstr>
      <vt:lpstr>Diapositiva 7</vt:lpstr>
      <vt:lpstr>Diapositiva 8</vt:lpstr>
      <vt:lpstr>Carlo I di Spagna, V dell’Impero</vt:lpstr>
      <vt:lpstr>1556-1598: Filippo II </vt:lpstr>
      <vt:lpstr>Due battaglie importanti</vt:lpstr>
      <vt:lpstr>Come si governa un multiple kingdom?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Rafaella Pilo</dc:creator>
  <cp:lastModifiedBy>Rafaella Pilo</cp:lastModifiedBy>
  <cp:revision>7</cp:revision>
  <dcterms:created xsi:type="dcterms:W3CDTF">2022-10-02T08:20:24Z</dcterms:created>
  <dcterms:modified xsi:type="dcterms:W3CDTF">2022-10-02T09:08:54Z</dcterms:modified>
</cp:coreProperties>
</file>