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44" r:id="rId7"/>
    <p:sldMasterId id="2147483768" r:id="rId8"/>
    <p:sldMasterId id="2147483780" r:id="rId9"/>
  </p:sldMasterIdLst>
  <p:notesMasterIdLst>
    <p:notesMasterId r:id="rId32"/>
  </p:notesMasterIdLst>
  <p:sldIdLst>
    <p:sldId id="301" r:id="rId10"/>
    <p:sldId id="257" r:id="rId11"/>
    <p:sldId id="258" r:id="rId12"/>
    <p:sldId id="259" r:id="rId13"/>
    <p:sldId id="260" r:id="rId14"/>
    <p:sldId id="262" r:id="rId15"/>
    <p:sldId id="266" r:id="rId16"/>
    <p:sldId id="268" r:id="rId17"/>
    <p:sldId id="267" r:id="rId18"/>
    <p:sldId id="269" r:id="rId19"/>
    <p:sldId id="270" r:id="rId20"/>
    <p:sldId id="281" r:id="rId21"/>
    <p:sldId id="276" r:id="rId22"/>
    <p:sldId id="279" r:id="rId23"/>
    <p:sldId id="280" r:id="rId24"/>
    <p:sldId id="282" r:id="rId25"/>
    <p:sldId id="283" r:id="rId26"/>
    <p:sldId id="285" r:id="rId27"/>
    <p:sldId id="289" r:id="rId28"/>
    <p:sldId id="291" r:id="rId29"/>
    <p:sldId id="295" r:id="rId30"/>
    <p:sldId id="296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15A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57245-2869-4D8F-BFE8-E4649276F1CB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D600C-59E4-43C5-8788-E9582DD5236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8236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147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32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051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225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383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2823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913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76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177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991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9205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431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858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771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6090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0126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41981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57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1775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2564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5589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6404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5832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9666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9616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9083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72894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38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6705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90812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3239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667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5634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1270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7400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2530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7143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58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6151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1362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2459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85814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668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6874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7143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59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21907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377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7707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9837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570255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85148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9721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6927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5069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9148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1156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52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5376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3088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4728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20581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3322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1497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894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16454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9203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896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647274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9317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12601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980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6745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14115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60357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7828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4588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296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24324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6168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5194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5856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4717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302955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39891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09545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38924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8147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24/10/2022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59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577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35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81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013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78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59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24/10/2022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340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it-IT" i="1" dirty="0" err="1" smtClean="0">
                <a:latin typeface="Georgia" pitchFamily="18" charset="0"/>
              </a:rPr>
              <a:t>Virreyes</a:t>
            </a:r>
            <a:r>
              <a:rPr lang="it-IT" dirty="0" smtClean="0">
                <a:latin typeface="Georgia" pitchFamily="18" charset="0"/>
              </a:rPr>
              <a:t> e </a:t>
            </a:r>
            <a:r>
              <a:rPr lang="it-IT" i="1" dirty="0" err="1" smtClean="0">
                <a:latin typeface="Georgia" pitchFamily="18" charset="0"/>
              </a:rPr>
              <a:t>Audiencias</a:t>
            </a:r>
            <a:endParaRPr lang="it-IT" i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000" i="1" dirty="0" err="1" smtClean="0">
                <a:latin typeface="Georgia" pitchFamily="18" charset="0"/>
              </a:rPr>
              <a:t>Check</a:t>
            </a:r>
            <a:r>
              <a:rPr lang="it-IT" sz="4000" i="1" dirty="0" smtClean="0">
                <a:latin typeface="Georgia" pitchFamily="18" charset="0"/>
              </a:rPr>
              <a:t> and balances </a:t>
            </a:r>
          </a:p>
          <a:p>
            <a:pPr marL="0" indent="0" algn="ctr">
              <a:buNone/>
            </a:pPr>
            <a:r>
              <a:rPr lang="it-IT" sz="4000" dirty="0">
                <a:latin typeface="Georgia" pitchFamily="18" charset="0"/>
              </a:rPr>
              <a:t>t</a:t>
            </a:r>
            <a:r>
              <a:rPr lang="it-IT" sz="4000" dirty="0" smtClean="0">
                <a:latin typeface="Georgia" pitchFamily="18" charset="0"/>
              </a:rPr>
              <a:t>ra le istituzioni dell’antico regime</a:t>
            </a:r>
            <a:endParaRPr lang="it-IT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84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… ministri, </a:t>
            </a:r>
            <a:r>
              <a:rPr lang="it-IT" i="1" dirty="0" err="1" smtClean="0">
                <a:latin typeface="Georgia" pitchFamily="18" charset="0"/>
              </a:rPr>
              <a:t>letrados</a:t>
            </a:r>
            <a:r>
              <a:rPr lang="it-IT" dirty="0" smtClean="0">
                <a:latin typeface="Georgia" pitchFamily="18" charset="0"/>
              </a:rPr>
              <a:t> e viceré…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886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Cristobal Crespi: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vicecanciller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del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Consejo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de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Aragon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Luigi Guglielmo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Moncada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VII duca di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Montalto: presidente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 capitano </a:t>
            </a:r>
            <a:r>
              <a:rPr lang="it-IT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ad interim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</a:t>
            </a:r>
            <a:r>
              <a:rPr lang="it-IT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Sicilia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viceré in Sardegna, viceré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Valencia, un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lungo </a:t>
            </a:r>
            <a:r>
              <a:rPr lang="it-IT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et cetera</a:t>
            </a:r>
          </a:p>
          <a:p>
            <a:pPr marL="0" indent="0">
              <a:buNone/>
            </a:pP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Francisco de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Moura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III marchese di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Castelo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Rodrigo: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ambasciatore a Vienna, viceré in Sardegna, in Catalogna, governatore delle Fiandre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7128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6048672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75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720080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  <a:latin typeface="Georgia" pitchFamily="18" charset="0"/>
              </a:rPr>
              <a:t>Francisco de </a:t>
            </a:r>
            <a:r>
              <a:rPr lang="it-IT" sz="2000" b="1" dirty="0" err="1" smtClean="0">
                <a:solidFill>
                  <a:srgbClr val="002060"/>
                </a:solidFill>
                <a:latin typeface="Georgia" pitchFamily="18" charset="0"/>
              </a:rPr>
              <a:t>Moura</a:t>
            </a:r>
            <a:r>
              <a:rPr lang="it-IT" sz="2000" b="1" dirty="0" smtClean="0">
                <a:solidFill>
                  <a:srgbClr val="002060"/>
                </a:solidFill>
                <a:latin typeface="Georgia" pitchFamily="18" charset="0"/>
              </a:rPr>
              <a:t> y Corte Real, </a:t>
            </a:r>
            <a:r>
              <a:rPr lang="pt-BR" sz="2000" b="1" dirty="0">
                <a:solidFill>
                  <a:srgbClr val="002060"/>
                </a:solidFill>
                <a:latin typeface="Georgia" pitchFamily="18" charset="0"/>
              </a:rPr>
              <a:t>Museu da Quinta das Cruzes (</a:t>
            </a:r>
            <a:r>
              <a:rPr lang="pt-BR" sz="2000" b="1" dirty="0" smtClean="0">
                <a:solidFill>
                  <a:srgbClr val="002060"/>
                </a:solidFill>
                <a:latin typeface="Georgia" pitchFamily="18" charset="0"/>
              </a:rPr>
              <a:t>Funchal</a:t>
            </a:r>
            <a:r>
              <a:rPr lang="pt-BR" sz="2000" b="1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pt-BR" sz="2000" b="1" dirty="0" smtClean="0">
                <a:solidFill>
                  <a:srgbClr val="002060"/>
                </a:solidFill>
                <a:latin typeface="Georgia" pitchFamily="18" charset="0"/>
              </a:rPr>
              <a:t>Madeira), </a:t>
            </a:r>
            <a:r>
              <a:rPr lang="pt-BR" sz="2000" b="1" dirty="0">
                <a:solidFill>
                  <a:srgbClr val="002060"/>
                </a:solidFill>
                <a:latin typeface="Georgia" pitchFamily="18" charset="0"/>
              </a:rPr>
              <a:t>Anónimo</a:t>
            </a:r>
            <a:r>
              <a:rPr lang="pt-BR" sz="2000" b="1" dirty="0" smtClean="0">
                <a:solidFill>
                  <a:srgbClr val="002060"/>
                </a:solidFill>
                <a:latin typeface="Georgia" pitchFamily="18" charset="0"/>
              </a:rPr>
              <a:t>, 1657 circa</a:t>
            </a:r>
            <a:endParaRPr lang="it-IT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877272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6146" name="Picture 2" descr="C:\Users\Rafaella\Desktop\Rafaella lavoro\2011\A. Congressi\A. Cagliari ottobre 2011\Power Point congresso Cagliari\Francisco de Moura Museo Madei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13067"/>
            <a:ext cx="5040560" cy="592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02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Francisco </a:t>
            </a:r>
            <a:r>
              <a:rPr lang="es-ES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de Moura y Mello</a:t>
            </a:r>
            <a:r>
              <a:rPr lang="es-ES" dirty="0"/>
              <a:t/>
            </a:r>
            <a:br>
              <a:rPr lang="es-ES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Ambasciatore a Vienna (1646-56)</a:t>
            </a:r>
          </a:p>
          <a:p>
            <a:pPr marL="0" indent="0">
              <a:buNone/>
            </a:pP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Viceré in Sardegna (1658-61)</a:t>
            </a:r>
          </a:p>
          <a:p>
            <a:pPr marL="0" indent="0">
              <a:buNone/>
            </a:pP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Viceré </a:t>
            </a:r>
            <a:r>
              <a:rPr lang="it-IT" sz="4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 Catalogna (1662-63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</a:t>
            </a:r>
          </a:p>
          <a:p>
            <a:pPr marL="0" indent="0">
              <a:buNone/>
            </a:pP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Governatore delle Fiandre (1664-68</a:t>
            </a:r>
            <a:r>
              <a:rPr lang="it-I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</a:t>
            </a:r>
          </a:p>
          <a:p>
            <a:pPr marL="0" indent="0">
              <a:buNone/>
            </a:pPr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xmlns="" val="60370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331"/>
            <a:ext cx="9144000" cy="762371"/>
          </a:xfrm>
        </p:spPr>
        <p:txBody>
          <a:bodyPr>
            <a:no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Luigi Guglielmo </a:t>
            </a:r>
            <a:r>
              <a:rPr lang="it-IT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Moncada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Gian Giacomo 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Lo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Varco, 1667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r>
              <a:rPr lang="it-IT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it-IT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it-IT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it-IT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pubb</a:t>
            </a:r>
            <a:r>
              <a:rPr lang="it-IT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</a:t>
            </a:r>
            <a:r>
              <a:rPr lang="it-IT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it-IT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 R. </a:t>
            </a:r>
            <a:r>
              <a:rPr lang="it-IT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Termotto</a:t>
            </a:r>
            <a:r>
              <a:rPr lang="it-IT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Collesano. Guida alla Chiesa Madre Basilica di S. Pietro, </a:t>
            </a:r>
            <a:r>
              <a:rPr lang="it-IT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fotografie </a:t>
            </a:r>
            <a:r>
              <a:rPr lang="it-IT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 Vincenzo Anselmo, Notiziario Parrocchiale Insieme, Collesano </a:t>
            </a:r>
            <a:r>
              <a:rPr lang="it-IT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2010)</a:t>
            </a:r>
            <a:r>
              <a:rPr lang="it-IT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it-IT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it-IT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2"/>
            <a:ext cx="8229600" cy="6093297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6" name="Picture 2" descr="C:\Users\Rafaella\Desktop\Rafaella lavoro\2011\A. Congressi\A. Cagliari ottobre 2011\Power Point congresso Cagliari\AE35-0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5070" y="764703"/>
            <a:ext cx="5237210" cy="605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6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Georgia" pitchFamily="18" charset="0"/>
              </a:rPr>
              <a:t>Luigi Guglielmo </a:t>
            </a:r>
            <a:r>
              <a:rPr lang="it-IT" dirty="0" err="1" smtClean="0">
                <a:solidFill>
                  <a:schemeClr val="bg1"/>
                </a:solidFill>
                <a:latin typeface="Georgia" pitchFamily="18" charset="0"/>
              </a:rPr>
              <a:t>Moncada</a:t>
            </a:r>
            <a:endParaRPr lang="it-IT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6064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Presidente </a:t>
            </a:r>
            <a:r>
              <a:rPr lang="it-IT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ad interim </a:t>
            </a: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Sicilia (1632-35)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Viceré in Sardegna (1644-49)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Viceré a Valencia (1652-58)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Mayordomo</a:t>
            </a: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mayor</a:t>
            </a: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della regina Marianna (1663)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Membro del </a:t>
            </a:r>
            <a:r>
              <a:rPr lang="it-IT" sz="40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Consejo</a:t>
            </a:r>
            <a:r>
              <a:rPr lang="it-IT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de </a:t>
            </a:r>
            <a:r>
              <a:rPr lang="it-IT" sz="40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Estado</a:t>
            </a:r>
            <a:r>
              <a:rPr lang="it-IT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(1666)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cardinale (1667)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9569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08012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“Les </a:t>
            </a:r>
            <a:r>
              <a:rPr lang="es-E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Liaisons </a:t>
            </a:r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Dangereuses”:</a:t>
            </a:r>
            <a:b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il </a:t>
            </a:r>
            <a:r>
              <a:rPr lang="es-E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caso </a:t>
            </a:r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Cagliari-Valencia-Madrid</a:t>
            </a:r>
            <a:endParaRPr lang="it-IT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Duque</a:t>
            </a:r>
            <a:r>
              <a:rPr lang="it-I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de Montalto a Valencia</a:t>
            </a:r>
          </a:p>
          <a:p>
            <a:pPr marL="0" indent="0">
              <a:buNone/>
            </a:pP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Marqués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de </a:t>
            </a:r>
            <a:r>
              <a:rPr lang="it-IT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Castelo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Rodrigo a Cagliari</a:t>
            </a:r>
          </a:p>
          <a:p>
            <a:pPr marL="0" indent="0">
              <a:buNone/>
            </a:pP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Cristóbal </a:t>
            </a:r>
            <a:r>
              <a:rPr lang="it-IT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Crespí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a Madrid</a:t>
            </a:r>
          </a:p>
        </p:txBody>
      </p:sp>
    </p:spTree>
    <p:extLst>
      <p:ext uri="{BB962C8B-B14F-4D97-AF65-F5344CB8AC3E}">
        <p14:creationId xmlns:p14="http://schemas.microsoft.com/office/powerpoint/2010/main" xmlns="" val="178094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bg1"/>
                </a:solidFill>
                <a:latin typeface="Georgia" pitchFamily="18" charset="0"/>
              </a:rPr>
              <a:t>«interferenze private» </a:t>
            </a:r>
            <a:r>
              <a:rPr lang="it-IT" sz="2400" dirty="0">
                <a:solidFill>
                  <a:schemeClr val="bg1"/>
                </a:solidFill>
                <a:latin typeface="Georgia" pitchFamily="18" charset="0"/>
              </a:rPr>
              <a:t>&amp;</a:t>
            </a:r>
            <a:r>
              <a:rPr lang="it-IT" sz="2400" dirty="0" smtClean="0">
                <a:solidFill>
                  <a:schemeClr val="bg1"/>
                </a:solidFill>
                <a:latin typeface="Georgia" pitchFamily="18" charset="0"/>
              </a:rPr>
              <a:t> «equilibrio istituzionale»</a:t>
            </a:r>
            <a:r>
              <a:rPr lang="it-IT" sz="2400" dirty="0" smtClean="0">
                <a:latin typeface="Georgia" pitchFamily="18" charset="0"/>
              </a:rPr>
              <a:t>»</a:t>
            </a:r>
            <a:endParaRPr lang="it-IT" sz="24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692696"/>
            <a:ext cx="8765256" cy="5981352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810444"/>
            <a:ext cx="3168352" cy="276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3312368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84672"/>
            <a:ext cx="3275856" cy="278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813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AHN, Madrid: </a:t>
            </a:r>
            <a:r>
              <a:rPr lang="it-IT" dirty="0" err="1" smtClean="0">
                <a:latin typeface="Georgia" pitchFamily="18" charset="0"/>
              </a:rPr>
              <a:t>Moncada</a:t>
            </a:r>
            <a:r>
              <a:rPr lang="it-IT" dirty="0" smtClean="0">
                <a:latin typeface="Georgia" pitchFamily="18" charset="0"/>
              </a:rPr>
              <a:t> - Castel Rodrigo, Real de Valencia, 2 de </a:t>
            </a:r>
            <a:r>
              <a:rPr lang="it-IT" dirty="0" err="1" smtClean="0">
                <a:latin typeface="Georgia" pitchFamily="18" charset="0"/>
              </a:rPr>
              <a:t>mayo</a:t>
            </a:r>
            <a:r>
              <a:rPr lang="it-IT" dirty="0" smtClean="0">
                <a:latin typeface="Georgia" pitchFamily="18" charset="0"/>
              </a:rPr>
              <a:t> de 1658:</a:t>
            </a:r>
          </a:p>
          <a:p>
            <a:pPr marL="0" indent="0">
              <a:buNone/>
            </a:pPr>
            <a:endParaRPr lang="es-ES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es-ES" dirty="0" smtClean="0">
                <a:latin typeface="Georgia" pitchFamily="18" charset="0"/>
              </a:rPr>
              <a:t>“</a:t>
            </a:r>
            <a:r>
              <a:rPr lang="es-ES" dirty="0">
                <a:latin typeface="Georgia" pitchFamily="18" charset="0"/>
              </a:rPr>
              <a:t>sabrá Vuestra Excelencia resucitar </a:t>
            </a:r>
            <a:r>
              <a:rPr lang="es-ES" dirty="0" smtClean="0">
                <a:latin typeface="Georgia" pitchFamily="18" charset="0"/>
              </a:rPr>
              <a:t>ese cadaver</a:t>
            </a:r>
            <a:r>
              <a:rPr lang="es-ES" dirty="0">
                <a:latin typeface="Georgia" pitchFamily="18" charset="0"/>
              </a:rPr>
              <a:t>”</a:t>
            </a:r>
            <a:endParaRPr lang="it-IT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 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35243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309937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6678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48072"/>
          </a:xfrm>
        </p:spPr>
        <p:txBody>
          <a:bodyPr>
            <a:noAutofit/>
          </a:bodyPr>
          <a:lstStyle/>
          <a:p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Moncada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sobre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Crespí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it-IT" sz="3600" dirty="0" smtClean="0">
                <a:latin typeface="Georgia" pitchFamily="18" charset="0"/>
              </a:rPr>
              <a:t>AHN, Madrid. </a:t>
            </a:r>
            <a:r>
              <a:rPr lang="it-IT" sz="3600" dirty="0" err="1" smtClean="0">
                <a:latin typeface="Georgia" pitchFamily="18" charset="0"/>
              </a:rPr>
              <a:t>Moncada</a:t>
            </a:r>
            <a:r>
              <a:rPr lang="it-IT" sz="3600" dirty="0" smtClean="0">
                <a:latin typeface="Georgia" pitchFamily="18" charset="0"/>
              </a:rPr>
              <a:t> - Castel Rodrigo, </a:t>
            </a:r>
            <a:r>
              <a:rPr lang="es-ES" sz="3600" dirty="0">
                <a:latin typeface="Georgia" pitchFamily="18" charset="0"/>
              </a:rPr>
              <a:t>Real de Valencia, 15 mayo </a:t>
            </a:r>
            <a:r>
              <a:rPr lang="es-ES" sz="3600" dirty="0" smtClean="0">
                <a:latin typeface="Georgia" pitchFamily="18" charset="0"/>
              </a:rPr>
              <a:t>1658:</a:t>
            </a: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it-IT" sz="3600" dirty="0" smtClean="0">
                <a:latin typeface="Georgia" pitchFamily="18" charset="0"/>
              </a:rPr>
              <a:t>«Al </a:t>
            </a:r>
            <a:r>
              <a:rPr lang="it-IT" sz="3600" dirty="0" err="1">
                <a:latin typeface="Georgia" pitchFamily="18" charset="0"/>
              </a:rPr>
              <a:t>vicecanciller</a:t>
            </a:r>
            <a:r>
              <a:rPr lang="it-IT" sz="3600" dirty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escribo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>
                <a:latin typeface="Georgia" pitchFamily="18" charset="0"/>
              </a:rPr>
              <a:t>ponderandole quanto se </a:t>
            </a:r>
            <a:r>
              <a:rPr lang="it-IT" sz="3600" dirty="0" err="1">
                <a:latin typeface="Georgia" pitchFamily="18" charset="0"/>
              </a:rPr>
              <a:t>necesita</a:t>
            </a:r>
            <a:r>
              <a:rPr lang="it-IT" sz="3600" dirty="0">
                <a:latin typeface="Georgia" pitchFamily="18" charset="0"/>
              </a:rPr>
              <a:t> de su </a:t>
            </a:r>
            <a:r>
              <a:rPr lang="it-IT" sz="3600" dirty="0" err="1" smtClean="0">
                <a:latin typeface="Georgia" pitchFamily="18" charset="0"/>
              </a:rPr>
              <a:t>protección</a:t>
            </a:r>
            <a:r>
              <a:rPr lang="it-IT" sz="3600" dirty="0" smtClean="0">
                <a:latin typeface="Georgia" pitchFamily="18" charset="0"/>
              </a:rPr>
              <a:t> para </a:t>
            </a:r>
            <a:r>
              <a:rPr lang="it-IT" sz="3600" dirty="0" err="1">
                <a:latin typeface="Georgia" pitchFamily="18" charset="0"/>
              </a:rPr>
              <a:t>que</a:t>
            </a:r>
            <a:r>
              <a:rPr lang="it-IT" sz="3600" dirty="0">
                <a:latin typeface="Georgia" pitchFamily="18" charset="0"/>
              </a:rPr>
              <a:t> </a:t>
            </a:r>
            <a:r>
              <a:rPr lang="it-IT" sz="3600" dirty="0" err="1">
                <a:latin typeface="Georgia" pitchFamily="18" charset="0"/>
              </a:rPr>
              <a:t>obre</a:t>
            </a:r>
            <a:r>
              <a:rPr lang="it-IT" sz="3600" dirty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Vuestra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Excelencia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>
                <a:latin typeface="Georgia" pitchFamily="18" charset="0"/>
              </a:rPr>
              <a:t>en </a:t>
            </a:r>
            <a:r>
              <a:rPr lang="it-IT" sz="3600" dirty="0" err="1">
                <a:latin typeface="Georgia" pitchFamily="18" charset="0"/>
              </a:rPr>
              <a:t>ese</a:t>
            </a:r>
            <a:r>
              <a:rPr lang="it-IT" sz="3600" dirty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Reyno</a:t>
            </a:r>
            <a:r>
              <a:rPr lang="it-IT" sz="3600" dirty="0" smtClean="0">
                <a:latin typeface="Georgia" pitchFamily="18" charset="0"/>
              </a:rPr>
              <a:t>».</a:t>
            </a:r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1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  <a:solidFill>
            <a:srgbClr val="E515A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chemeClr val="bg1">
                    <a:lumMod val="75000"/>
                  </a:schemeClr>
                </a:solidFill>
                <a:latin typeface="Georgia" pitchFamily="18" charset="0"/>
              </a:rPr>
              <a:t>Viceré:</a:t>
            </a:r>
            <a:r>
              <a:rPr lang="es-ES" dirty="0"/>
              <a:t/>
            </a:r>
            <a:br>
              <a:rPr lang="es-ES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u="sng" dirty="0" smtClean="0">
                <a:latin typeface="Georgia" pitchFamily="18" charset="0"/>
              </a:rPr>
              <a:t>Chi erano</a:t>
            </a:r>
            <a:r>
              <a:rPr lang="es-ES" dirty="0" smtClean="0">
                <a:latin typeface="Georgia" pitchFamily="18" charset="0"/>
              </a:rPr>
              <a:t>: membri dell’ </a:t>
            </a:r>
            <a:r>
              <a:rPr lang="es-ES" dirty="0">
                <a:latin typeface="Georgia" pitchFamily="18" charset="0"/>
              </a:rPr>
              <a:t>alta/media </a:t>
            </a:r>
            <a:r>
              <a:rPr lang="es-ES" dirty="0" smtClean="0">
                <a:latin typeface="Georgia" pitchFamily="18" charset="0"/>
              </a:rPr>
              <a:t>nobiltà; esperti militari; persone che era opportuno allontanare da Madrid; </a:t>
            </a:r>
            <a:endParaRPr lang="es-ES" dirty="0">
              <a:latin typeface="Georgia" pitchFamily="18" charset="0"/>
            </a:endParaRPr>
          </a:p>
          <a:p>
            <a:pPr marL="0" indent="0">
              <a:buNone/>
            </a:pPr>
            <a:r>
              <a:rPr lang="es-ES" u="sng" dirty="0" smtClean="0">
                <a:latin typeface="Georgia" pitchFamily="18" charset="0"/>
              </a:rPr>
              <a:t>Istruzioni</a:t>
            </a:r>
            <a:r>
              <a:rPr lang="es-ES" dirty="0" smtClean="0">
                <a:latin typeface="Georgia" pitchFamily="18" charset="0"/>
              </a:rPr>
              <a:t>: strumento politico attraverso cui il  re limitava l’azione del viceré </a:t>
            </a:r>
            <a:endParaRPr lang="es-ES" dirty="0">
              <a:latin typeface="Georgia" pitchFamily="18" charset="0"/>
            </a:endParaRPr>
          </a:p>
          <a:p>
            <a:pPr marL="0" indent="0">
              <a:buNone/>
            </a:pPr>
            <a:r>
              <a:rPr lang="es-ES" u="sng" dirty="0" smtClean="0">
                <a:latin typeface="Georgia" pitchFamily="18" charset="0"/>
              </a:rPr>
              <a:t>Funzioni</a:t>
            </a:r>
            <a:r>
              <a:rPr lang="es-ES" dirty="0" smtClean="0">
                <a:latin typeface="Georgia" pitchFamily="18" charset="0"/>
              </a:rPr>
              <a:t>: </a:t>
            </a:r>
            <a:r>
              <a:rPr lang="es-ES" i="1" dirty="0">
                <a:latin typeface="Georgia" pitchFamily="18" charset="0"/>
              </a:rPr>
              <a:t>alter ego </a:t>
            </a:r>
            <a:r>
              <a:rPr lang="es-ES" dirty="0">
                <a:latin typeface="Georgia" pitchFamily="18" charset="0"/>
              </a:rPr>
              <a:t>del </a:t>
            </a:r>
            <a:r>
              <a:rPr lang="es-ES" dirty="0" smtClean="0">
                <a:latin typeface="Georgia" pitchFamily="18" charset="0"/>
              </a:rPr>
              <a:t>sovrano, ha competenze in tutte le materie di governo (potere militare, amministrativo, giuridico) su una provincia per 3 anni.</a:t>
            </a:r>
            <a:endParaRPr lang="es-ES" dirty="0">
              <a:latin typeface="Georgia" pitchFamily="18" charset="0"/>
            </a:endParaRP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603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552728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sz="2700" dirty="0" smtClean="0">
                <a:latin typeface="Georgia" pitchFamily="18" charset="0"/>
              </a:rPr>
              <a:t>Cristóbal </a:t>
            </a:r>
            <a:r>
              <a:rPr lang="it-IT" sz="2700" dirty="0" err="1" smtClean="0">
                <a:latin typeface="Georgia" pitchFamily="18" charset="0"/>
              </a:rPr>
              <a:t>Crespí</a:t>
            </a:r>
            <a:r>
              <a:rPr lang="es-ES" sz="2700" dirty="0" smtClean="0">
                <a:latin typeface="Georgia" pitchFamily="18" charset="0"/>
              </a:rPr>
              <a:t> - Moncada a proposito del viceregno </a:t>
            </a:r>
            <a:r>
              <a:rPr lang="es-ES" sz="2700" dirty="0">
                <a:latin typeface="Georgia" pitchFamily="18" charset="0"/>
              </a:rPr>
              <a:t>sardo di Castel Rodrigo, Madrid, 31 luglio 1658:</a:t>
            </a:r>
            <a:br>
              <a:rPr lang="es-ES" sz="2700" dirty="0">
                <a:latin typeface="Georgia" pitchFamily="18" charset="0"/>
              </a:rPr>
            </a:br>
            <a:r>
              <a:rPr lang="es-ES" sz="3100" dirty="0">
                <a:latin typeface="Georgia" pitchFamily="18" charset="0"/>
              </a:rPr>
              <a:t>“Lo que obra en la </a:t>
            </a:r>
            <a:r>
              <a:rPr lang="es-ES" sz="3100" dirty="0" smtClean="0">
                <a:latin typeface="Georgia" pitchFamily="18" charset="0"/>
              </a:rPr>
              <a:t>administración de </a:t>
            </a:r>
            <a:r>
              <a:rPr lang="es-ES" sz="3100" dirty="0">
                <a:latin typeface="Georgia" pitchFamily="18" charset="0"/>
              </a:rPr>
              <a:t>la justicia, socorro y </a:t>
            </a:r>
            <a:r>
              <a:rPr lang="es-ES" sz="3100" dirty="0" smtClean="0">
                <a:latin typeface="Georgia" pitchFamily="18" charset="0"/>
              </a:rPr>
              <a:t>disposición de </a:t>
            </a:r>
            <a:r>
              <a:rPr lang="es-ES" sz="3100" dirty="0">
                <a:latin typeface="Georgia" pitchFamily="18" charset="0"/>
              </a:rPr>
              <a:t>las galeras y lo </a:t>
            </a:r>
            <a:r>
              <a:rPr lang="es-ES" sz="3100" dirty="0" smtClean="0">
                <a:latin typeface="Georgia" pitchFamily="18" charset="0"/>
              </a:rPr>
              <a:t>demás que </a:t>
            </a:r>
            <a:r>
              <a:rPr lang="es-ES" sz="3100" dirty="0">
                <a:latin typeface="Georgia" pitchFamily="18" charset="0"/>
              </a:rPr>
              <a:t>toca al govierno cierto que es admirable y maravilloso a mi me parece que hace imposibles</a:t>
            </a:r>
            <a:r>
              <a:rPr lang="es-ES" sz="3100" dirty="0" smtClean="0">
                <a:latin typeface="Georgia" pitchFamily="18" charset="0"/>
              </a:rPr>
              <a:t>”.</a:t>
            </a:r>
            <a:r>
              <a:rPr lang="es-ES" sz="3100" dirty="0">
                <a:latin typeface="Georgia" pitchFamily="18" charset="0"/>
              </a:rPr>
              <a:t/>
            </a:r>
            <a:br>
              <a:rPr lang="es-ES" sz="3100" dirty="0">
                <a:latin typeface="Georgia" pitchFamily="18" charset="0"/>
              </a:rPr>
            </a:br>
            <a:r>
              <a:rPr lang="es-ES" sz="2700" dirty="0">
                <a:latin typeface="Georgia" pitchFamily="18" charset="0"/>
              </a:rPr>
              <a:t/>
            </a:r>
            <a:br>
              <a:rPr lang="es-ES" sz="2700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sz="2000" dirty="0" smtClean="0">
                <a:latin typeface="Georgia" pitchFamily="18" charset="0"/>
              </a:rPr>
              <a:t/>
            </a:r>
            <a:br>
              <a:rPr lang="it-IT" sz="2000" dirty="0" smtClean="0">
                <a:latin typeface="Georgia" pitchFamily="18" charset="0"/>
              </a:rPr>
            </a:br>
            <a:r>
              <a:rPr lang="it-IT" sz="2000" dirty="0">
                <a:latin typeface="Georgia" pitchFamily="18" charset="0"/>
              </a:rPr>
              <a:t/>
            </a:r>
            <a:br>
              <a:rPr lang="it-IT" sz="2000" dirty="0">
                <a:latin typeface="Georgia" pitchFamily="18" charset="0"/>
              </a:rPr>
            </a:br>
            <a:r>
              <a:rPr lang="it-IT" sz="2000" dirty="0" smtClean="0">
                <a:latin typeface="Georgia" pitchFamily="18" charset="0"/>
              </a:rPr>
              <a:t/>
            </a:r>
            <a:br>
              <a:rPr lang="it-IT" sz="2000" dirty="0" smtClean="0">
                <a:latin typeface="Georgia" pitchFamily="18" charset="0"/>
              </a:rPr>
            </a:br>
            <a:r>
              <a:rPr lang="it-IT" sz="2000" dirty="0" smtClean="0">
                <a:latin typeface="Georgia" pitchFamily="18" charset="0"/>
              </a:rPr>
              <a:t/>
            </a:r>
            <a:br>
              <a:rPr lang="it-IT" sz="2000" dirty="0" smtClean="0">
                <a:latin typeface="Georgia" pitchFamily="18" charset="0"/>
              </a:rPr>
            </a:br>
            <a:r>
              <a:rPr lang="it-IT" sz="2000" dirty="0" smtClean="0">
                <a:latin typeface="Georgia" pitchFamily="18" charset="0"/>
              </a:rPr>
              <a:t/>
            </a:r>
            <a:br>
              <a:rPr lang="it-IT" sz="2000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endParaRPr lang="it-IT" dirty="0">
              <a:latin typeface="Georg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273425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8640"/>
            <a:ext cx="3309937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5893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… ma…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latin typeface="Georgia" pitchFamily="18" charset="0"/>
              </a:rPr>
              <a:t>B.C.S.C., Valladolid. Cristóbal - Juan Crespí, Madrid 3 luglio 1658:</a:t>
            </a:r>
          </a:p>
          <a:p>
            <a:pPr marL="0" indent="0">
              <a:buNone/>
            </a:pPr>
            <a:endParaRPr lang="es-ES" dirty="0" smtClean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Georgia" pitchFamily="18" charset="0"/>
              </a:rPr>
              <a:t>“(…) </a:t>
            </a:r>
            <a:r>
              <a:rPr lang="es-ES" dirty="0">
                <a:latin typeface="Georgia" pitchFamily="18" charset="0"/>
              </a:rPr>
              <a:t>Siento mucho el despecho con que veo al </a:t>
            </a:r>
            <a:r>
              <a:rPr lang="es-ES" dirty="0" smtClean="0">
                <a:latin typeface="Georgia" pitchFamily="18" charset="0"/>
              </a:rPr>
              <a:t>Señor Duque </a:t>
            </a:r>
            <a:r>
              <a:rPr lang="es-ES" dirty="0">
                <a:latin typeface="Georgia" pitchFamily="18" charset="0"/>
              </a:rPr>
              <a:t>de Montalto y creo que no tiene razón. La voluntad está siempre de su parte, y mi ánimo se hallará siempre a su servicio </a:t>
            </a:r>
            <a:r>
              <a:rPr lang="es-ES" dirty="0" smtClean="0">
                <a:latin typeface="Georgia" pitchFamily="18" charset="0"/>
              </a:rPr>
              <a:t>(...); </a:t>
            </a:r>
            <a:r>
              <a:rPr lang="es-ES" dirty="0">
                <a:latin typeface="Georgia" pitchFamily="18" charset="0"/>
              </a:rPr>
              <a:t>pero en las materias que </a:t>
            </a:r>
            <a:r>
              <a:rPr lang="es-ES" dirty="0" smtClean="0">
                <a:latin typeface="Georgia" pitchFamily="18" charset="0"/>
              </a:rPr>
              <a:t>ahora </a:t>
            </a:r>
            <a:r>
              <a:rPr lang="es-ES" dirty="0">
                <a:latin typeface="Georgia" pitchFamily="18" charset="0"/>
              </a:rPr>
              <a:t>se han ofrecido no ha sido posible que </a:t>
            </a:r>
            <a:r>
              <a:rPr lang="es-ES" dirty="0" smtClean="0">
                <a:latin typeface="Georgia" pitchFamily="18" charset="0"/>
              </a:rPr>
              <a:t>conformasemos </a:t>
            </a:r>
            <a:r>
              <a:rPr lang="es-ES" dirty="0">
                <a:latin typeface="Georgia" pitchFamily="18" charset="0"/>
              </a:rPr>
              <a:t>con su </a:t>
            </a:r>
            <a:r>
              <a:rPr lang="es-ES" dirty="0" smtClean="0">
                <a:latin typeface="Georgia" pitchFamily="18" charset="0"/>
              </a:rPr>
              <a:t>dictamen”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06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/>
          <a:p>
            <a:r>
              <a:rPr lang="it-IT" sz="3600" dirty="0" err="1" smtClean="0">
                <a:latin typeface="Georgia" pitchFamily="18" charset="0"/>
              </a:rPr>
              <a:t>Moncada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sobre</a:t>
            </a:r>
            <a:r>
              <a:rPr lang="it-IT" sz="3600" dirty="0" smtClean="0">
                <a:latin typeface="Georgia" pitchFamily="18" charset="0"/>
              </a:rPr>
              <a:t> </a:t>
            </a:r>
            <a:r>
              <a:rPr lang="it-IT" sz="3600" dirty="0" err="1" smtClean="0">
                <a:latin typeface="Georgia" pitchFamily="18" charset="0"/>
              </a:rPr>
              <a:t>Crespí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620688"/>
            <a:ext cx="8856984" cy="62373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AHN, Madrid. Moncada–Castel Rodrigo, Madrid, 7 de diciembre de 1658: </a:t>
            </a:r>
          </a:p>
          <a:p>
            <a:pPr marL="0" indent="0" algn="just">
              <a:buNone/>
            </a:pPr>
            <a:r>
              <a:rPr lang="es-ES" sz="2800" dirty="0" smtClean="0">
                <a:latin typeface="Georgia" pitchFamily="18" charset="0"/>
              </a:rPr>
              <a:t>“</a:t>
            </a:r>
            <a:r>
              <a:rPr lang="es-ES" dirty="0" smtClean="0">
                <a:latin typeface="Georgia" pitchFamily="18" charset="0"/>
              </a:rPr>
              <a:t>Sólo </a:t>
            </a:r>
            <a:r>
              <a:rPr lang="es-ES" dirty="0">
                <a:latin typeface="Georgia" pitchFamily="18" charset="0"/>
              </a:rPr>
              <a:t>el Consejo de </a:t>
            </a:r>
            <a:r>
              <a:rPr lang="es-ES" dirty="0" smtClean="0">
                <a:latin typeface="Georgia" pitchFamily="18" charset="0"/>
              </a:rPr>
              <a:t>Aragón tracta </a:t>
            </a:r>
            <a:r>
              <a:rPr lang="es-ES" dirty="0">
                <a:latin typeface="Georgia" pitchFamily="18" charset="0"/>
              </a:rPr>
              <a:t>de hacerme pesadumbres y el vicecanciller </a:t>
            </a:r>
            <a:r>
              <a:rPr lang="es-ES" dirty="0" smtClean="0">
                <a:latin typeface="Georgia" pitchFamily="18" charset="0"/>
              </a:rPr>
              <a:t>es </a:t>
            </a:r>
            <a:r>
              <a:rPr lang="es-ES" dirty="0">
                <a:latin typeface="Georgia" pitchFamily="18" charset="0"/>
              </a:rPr>
              <a:t>el alma de todos estos movimientos, haviendo rompido las obligaciones de la </a:t>
            </a:r>
            <a:r>
              <a:rPr lang="es-ES" b="1" dirty="0" smtClean="0">
                <a:latin typeface="Georgia" pitchFamily="18" charset="0"/>
              </a:rPr>
              <a:t>amistad</a:t>
            </a:r>
            <a:r>
              <a:rPr lang="es-ES" sz="2800" dirty="0" smtClean="0">
                <a:latin typeface="Georgia" pitchFamily="18" charset="0"/>
              </a:rPr>
              <a:t>”. </a:t>
            </a:r>
          </a:p>
          <a:p>
            <a:pPr marL="0" indent="0" algn="just">
              <a:buNone/>
            </a:pPr>
            <a:r>
              <a:rPr lang="es-ES" sz="2800" dirty="0" smtClean="0">
                <a:latin typeface="Georgia" pitchFamily="18" charset="0"/>
              </a:rPr>
              <a:t>(Doc. già cit. in Guía Marín, 1997)</a:t>
            </a:r>
          </a:p>
          <a:p>
            <a:pPr marL="0" indent="0" algn="just">
              <a:buNone/>
            </a:pPr>
            <a:endParaRPr lang="es-ES" sz="2800" dirty="0" smtClean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AHN, Madrid. Moncada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– Castel Rodrigo, Madrid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28 de marzo de 1659:</a:t>
            </a:r>
          </a:p>
          <a:p>
            <a:pPr marL="0" indent="0" algn="just">
              <a:buNone/>
            </a:pPr>
            <a:r>
              <a:rPr lang="es-ES" dirty="0" smtClean="0">
                <a:latin typeface="Georgia" pitchFamily="18" charset="0"/>
              </a:rPr>
              <a:t>“</a:t>
            </a:r>
            <a:r>
              <a:rPr lang="es-ES" dirty="0">
                <a:latin typeface="Georgia" pitchFamily="18" charset="0"/>
              </a:rPr>
              <a:t>sólo temo la ceniza del </a:t>
            </a:r>
            <a:r>
              <a:rPr lang="es-ES" dirty="0" smtClean="0">
                <a:latin typeface="Georgia" pitchFamily="18" charset="0"/>
              </a:rPr>
              <a:t>vicecanciller </a:t>
            </a:r>
            <a:r>
              <a:rPr lang="es-ES" dirty="0">
                <a:latin typeface="Georgia" pitchFamily="18" charset="0"/>
              </a:rPr>
              <a:t>cuia </a:t>
            </a:r>
            <a:r>
              <a:rPr lang="es-ES" b="1" dirty="0">
                <a:latin typeface="Georgia" pitchFamily="18" charset="0"/>
              </a:rPr>
              <a:t>amistad</a:t>
            </a:r>
            <a:r>
              <a:rPr lang="es-ES" dirty="0">
                <a:latin typeface="Georgia" pitchFamily="18" charset="0"/>
              </a:rPr>
              <a:t> no ha sido durable con nadie”</a:t>
            </a:r>
            <a:endParaRPr lang="es-ES" dirty="0" smtClean="0">
              <a:latin typeface="Georgia" pitchFamily="18" charset="0"/>
            </a:endParaRPr>
          </a:p>
          <a:p>
            <a:pPr marL="0" indent="0" algn="just">
              <a:buNone/>
            </a:pPr>
            <a:endParaRPr lang="es-ES" sz="2800" dirty="0" smtClean="0">
              <a:latin typeface="Georgia" pitchFamily="18" charset="0"/>
            </a:endParaRPr>
          </a:p>
          <a:p>
            <a:pPr marL="0" indent="0" algn="just">
              <a:buNone/>
            </a:pPr>
            <a:endParaRPr lang="it-IT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58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bg1">
              <a:lumMod val="75000"/>
            </a:schemeClr>
          </a:solidFill>
          <a:ln>
            <a:solidFill>
              <a:srgbClr val="E515AF"/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E515AF"/>
                </a:solidFill>
                <a:latin typeface="Georgia" pitchFamily="18" charset="0"/>
              </a:rPr>
              <a:t>… ma …</a:t>
            </a:r>
            <a:endParaRPr lang="it-IT" dirty="0">
              <a:solidFill>
                <a:srgbClr val="E515AF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33123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4000" dirty="0" smtClean="0">
                <a:latin typeface="Georgia" pitchFamily="18" charset="0"/>
              </a:rPr>
              <a:t>Alla domanda:</a:t>
            </a:r>
          </a:p>
          <a:p>
            <a:pPr marL="0" indent="0" algn="just">
              <a:buNone/>
            </a:pPr>
            <a:r>
              <a:rPr lang="es-ES" sz="4000" dirty="0" smtClean="0">
                <a:latin typeface="Georgia" pitchFamily="18" charset="0"/>
              </a:rPr>
              <a:t>“Chi era il viceré? Quali erano le sue funzioni?”</a:t>
            </a:r>
            <a:endParaRPr lang="es-ES" sz="4000" dirty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4000" dirty="0" smtClean="0">
                <a:latin typeface="Georgia" pitchFamily="18" charset="0"/>
              </a:rPr>
              <a:t>La risposta più opportuna è:</a:t>
            </a:r>
          </a:p>
          <a:p>
            <a:pPr marL="0" indent="0" algn="just">
              <a:buNone/>
            </a:pPr>
            <a:r>
              <a:rPr lang="es-ES" sz="4000" dirty="0" smtClean="0">
                <a:latin typeface="Georgia" pitchFamily="18" charset="0"/>
              </a:rPr>
              <a:t> “Dipende dal viceré!”</a:t>
            </a:r>
            <a:endParaRPr lang="es-ES" sz="4000" dirty="0">
              <a:latin typeface="Georgia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1934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08112"/>
          </a:xfrm>
          <a:solidFill>
            <a:srgbClr val="FFFF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</a:rPr>
              <a:t>Approccio sociologico alla storia istituzionale:</a:t>
            </a:r>
            <a:r>
              <a:rPr lang="es-ES" dirty="0"/>
              <a:t/>
            </a:r>
            <a:br>
              <a:rPr lang="es-ES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latin typeface="Georgia" pitchFamily="18" charset="0"/>
              </a:rPr>
              <a:t>Molti fattori condizionano il potere effettivo del viceré:</a:t>
            </a:r>
          </a:p>
          <a:p>
            <a:pPr marL="0" indent="0">
              <a:buNone/>
            </a:pPr>
            <a:endParaRPr lang="es-ES" dirty="0" smtClean="0">
              <a:latin typeface="Georgia" pitchFamily="18" charset="0"/>
            </a:endParaRPr>
          </a:p>
          <a:p>
            <a:r>
              <a:rPr lang="es-ES" dirty="0" smtClean="0">
                <a:latin typeface="Georgia" pitchFamily="18" charset="0"/>
              </a:rPr>
              <a:t>La distanza fisica e “confidenziale” tra il re (e/o il valido) e il viceré;</a:t>
            </a:r>
          </a:p>
          <a:p>
            <a:r>
              <a:rPr lang="es-ES" dirty="0" smtClean="0">
                <a:latin typeface="Georgia" pitchFamily="18" charset="0"/>
              </a:rPr>
              <a:t>Il rispetto delle istruzioni;</a:t>
            </a:r>
          </a:p>
          <a:p>
            <a:r>
              <a:rPr lang="es-ES" dirty="0" smtClean="0">
                <a:latin typeface="Georgia" pitchFamily="18" charset="0"/>
              </a:rPr>
              <a:t>Il contesto politico generale e locale </a:t>
            </a:r>
          </a:p>
          <a:p>
            <a:r>
              <a:rPr lang="es-ES" dirty="0" smtClean="0">
                <a:latin typeface="Georgia" pitchFamily="18" charset="0"/>
              </a:rPr>
              <a:t>Il rapporto con i membri delle Audiencias (tribunali di primo grado)</a:t>
            </a:r>
          </a:p>
          <a:p>
            <a:endParaRPr lang="es-ES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053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04056"/>
          </a:xfrm>
          <a:solidFill>
            <a:srgbClr val="0070C0"/>
          </a:solidFill>
          <a:ln w="762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bg1"/>
                </a:solidFill>
                <a:latin typeface="Georgia" pitchFamily="18" charset="0"/>
              </a:rPr>
              <a:t>F. De Roberto, </a:t>
            </a:r>
            <a:r>
              <a:rPr lang="it-IT" sz="4000" i="1" dirty="0" smtClean="0">
                <a:solidFill>
                  <a:schemeClr val="bg1"/>
                </a:solidFill>
                <a:latin typeface="Georgia" pitchFamily="18" charset="0"/>
              </a:rPr>
              <a:t>I Viceré, </a:t>
            </a:r>
            <a:r>
              <a:rPr lang="it-IT" sz="4000" dirty="0" smtClean="0">
                <a:solidFill>
                  <a:schemeClr val="bg1"/>
                </a:solidFill>
                <a:latin typeface="Georgia" pitchFamily="18" charset="0"/>
              </a:rPr>
              <a:t>1894</a:t>
            </a:r>
            <a:endParaRPr lang="it-IT" sz="40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  <a:ln w="7620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„(…) chi poteva negare ai Viceré ciò che essi volevano?</a:t>
            </a:r>
          </a:p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 la loro volontà non doveva essere legge per tutti?</a:t>
            </a:r>
          </a:p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Non possedevano essi tutti i mezzi materiali e morali per vincere gli ostacoli e le resistenze?</a:t>
            </a:r>
          </a:p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Avevano clientele dappertutto, tra i borbonici e i liberali, in sacrestia e in tribunale:</a:t>
            </a:r>
          </a:p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 i nobili erano con loro per solidarietà, gli ignobili per rispetto:</a:t>
            </a:r>
          </a:p>
          <a:p>
            <a:pPr marL="0" indent="0">
              <a:buNone/>
            </a:pPr>
            <a:r>
              <a:rPr lang="it-IT" sz="3500" dirty="0">
                <a:latin typeface="Georgia" pitchFamily="18" charset="0"/>
              </a:rPr>
              <a:t>ognuno doveva essere superbo e lieto di render loro servizio.“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27929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562074"/>
          </a:xfrm>
          <a:solidFill>
            <a:srgbClr val="FF0000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Audiencias</a:t>
            </a: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</a:t>
            </a:r>
            <a:r>
              <a:rPr lang="es-ES" dirty="0"/>
              <a:t/>
            </a:r>
            <a:br>
              <a:rPr lang="es-ES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s-ES" u="sng" dirty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4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Membri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</a:t>
            </a:r>
            <a:r>
              <a:rPr lang="es-E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presidente 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(viceré), reggente </a:t>
            </a:r>
            <a:r>
              <a:rPr lang="es-E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Real Canchillería, </a:t>
            </a:r>
            <a:r>
              <a:rPr lang="es-ES" sz="4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oidores</a:t>
            </a:r>
            <a:r>
              <a:rPr lang="es-E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(3 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togati/</a:t>
            </a:r>
            <a:r>
              <a:rPr lang="es-ES" sz="4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letrados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 </a:t>
            </a:r>
            <a:r>
              <a:rPr lang="es-E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+ 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fiscali e altri ufficiali subalterni (scrivani etc.)</a:t>
            </a:r>
            <a:endParaRPr lang="es-ES" sz="4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endParaRPr lang="es-ES" sz="4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4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Funzioni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amministrare </a:t>
            </a:r>
            <a:r>
              <a:rPr lang="es-E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la </a:t>
            </a:r>
            <a:r>
              <a:rPr lang="es-ES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giustizia civile e penale (criminale)</a:t>
            </a:r>
          </a:p>
          <a:p>
            <a:pPr marL="0" indent="0" algn="just">
              <a:buNone/>
            </a:pPr>
            <a:endParaRPr lang="es-ES" sz="3300" dirty="0">
              <a:latin typeface="Georgia" pitchFamily="18" charset="0"/>
            </a:endParaRPr>
          </a:p>
          <a:p>
            <a:pPr marL="0" indent="0" algn="just">
              <a:buNone/>
            </a:pPr>
            <a:endParaRPr lang="es-E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NB: di fatto il tribunale acquisì anche funzioni di carattere politico e amministrativo (l’esercizio dell’autorità viceregia quando c’era una vacanza e, in generale, funzioni di controllo dell’attività di governo)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3880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76064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0070C0"/>
                </a:solidFill>
                <a:latin typeface="Georgia" pitchFamily="18" charset="0"/>
              </a:rPr>
              <a:t>Sicilia-Napoli-Valencia-Sardegna</a:t>
            </a:r>
            <a:r>
              <a:rPr lang="es-ES" dirty="0"/>
              <a:t/>
            </a:r>
            <a:br>
              <a:rPr lang="es-ES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0324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Analisi comparativa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differenze e analogie  tra i regni mediterranei </a:t>
            </a:r>
          </a:p>
          <a:p>
            <a:pPr marL="0" indent="0" algn="just">
              <a:buNone/>
            </a:pP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Approccio biografico: seguire gli uomini e le loro fazioni di appartenenza.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7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680520"/>
          </a:xfrm>
        </p:spPr>
        <p:txBody>
          <a:bodyPr/>
          <a:lstStyle/>
          <a:p>
            <a:pPr marL="0" indent="0" algn="ctr">
              <a:buNone/>
            </a:pPr>
            <a:r>
              <a:rPr lang="it-IT" sz="4800" dirty="0" err="1" smtClean="0">
                <a:latin typeface="Georgia" pitchFamily="18" charset="0"/>
              </a:rPr>
              <a:t>Consejos</a:t>
            </a:r>
            <a:endParaRPr lang="it-IT" sz="4800" dirty="0" smtClean="0">
              <a:latin typeface="Georgia" pitchFamily="18" charset="0"/>
            </a:endParaRPr>
          </a:p>
          <a:p>
            <a:pPr marL="0" indent="0" algn="ctr">
              <a:buNone/>
            </a:pPr>
            <a:endParaRPr lang="it-IT" sz="48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800" dirty="0" err="1" smtClean="0">
                <a:latin typeface="Georgia" pitchFamily="18" charset="0"/>
              </a:rPr>
              <a:t>Audiencias</a:t>
            </a:r>
            <a:endParaRPr lang="it-IT" sz="4800" dirty="0" smtClean="0">
              <a:latin typeface="Georgia" pitchFamily="18" charset="0"/>
            </a:endParaRPr>
          </a:p>
          <a:p>
            <a:pPr marL="0" indent="0" algn="ctr">
              <a:buNone/>
            </a:pPr>
            <a:endParaRPr lang="it-IT" sz="48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800" dirty="0" smtClean="0">
                <a:latin typeface="Georgia" pitchFamily="18" charset="0"/>
              </a:rPr>
              <a:t>Viceré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4449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08112"/>
          </a:xfrm>
          <a:solidFill>
            <a:srgbClr val="00B0F0"/>
          </a:solidFill>
          <a:ln w="28575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it-IT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Ministri: dalle </a:t>
            </a:r>
            <a:r>
              <a:rPr lang="it-IT" sz="36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Audiencias</a:t>
            </a:r>
            <a:r>
              <a:rPr lang="it-IT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ai </a:t>
            </a:r>
            <a:r>
              <a:rPr lang="it-IT" sz="36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Consejos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700808"/>
            <a:ext cx="8928992" cy="40324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it-IT" sz="3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Francisco de Vico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(</a:t>
            </a:r>
            <a:r>
              <a:rPr lang="it-IT" dirty="0" smtClean="0">
                <a:latin typeface="Georgia" pitchFamily="18" charset="0"/>
              </a:rPr>
              <a:t>F. Manconi, </a:t>
            </a:r>
            <a:r>
              <a:rPr lang="it-IT" dirty="0" err="1" smtClean="0">
                <a:latin typeface="Georgia" pitchFamily="18" charset="0"/>
              </a:rPr>
              <a:t>Univ</a:t>
            </a:r>
            <a:r>
              <a:rPr lang="it-IT" dirty="0" smtClean="0">
                <a:latin typeface="Georgia" pitchFamily="18" charset="0"/>
              </a:rPr>
              <a:t>. Sassari)</a:t>
            </a:r>
            <a:endParaRPr lang="it-IT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Cristóbal </a:t>
            </a:r>
            <a:r>
              <a:rPr lang="it-IT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Crespí</a:t>
            </a: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(J. </a:t>
            </a:r>
            <a:r>
              <a:rPr lang="it-IT" dirty="0" err="1" smtClean="0">
                <a:latin typeface="Georgia" pitchFamily="18" charset="0"/>
              </a:rPr>
              <a:t>Arrieta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Alberdi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Univ</a:t>
            </a:r>
            <a:r>
              <a:rPr lang="it-IT" dirty="0" smtClean="0">
                <a:latin typeface="Georgia" pitchFamily="18" charset="0"/>
              </a:rPr>
              <a:t>. </a:t>
            </a:r>
            <a:r>
              <a:rPr lang="it-IT" dirty="0" err="1" smtClean="0">
                <a:latin typeface="Georgia" pitchFamily="18" charset="0"/>
              </a:rPr>
              <a:t>Pais</a:t>
            </a:r>
            <a:r>
              <a:rPr lang="it-IT" dirty="0" smtClean="0">
                <a:latin typeface="Georgia" pitchFamily="18" charset="0"/>
              </a:rPr>
              <a:t> Vasco)</a:t>
            </a:r>
          </a:p>
          <a:p>
            <a:pPr marL="0" indent="0">
              <a:buNone/>
            </a:pPr>
            <a:endParaRPr lang="it-IT" sz="3600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Lorenzo </a:t>
            </a:r>
            <a:r>
              <a:rPr lang="it-IT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Mateu</a:t>
            </a: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i </a:t>
            </a:r>
            <a:r>
              <a:rPr lang="it-IT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Sanz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(T. </a:t>
            </a:r>
            <a:r>
              <a:rPr lang="it-IT" dirty="0" err="1" smtClean="0">
                <a:latin typeface="Georgia" pitchFamily="18" charset="0"/>
              </a:rPr>
              <a:t>Canet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Aparisi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Univ</a:t>
            </a:r>
            <a:r>
              <a:rPr lang="it-IT" dirty="0" smtClean="0">
                <a:latin typeface="Georgia" pitchFamily="18" charset="0"/>
              </a:rPr>
              <a:t>. Valencia)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65376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802</Words>
  <Application>Microsoft Office PowerPoint</Application>
  <PresentationFormat>Presentazione su schermo (4:3)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Titoli diapositive</vt:lpstr>
      </vt:variant>
      <vt:variant>
        <vt:i4>22</vt:i4>
      </vt:variant>
    </vt:vector>
  </HeadingPairs>
  <TitlesOfParts>
    <vt:vector size="31" baseType="lpstr">
      <vt:lpstr>Tema di Office</vt:lpstr>
      <vt:lpstr>2_Tema di Office</vt:lpstr>
      <vt:lpstr>3_Tema di Office</vt:lpstr>
      <vt:lpstr>1_Tema di Office</vt:lpstr>
      <vt:lpstr>4_Tema di Office</vt:lpstr>
      <vt:lpstr>6_Tema di Office</vt:lpstr>
      <vt:lpstr>7_Tema di Office</vt:lpstr>
      <vt:lpstr>9_Tema di Office</vt:lpstr>
      <vt:lpstr>10_Tema di Office</vt:lpstr>
      <vt:lpstr>Virreyes e Audiencias</vt:lpstr>
      <vt:lpstr> Viceré: </vt:lpstr>
      <vt:lpstr>… ma …</vt:lpstr>
      <vt:lpstr> Approccio sociologico alla storia istituzionale: </vt:lpstr>
      <vt:lpstr>F. De Roberto, I Viceré, 1894</vt:lpstr>
      <vt:lpstr> Audiencias: </vt:lpstr>
      <vt:lpstr> Sicilia-Napoli-Valencia-Sardegna </vt:lpstr>
      <vt:lpstr> </vt:lpstr>
      <vt:lpstr> Ministri: dalle Audiencias ai Consejos </vt:lpstr>
      <vt:lpstr> … ministri, letrados e viceré… </vt:lpstr>
      <vt:lpstr> </vt:lpstr>
      <vt:lpstr>Francisco de Moura y Corte Real, Museu da Quinta das Cruzes (Funchal, Madeira), Anónimo, 1657 circa</vt:lpstr>
      <vt:lpstr> Francisco de Moura y Mello </vt:lpstr>
      <vt:lpstr>Luigi Guglielmo Moncada, Gian Giacomo Lo Varco, 1667. (pubb. in R. Termotto, Collesano. Guida alla Chiesa Madre Basilica di S. Pietro, fotografie di Vincenzo Anselmo, Notiziario Parrocchiale Insieme, Collesano 2010) </vt:lpstr>
      <vt:lpstr>Luigi Guglielmo Moncada</vt:lpstr>
      <vt:lpstr>“Les Liaisons Dangereuses”: il caso Cagliari-Valencia-Madrid</vt:lpstr>
      <vt:lpstr>«interferenze private» &amp; «equilibrio istituzionale»»</vt:lpstr>
      <vt:lpstr> </vt:lpstr>
      <vt:lpstr>Moncada sobre Crespí</vt:lpstr>
      <vt:lpstr>                Cristóbal Crespí - Moncada a proposito del viceregno sardo di Castel Rodrigo, Madrid, 31 luglio 1658: “Lo que obra en la administración de la justicia, socorro y disposición de las galeras y lo demás que toca al govierno cierto que es admirable y maravilloso a mi me parece que hace imposibles”.                </vt:lpstr>
      <vt:lpstr>… ma…</vt:lpstr>
      <vt:lpstr>Moncada sobre Crespí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Rafaella</dc:creator>
  <cp:lastModifiedBy>Rafaella Pilo</cp:lastModifiedBy>
  <cp:revision>35</cp:revision>
  <dcterms:created xsi:type="dcterms:W3CDTF">2012-10-11T15:03:59Z</dcterms:created>
  <dcterms:modified xsi:type="dcterms:W3CDTF">2022-10-24T13:31:09Z</dcterms:modified>
</cp:coreProperties>
</file>