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1" r:id="rId5"/>
    <p:sldId id="258" r:id="rId6"/>
    <p:sldId id="263" r:id="rId7"/>
    <p:sldId id="259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-27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849C-06A7-4F16-A69F-46D95154D8E3}" type="datetimeFigureOut">
              <a:rPr lang="it-IT" smtClean="0"/>
              <a:pPr/>
              <a:t>29/09/2022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7207-FC9E-48C5-A40E-96EE13906E6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04862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849C-06A7-4F16-A69F-46D95154D8E3}" type="datetimeFigureOut">
              <a:rPr lang="it-IT" smtClean="0"/>
              <a:pPr/>
              <a:t>29/09/2022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7207-FC9E-48C5-A40E-96EE13906E6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78388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849C-06A7-4F16-A69F-46D95154D8E3}" type="datetimeFigureOut">
              <a:rPr lang="it-IT" smtClean="0"/>
              <a:pPr/>
              <a:t>29/09/2022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7207-FC9E-48C5-A40E-96EE13906E6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97965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849C-06A7-4F16-A69F-46D95154D8E3}" type="datetimeFigureOut">
              <a:rPr lang="it-IT" smtClean="0"/>
              <a:pPr/>
              <a:t>29/09/2022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7207-FC9E-48C5-A40E-96EE13906E6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92432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849C-06A7-4F16-A69F-46D95154D8E3}" type="datetimeFigureOut">
              <a:rPr lang="it-IT" smtClean="0"/>
              <a:pPr/>
              <a:t>29/09/2022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7207-FC9E-48C5-A40E-96EE13906E6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60522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849C-06A7-4F16-A69F-46D95154D8E3}" type="datetimeFigureOut">
              <a:rPr lang="it-IT" smtClean="0"/>
              <a:pPr/>
              <a:t>29/09/2022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7207-FC9E-48C5-A40E-96EE13906E6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67018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849C-06A7-4F16-A69F-46D95154D8E3}" type="datetimeFigureOut">
              <a:rPr lang="it-IT" smtClean="0"/>
              <a:pPr/>
              <a:t>29/09/2022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7207-FC9E-48C5-A40E-96EE13906E6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21466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849C-06A7-4F16-A69F-46D95154D8E3}" type="datetimeFigureOut">
              <a:rPr lang="it-IT" smtClean="0"/>
              <a:pPr/>
              <a:t>29/09/2022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7207-FC9E-48C5-A40E-96EE13906E6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09200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849C-06A7-4F16-A69F-46D95154D8E3}" type="datetimeFigureOut">
              <a:rPr lang="it-IT" smtClean="0"/>
              <a:pPr/>
              <a:t>29/09/2022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7207-FC9E-48C5-A40E-96EE13906E6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47523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849C-06A7-4F16-A69F-46D95154D8E3}" type="datetimeFigureOut">
              <a:rPr lang="it-IT" smtClean="0"/>
              <a:pPr/>
              <a:t>29/09/2022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7207-FC9E-48C5-A40E-96EE13906E6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51162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849C-06A7-4F16-A69F-46D95154D8E3}" type="datetimeFigureOut">
              <a:rPr lang="it-IT" smtClean="0"/>
              <a:pPr/>
              <a:t>29/09/2022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7207-FC9E-48C5-A40E-96EE13906E6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2749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2849C-06A7-4F16-A69F-46D95154D8E3}" type="datetimeFigureOut">
              <a:rPr lang="it-IT" smtClean="0"/>
              <a:pPr/>
              <a:t>29/09/2022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B7207-FC9E-48C5-A40E-96EE13906E6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60979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373063"/>
            <a:ext cx="9144000" cy="833437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anose="02040502050405020303" pitchFamily="18" charset="0"/>
              </a:rPr>
              <a:t>La riforma protestante</a:t>
            </a:r>
            <a:endParaRPr lang="it-IT" dirty="0">
              <a:latin typeface="Georgia" panose="02040502050405020303" pitchFamily="18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22800" y="1460430"/>
            <a:ext cx="3200399" cy="5088275"/>
          </a:xfrm>
          <a:prstGeom prst="rect">
            <a:avLst/>
          </a:prstGeom>
        </p:spPr>
      </p:pic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1206500"/>
            <a:ext cx="9144000" cy="5473700"/>
          </a:xfrm>
          <a:ln w="76200">
            <a:solidFill>
              <a:srgbClr val="FFC000"/>
            </a:solidFill>
          </a:ln>
        </p:spPr>
        <p:txBody>
          <a:bodyPr/>
          <a:lstStyle/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46569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4800" y="175847"/>
            <a:ext cx="11535508" cy="1514842"/>
          </a:xfrm>
        </p:spPr>
        <p:txBody>
          <a:bodyPr>
            <a:normAutofit fontScale="90000"/>
          </a:bodyPr>
          <a:lstStyle/>
          <a:p>
            <a:pPr lvl="0" algn="ctr"/>
            <a:r>
              <a:rPr lang="it-IT" dirty="0" smtClean="0">
                <a:latin typeface="Georgia" pitchFamily="18" charset="0"/>
              </a:rPr>
              <a:t>Avvenimento che condiziona </a:t>
            </a:r>
            <a:r>
              <a:rPr lang="it-IT" dirty="0" smtClean="0">
                <a:latin typeface="Georgia" pitchFamily="18" charset="0"/>
              </a:rPr>
              <a:t/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>tutta </a:t>
            </a:r>
            <a:r>
              <a:rPr lang="it-IT" dirty="0" smtClean="0">
                <a:latin typeface="Georgia" pitchFamily="18" charset="0"/>
              </a:rPr>
              <a:t>la storia dell’età moderna 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266092"/>
            <a:ext cx="10515600" cy="5334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it-IT" dirty="0" smtClean="0">
              <a:latin typeface="Georgia" pitchFamily="18" charset="0"/>
            </a:endParaRP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1509: Elogio della follia</a:t>
            </a: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1517: lettura delle 95 tesi</a:t>
            </a: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1519:Carlo V imperatore</a:t>
            </a: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1520: scomunica papale (dannazione eterna + emarginazione/persecuzione nella vita terrena)</a:t>
            </a:r>
          </a:p>
          <a:p>
            <a:pPr lvl="0">
              <a:buNone/>
            </a:pPr>
            <a:r>
              <a:rPr lang="it-IT" dirty="0" smtClean="0">
                <a:latin typeface="Georgia" pitchFamily="18" charset="0"/>
              </a:rPr>
              <a:t>1521: Dieta </a:t>
            </a:r>
            <a:r>
              <a:rPr lang="it-IT" dirty="0" smtClean="0">
                <a:latin typeface="Georgia" pitchFamily="18" charset="0"/>
              </a:rPr>
              <a:t>di </a:t>
            </a:r>
            <a:r>
              <a:rPr lang="it-IT" dirty="0" err="1" smtClean="0">
                <a:latin typeface="Georgia" pitchFamily="18" charset="0"/>
              </a:rPr>
              <a:t>Worms</a:t>
            </a:r>
            <a:r>
              <a:rPr lang="it-IT" dirty="0" smtClean="0">
                <a:latin typeface="Georgia" pitchFamily="18" charset="0"/>
              </a:rPr>
              <a:t> (Lutero non abiura: primato della coscienza individuale!) e Federico di Sassonia (lui e altri nobili vedono nelle tesi di Lutero la possibilità dell’incameramento dei beni ecclesiastici) </a:t>
            </a:r>
            <a:endParaRPr lang="it-IT" dirty="0" smtClean="0">
              <a:latin typeface="Georgia" pitchFamily="18" charset="0"/>
            </a:endParaRP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1524-25: scambio di libelli </a:t>
            </a:r>
            <a:r>
              <a:rPr lang="it-IT" dirty="0" err="1" smtClean="0">
                <a:latin typeface="Georgia" pitchFamily="18" charset="0"/>
              </a:rPr>
              <a:t>Erasmo-Lutero</a:t>
            </a:r>
            <a:r>
              <a:rPr lang="it-IT" dirty="0" smtClean="0">
                <a:latin typeface="Georgia" pitchFamily="18" charset="0"/>
              </a:rPr>
              <a:t> sul tema del libero arbitrio</a:t>
            </a: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1545-1563: concilio di Trento: protagonisti e decisioni</a:t>
            </a:r>
          </a:p>
          <a:p>
            <a:pPr lvl="0">
              <a:buNone/>
            </a:pPr>
            <a:r>
              <a:rPr lang="it-IT" dirty="0" smtClean="0">
                <a:latin typeface="Georgia" pitchFamily="18" charset="0"/>
              </a:rPr>
              <a:t>1555: </a:t>
            </a:r>
            <a:r>
              <a:rPr lang="it-IT" dirty="0" smtClean="0">
                <a:latin typeface="Georgia" pitchFamily="18" charset="0"/>
              </a:rPr>
              <a:t>Lega di </a:t>
            </a:r>
            <a:r>
              <a:rPr lang="it-IT" dirty="0" err="1" smtClean="0">
                <a:latin typeface="Georgia" pitchFamily="18" charset="0"/>
              </a:rPr>
              <a:t>Smalcalda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i="1" dirty="0" smtClean="0">
                <a:latin typeface="Georgia" pitchFamily="18" charset="0"/>
              </a:rPr>
              <a:t>vs </a:t>
            </a:r>
            <a:r>
              <a:rPr lang="it-IT" dirty="0" smtClean="0">
                <a:latin typeface="Georgia" pitchFamily="18" charset="0"/>
              </a:rPr>
              <a:t>lega cattolica </a:t>
            </a:r>
            <a:r>
              <a:rPr lang="it-IT" dirty="0" err="1" smtClean="0">
                <a:latin typeface="Georgia" pitchFamily="18" charset="0"/>
              </a:rPr>
              <a:t>--</a:t>
            </a:r>
            <a:r>
              <a:rPr lang="it-IT" dirty="0" smtClean="0">
                <a:latin typeface="Georgia" pitchFamily="18" charset="0"/>
              </a:rPr>
              <a:t> Pace di Augusta, 1555: </a:t>
            </a:r>
            <a:r>
              <a:rPr lang="it-IT" i="1" dirty="0" err="1" smtClean="0">
                <a:latin typeface="Georgia" pitchFamily="18" charset="0"/>
              </a:rPr>
              <a:t>cuius</a:t>
            </a:r>
            <a:r>
              <a:rPr lang="it-IT" i="1" dirty="0" smtClean="0">
                <a:latin typeface="Georgia" pitchFamily="18" charset="0"/>
              </a:rPr>
              <a:t> regio, </a:t>
            </a:r>
            <a:r>
              <a:rPr lang="it-IT" i="1" dirty="0" err="1" smtClean="0">
                <a:latin typeface="Georgia" pitchFamily="18" charset="0"/>
              </a:rPr>
              <a:t>eius</a:t>
            </a:r>
            <a:r>
              <a:rPr lang="it-IT" i="1" dirty="0" smtClean="0">
                <a:latin typeface="Georgia" pitchFamily="18" charset="0"/>
              </a:rPr>
              <a:t> </a:t>
            </a:r>
            <a:r>
              <a:rPr lang="it-IT" i="1" dirty="0" err="1" smtClean="0">
                <a:latin typeface="Georgia" pitchFamily="18" charset="0"/>
              </a:rPr>
              <a:t>religio</a:t>
            </a:r>
            <a:endParaRPr lang="it-IT" dirty="0" smtClean="0">
              <a:latin typeface="Georgia" pitchFamily="18" charset="0"/>
            </a:endParaRPr>
          </a:p>
          <a:p>
            <a:pPr>
              <a:buNone/>
            </a:pPr>
            <a:endParaRPr lang="it-IT" dirty="0" smtClean="0">
              <a:latin typeface="Georgia" pitchFamily="18" charset="0"/>
            </a:endParaRP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5600" y="474133"/>
            <a:ext cx="4648200" cy="5986319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91832" y="474133"/>
            <a:ext cx="4666692" cy="5940424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05375" y="197042"/>
            <a:ext cx="4853149" cy="654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08291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>
                <a:latin typeface="Georgia" pitchFamily="18" charset="0"/>
              </a:rPr>
              <a:t>Lutero </a:t>
            </a:r>
            <a:r>
              <a:rPr lang="it-IT" dirty="0" smtClean="0">
                <a:latin typeface="Georgia" pitchFamily="18" charset="0"/>
              </a:rPr>
              <a:t>(monaco agostiniano), Sassonia (secoli di polemiche dei vescovi tedeschi contro Roma</a:t>
            </a:r>
            <a:r>
              <a:rPr lang="it-IT" dirty="0" smtClean="0">
                <a:latin typeface="Georgia" pitchFamily="18" charset="0"/>
              </a:rPr>
              <a:t>)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it-IT" dirty="0" smtClean="0">
              <a:latin typeface="Georgia" pitchFamily="18" charset="0"/>
            </a:endParaRPr>
          </a:p>
          <a:p>
            <a:pPr>
              <a:buNone/>
            </a:pPr>
            <a:r>
              <a:rPr lang="it-IT" dirty="0" err="1" smtClean="0">
                <a:latin typeface="Georgia" pitchFamily="18" charset="0"/>
              </a:rPr>
              <a:t>Wittemberg</a:t>
            </a:r>
            <a:r>
              <a:rPr lang="it-IT" dirty="0" smtClean="0">
                <a:latin typeface="Georgia" pitchFamily="18" charset="0"/>
              </a:rPr>
              <a:t>, l’Università e la </a:t>
            </a:r>
            <a:r>
              <a:rPr lang="it-IT" dirty="0" smtClean="0">
                <a:latin typeface="Georgia" pitchFamily="18" charset="0"/>
              </a:rPr>
              <a:t>stampa a caratteri </a:t>
            </a:r>
            <a:r>
              <a:rPr lang="it-IT" dirty="0" smtClean="0">
                <a:latin typeface="Georgia" pitchFamily="18" charset="0"/>
              </a:rPr>
              <a:t>mobili</a:t>
            </a:r>
          </a:p>
          <a:p>
            <a:pPr lvl="0">
              <a:buNone/>
            </a:pPr>
            <a:endParaRPr lang="it-IT" dirty="0" smtClean="0">
              <a:latin typeface="Georgia" pitchFamily="18" charset="0"/>
            </a:endParaRPr>
          </a:p>
          <a:p>
            <a:pPr lvl="0">
              <a:buNone/>
            </a:pPr>
            <a:r>
              <a:rPr lang="it-IT" dirty="0" smtClean="0">
                <a:latin typeface="Georgia" pitchFamily="18" charset="0"/>
              </a:rPr>
              <a:t>1510</a:t>
            </a:r>
            <a:r>
              <a:rPr lang="it-IT" dirty="0" smtClean="0">
                <a:latin typeface="Georgia" pitchFamily="18" charset="0"/>
              </a:rPr>
              <a:t>: viaggio a Roma; 1517: affissione 95 tesi; 1522: bibbia in tedesco</a:t>
            </a:r>
          </a:p>
          <a:p>
            <a:pPr lvl="0">
              <a:buNone/>
            </a:pPr>
            <a:r>
              <a:rPr lang="it-IT" dirty="0" smtClean="0">
                <a:latin typeface="Georgia" pitchFamily="18" charset="0"/>
              </a:rPr>
              <a:t>1517: </a:t>
            </a:r>
            <a:r>
              <a:rPr lang="it-IT" dirty="0" err="1" smtClean="0">
                <a:latin typeface="Georgia" pitchFamily="18" charset="0"/>
              </a:rPr>
              <a:t>Tetzel</a:t>
            </a:r>
            <a:r>
              <a:rPr lang="it-IT" dirty="0" smtClean="0">
                <a:latin typeface="Georgia" pitchFamily="18" charset="0"/>
              </a:rPr>
              <a:t> e la vendita delle indulgenze per via degli sperperi compiuti sotto Leone X Medici</a:t>
            </a:r>
          </a:p>
          <a:p>
            <a:pPr>
              <a:buNone/>
            </a:pPr>
            <a:endParaRPr lang="it-IT" dirty="0" smtClean="0">
              <a:latin typeface="Georgia" pitchFamily="18" charset="0"/>
            </a:endParaRPr>
          </a:p>
          <a:p>
            <a:pPr>
              <a:buNone/>
            </a:pPr>
            <a:endParaRPr lang="it-IT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4100" y="243194"/>
            <a:ext cx="10229850" cy="642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7684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Cardini del luteranesimo: 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it-IT" dirty="0" smtClean="0">
                <a:latin typeface="Georgia" pitchFamily="18" charset="0"/>
              </a:rPr>
              <a:t>R</a:t>
            </a:r>
            <a:r>
              <a:rPr lang="it-IT" dirty="0" smtClean="0">
                <a:latin typeface="Georgia" pitchFamily="18" charset="0"/>
              </a:rPr>
              <a:t>itorno </a:t>
            </a:r>
            <a:r>
              <a:rPr lang="it-IT" dirty="0" smtClean="0">
                <a:latin typeface="Georgia" pitchFamily="18" charset="0"/>
              </a:rPr>
              <a:t>al vangelo (mediante la filologia) e alle origini (in chiave anti papale e </a:t>
            </a:r>
            <a:r>
              <a:rPr lang="it-IT" dirty="0" err="1" smtClean="0">
                <a:latin typeface="Georgia" pitchFamily="18" charset="0"/>
              </a:rPr>
              <a:t>anticonciliarista</a:t>
            </a:r>
            <a:r>
              <a:rPr lang="it-IT" dirty="0" smtClean="0">
                <a:latin typeface="Georgia" pitchFamily="18" charset="0"/>
              </a:rPr>
              <a:t>)</a:t>
            </a:r>
          </a:p>
          <a:p>
            <a:pPr lvl="0">
              <a:buNone/>
            </a:pPr>
            <a:r>
              <a:rPr lang="it-IT" dirty="0" smtClean="0">
                <a:latin typeface="Georgia" pitchFamily="18" charset="0"/>
              </a:rPr>
              <a:t> Salvezza </a:t>
            </a:r>
            <a:r>
              <a:rPr lang="it-IT" dirty="0" smtClean="0">
                <a:latin typeface="Georgia" pitchFamily="18" charset="0"/>
              </a:rPr>
              <a:t>per </a:t>
            </a:r>
            <a:r>
              <a:rPr lang="it-IT" b="1" dirty="0" smtClean="0">
                <a:latin typeface="Georgia" pitchFamily="18" charset="0"/>
              </a:rPr>
              <a:t>sola</a:t>
            </a:r>
            <a:r>
              <a:rPr lang="it-IT" dirty="0" smtClean="0">
                <a:latin typeface="Georgia" pitchFamily="18" charset="0"/>
              </a:rPr>
              <a:t> fede (grazia e NON opere = NO LIBERO </a:t>
            </a:r>
            <a:r>
              <a:rPr lang="it-IT" dirty="0" smtClean="0">
                <a:latin typeface="Georgia" pitchFamily="18" charset="0"/>
              </a:rPr>
              <a:t>ARBITRIO</a:t>
            </a:r>
          </a:p>
          <a:p>
            <a:pPr lvl="0">
              <a:buNone/>
            </a:pPr>
            <a:r>
              <a:rPr lang="it-IT" dirty="0" smtClean="0">
                <a:latin typeface="Georgia" pitchFamily="18" charset="0"/>
              </a:rPr>
              <a:t>S</a:t>
            </a:r>
            <a:r>
              <a:rPr lang="it-IT" dirty="0" smtClean="0">
                <a:latin typeface="Georgia" pitchFamily="18" charset="0"/>
              </a:rPr>
              <a:t>acerdozio universale</a:t>
            </a:r>
          </a:p>
          <a:p>
            <a:pPr lvl="0">
              <a:buNone/>
            </a:pPr>
            <a:r>
              <a:rPr lang="it-IT" dirty="0" smtClean="0">
                <a:latin typeface="Georgia" pitchFamily="18" charset="0"/>
              </a:rPr>
              <a:t>Sacramenti - NO transustanziazione </a:t>
            </a:r>
            <a:endParaRPr lang="it-IT" dirty="0" smtClean="0">
              <a:latin typeface="Georgia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1097" y="619025"/>
            <a:ext cx="9253403" cy="554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5380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195</Words>
  <Application>Microsoft Office PowerPoint</Application>
  <PresentationFormat>Personalizzato</PresentationFormat>
  <Paragraphs>26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Tema di Office</vt:lpstr>
      <vt:lpstr>La riforma protestante</vt:lpstr>
      <vt:lpstr>Avvenimento che condiziona  tutta la storia dell’età moderna  </vt:lpstr>
      <vt:lpstr>Diapositiva 3</vt:lpstr>
      <vt:lpstr> Lutero (monaco agostiniano), Sassonia (secoli di polemiche dei vescovi tedeschi contro Roma) </vt:lpstr>
      <vt:lpstr>Diapositiva 5</vt:lpstr>
      <vt:lpstr>Cardini del luteranesimo: </vt:lpstr>
      <vt:lpstr>Diapositiva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riforma protestante</dc:title>
  <dc:creator>Rafaella</dc:creator>
  <cp:lastModifiedBy>Rafaella Pilo</cp:lastModifiedBy>
  <cp:revision>10</cp:revision>
  <dcterms:created xsi:type="dcterms:W3CDTF">2016-08-05T15:29:08Z</dcterms:created>
  <dcterms:modified xsi:type="dcterms:W3CDTF">2022-09-29T13:57:31Z</dcterms:modified>
</cp:coreProperties>
</file>