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9" r:id="rId5"/>
    <p:sldId id="262" r:id="rId6"/>
    <p:sldId id="263" r:id="rId7"/>
    <p:sldId id="261" r:id="rId8"/>
    <p:sldId id="260" r:id="rId9"/>
    <p:sldId id="258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8496944" cy="1080120"/>
          </a:xfrm>
        </p:spPr>
        <p:txBody>
          <a:bodyPr>
            <a:normAutofit/>
          </a:bodyPr>
          <a:lstStyle/>
          <a:p>
            <a:r>
              <a:rPr lang="it-IT" sz="3600" dirty="0" smtClean="0">
                <a:latin typeface="Georgia" pitchFamily="18" charset="0"/>
              </a:rPr>
              <a:t>Guerre d’Italia e scoperte geografiche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424936" cy="5112568"/>
          </a:xfrm>
        </p:spPr>
        <p:txBody>
          <a:bodyPr/>
          <a:lstStyle/>
          <a:p>
            <a:endParaRPr lang="it-IT" dirty="0" smtClean="0"/>
          </a:p>
          <a:p>
            <a:endParaRPr lang="it-IT" dirty="0" smtClean="0"/>
          </a:p>
          <a:p>
            <a:r>
              <a:rPr lang="it-IT" sz="8800" dirty="0" smtClean="0">
                <a:solidFill>
                  <a:schemeClr val="tx1"/>
                </a:solidFill>
                <a:latin typeface="Georgia" pitchFamily="18" charset="0"/>
              </a:rPr>
              <a:t>Carlo V</a:t>
            </a:r>
            <a:endParaRPr lang="it-IT" sz="88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dirty="0" smtClean="0">
                <a:latin typeface="Georgia" pitchFamily="18" charset="0"/>
              </a:rPr>
              <a:t>ROTTE ATLANTICHE E PACIFICHE</a:t>
            </a:r>
            <a:br>
              <a:rPr lang="it-IT" sz="3600" dirty="0" smtClean="0">
                <a:latin typeface="Georgia" pitchFamily="18" charset="0"/>
              </a:rPr>
            </a:br>
            <a:r>
              <a:rPr lang="it-IT" sz="3600" dirty="0" smtClean="0">
                <a:latin typeface="Georgia" pitchFamily="18" charset="0"/>
              </a:rPr>
              <a:t>(1580-1640) </a:t>
            </a:r>
            <a:endParaRPr lang="it-IT" sz="3600" dirty="0">
              <a:latin typeface="Georgia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7853" y="1600200"/>
            <a:ext cx="7188294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UN ERRORE </a:t>
            </a:r>
            <a:r>
              <a:rPr lang="it-IT" dirty="0" err="1" smtClean="0">
                <a:latin typeface="Georgia" pitchFamily="18" charset="0"/>
              </a:rPr>
              <a:t>DI</a:t>
            </a:r>
            <a:r>
              <a:rPr lang="it-IT" dirty="0" smtClean="0">
                <a:latin typeface="Georgia" pitchFamily="18" charset="0"/>
              </a:rPr>
              <a:t> NAVIGAZIONE?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 descr="Colomb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4421" y="1600200"/>
            <a:ext cx="3835158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it-IT" sz="3600" dirty="0" smtClean="0">
                <a:latin typeface="Georgia" pitchFamily="18" charset="0"/>
              </a:rPr>
              <a:t>PORTOGHESI E SPAGNOLI SEC. XV</a:t>
            </a:r>
            <a:endParaRPr lang="it-IT" sz="3600" dirty="0">
              <a:latin typeface="Georgia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8628750" cy="485367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Sec. XVI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997874"/>
            <a:ext cx="7416824" cy="556843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C</a:t>
            </a:r>
            <a:r>
              <a:rPr lang="it-IT" dirty="0" smtClean="0">
                <a:latin typeface="Georgia" pitchFamily="18" charset="0"/>
              </a:rPr>
              <a:t>artografia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8208912" cy="54006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XVII secolo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8064896" cy="54006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XVIII secolo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 descr="impero britannic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106285"/>
            <a:ext cx="6192688" cy="532571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>
                <a:latin typeface="Georgia" pitchFamily="18" charset="0"/>
              </a:rPr>
              <a:t>Guerre d’Italia e scoperte geografiche? </a:t>
            </a:r>
            <a:endParaRPr lang="it-IT" sz="3600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4000" dirty="0" smtClean="0">
                <a:latin typeface="Georgia" pitchFamily="18" charset="0"/>
              </a:rPr>
              <a:t>Storia politica</a:t>
            </a:r>
          </a:p>
          <a:p>
            <a:pPr algn="ctr">
              <a:buNone/>
            </a:pPr>
            <a:endParaRPr lang="it-IT" sz="4000" dirty="0" smtClean="0">
              <a:latin typeface="Georgia" pitchFamily="18" charset="0"/>
            </a:endParaRPr>
          </a:p>
          <a:p>
            <a:pPr algn="ctr">
              <a:buNone/>
            </a:pPr>
            <a:endParaRPr lang="it-IT" sz="40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sz="4000" dirty="0" smtClean="0">
                <a:latin typeface="Georgia" pitchFamily="18" charset="0"/>
              </a:rPr>
              <a:t>EGEMONIA</a:t>
            </a:r>
            <a:endParaRPr lang="it-IT" sz="4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WARFARE </a:t>
            </a:r>
            <a:r>
              <a:rPr lang="it-IT" i="1" dirty="0" smtClean="0">
                <a:latin typeface="Georgia" pitchFamily="18" charset="0"/>
              </a:rPr>
              <a:t>VS WELLFARE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3 GRANDI CONFLITTI IN Età MODERNA: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XVI SEC. : GUERRE </a:t>
            </a:r>
            <a:r>
              <a:rPr lang="it-IT" dirty="0" err="1" smtClean="0">
                <a:latin typeface="Georgia" pitchFamily="18" charset="0"/>
              </a:rPr>
              <a:t>D’ITALIA</a:t>
            </a:r>
            <a:r>
              <a:rPr lang="it-IT" dirty="0" smtClean="0">
                <a:latin typeface="Georgia" pitchFamily="18" charset="0"/>
              </a:rPr>
              <a:t> (1494-1559)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XVII SEC.: GUERRA DEI TRENT’ANNI (1618-1648, MA </a:t>
            </a:r>
            <a:r>
              <a:rPr lang="it-IT" b="1" dirty="0" smtClean="0">
                <a:latin typeface="Georgia" pitchFamily="18" charset="0"/>
              </a:rPr>
              <a:t>1659</a:t>
            </a:r>
            <a:r>
              <a:rPr lang="it-IT" dirty="0" smtClean="0">
                <a:latin typeface="Georgia" pitchFamily="18" charset="0"/>
              </a:rPr>
              <a:t>)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XVIII SEC: GUERRA DEI SETTE ANNI (1756-1763)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Guerre d’Italia (1494-1559)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10000"/>
          </a:bodyPr>
          <a:lstStyle/>
          <a:p>
            <a:r>
              <a:rPr lang="it-IT" b="1" dirty="0" smtClean="0">
                <a:latin typeface="Georgia" pitchFamily="18" charset="0"/>
              </a:rPr>
              <a:t>1494: pace di Lodi</a:t>
            </a:r>
            <a:endParaRPr lang="it-IT" b="1" dirty="0" smtClean="0">
              <a:latin typeface="Georgia" pitchFamily="18" charset="0"/>
            </a:endParaRP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r>
              <a:rPr lang="it-IT" dirty="0" smtClean="0">
                <a:latin typeface="Georgia" pitchFamily="18" charset="0"/>
              </a:rPr>
              <a:t>1501: Vespucci</a:t>
            </a:r>
          </a:p>
          <a:p>
            <a:r>
              <a:rPr lang="it-IT" dirty="0" smtClean="0">
                <a:latin typeface="Georgia" pitchFamily="18" charset="0"/>
              </a:rPr>
              <a:t>1513-1514: N. Machiavelli, </a:t>
            </a:r>
            <a:r>
              <a:rPr lang="it-IT" i="1" dirty="0" smtClean="0">
                <a:latin typeface="Georgia" pitchFamily="18" charset="0"/>
              </a:rPr>
              <a:t>Il principe</a:t>
            </a:r>
          </a:p>
          <a:p>
            <a:r>
              <a:rPr lang="it-IT" dirty="0" smtClean="0">
                <a:latin typeface="Georgia" pitchFamily="18" charset="0"/>
              </a:rPr>
              <a:t>1517: Lutero, </a:t>
            </a:r>
            <a:r>
              <a:rPr lang="it-IT" i="1" dirty="0" smtClean="0">
                <a:latin typeface="Georgia" pitchFamily="18" charset="0"/>
              </a:rPr>
              <a:t>95 tesi</a:t>
            </a:r>
            <a:endParaRPr lang="it-IT" dirty="0" smtClean="0">
              <a:latin typeface="Georgia" pitchFamily="18" charset="0"/>
            </a:endParaRPr>
          </a:p>
          <a:p>
            <a:r>
              <a:rPr lang="it-IT" dirty="0" smtClean="0">
                <a:latin typeface="Georgia" pitchFamily="18" charset="0"/>
              </a:rPr>
              <a:t>1519: Carlo I eletto imperatore del SRI</a:t>
            </a:r>
          </a:p>
          <a:p>
            <a:r>
              <a:rPr lang="it-IT" dirty="0" smtClean="0">
                <a:latin typeface="Georgia" pitchFamily="18" charset="0"/>
              </a:rPr>
              <a:t>1545-1563: Concilio di Trento</a:t>
            </a:r>
          </a:p>
          <a:p>
            <a:r>
              <a:rPr lang="it-IT" dirty="0" smtClean="0">
                <a:latin typeface="Georgia" pitchFamily="18" charset="0"/>
              </a:rPr>
              <a:t>1555: pace di Augusta</a:t>
            </a:r>
          </a:p>
          <a:p>
            <a:pPr>
              <a:buNone/>
            </a:pPr>
            <a:endParaRPr lang="it-IT" dirty="0" smtClean="0">
              <a:latin typeface="Georgia" pitchFamily="18" charset="0"/>
            </a:endParaRPr>
          </a:p>
          <a:p>
            <a:r>
              <a:rPr lang="it-IT" b="1" dirty="0" smtClean="0">
                <a:latin typeface="Georgia" pitchFamily="18" charset="0"/>
              </a:rPr>
              <a:t>1559:pace di </a:t>
            </a:r>
            <a:r>
              <a:rPr lang="it-IT" b="1" dirty="0" err="1" smtClean="0">
                <a:latin typeface="Georgia" pitchFamily="18" charset="0"/>
              </a:rPr>
              <a:t>Cateau</a:t>
            </a:r>
            <a:r>
              <a:rPr lang="it-IT" b="1" dirty="0" smtClean="0">
                <a:latin typeface="Georgia" pitchFamily="18" charset="0"/>
              </a:rPr>
              <a:t> </a:t>
            </a:r>
            <a:r>
              <a:rPr lang="it-IT" b="1" dirty="0" err="1" smtClean="0">
                <a:latin typeface="Georgia" pitchFamily="18" charset="0"/>
              </a:rPr>
              <a:t>Cambrésis</a:t>
            </a:r>
            <a:endParaRPr lang="it-IT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Carlo V e l’Europa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267592"/>
            <a:ext cx="8424936" cy="5185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Carlo V e il mondo coloniale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8208912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Supremazia mediterranea e coloniale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4000" dirty="0" smtClean="0">
                <a:latin typeface="Georgia" pitchFamily="18" charset="0"/>
              </a:rPr>
              <a:t>Preponderanza asburgica sull’Europa</a:t>
            </a:r>
          </a:p>
          <a:p>
            <a:pPr algn="ctr">
              <a:buNone/>
            </a:pPr>
            <a:endParaRPr lang="it-IT" sz="40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sz="4000" b="1" dirty="0" smtClean="0">
                <a:latin typeface="Georgia" pitchFamily="18" charset="0"/>
              </a:rPr>
              <a:t>1559</a:t>
            </a:r>
            <a:r>
              <a:rPr lang="it-IT" sz="4000" dirty="0" smtClean="0">
                <a:latin typeface="Georgia" pitchFamily="18" charset="0"/>
              </a:rPr>
              <a:t>: Pace di </a:t>
            </a:r>
            <a:r>
              <a:rPr lang="it-IT" sz="4000" dirty="0" err="1" smtClean="0">
                <a:latin typeface="Georgia" pitchFamily="18" charset="0"/>
              </a:rPr>
              <a:t>Cateau</a:t>
            </a:r>
            <a:r>
              <a:rPr lang="it-IT" sz="4000" dirty="0" smtClean="0">
                <a:latin typeface="Georgia" pitchFamily="18" charset="0"/>
              </a:rPr>
              <a:t> </a:t>
            </a:r>
            <a:r>
              <a:rPr lang="it-IT" sz="4000" dirty="0" err="1" smtClean="0">
                <a:latin typeface="Georgia" pitchFamily="18" charset="0"/>
              </a:rPr>
              <a:t>Cambrésis</a:t>
            </a:r>
            <a:endParaRPr lang="it-IT" sz="40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sz="4000" b="1" dirty="0" smtClean="0">
                <a:latin typeface="Georgia" pitchFamily="18" charset="0"/>
              </a:rPr>
              <a:t>1659</a:t>
            </a:r>
            <a:r>
              <a:rPr lang="it-IT" sz="4000" dirty="0" smtClean="0">
                <a:latin typeface="Georgia" pitchFamily="18" charset="0"/>
              </a:rPr>
              <a:t>: Pace dei Pirenei</a:t>
            </a:r>
            <a:endParaRPr lang="it-IT" sz="40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628650" y="139701"/>
            <a:ext cx="7886700" cy="1685925"/>
          </a:xfrm>
        </p:spPr>
        <p:txBody>
          <a:bodyPr>
            <a:noAutofit/>
          </a:bodyPr>
          <a:lstStyle/>
          <a:p>
            <a:pPr algn="ctr"/>
            <a:r>
              <a:rPr lang="it-IT" sz="3200" b="1" dirty="0" smtClean="0">
                <a:latin typeface="Georgia" panose="02040502050405020303" pitchFamily="18" charset="0"/>
              </a:rPr>
              <a:t>1469: </a:t>
            </a:r>
            <a:br>
              <a:rPr lang="it-IT" sz="3200" b="1" dirty="0" smtClean="0">
                <a:latin typeface="Georgia" panose="02040502050405020303" pitchFamily="18" charset="0"/>
              </a:rPr>
            </a:br>
            <a:r>
              <a:rPr lang="it-IT" sz="3200" b="1" dirty="0" smtClean="0">
                <a:latin typeface="Georgia" panose="02040502050405020303" pitchFamily="18" charset="0"/>
              </a:rPr>
              <a:t>Isabella di Castiglia </a:t>
            </a:r>
            <a:br>
              <a:rPr lang="it-IT" sz="3200" b="1" dirty="0" smtClean="0">
                <a:latin typeface="Georgia" panose="02040502050405020303" pitchFamily="18" charset="0"/>
              </a:rPr>
            </a:br>
            <a:r>
              <a:rPr lang="it-IT" sz="3200" b="1" dirty="0" smtClean="0">
                <a:latin typeface="Georgia" panose="02040502050405020303" pitchFamily="18" charset="0"/>
              </a:rPr>
              <a:t> Ferdinando d’Aragona</a:t>
            </a:r>
            <a:endParaRPr lang="it-IT" sz="3200" b="1" dirty="0">
              <a:latin typeface="Georgia" panose="02040502050405020303" pitchFamily="18" charset="0"/>
            </a:endParaRPr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28650" y="1825625"/>
            <a:ext cx="3006620" cy="4286360"/>
          </a:xfrm>
          <a:prstGeom prst="rect">
            <a:avLst/>
          </a:prstGeom>
        </p:spPr>
      </p:pic>
      <p:pic>
        <p:nvPicPr>
          <p:cNvPr id="8" name="Segnaposto contenuto 7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69211" y="1825626"/>
            <a:ext cx="3946139" cy="418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612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1492: </a:t>
            </a:r>
            <a:r>
              <a:rPr lang="it-IT" dirty="0" err="1" smtClean="0">
                <a:latin typeface="Georgia" pitchFamily="18" charset="0"/>
              </a:rPr>
              <a:t>annus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mirabilis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Scoperta dell’America o, meglio, di una nuova rotta per le Indie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Morte di Lorenzo il Magnifico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Fine della “</a:t>
            </a:r>
            <a:r>
              <a:rPr lang="it-IT" dirty="0" err="1" smtClean="0">
                <a:latin typeface="Georgia" pitchFamily="18" charset="0"/>
              </a:rPr>
              <a:t>reconquista</a:t>
            </a:r>
            <a:r>
              <a:rPr lang="it-IT" dirty="0" smtClean="0">
                <a:latin typeface="Georgia" pitchFamily="18" charset="0"/>
              </a:rPr>
              <a:t>”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latin typeface="Georgia" pitchFamily="18" charset="0"/>
              </a:rPr>
              <a:t>Cacciata degli ebrei dalla penisola iberica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Rotte mediterranee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920880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194</Words>
  <Application>Microsoft Office PowerPoint</Application>
  <PresentationFormat>Presentazione su schermo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Guerre d’Italia e scoperte geografiche</vt:lpstr>
      <vt:lpstr>WARFARE VS WELLFARE</vt:lpstr>
      <vt:lpstr>Guerre d’Italia (1494-1559)</vt:lpstr>
      <vt:lpstr>Carlo V e l’Europa</vt:lpstr>
      <vt:lpstr>Carlo V e il mondo coloniale</vt:lpstr>
      <vt:lpstr>Supremazia mediterranea e coloniale</vt:lpstr>
      <vt:lpstr>1469:  Isabella di Castiglia   Ferdinando d’Aragona</vt:lpstr>
      <vt:lpstr>1492: annus mirabilis</vt:lpstr>
      <vt:lpstr>Rotte mediterranee</vt:lpstr>
      <vt:lpstr>ROTTE ATLANTICHE E PACIFICHE (1580-1640) </vt:lpstr>
      <vt:lpstr>UN ERRORE DI NAVIGAZIONE?</vt:lpstr>
      <vt:lpstr>PORTOGHESI E SPAGNOLI SEC. XV</vt:lpstr>
      <vt:lpstr>Sec. XVI</vt:lpstr>
      <vt:lpstr>Cartografia</vt:lpstr>
      <vt:lpstr>XVII secolo</vt:lpstr>
      <vt:lpstr>XVIII secolo</vt:lpstr>
      <vt:lpstr>Guerre d’Italia e scoperte geografiche?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Guerre d’Italia e scoperte geografiche</dc:title>
  <dc:creator>Rafaella Pilo</dc:creator>
  <cp:lastModifiedBy>Rafaella Pilo</cp:lastModifiedBy>
  <cp:revision>9</cp:revision>
  <dcterms:created xsi:type="dcterms:W3CDTF">2022-09-25T07:32:14Z</dcterms:created>
  <dcterms:modified xsi:type="dcterms:W3CDTF">2022-09-27T07:36:01Z</dcterms:modified>
</cp:coreProperties>
</file>