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96944" cy="108012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Europa XVIII secolo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064896" cy="5112568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eorgia" pitchFamily="18" charset="0"/>
              </a:rPr>
              <a:t>Restaurazione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eorgia" pitchFamily="18" charset="0"/>
              </a:rPr>
              <a:t>Rivoluzione industriale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eorgia" pitchFamily="18" charset="0"/>
              </a:rPr>
              <a:t>Ascesa britannica nel mondo</a:t>
            </a:r>
            <a:endParaRPr lang="it-IT" sz="40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Una lunga storia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Georgia" pitchFamily="18" charset="0"/>
              </a:rPr>
              <a:t>Rivolta contadina (Impero)</a:t>
            </a:r>
          </a:p>
          <a:p>
            <a:r>
              <a:rPr lang="it-IT" sz="4000" dirty="0" smtClean="0">
                <a:latin typeface="Georgia" pitchFamily="18" charset="0"/>
              </a:rPr>
              <a:t>Utopia (Thomas More – Inghilterra)</a:t>
            </a:r>
          </a:p>
          <a:p>
            <a:r>
              <a:rPr lang="it-IT" sz="4000" dirty="0" smtClean="0">
                <a:latin typeface="Georgia" pitchFamily="18" charset="0"/>
              </a:rPr>
              <a:t>Città del Sole (Tommaso Campanella – Regno di Napoli)</a:t>
            </a:r>
          </a:p>
          <a:p>
            <a:r>
              <a:rPr lang="it-IT" sz="4000" dirty="0" smtClean="0">
                <a:latin typeface="Georgia" pitchFamily="18" charset="0"/>
              </a:rPr>
              <a:t>Mondo ereticale inglese (XVII secolo)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Comunismo settecentesco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it-IT" dirty="0" smtClean="0">
                <a:latin typeface="Georgia" pitchFamily="18" charset="0"/>
              </a:rPr>
              <a:t>Uguaglianza illuminista</a:t>
            </a:r>
          </a:p>
          <a:p>
            <a:pPr>
              <a:lnSpc>
                <a:spcPct val="200000"/>
              </a:lnSpc>
            </a:pPr>
            <a:r>
              <a:rPr lang="it-IT" dirty="0" smtClean="0">
                <a:latin typeface="Georgia" pitchFamily="18" charset="0"/>
              </a:rPr>
              <a:t>Universalismo cristiano (gesuiti nel Guaranì nel XVIII secolo)</a:t>
            </a:r>
          </a:p>
          <a:p>
            <a:pPr>
              <a:lnSpc>
                <a:spcPct val="200000"/>
              </a:lnSpc>
            </a:pPr>
            <a:r>
              <a:rPr lang="it-IT" dirty="0" smtClean="0">
                <a:latin typeface="Georgia" pitchFamily="18" charset="0"/>
              </a:rPr>
              <a:t>Egualitarismo e comunismo</a:t>
            </a: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Il XIX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it-IT" sz="4000" dirty="0" err="1" smtClean="0">
                <a:latin typeface="Georgia" pitchFamily="18" charset="0"/>
              </a:rPr>
              <a:t>Protocapitalismo</a:t>
            </a:r>
            <a:endParaRPr lang="it-IT" sz="4000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it-IT" sz="4000" dirty="0" err="1" smtClean="0">
                <a:latin typeface="Georgia" pitchFamily="18" charset="0"/>
              </a:rPr>
              <a:t>Vs</a:t>
            </a:r>
            <a:endParaRPr lang="it-IT" sz="4000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it-IT" sz="4000" dirty="0" smtClean="0">
                <a:latin typeface="Georgia" pitchFamily="18" charset="0"/>
              </a:rPr>
              <a:t>Comunismo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Due modelli economici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it-IT" sz="44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400" dirty="0" smtClean="0">
                <a:latin typeface="Georgia" pitchFamily="18" charset="0"/>
              </a:rPr>
              <a:t>Mondo occidentale capitalista</a:t>
            </a:r>
          </a:p>
          <a:p>
            <a:pPr algn="ctr">
              <a:buNone/>
            </a:pPr>
            <a:endParaRPr lang="it-IT" sz="44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400" dirty="0" smtClean="0">
                <a:latin typeface="Georgia" pitchFamily="18" charset="0"/>
              </a:rPr>
              <a:t>Mondo “orientale” comunista</a:t>
            </a:r>
            <a:endParaRPr lang="it-IT" sz="4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it-IT" b="1" smtClean="0">
                <a:latin typeface="Georgia" pitchFamily="18" charset="0"/>
              </a:rPr>
              <a:t>Orientale???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328592"/>
          </a:xfrm>
        </p:spPr>
        <p:txBody>
          <a:bodyPr/>
          <a:lstStyle/>
          <a:p>
            <a:pPr>
              <a:buNone/>
            </a:pPr>
            <a:r>
              <a:rPr lang="it-IT" sz="4000" dirty="0" smtClean="0">
                <a:latin typeface="Georgia" pitchFamily="18" charset="0"/>
              </a:rPr>
              <a:t>Dicotomia di sistemi produttivi che determina una divisione del  mondo che, a partire dal modello consolidato nel XIX secolo, resta </a:t>
            </a:r>
            <a:r>
              <a:rPr lang="it-IT" sz="4000" dirty="0" err="1" smtClean="0">
                <a:latin typeface="Georgia" pitchFamily="18" charset="0"/>
              </a:rPr>
              <a:t>PRESSOCHé</a:t>
            </a:r>
            <a:r>
              <a:rPr lang="it-IT" sz="4000" dirty="0" smtClean="0">
                <a:latin typeface="Georgia" pitchFamily="18" charset="0"/>
              </a:rPr>
              <a:t> INVARIATA, fino al 1989 (caduta del muro di Berlino)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Restaurazione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Ridimensionamento ruolo Francia rivoluzionaria e napoleonica ferma restando l’esportazione della rivoluzione, dei valori e dei meccanismi rivoluzionari</a:t>
            </a:r>
          </a:p>
          <a:p>
            <a:r>
              <a:rPr lang="it-IT" dirty="0" smtClean="0">
                <a:latin typeface="Georgia" pitchFamily="18" charset="0"/>
              </a:rPr>
              <a:t>Ristabilimento di un equilibrio nuovo rispetto allo </a:t>
            </a:r>
            <a:r>
              <a:rPr lang="it-IT" i="1" dirty="0" smtClean="0">
                <a:latin typeface="Georgia" pitchFamily="18" charset="0"/>
              </a:rPr>
              <a:t>status quo ante</a:t>
            </a: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Nuove potenze</a:t>
            </a:r>
            <a:r>
              <a:rPr lang="it-IT" smtClean="0">
                <a:latin typeface="Georgia" pitchFamily="18" charset="0"/>
              </a:rPr>
              <a:t>: </a:t>
            </a:r>
            <a:r>
              <a:rPr lang="it-IT" smtClean="0">
                <a:latin typeface="Georgia" pitchFamily="18" charset="0"/>
              </a:rPr>
              <a:t>Impero, Prussia</a:t>
            </a:r>
            <a:r>
              <a:rPr lang="it-IT" dirty="0" smtClean="0">
                <a:latin typeface="Georgia" pitchFamily="18" charset="0"/>
              </a:rPr>
              <a:t>, Russia, Inghilterra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Il caso inglese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it-IT" sz="4000" dirty="0" smtClean="0">
                <a:latin typeface="Georgia" pitchFamily="18" charset="0"/>
              </a:rPr>
              <a:t>Rivoluzione industriale</a:t>
            </a:r>
          </a:p>
          <a:p>
            <a:pPr>
              <a:lnSpc>
                <a:spcPct val="200000"/>
              </a:lnSpc>
            </a:pPr>
            <a:r>
              <a:rPr lang="it-IT" sz="4000" dirty="0" smtClean="0">
                <a:latin typeface="Georgia" pitchFamily="18" charset="0"/>
              </a:rPr>
              <a:t>Ascesa occidentale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Rivoluzione industriale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61662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50000"/>
              </a:lnSpc>
            </a:pPr>
            <a:r>
              <a:rPr lang="it-IT" dirty="0" smtClean="0">
                <a:latin typeface="Georgia" pitchFamily="18" charset="0"/>
              </a:rPr>
              <a:t>Mutamento del sistema produttivo (capitalista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proletario; città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campagna; macchina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uomo; velocità e quantità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lavoro artigianale e qualità; industria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artigianato)</a:t>
            </a:r>
          </a:p>
          <a:p>
            <a:pPr>
              <a:lnSpc>
                <a:spcPct val="250000"/>
              </a:lnSpc>
            </a:pPr>
            <a:r>
              <a:rPr lang="it-IT" dirty="0" smtClean="0">
                <a:latin typeface="Georgia" pitchFamily="18" charset="0"/>
              </a:rPr>
              <a:t>Risorse e materie prime (situazione unica inglese)</a:t>
            </a:r>
          </a:p>
          <a:p>
            <a:pPr>
              <a:lnSpc>
                <a:spcPct val="250000"/>
              </a:lnSpc>
            </a:pPr>
            <a:r>
              <a:rPr lang="it-IT" dirty="0" smtClean="0">
                <a:latin typeface="Georgia" pitchFamily="18" charset="0"/>
              </a:rPr>
              <a:t>Mano d’opera (situazione unica inglese)</a:t>
            </a:r>
          </a:p>
          <a:p>
            <a:pPr>
              <a:lnSpc>
                <a:spcPct val="250000"/>
              </a:lnSpc>
            </a:pPr>
            <a:r>
              <a:rPr lang="it-IT" dirty="0" smtClean="0">
                <a:latin typeface="Georgia" pitchFamily="18" charset="0"/>
              </a:rPr>
              <a:t>Impero come mercato (situazione unica inglese)</a:t>
            </a:r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Ascesa europea?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  <a:buNone/>
            </a:pPr>
            <a:endParaRPr lang="it-IT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it-IT" sz="4000" dirty="0" smtClean="0">
                <a:latin typeface="Georgia" pitchFamily="18" charset="0"/>
              </a:rPr>
              <a:t>Che cos’è la “grande divergenza”?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Georgia" pitchFamily="18" charset="0"/>
              </a:rPr>
              <a:t>Pomeranz</a:t>
            </a:r>
            <a:r>
              <a:rPr lang="it-IT" dirty="0" smtClean="0">
                <a:latin typeface="Georgia" pitchFamily="18" charset="0"/>
              </a:rPr>
              <a:t> e la coniazione del termine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it-IT" sz="4000" dirty="0" smtClean="0">
                <a:latin typeface="Georgia" pitchFamily="18" charset="0"/>
              </a:rPr>
              <a:t>Cosa accadde?</a:t>
            </a:r>
          </a:p>
          <a:p>
            <a:pPr>
              <a:lnSpc>
                <a:spcPct val="200000"/>
              </a:lnSpc>
            </a:pPr>
            <a:r>
              <a:rPr lang="it-IT" sz="4000" dirty="0" smtClean="0">
                <a:latin typeface="Georgia" pitchFamily="18" charset="0"/>
              </a:rPr>
              <a:t>Perché?</a:t>
            </a:r>
          </a:p>
          <a:p>
            <a:pPr>
              <a:lnSpc>
                <a:spcPct val="200000"/>
              </a:lnSpc>
            </a:pPr>
            <a:r>
              <a:rPr lang="it-IT" sz="4000" dirty="0" smtClean="0">
                <a:latin typeface="Georgia" pitchFamily="18" charset="0"/>
              </a:rPr>
              <a:t>Dove?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L’ascesa dell’Occidente!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pPr>
              <a:lnSpc>
                <a:spcPct val="200000"/>
              </a:lnSpc>
              <a:buNone/>
            </a:pPr>
            <a:r>
              <a:rPr lang="it-IT" sz="4000" dirty="0" smtClean="0">
                <a:latin typeface="Georgia" pitchFamily="18" charset="0"/>
              </a:rPr>
              <a:t>O l’ascesa di una parte di Occidente?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Quale Occidente?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sz="4000" dirty="0" smtClean="0">
              <a:latin typeface="Georgia" pitchFamily="18" charset="0"/>
            </a:endParaRPr>
          </a:p>
          <a:p>
            <a:pPr>
              <a:buNone/>
            </a:pPr>
            <a:endParaRPr lang="it-IT" sz="4000" dirty="0" smtClean="0">
              <a:latin typeface="Georgia" pitchFamily="18" charset="0"/>
            </a:endParaRPr>
          </a:p>
          <a:p>
            <a:pPr>
              <a:buNone/>
            </a:pPr>
            <a:r>
              <a:rPr lang="it-IT" sz="4000" dirty="0" smtClean="0">
                <a:latin typeface="Georgia" pitchFamily="18" charset="0"/>
              </a:rPr>
              <a:t>Quello della Rivoluzione industriale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Due modelli a confronto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it-IT" sz="4000" dirty="0" smtClean="0">
                <a:latin typeface="Georgia" pitchFamily="18" charset="0"/>
              </a:rPr>
              <a:t>Società proto-capitalista</a:t>
            </a:r>
          </a:p>
          <a:p>
            <a:pPr>
              <a:lnSpc>
                <a:spcPct val="200000"/>
              </a:lnSpc>
              <a:buNone/>
            </a:pPr>
            <a:r>
              <a:rPr lang="it-IT" sz="4000" dirty="0" smtClean="0">
                <a:latin typeface="Georgia" pitchFamily="18" charset="0"/>
              </a:rPr>
              <a:t>Società comunista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265</Words>
  <Application>Microsoft Office PowerPoint</Application>
  <PresentationFormat>Presentazione su schermo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Europa XVIII secolo</vt:lpstr>
      <vt:lpstr>Restaurazione</vt:lpstr>
      <vt:lpstr>Il caso inglese</vt:lpstr>
      <vt:lpstr>Rivoluzione industriale</vt:lpstr>
      <vt:lpstr>Ascesa europea?</vt:lpstr>
      <vt:lpstr>Pomeranz e la coniazione del termine</vt:lpstr>
      <vt:lpstr>L’ascesa dell’Occidente!</vt:lpstr>
      <vt:lpstr>Quale Occidente?</vt:lpstr>
      <vt:lpstr>Due modelli a confronto</vt:lpstr>
      <vt:lpstr>Una lunga storia</vt:lpstr>
      <vt:lpstr>Comunismo settecentesco</vt:lpstr>
      <vt:lpstr>Il XIX secolo</vt:lpstr>
      <vt:lpstr>Due modelli economici</vt:lpstr>
      <vt:lpstr>Orientale???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 XVIII secolo</dc:title>
  <dc:creator>Rafaella Pilo</dc:creator>
  <cp:lastModifiedBy>Rafaella Pilo</cp:lastModifiedBy>
  <cp:revision>11</cp:revision>
  <dcterms:created xsi:type="dcterms:W3CDTF">2022-11-28T09:01:18Z</dcterms:created>
  <dcterms:modified xsi:type="dcterms:W3CDTF">2022-11-28T15:41:11Z</dcterms:modified>
</cp:coreProperties>
</file>