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92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2" r:id="rId23"/>
    <p:sldId id="276" r:id="rId24"/>
    <p:sldId id="279" r:id="rId25"/>
    <p:sldId id="283" r:id="rId26"/>
    <p:sldId id="280" r:id="rId27"/>
    <p:sldId id="281" r:id="rId28"/>
    <p:sldId id="284" r:id="rId29"/>
    <p:sldId id="285" r:id="rId30"/>
    <p:sldId id="286" r:id="rId31"/>
    <p:sldId id="287" r:id="rId32"/>
    <p:sldId id="288" r:id="rId33"/>
    <p:sldId id="289" r:id="rId34"/>
    <p:sldId id="293" r:id="rId35"/>
    <p:sldId id="290" r:id="rId36"/>
    <p:sldId id="291" r:id="rId3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29/11/2022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it-IT" dirty="0" err="1" smtClean="0">
                <a:latin typeface="Georgia" pitchFamily="18" charset="0"/>
              </a:rPr>
              <a:t>Cromwell</a:t>
            </a:r>
            <a:r>
              <a:rPr lang="it-IT" dirty="0" smtClean="0">
                <a:latin typeface="Georgia" pitchFamily="18" charset="0"/>
              </a:rPr>
              <a:t> &amp; Napoleone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1625" y="1140570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it-IT" sz="3200" b="0" dirty="0">
                <a:latin typeface="Georgia" pitchFamily="18" charset="0"/>
              </a:rPr>
              <a:t>Carlo I Stuart 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3"/>
          </p:nvPr>
        </p:nvSpPr>
        <p:spPr>
          <a:xfrm>
            <a:off x="4644008" y="1268760"/>
            <a:ext cx="4041775" cy="639762"/>
          </a:xfrm>
        </p:spPr>
        <p:txBody>
          <a:bodyPr>
            <a:normAutofit fontScale="25000" lnSpcReduction="20000"/>
          </a:bodyPr>
          <a:lstStyle/>
          <a:p>
            <a:r>
              <a:rPr lang="it-IT" dirty="0"/>
              <a:t> </a:t>
            </a:r>
            <a:endParaRPr lang="it-IT" dirty="0" smtClean="0"/>
          </a:p>
          <a:p>
            <a:endParaRPr lang="it-IT" dirty="0"/>
          </a:p>
          <a:p>
            <a:pPr algn="ctr"/>
            <a:r>
              <a:rPr lang="it-IT" sz="12800" b="0" dirty="0" smtClean="0">
                <a:latin typeface="Georgia" pitchFamily="18" charset="0"/>
              </a:rPr>
              <a:t>Luigi </a:t>
            </a:r>
            <a:r>
              <a:rPr lang="it-IT" sz="12800" b="0" dirty="0">
                <a:latin typeface="Georgia" pitchFamily="18" charset="0"/>
              </a:rPr>
              <a:t>XVI Borbone</a:t>
            </a:r>
          </a:p>
          <a:p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/>
          <a:p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773140"/>
            <a:ext cx="2813298" cy="343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3140"/>
            <a:ext cx="2766875" cy="351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73140"/>
            <a:ext cx="3440655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73140"/>
            <a:ext cx="2952328" cy="415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9811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08012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Horatio Nelson, 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eroe nazionale impero britannico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5112568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+ 1805, Capo Trafalgar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4644008" y="1549482"/>
            <a:ext cx="4038600" cy="4525963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806" y="1340768"/>
            <a:ext cx="4032194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916832"/>
            <a:ext cx="5963816" cy="4204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657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3° colpo di stato: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836712"/>
            <a:ext cx="8507288" cy="57606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dirty="0" smtClean="0">
                <a:latin typeface="Georgia" pitchFamily="18" charset="0"/>
              </a:rPr>
              <a:t>18 brumaio </a:t>
            </a:r>
            <a:r>
              <a:rPr lang="it-IT" b="1" dirty="0" smtClean="0">
                <a:latin typeface="Georgia" pitchFamily="18" charset="0"/>
              </a:rPr>
              <a:t>1799</a:t>
            </a:r>
            <a:r>
              <a:rPr lang="it-IT" dirty="0" smtClean="0">
                <a:latin typeface="Georgia" pitchFamily="18" charset="0"/>
              </a:rPr>
              <a:t>: </a:t>
            </a:r>
            <a:endParaRPr lang="it-IT" dirty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scioglimento del Direttorio, incapace di porre fine alla rivoluzione e creare stabilità politica 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Consolato: stabilità, supremazia dell’esecutivo sul legislativo alla luce della nuova situazione internazionale</a:t>
            </a:r>
          </a:p>
          <a:p>
            <a:pPr>
              <a:buFont typeface="Wingdings" pitchFamily="2" charset="2"/>
              <a:buChar char="Ø"/>
            </a:pPr>
            <a:r>
              <a:rPr lang="it-IT" dirty="0">
                <a:latin typeface="Georgia" pitchFamily="18" charset="0"/>
              </a:rPr>
              <a:t>Tre uomini al potere (Bonaparte, </a:t>
            </a:r>
            <a:r>
              <a:rPr lang="it-IT" dirty="0" err="1" smtClean="0">
                <a:latin typeface="Georgia" pitchFamily="18" charset="0"/>
              </a:rPr>
              <a:t>Sieyès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>
                <a:latin typeface="Georgia" pitchFamily="18" charset="0"/>
              </a:rPr>
              <a:t>e  </a:t>
            </a:r>
            <a:r>
              <a:rPr lang="it-IT" dirty="0" err="1">
                <a:latin typeface="Georgia" pitchFamily="18" charset="0"/>
              </a:rPr>
              <a:t>Ducos</a:t>
            </a:r>
            <a:r>
              <a:rPr lang="it-IT" dirty="0">
                <a:latin typeface="Georgia" pitchFamily="18" charset="0"/>
              </a:rPr>
              <a:t>) come consoli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NB: Di fatto chi controlla l’esercito detiene il potere: Napoleone!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002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Dal consolato all’impero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001419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A. Guerra in </a:t>
            </a:r>
            <a:r>
              <a:rPr lang="it-IT" dirty="0">
                <a:latin typeface="Georgia" pitchFamily="18" charset="0"/>
              </a:rPr>
              <a:t>I</a:t>
            </a:r>
            <a:r>
              <a:rPr lang="it-IT" dirty="0" smtClean="0">
                <a:latin typeface="Georgia" pitchFamily="18" charset="0"/>
              </a:rPr>
              <a:t>talia: battaglia di Marengo (1800)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B. 1801: trattato con al Chiesa + «articoli organici»= uguaglianza dei culti</a:t>
            </a:r>
          </a:p>
          <a:p>
            <a:r>
              <a:rPr lang="it-IT" dirty="0" smtClean="0">
                <a:latin typeface="Georgia" pitchFamily="18" charset="0"/>
              </a:rPr>
              <a:t>Riconoscimento repubblica e vendita beni ecclesiastici</a:t>
            </a:r>
          </a:p>
          <a:p>
            <a:r>
              <a:rPr lang="it-IT" dirty="0" smtClean="0">
                <a:latin typeface="Georgia" pitchFamily="18" charset="0"/>
              </a:rPr>
              <a:t>Cattolicesimo religione dei francesi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C. 1802: primo console a vita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96178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16632"/>
            <a:ext cx="8989368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Rafforzamento dei poteri del console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Facoltà di nominare un successore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1804: primo console --- imperatore dei francesi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Dalla repubblica all’impero: </a:t>
            </a:r>
            <a:r>
              <a:rPr lang="it-IT" i="1" dirty="0">
                <a:latin typeface="Georgia" pitchFamily="18" charset="0"/>
              </a:rPr>
              <a:t>N</a:t>
            </a:r>
            <a:r>
              <a:rPr lang="it-IT" i="1" dirty="0" smtClean="0">
                <a:latin typeface="Georgia" pitchFamily="18" charset="0"/>
              </a:rPr>
              <a:t>otre </a:t>
            </a:r>
            <a:r>
              <a:rPr lang="it-IT" i="1" dirty="0">
                <a:latin typeface="Georgia" pitchFamily="18" charset="0"/>
              </a:rPr>
              <a:t>D</a:t>
            </a:r>
            <a:r>
              <a:rPr lang="it-IT" i="1" dirty="0" smtClean="0">
                <a:latin typeface="Georgia" pitchFamily="18" charset="0"/>
              </a:rPr>
              <a:t>ame</a:t>
            </a:r>
            <a:r>
              <a:rPr lang="it-IT" dirty="0" smtClean="0">
                <a:latin typeface="Georgia" pitchFamily="18" charset="0"/>
              </a:rPr>
              <a:t>, dicembre 1804, Pio VII ma auto-incoronazione</a:t>
            </a:r>
          </a:p>
          <a:p>
            <a:pPr marL="0" indent="0">
              <a:buNone/>
            </a:pPr>
            <a:r>
              <a:rPr lang="it-IT" dirty="0" smtClean="0"/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32" y="1034958"/>
            <a:ext cx="7509404" cy="492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688700"/>
            <a:ext cx="3902877" cy="599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33216"/>
            <a:ext cx="4129336" cy="599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0207" y="1124744"/>
            <a:ext cx="4059438" cy="405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79606"/>
            <a:ext cx="476250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152" y="840705"/>
            <a:ext cx="3743325" cy="599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10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Ricerca della legittimazione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/>
          <a:lstStyle/>
          <a:p>
            <a:pPr marL="0" indent="0" algn="ctr">
              <a:buNone/>
            </a:pPr>
            <a:r>
              <a:rPr lang="it-IT" sz="4800" dirty="0" smtClean="0">
                <a:latin typeface="Georgia" pitchFamily="18" charset="0"/>
              </a:rPr>
              <a:t>Creazione «nuova» aristocrazia ereditaria di personaggi fedeli all’imperatori insigniti di nuovi titoli nobiliari e cariche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</p:spTree>
    <p:extLst>
      <p:ext uri="{BB962C8B-B14F-4D97-AF65-F5344CB8AC3E}">
        <p14:creationId xmlns="" xmlns:p14="http://schemas.microsoft.com/office/powerpoint/2010/main" val="313779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it-IT" dirty="0">
                <a:latin typeface="Georgia" pitchFamily="18" charset="0"/>
              </a:rPr>
              <a:t>R</a:t>
            </a:r>
            <a:r>
              <a:rPr lang="it-IT" dirty="0" smtClean="0">
                <a:latin typeface="Georgia" pitchFamily="18" charset="0"/>
              </a:rPr>
              <a:t>iforme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Riordino finanze pubbliche: nuova moneta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Sistema giudiziario: controllo dei giudici da parte del governo, creazione secondo grado di giudizio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Codificazione del diritto: codice civile*, di commercio e penale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 Tutela ordine pubblico: polizia, </a:t>
            </a:r>
            <a:r>
              <a:rPr lang="it-IT" dirty="0" err="1" smtClean="0">
                <a:latin typeface="Georgia" pitchFamily="18" charset="0"/>
              </a:rPr>
              <a:t>Fouché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672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Cesarismo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Napoleone: esercito e consenso popolare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Francesi: ordine e normalizzazione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67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Georgia" pitchFamily="18" charset="0"/>
              </a:rPr>
              <a:t>Monarchia amministrativa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Riforma amministrativa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Burocrazia: gerarchica e piramidale su modello militare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Governo centralizzato (informazioni e statistiche); prefetti e sottoprefetti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67600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Presenza statuale: stato di polizia?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256584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Ordine pubblico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Miglioramento condizioni sanitarie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Istruzione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Efficienza amministrativa e finanziaria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Controllo poliziesco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Burocrati: personale qualificato il cui operato è volto alla tutela dei cittadini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40924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864096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Burocrazia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>
          <a:xfrm>
            <a:off x="1331640" y="1772816"/>
            <a:ext cx="6400800" cy="302433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Possibilità di ambire ai posti più alti anche partendo da posizioni sociali inferiori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43561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Rivoluzionario e monarchico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Erede della rivoluzione e della monarchia assoluta</a:t>
            </a:r>
          </a:p>
          <a:p>
            <a:pPr marL="0" indent="0"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Tra filomonarchici che auspicano la restaurazione dei Borbone e i giacobini che perseguono la realizzazione dei valori rivoluzionari in forma repubblicana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660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Egemonia francese in Europa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1805: G.B., impero, Russia, Svezia e regno di Napoli</a:t>
            </a:r>
          </a:p>
          <a:p>
            <a:pPr marL="0" indent="0">
              <a:buNone/>
            </a:pPr>
            <a:r>
              <a:rPr lang="it-IT" dirty="0">
                <a:latin typeface="Georgia" pitchFamily="18" charset="0"/>
              </a:rPr>
              <a:t>Austerlitz (esercito austro-russo) (generale </a:t>
            </a:r>
            <a:r>
              <a:rPr lang="it-IT" b="1" dirty="0" err="1">
                <a:latin typeface="Georgia" pitchFamily="18" charset="0"/>
              </a:rPr>
              <a:t>Kutuzov</a:t>
            </a:r>
            <a:r>
              <a:rPr lang="it-IT" dirty="0" smtClean="0">
                <a:latin typeface="Georgia" pitchFamily="18" charset="0"/>
              </a:rPr>
              <a:t>)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… ma Trafalgar (ammiraglio Nelson) 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Cessione di Veneto, Dalmazia e Istria alla repubblica cisalpina filofrancese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916" y="1340768"/>
            <a:ext cx="378989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1331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Napoleone e la mappa europea: dalle repubbliche agli stati satellite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it-IT" dirty="0" smtClean="0">
                <a:latin typeface="Georgia" pitchFamily="18" charset="0"/>
              </a:rPr>
              <a:t>Olanda: Luigi Bonaparte</a:t>
            </a:r>
          </a:p>
          <a:p>
            <a:r>
              <a:rPr lang="it-IT" dirty="0" smtClean="0">
                <a:latin typeface="Georgia" pitchFamily="18" charset="0"/>
              </a:rPr>
              <a:t>Napoli: Giuseppe Bonaparte</a:t>
            </a:r>
          </a:p>
          <a:p>
            <a:r>
              <a:rPr lang="it-IT" dirty="0" smtClean="0">
                <a:latin typeface="Georgia" pitchFamily="18" charset="0"/>
              </a:rPr>
              <a:t>Austria--- Confederazione del Reno: Napoleone protettore</a:t>
            </a:r>
          </a:p>
          <a:p>
            <a:r>
              <a:rPr lang="it-IT" dirty="0" smtClean="0">
                <a:latin typeface="Georgia" pitchFamily="18" charset="0"/>
              </a:rPr>
              <a:t>Spartizione Prussia in accordo con la Russia:</a:t>
            </a:r>
          </a:p>
          <a:p>
            <a:r>
              <a:rPr lang="it-IT" dirty="0" smtClean="0">
                <a:latin typeface="Georgia" pitchFamily="18" charset="0"/>
              </a:rPr>
              <a:t>Regno di Vestfalia: Girolamo Bonaparte</a:t>
            </a:r>
          </a:p>
          <a:p>
            <a:r>
              <a:rPr lang="it-IT" dirty="0" smtClean="0">
                <a:latin typeface="Georgia" pitchFamily="18" charset="0"/>
              </a:rPr>
              <a:t>Granducato di Varsavia: sovrano di Sassonia, alleato della Francia</a:t>
            </a:r>
          </a:p>
        </p:txBody>
      </p:sp>
    </p:spTree>
    <p:extLst>
      <p:ext uri="{BB962C8B-B14F-4D97-AF65-F5344CB8AC3E}">
        <p14:creationId xmlns="" xmlns:p14="http://schemas.microsoft.com/office/powerpoint/2010/main" val="23635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Situazione geo politica: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Tregua con la Russia in chiave anti prussiana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Annientamento dell’impero come nemico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98750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Unico nemico: Inghilterra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/>
              <a:t> </a:t>
            </a:r>
            <a:r>
              <a:rPr lang="it-IT" dirty="0" smtClean="0">
                <a:latin typeface="Georgia" pitchFamily="18" charset="0"/>
              </a:rPr>
              <a:t>1806: Blocco continentale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Risposta britannica: contrabbando!*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it-IT" dirty="0" smtClean="0">
                <a:latin typeface="Georgia" pitchFamily="18" charset="0"/>
              </a:rPr>
              <a:t>*Rivoluzione industriale: prodotti concorrenziali</a:t>
            </a:r>
          </a:p>
          <a:p>
            <a:pPr marL="0" indent="0">
              <a:lnSpc>
                <a:spcPct val="200000"/>
              </a:lnSpc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222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1809: V coalizione antifrancese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6886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err="1" smtClean="0">
                <a:latin typeface="Georgia" pitchFamily="18" charset="0"/>
              </a:rPr>
              <a:t>Wagram</a:t>
            </a:r>
            <a:r>
              <a:rPr lang="it-IT" dirty="0" smtClean="0">
                <a:latin typeface="Georgia" pitchFamily="18" charset="0"/>
              </a:rPr>
              <a:t> e assedio di Vienna: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matrimonio tra Napoleone e la figlia dell’imperatore d’Austria Maria Luisa d’Asburgo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it-IT" dirty="0" smtClean="0">
                <a:latin typeface="Georgia" pitchFamily="18" charset="0"/>
              </a:rPr>
              <a:t>NB: la ricerca dell’erede di sangue reale: Napoleone Francesco (1811), re di Roma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it-IT" b="1" dirty="0" smtClean="0">
                <a:latin typeface="Georgia" pitchFamily="18" charset="0"/>
              </a:rPr>
              <a:t>CESARISMO!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28283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Fine tregua franco-russa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4752528" cy="583264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La Russia riprende i rapporti commerciali con l’Inghilterra vanificando definitivamente il blocco continentale, 1810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Napoleone invade la Russia, 1812 GIUGNO!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Settembre 1812: occupa una Mosca abbandonata e data alle fiamme (generale </a:t>
            </a:r>
            <a:r>
              <a:rPr lang="it-IT" dirty="0" err="1" smtClean="0">
                <a:latin typeface="Georgia" pitchFamily="18" charset="0"/>
              </a:rPr>
              <a:t>Kutuzov</a:t>
            </a:r>
            <a:r>
              <a:rPr lang="it-IT" dirty="0" smtClean="0">
                <a:latin typeface="Georgia" pitchFamily="18" charset="0"/>
              </a:rPr>
              <a:t>*)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Da 700.000 a 50.000 uomini: prima grande sconfitta per Napoleone</a:t>
            </a:r>
          </a:p>
          <a:p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05400" y="90872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4744"/>
            <a:ext cx="6008928" cy="439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3529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432048"/>
          </a:xfrm>
        </p:spPr>
        <p:txBody>
          <a:bodyPr>
            <a:noAutofit/>
          </a:bodyPr>
          <a:lstStyle/>
          <a:p>
            <a:r>
              <a:rPr lang="it-IT" sz="3600" dirty="0" smtClean="0">
                <a:latin typeface="Georgia" pitchFamily="18" charset="0"/>
              </a:rPr>
              <a:t>Reazione all’influenza culturale francese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620688"/>
            <a:ext cx="8856984" cy="612068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it-IT" sz="2000" b="1" dirty="0" smtClean="0">
                <a:latin typeface="Georgia" pitchFamily="18" charset="0"/>
              </a:rPr>
              <a:t>Spagna, 3 de </a:t>
            </a:r>
            <a:r>
              <a:rPr lang="it-IT" sz="2000" b="1" dirty="0">
                <a:latin typeface="Georgia" pitchFamily="18" charset="0"/>
              </a:rPr>
              <a:t>M</a:t>
            </a:r>
            <a:r>
              <a:rPr lang="it-IT" sz="2000" b="1" dirty="0" smtClean="0">
                <a:latin typeface="Georgia" pitchFamily="18" charset="0"/>
              </a:rPr>
              <a:t>ayo de 1808: carattere cattolico e legittimistico --- </a:t>
            </a:r>
            <a:r>
              <a:rPr lang="it-IT" sz="2000" b="1" i="1" dirty="0" smtClean="0">
                <a:latin typeface="Georgia" pitchFamily="18" charset="0"/>
              </a:rPr>
              <a:t>guerra de </a:t>
            </a:r>
            <a:r>
              <a:rPr lang="it-IT" sz="2000" b="1" i="1" dirty="0" err="1" smtClean="0">
                <a:latin typeface="Georgia" pitchFamily="18" charset="0"/>
              </a:rPr>
              <a:t>guerrilla</a:t>
            </a:r>
            <a:r>
              <a:rPr lang="it-IT" sz="2000" b="1" dirty="0" smtClean="0">
                <a:latin typeface="Georgia" pitchFamily="18" charset="0"/>
              </a:rPr>
              <a:t>: boicottaggio e attacchi sporadici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b="1" dirty="0" smtClean="0"/>
          </a:p>
          <a:p>
            <a:endParaRPr lang="it-IT" b="1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891" y="1424335"/>
            <a:ext cx="6667461" cy="514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9491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1813: VI coalizione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76064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Spagna: cacciata dei francesi e ritorno dei Borbone sul trono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Lipsia, 1813: Napoleone sconfitto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1814: invasione di Parigi ad opera della coalizione --- restaurazione Borbonica, Luigi XVIII</a:t>
            </a:r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24734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Trattato di Parigi, 1814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Ritorno Francia confini 1792 e ritorno Borbone*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Ritorno alle dinastie precedenti per i paesi satellite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Napoleone esiliato all’Elba, che gli viene assegnata come possedimento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it-IT" dirty="0" smtClean="0">
                <a:latin typeface="Georgia" pitchFamily="18" charset="0"/>
              </a:rPr>
              <a:t>*1815: ritorno di Napoleone a Parigi: accolto con entusiasmo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03314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1815: VII e ultima coalizione antifrancese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Waterloo: inglesi e prussiani pongono fine ai «100 giorni»</a:t>
            </a:r>
          </a:p>
          <a:p>
            <a:pPr marL="0" indent="0">
              <a:lnSpc>
                <a:spcPct val="150000"/>
              </a:lnSpc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Luigi XVIII sul trono francese e Napoleone a Sant’Elena, 5 maggio 1821</a:t>
            </a:r>
          </a:p>
        </p:txBody>
      </p:sp>
    </p:spTree>
    <p:extLst>
      <p:ext uri="{BB962C8B-B14F-4D97-AF65-F5344CB8AC3E}">
        <p14:creationId xmlns="" xmlns:p14="http://schemas.microsoft.com/office/powerpoint/2010/main" val="138204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1795, costituzione repubblicana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400600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Direttorio: repubblicani, 2/3 convenzione</a:t>
            </a:r>
          </a:p>
          <a:p>
            <a:pPr marL="0" indent="0">
              <a:buNone/>
            </a:pPr>
            <a:endParaRPr lang="it-IT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Piano interno: repressione dei monarchici e dei repubblicani (congiura degli eguali </a:t>
            </a:r>
            <a:r>
              <a:rPr lang="it-IT" dirty="0" err="1" smtClean="0">
                <a:latin typeface="Georgia" pitchFamily="18" charset="0"/>
              </a:rPr>
              <a:t>Babeuf</a:t>
            </a:r>
            <a:r>
              <a:rPr lang="it-IT" dirty="0" smtClean="0">
                <a:latin typeface="Georgia" pitchFamily="18" charset="0"/>
              </a:rPr>
              <a:t> e Buonarroti)</a:t>
            </a:r>
          </a:p>
          <a:p>
            <a:pPr marL="0" indent="0">
              <a:buNone/>
            </a:pPr>
            <a:endParaRPr lang="it-IT" dirty="0">
              <a:latin typeface="Georgia" pitchFamily="18" charset="0"/>
            </a:endParaRP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Politica estera: Guerra con Gran </a:t>
            </a:r>
            <a:r>
              <a:rPr lang="it-IT" dirty="0">
                <a:latin typeface="Georgia" pitchFamily="18" charset="0"/>
              </a:rPr>
              <a:t>B</a:t>
            </a:r>
            <a:r>
              <a:rPr lang="it-IT" dirty="0" smtClean="0">
                <a:latin typeface="Georgia" pitchFamily="18" charset="0"/>
              </a:rPr>
              <a:t>retagna, Impero e regno di </a:t>
            </a:r>
            <a:r>
              <a:rPr lang="it-IT" dirty="0">
                <a:latin typeface="Georgia" pitchFamily="18" charset="0"/>
              </a:rPr>
              <a:t>S</a:t>
            </a:r>
            <a:r>
              <a:rPr lang="it-IT" dirty="0" smtClean="0">
                <a:latin typeface="Georgia" pitchFamily="18" charset="0"/>
              </a:rPr>
              <a:t>ardegna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6972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Da Beethoven a </a:t>
            </a:r>
            <a:r>
              <a:rPr lang="it-IT" dirty="0" err="1" smtClean="0">
                <a:latin typeface="Georgia" pitchFamily="18" charset="0"/>
              </a:rPr>
              <a:t>Hegel</a:t>
            </a:r>
            <a:r>
              <a:rPr lang="it-IT" dirty="0" smtClean="0">
                <a:latin typeface="Georgia" pitchFamily="18" charset="0"/>
              </a:rPr>
              <a:t> a Manzoni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25658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Sinfonia n. 3 «L’eroica»</a:t>
            </a:r>
          </a:p>
          <a:p>
            <a:pPr>
              <a:buFont typeface="Wingdings" pitchFamily="2" charset="2"/>
              <a:buChar char="Ø"/>
            </a:pPr>
            <a:endParaRPr lang="it-IT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it-IT" dirty="0">
                <a:latin typeface="Georgia" pitchFamily="18" charset="0"/>
              </a:rPr>
              <a:t>"cavalcare lo spirito del mondo</a:t>
            </a:r>
            <a:r>
              <a:rPr lang="it-IT" dirty="0" smtClean="0">
                <a:latin typeface="Georgia" pitchFamily="18" charset="0"/>
              </a:rPr>
              <a:t>"</a:t>
            </a:r>
          </a:p>
          <a:p>
            <a:pPr>
              <a:buFont typeface="Wingdings" pitchFamily="2" charset="2"/>
              <a:buChar char="Ø"/>
            </a:pPr>
            <a:endParaRPr lang="it-IT" dirty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«(…) Fu </a:t>
            </a:r>
            <a:r>
              <a:rPr lang="it-IT" dirty="0">
                <a:latin typeface="Georgia" pitchFamily="18" charset="0"/>
              </a:rPr>
              <a:t>vera gloria? Ai </a:t>
            </a:r>
            <a:r>
              <a:rPr lang="it-IT" dirty="0" smtClean="0">
                <a:latin typeface="Georgia" pitchFamily="18" charset="0"/>
              </a:rPr>
              <a:t>posteri </a:t>
            </a:r>
            <a:r>
              <a:rPr lang="it-IT" dirty="0">
                <a:latin typeface="Georgia" pitchFamily="18" charset="0"/>
              </a:rPr>
              <a:t>l'ardua </a:t>
            </a:r>
            <a:r>
              <a:rPr lang="it-IT" dirty="0" smtClean="0">
                <a:latin typeface="Georgia" pitchFamily="18" charset="0"/>
              </a:rPr>
              <a:t>sentenza (…)»</a:t>
            </a:r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1925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648072"/>
          </a:xfrm>
        </p:spPr>
        <p:txBody>
          <a:bodyPr>
            <a:normAutofit fontScale="90000"/>
          </a:bodyPr>
          <a:lstStyle/>
          <a:p>
            <a:r>
              <a:rPr lang="it-IT" sz="3600" dirty="0" smtClean="0">
                <a:latin typeface="Georgia" pitchFamily="18" charset="0"/>
              </a:rPr>
              <a:t>La Restaurazione: il congresso, Vienna 1815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Francia, </a:t>
            </a:r>
            <a:r>
              <a:rPr lang="it-IT" dirty="0" err="1" smtClean="0">
                <a:latin typeface="Georgia" pitchFamily="18" charset="0"/>
              </a:rPr>
              <a:t>Talleyrand</a:t>
            </a:r>
            <a:r>
              <a:rPr lang="it-IT" dirty="0" smtClean="0">
                <a:latin typeface="Georgia" pitchFamily="18" charset="0"/>
              </a:rPr>
              <a:t>: abile diplomatico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Regno lombardo-veneto (Veneto, Valtellina, Trentino) dalla Francia agli Asburgo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Savoia: regno sardo-piemontese + repubblica ligure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Asburgo-Lorena: Toscana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Papa nello stato pontificio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Borbone: Napoli e Sicilia --- regno delle due </a:t>
            </a:r>
            <a:r>
              <a:rPr lang="it-IT" dirty="0">
                <a:latin typeface="Georgia" pitchFamily="18" charset="0"/>
              </a:rPr>
              <a:t>S</a:t>
            </a:r>
            <a:r>
              <a:rPr lang="it-IT" dirty="0" smtClean="0">
                <a:latin typeface="Georgia" pitchFamily="18" charset="0"/>
              </a:rPr>
              <a:t>icilie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90142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Area tedesca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24847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it-IT" u="sng" dirty="0" smtClean="0">
                <a:latin typeface="Georgia" pitchFamily="18" charset="0"/>
              </a:rPr>
              <a:t>Prussia</a:t>
            </a:r>
            <a:r>
              <a:rPr lang="it-IT" dirty="0" smtClean="0">
                <a:latin typeface="Georgia" pitchFamily="18" charset="0"/>
              </a:rPr>
              <a:t>: Sassonia, </a:t>
            </a:r>
            <a:r>
              <a:rPr lang="it-IT" dirty="0" err="1" smtClean="0">
                <a:latin typeface="Georgia" pitchFamily="18" charset="0"/>
              </a:rPr>
              <a:t>Pomerania</a:t>
            </a:r>
            <a:r>
              <a:rPr lang="it-IT" dirty="0" smtClean="0">
                <a:latin typeface="Georgia" pitchFamily="18" charset="0"/>
              </a:rPr>
              <a:t> svedese, Vestfalia, Colonia, Treviri e altre terre sulle rive del Reno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Gli </a:t>
            </a:r>
            <a:r>
              <a:rPr lang="it-IT" u="sng" dirty="0" smtClean="0">
                <a:latin typeface="Georgia" pitchFamily="18" charset="0"/>
              </a:rPr>
              <a:t>stati tedeschi</a:t>
            </a:r>
            <a:r>
              <a:rPr lang="it-IT" dirty="0" smtClean="0">
                <a:latin typeface="Georgia" pitchFamily="18" charset="0"/>
              </a:rPr>
              <a:t>: da 350 a 39 riuniti nella Confederazione germanica sotto l’imperatore d’Austria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3557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0871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it-IT" dirty="0">
                <a:latin typeface="Georgia" pitchFamily="18" charset="0"/>
              </a:rPr>
              <a:t>Russia: Galizia, Finlandia, parte centrale dell’antico regno di Polonia</a:t>
            </a:r>
          </a:p>
          <a:p>
            <a:pPr>
              <a:buFont typeface="Wingdings" pitchFamily="2" charset="2"/>
              <a:buChar char="Ø"/>
            </a:pPr>
            <a:r>
              <a:rPr lang="it-IT" dirty="0">
                <a:latin typeface="Georgia" pitchFamily="18" charset="0"/>
              </a:rPr>
              <a:t>Gran Bretagna: possedimenti coloniali francesi (Tobago, Isole </a:t>
            </a:r>
            <a:r>
              <a:rPr lang="it-IT" dirty="0" err="1">
                <a:latin typeface="Georgia" pitchFamily="18" charset="0"/>
              </a:rPr>
              <a:t>Maurithius</a:t>
            </a:r>
            <a:r>
              <a:rPr lang="it-IT" dirty="0">
                <a:latin typeface="Georgia" pitchFamily="18" charset="0"/>
              </a:rPr>
              <a:t>) e olandesi (Guyana, Ceylon, Colonia del Capo), </a:t>
            </a:r>
            <a:r>
              <a:rPr lang="it-IT" dirty="0" smtClean="0">
                <a:latin typeface="Georgia" pitchFamily="18" charset="0"/>
              </a:rPr>
              <a:t>Malta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Olanda e paesi bassi meridionali: Paesi bassi sotto gli Orange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Spagna: Borbone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Portogallo: </a:t>
            </a:r>
            <a:r>
              <a:rPr lang="it-IT" dirty="0" err="1" smtClean="0">
                <a:latin typeface="Georgia" pitchFamily="18" charset="0"/>
              </a:rPr>
              <a:t>Braganza</a:t>
            </a:r>
            <a:endParaRPr lang="it-IT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Confederazione elvetica: unica repubblica europea --- dichiarata ufficialmente neutrale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36923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36904" cy="6102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088335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Restaurazione ma equilibrio nuovo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Santa Alleanza per la tutela delle decisioni congressuali: 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Russia (zar Alessandro I) + Austria + Prussia*</a:t>
            </a:r>
          </a:p>
          <a:p>
            <a:pPr marL="0" indent="0">
              <a:buNone/>
            </a:pPr>
            <a:endParaRPr lang="it-IT" dirty="0">
              <a:latin typeface="Georgia" pitchFamily="18" charset="0"/>
            </a:endParaRP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*principe Metternich: cancelliere austriaco punta a reprimere con le armi i movimenti e le idee rivoluzionarie o contrarie allo «spirito di Vienna»</a:t>
            </a:r>
            <a:r>
              <a:rPr lang="it-IT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74525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Gran Bretagna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No Santa Alleanza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Si quadruplice alleanza politico-militare in chiave antifrancese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737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Sul piano interno: grave instabilità politica, dilaga il banditismo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</p:spPr>
        <p:txBody>
          <a:bodyPr>
            <a:normAutofit lnSpcReduction="10000"/>
          </a:bodyPr>
          <a:lstStyle/>
          <a:p>
            <a:r>
              <a:rPr lang="it-IT" b="1" dirty="0" smtClean="0">
                <a:latin typeface="Georgia" pitchFamily="18" charset="0"/>
              </a:rPr>
              <a:t>1797</a:t>
            </a:r>
            <a:r>
              <a:rPr lang="it-IT" dirty="0" smtClean="0">
                <a:latin typeface="Georgia" pitchFamily="18" charset="0"/>
              </a:rPr>
              <a:t>: </a:t>
            </a:r>
            <a:r>
              <a:rPr lang="it-IT" u="sng" dirty="0" smtClean="0">
                <a:latin typeface="Georgia" pitchFamily="18" charset="0"/>
              </a:rPr>
              <a:t>monarchici</a:t>
            </a:r>
            <a:r>
              <a:rPr lang="it-IT" dirty="0" smtClean="0">
                <a:latin typeface="Georgia" pitchFamily="18" charset="0"/>
              </a:rPr>
              <a:t> vincono le elezioni</a:t>
            </a:r>
          </a:p>
          <a:p>
            <a:endParaRPr lang="it-IT" dirty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Colpo di Stato del Direttorio (fruttidoro 1797) volto ad annullare il risultato elettorale</a:t>
            </a:r>
          </a:p>
          <a:p>
            <a:endParaRPr lang="it-IT" dirty="0">
              <a:latin typeface="Georgia" pitchFamily="18" charset="0"/>
            </a:endParaRPr>
          </a:p>
          <a:p>
            <a:r>
              <a:rPr lang="it-IT" b="1" dirty="0" smtClean="0">
                <a:latin typeface="Georgia" pitchFamily="18" charset="0"/>
              </a:rPr>
              <a:t>1798</a:t>
            </a:r>
            <a:r>
              <a:rPr lang="it-IT" dirty="0" smtClean="0">
                <a:latin typeface="Georgia" pitchFamily="18" charset="0"/>
              </a:rPr>
              <a:t>: </a:t>
            </a:r>
            <a:r>
              <a:rPr lang="it-IT" u="sng" dirty="0" smtClean="0">
                <a:latin typeface="Georgia" pitchFamily="18" charset="0"/>
              </a:rPr>
              <a:t>giacobini</a:t>
            </a:r>
            <a:r>
              <a:rPr lang="it-IT" dirty="0" smtClean="0">
                <a:latin typeface="Georgia" pitchFamily="18" charset="0"/>
              </a:rPr>
              <a:t> vincono le elezioni</a:t>
            </a:r>
          </a:p>
          <a:p>
            <a:r>
              <a:rPr lang="it-IT" dirty="0" smtClean="0">
                <a:latin typeface="Georgia" pitchFamily="18" charset="0"/>
              </a:rPr>
              <a:t>Colpo di Stato del Direttorio (floreale 1798)</a:t>
            </a:r>
            <a:endParaRPr lang="it-IT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216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Emergenza bellica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256584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sz="3500" dirty="0" smtClean="0">
                <a:latin typeface="Georgia" pitchFamily="18" charset="0"/>
              </a:rPr>
              <a:t>Sul Reno contro l’Impero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sz="3500" dirty="0" smtClean="0">
                <a:latin typeface="Georgia" pitchFamily="18" charset="0"/>
              </a:rPr>
              <a:t>In Italia verso il Piemonte e contro la Lombardia austriaca: Napoleone (1796)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it-IT" sz="3500" dirty="0" smtClean="0">
                <a:latin typeface="Georgia" pitchFamily="18" charset="0"/>
              </a:rPr>
              <a:t>Milano, Mantova, minaccia su Vienna da Sud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04692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1797, pace di Campoformio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Sovranità francese sui Paesi </a:t>
            </a:r>
            <a:r>
              <a:rPr lang="it-IT" dirty="0">
                <a:latin typeface="Georgia" pitchFamily="18" charset="0"/>
              </a:rPr>
              <a:t>B</a:t>
            </a:r>
            <a:r>
              <a:rPr lang="it-IT" dirty="0" smtClean="0">
                <a:latin typeface="Georgia" pitchFamily="18" charset="0"/>
              </a:rPr>
              <a:t>assi meridionali, sulla Lombardia: egemonia francese in Italia</a:t>
            </a:r>
          </a:p>
          <a:p>
            <a:pPr marL="0" indent="0"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Sovranità imperiale su </a:t>
            </a:r>
            <a:r>
              <a:rPr lang="it-IT" b="1" dirty="0" smtClean="0">
                <a:latin typeface="Georgia" pitchFamily="18" charset="0"/>
              </a:rPr>
              <a:t>Venezia</a:t>
            </a:r>
            <a:endParaRPr lang="it-IT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432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In </a:t>
            </a:r>
            <a:r>
              <a:rPr lang="it-IT" dirty="0">
                <a:latin typeface="Georgia" pitchFamily="18" charset="0"/>
              </a:rPr>
              <a:t>I</a:t>
            </a:r>
            <a:r>
              <a:rPr lang="it-IT" dirty="0" smtClean="0">
                <a:latin typeface="Georgia" pitchFamily="18" charset="0"/>
              </a:rPr>
              <a:t>talia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Egemonia militare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Egemonia culturale: gli italiani, dove le riforme non erano avvenute, simpatizzano molto per gli ideali rivoluzionari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Repubblica filofrancese cispadana (Bologna, Ferrara, Modena e Reggio Emilia): tricolore italiano ispirato a quello francese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Rep. Cisalpina: </a:t>
            </a:r>
            <a:r>
              <a:rPr lang="it-IT" dirty="0" err="1" smtClean="0">
                <a:latin typeface="Georgia" pitchFamily="18" charset="0"/>
              </a:rPr>
              <a:t>Cispadana+lombardia</a:t>
            </a:r>
            <a:endParaRPr lang="it-IT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Repubblica ligure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Repubblica romana (1798)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>
                <a:latin typeface="Georgia" pitchFamily="18" charset="0"/>
              </a:rPr>
              <a:t>Repubblica partenopea (1798)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7779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Ferdinando IV Borbone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5400" dirty="0" smtClean="0">
                <a:latin typeface="Georgia" pitchFamily="18" charset="0"/>
              </a:rPr>
              <a:t>Si rifugia in Sicilia protetto dalla flotta britannica, unica potenza antifrancese rimasta</a:t>
            </a:r>
            <a:endParaRPr lang="it-IT" sz="5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10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Egitto - Bonaparte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Per minacciare la rotta inglese con India ed estremo Oriente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Battaglia delle Piramidi (1798) Francia esercito egiziano</a:t>
            </a:r>
          </a:p>
          <a:p>
            <a:pPr marL="0" indent="0">
              <a:buNone/>
            </a:pPr>
            <a:r>
              <a:rPr lang="it-IT" dirty="0" smtClean="0">
                <a:latin typeface="Georgia" pitchFamily="18" charset="0"/>
              </a:rPr>
              <a:t>…ma…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>
                <a:latin typeface="Georgia" pitchFamily="18" charset="0"/>
              </a:rPr>
              <a:t>Battaglia di </a:t>
            </a:r>
            <a:r>
              <a:rPr lang="it-IT" b="1" dirty="0" smtClean="0">
                <a:latin typeface="Georgia" pitchFamily="18" charset="0"/>
              </a:rPr>
              <a:t>Abukir</a:t>
            </a:r>
            <a:r>
              <a:rPr lang="it-IT" dirty="0" smtClean="0">
                <a:latin typeface="Georgia" pitchFamily="18" charset="0"/>
              </a:rPr>
              <a:t>, Inghilterra vs Francia: </a:t>
            </a:r>
            <a:r>
              <a:rPr lang="it-IT" b="1" dirty="0" smtClean="0">
                <a:latin typeface="Georgia" pitchFamily="18" charset="0"/>
              </a:rPr>
              <a:t>Nelson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78585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1189</Words>
  <Application>Microsoft Office PowerPoint</Application>
  <PresentationFormat>Presentazione su schermo (4:3)</PresentationFormat>
  <Paragraphs>178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37" baseType="lpstr">
      <vt:lpstr>Tema di Office</vt:lpstr>
      <vt:lpstr>Cromwell &amp; Napoleone</vt:lpstr>
      <vt:lpstr>Rivoluzionario e monarchico</vt:lpstr>
      <vt:lpstr>1795, costituzione repubblicana</vt:lpstr>
      <vt:lpstr>Sul piano interno: grave instabilità politica, dilaga il banditismo</vt:lpstr>
      <vt:lpstr>Emergenza bellica</vt:lpstr>
      <vt:lpstr>1797, pace di Campoformio</vt:lpstr>
      <vt:lpstr>In Italia</vt:lpstr>
      <vt:lpstr>Ferdinando IV Borbone</vt:lpstr>
      <vt:lpstr>Egitto - Bonaparte</vt:lpstr>
      <vt:lpstr>Horatio Nelson,  eroe nazionale impero britannico</vt:lpstr>
      <vt:lpstr>3° colpo di stato:</vt:lpstr>
      <vt:lpstr>Dal consolato all’impero</vt:lpstr>
      <vt:lpstr>Rafforzamento dei poteri del console</vt:lpstr>
      <vt:lpstr>Ricerca della legittimazione</vt:lpstr>
      <vt:lpstr>Riforme</vt:lpstr>
      <vt:lpstr>Cesarismo</vt:lpstr>
      <vt:lpstr>Monarchia amministrativa</vt:lpstr>
      <vt:lpstr>Presenza statuale: stato di polizia?</vt:lpstr>
      <vt:lpstr>Burocrazia</vt:lpstr>
      <vt:lpstr>Egemonia francese in Europa</vt:lpstr>
      <vt:lpstr>Napoleone e la mappa europea: dalle repubbliche agli stati satellite</vt:lpstr>
      <vt:lpstr>Situazione geo politica:</vt:lpstr>
      <vt:lpstr>Unico nemico: Inghilterra</vt:lpstr>
      <vt:lpstr>1809: V coalizione antifrancese</vt:lpstr>
      <vt:lpstr>Fine tregua franco-russa</vt:lpstr>
      <vt:lpstr>Reazione all’influenza culturale francese</vt:lpstr>
      <vt:lpstr>1813: VI coalizione</vt:lpstr>
      <vt:lpstr>Trattato di Parigi, 1814</vt:lpstr>
      <vt:lpstr>1815: VII e ultima coalizione antifrancese</vt:lpstr>
      <vt:lpstr>Da Beethoven a Hegel a Manzoni</vt:lpstr>
      <vt:lpstr>La Restaurazione: il congresso, Vienna 1815</vt:lpstr>
      <vt:lpstr>Area tedesca</vt:lpstr>
      <vt:lpstr> </vt:lpstr>
      <vt:lpstr>Diapositiva 34</vt:lpstr>
      <vt:lpstr>Restaurazione ma equilibrio nuovo</vt:lpstr>
      <vt:lpstr>Gran Bretagna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Cromwell &amp; Napoleone</dc:title>
  <dc:creator>Rafaella</dc:creator>
  <cp:lastModifiedBy>Rafaella Pilo</cp:lastModifiedBy>
  <cp:revision>34</cp:revision>
  <dcterms:created xsi:type="dcterms:W3CDTF">2013-04-16T16:34:38Z</dcterms:created>
  <dcterms:modified xsi:type="dcterms:W3CDTF">2022-11-29T09:25:52Z</dcterms:modified>
</cp:coreProperties>
</file>