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303" r:id="rId2"/>
    <p:sldId id="257" r:id="rId3"/>
    <p:sldId id="258" r:id="rId4"/>
    <p:sldId id="259" r:id="rId5"/>
    <p:sldId id="260" r:id="rId6"/>
    <p:sldId id="262" r:id="rId7"/>
    <p:sldId id="265" r:id="rId8"/>
    <p:sldId id="263" r:id="rId9"/>
    <p:sldId id="264" r:id="rId10"/>
    <p:sldId id="266" r:id="rId11"/>
    <p:sldId id="267" r:id="rId12"/>
    <p:sldId id="268" r:id="rId13"/>
    <p:sldId id="269" r:id="rId14"/>
    <p:sldId id="271" r:id="rId15"/>
    <p:sldId id="306" r:id="rId16"/>
    <p:sldId id="270" r:id="rId17"/>
    <p:sldId id="276" r:id="rId18"/>
    <p:sldId id="272" r:id="rId19"/>
    <p:sldId id="307" r:id="rId20"/>
    <p:sldId id="273" r:id="rId21"/>
    <p:sldId id="274" r:id="rId22"/>
    <p:sldId id="275" r:id="rId23"/>
    <p:sldId id="279" r:id="rId24"/>
    <p:sldId id="277" r:id="rId25"/>
    <p:sldId id="281" r:id="rId26"/>
    <p:sldId id="282" r:id="rId27"/>
    <p:sldId id="284" r:id="rId28"/>
    <p:sldId id="283" r:id="rId29"/>
    <p:sldId id="280" r:id="rId30"/>
    <p:sldId id="278" r:id="rId31"/>
    <p:sldId id="286" r:id="rId32"/>
    <p:sldId id="289" r:id="rId33"/>
    <p:sldId id="285" r:id="rId34"/>
    <p:sldId id="288" r:id="rId35"/>
    <p:sldId id="290" r:id="rId36"/>
    <p:sldId id="291" r:id="rId37"/>
    <p:sldId id="287" r:id="rId38"/>
    <p:sldId id="292" r:id="rId39"/>
    <p:sldId id="294" r:id="rId40"/>
    <p:sldId id="293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C395B-9F1A-48C9-A9F4-1D004E93665C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09A3D-B030-4CD5-B0F3-CBB54E891C1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99018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09A3D-B030-4CD5-B0F3-CBB54E891C1F}" type="slidenum">
              <a:rPr lang="it-IT" smtClean="0"/>
              <a:pPr/>
              <a:t>47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230097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14/11/2022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Problemi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it-IT" sz="5400" dirty="0" smtClean="0">
                <a:latin typeface="Georgia" pitchFamily="18" charset="0"/>
              </a:rPr>
              <a:t>Rappresentanza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it-IT" sz="5400" dirty="0" smtClean="0">
                <a:latin typeface="Georgia" pitchFamily="18" charset="0"/>
              </a:rPr>
              <a:t>Fiscalità</a:t>
            </a:r>
            <a:endParaRPr lang="it-IT" sz="5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403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Luigi XVI (1774-93)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e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l’opinione pubblica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2348880"/>
            <a:ext cx="8568952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Soluzione autoritaria: </a:t>
            </a:r>
            <a:r>
              <a:rPr lang="it-IT" b="1" dirty="0" smtClean="0">
                <a:latin typeface="Georgia" pitchFamily="18" charset="0"/>
              </a:rPr>
              <a:t>impossibile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Diffusione idee illuministe: </a:t>
            </a:r>
            <a:r>
              <a:rPr lang="it-IT" u="sng" dirty="0" err="1" smtClean="0">
                <a:latin typeface="Georgia" pitchFamily="18" charset="0"/>
              </a:rPr>
              <a:t>Turgot</a:t>
            </a:r>
            <a:r>
              <a:rPr lang="it-IT" dirty="0" smtClean="0">
                <a:latin typeface="Georgia" pitchFamily="18" charset="0"/>
              </a:rPr>
              <a:t> (controllore delle finanze) e </a:t>
            </a:r>
            <a:r>
              <a:rPr lang="it-IT" u="sng" dirty="0" err="1" smtClean="0">
                <a:latin typeface="Georgia" pitchFamily="18" charset="0"/>
              </a:rPr>
              <a:t>Necker</a:t>
            </a:r>
            <a:r>
              <a:rPr lang="it-IT" dirty="0" smtClean="0">
                <a:latin typeface="Georgia" pitchFamily="18" charset="0"/>
              </a:rPr>
              <a:t> (id.) intellettuali riformatori vicini all’ambiente illuminista e alle idee di </a:t>
            </a:r>
            <a:r>
              <a:rPr lang="it-IT" u="sng" dirty="0" smtClean="0">
                <a:latin typeface="Georgia" pitchFamily="18" charset="0"/>
              </a:rPr>
              <a:t>Montesquieu</a:t>
            </a:r>
            <a:r>
              <a:rPr lang="it-IT" dirty="0" smtClean="0">
                <a:latin typeface="Georgia" pitchFamily="18" charset="0"/>
              </a:rPr>
              <a:t> (divisione dei poteri, modello inglese, rivoluzionari americani)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86031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1774-1781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Francia: dispotismo illuminato?</a:t>
            </a:r>
          </a:p>
          <a:p>
            <a:pPr marL="0" indent="0" algn="ctr">
              <a:buNone/>
            </a:pPr>
            <a:endParaRPr lang="it-IT" sz="54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Situazione ingestibile</a:t>
            </a:r>
            <a:endParaRPr lang="it-IT" sz="5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388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/>
          <a:lstStyle/>
          <a:p>
            <a:r>
              <a:rPr lang="it-IT" dirty="0">
                <a:latin typeface="Georgia" pitchFamily="18" charset="0"/>
              </a:rPr>
              <a:t>C</a:t>
            </a:r>
            <a:r>
              <a:rPr lang="it-IT" dirty="0" smtClean="0">
                <a:latin typeface="Georgia" pitchFamily="18" charset="0"/>
              </a:rPr>
              <a:t>risi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8863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it-IT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Carestia- liberalizzazione del mercato dei grani (</a:t>
            </a:r>
            <a:r>
              <a:rPr lang="it-IT" sz="3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</a:t>
            </a:r>
            <a:r>
              <a:rPr lang="it-IT" sz="3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urgot</a:t>
            </a:r>
            <a:r>
              <a:rPr lang="it-IT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) : «guerra delle farine»</a:t>
            </a:r>
          </a:p>
          <a:p>
            <a:pPr>
              <a:buFont typeface="Wingdings" pitchFamily="2" charset="2"/>
              <a:buChar char="q"/>
            </a:pPr>
            <a:r>
              <a:rPr lang="it-IT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Salasso: truppe francesi in nord </a:t>
            </a:r>
            <a:r>
              <a:rPr lang="it-IT" sz="3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</a:t>
            </a:r>
            <a:r>
              <a:rPr lang="it-IT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merica</a:t>
            </a:r>
          </a:p>
          <a:p>
            <a:pPr algn="ctr">
              <a:buFont typeface="Wingdings" pitchFamily="2" charset="2"/>
              <a:buChar char="q"/>
            </a:pPr>
            <a:r>
              <a:rPr lang="it-IT" sz="3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Necker</a:t>
            </a:r>
            <a:r>
              <a:rPr lang="it-IT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1781: pubblicizza il bilancio statale, coperto dal segreto di Stato </a:t>
            </a:r>
          </a:p>
          <a:p>
            <a:pPr algn="ctr">
              <a:buFont typeface="Wingdings" pitchFamily="2" charset="2"/>
              <a:buChar char="q"/>
            </a:pPr>
            <a:endParaRPr lang="it-IT" sz="3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DIMISSIONI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49148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Crisi politico-finanziaria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it-IT" sz="4800" dirty="0" smtClean="0">
                <a:latin typeface="Georgia" pitchFamily="18" charset="0"/>
              </a:rPr>
              <a:t>Assemblee dei notabili</a:t>
            </a:r>
          </a:p>
          <a:p>
            <a:pPr>
              <a:buFont typeface="Wingdings" pitchFamily="2" charset="2"/>
              <a:buChar char="q"/>
            </a:pPr>
            <a:r>
              <a:rPr lang="it-IT" sz="4800" dirty="0" smtClean="0">
                <a:latin typeface="Georgia" pitchFamily="18" charset="0"/>
              </a:rPr>
              <a:t>Parlamento: dispotismo ministeriale</a:t>
            </a:r>
          </a:p>
          <a:p>
            <a:pPr>
              <a:buFont typeface="Wingdings" pitchFamily="2" charset="2"/>
              <a:buChar char="q"/>
            </a:pPr>
            <a:r>
              <a:rPr lang="it-IT" sz="4800" dirty="0" smtClean="0">
                <a:latin typeface="Georgia" pitchFamily="18" charset="0"/>
              </a:rPr>
              <a:t>Convocazione stati generali: 1788-89</a:t>
            </a:r>
            <a:endParaRPr lang="it-IT" sz="4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956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Cosa sono gli stati generali?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it-IT" sz="4400" dirty="0" smtClean="0">
                <a:latin typeface="Georgia" pitchFamily="18" charset="0"/>
              </a:rPr>
              <a:t>Giuristi e intellettuali all’opera per definire le competenze e le caratteristiche di un organo fermo a 175 anni prima (1614):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endParaRPr lang="it-IT" sz="4400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endParaRPr lang="it-IT" sz="4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016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Georgia" pitchFamily="18" charset="0"/>
              </a:rPr>
              <a:t>Composizione </a:t>
            </a:r>
            <a:r>
              <a:rPr lang="it-IT" dirty="0">
                <a:latin typeface="Georgia" pitchFamily="18" charset="0"/>
              </a:rPr>
              <a:t>e ruolo della rappresentanza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844824"/>
            <a:ext cx="8496944" cy="46085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numero </a:t>
            </a:r>
            <a:r>
              <a:rPr lang="it-IT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rappresentanti terzo stato e modalità di voto (voto per ceto*/voto per testa</a:t>
            </a:r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**)</a:t>
            </a:r>
          </a:p>
          <a:p>
            <a:pPr marL="0" indent="0">
              <a:buNone/>
            </a:pP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*Carlo di Borbone, conte di Artois, fratello del re e </a:t>
            </a:r>
            <a:r>
              <a:rPr lang="it-IT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filoassolutista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**Luigi Filippo d’Orleans, nobile francese di orientamento liberale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85990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Stati generali: assemblea di ceti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it-IT" sz="5400" dirty="0" smtClean="0">
                <a:latin typeface="Georgia" pitchFamily="18" charset="0"/>
              </a:rPr>
              <a:t>Clero</a:t>
            </a:r>
          </a:p>
          <a:p>
            <a:pPr>
              <a:buFont typeface="Wingdings" pitchFamily="2" charset="2"/>
              <a:buChar char="q"/>
            </a:pPr>
            <a:r>
              <a:rPr lang="it-IT" sz="5400" dirty="0" smtClean="0">
                <a:latin typeface="Georgia" pitchFamily="18" charset="0"/>
              </a:rPr>
              <a:t>Nobiltà</a:t>
            </a:r>
          </a:p>
          <a:p>
            <a:pPr>
              <a:buFont typeface="Wingdings" pitchFamily="2" charset="2"/>
              <a:buChar char="q"/>
            </a:pPr>
            <a:r>
              <a:rPr lang="it-IT" sz="5400" dirty="0" smtClean="0">
                <a:latin typeface="Georgia" pitchFamily="18" charset="0"/>
              </a:rPr>
              <a:t>Terzo stato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78825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Che cos’è il terzo stato? </a:t>
            </a:r>
            <a:r>
              <a:rPr lang="it-IT" dirty="0" err="1" smtClean="0">
                <a:latin typeface="Georgia" pitchFamily="18" charset="0"/>
              </a:rPr>
              <a:t>Sieyès</a:t>
            </a:r>
            <a:r>
              <a:rPr lang="it-IT" dirty="0" smtClean="0">
                <a:latin typeface="Georgia" pitchFamily="18" charset="0"/>
              </a:rPr>
              <a:t>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«Che 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cos'è il Terzo Stato? </a:t>
            </a:r>
            <a:endParaRPr lang="it-IT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Tutto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</a:t>
            </a:r>
            <a:endParaRPr lang="it-IT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Che 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cos'è stato finora nell'ordinamento politico? </a:t>
            </a:r>
            <a:endParaRPr lang="it-IT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Nulla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</a:t>
            </a:r>
            <a:endParaRPr lang="it-IT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Che 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cosa desidera? </a:t>
            </a:r>
            <a:endParaRPr lang="it-IT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Diventare qualcosa»</a:t>
            </a: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OVVERO: ESSERE RAPPRESENTATO!</a:t>
            </a: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345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2008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Stati generali maggio-luglio 1789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5 maggio: riunione</a:t>
            </a: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17 giugno: rifiuto voto per ceto, terzo stato=assemblea nazionale</a:t>
            </a: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20 giugno: assemblea nazionale costituente  (terzo stato, nobili liberali e basso clero) «giuramento della Pallacorda»</a:t>
            </a:r>
          </a:p>
          <a:p>
            <a:pPr marL="0" indent="0">
              <a:buNone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9 luglio: da stati generali ad </a:t>
            </a:r>
            <a:r>
              <a:rPr lang="it-IT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assemblea nazionale costituente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9629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43" y="548680"/>
            <a:ext cx="8815245" cy="574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6746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L’assenza della </a:t>
            </a:r>
            <a:r>
              <a:rPr lang="it-IT" b="1" dirty="0" smtClean="0">
                <a:latin typeface="Georgia" pitchFamily="18" charset="0"/>
              </a:rPr>
              <a:t>rappresentanza</a:t>
            </a:r>
            <a:endParaRPr lang="it-IT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76064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1614: ultima convocazione stati generali (analogie caso inglese e caso americano)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Una classe, diversa da quella cortigiana, inascoltata: scollamento tra la corte e il paese (analogie caso inglese)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Parlamento (Tribunale) che opera goffamente come camera rappresentativa mediante le </a:t>
            </a:r>
            <a:r>
              <a:rPr lang="it-IT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remonstrances</a:t>
            </a:r>
            <a:r>
              <a:rPr lang="it-I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ossia il rifiuto di registrare e, dunque, di rendere esecutive alcune norme considerate illegittime</a:t>
            </a:r>
            <a:endParaRPr lang="it-IT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63577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L’ «irruzione della piazza» 1789-91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24536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sz="7200" dirty="0" smtClean="0">
                <a:latin typeface="Georgia" pitchFamily="18" charset="0"/>
              </a:rPr>
              <a:t>14 luglio 1789: presa della Bastiglia</a:t>
            </a:r>
            <a:endParaRPr lang="it-IT" sz="72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98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Clima di sospetto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4726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Esercito circonda 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P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arigi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Nobili reazionari abbandonano la Francia (ondata migratoria)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Il re tentenna e il popolo teme un complotto volto a fermare gli eventi e a ristabilire lo </a:t>
            </a:r>
            <a:r>
              <a:rPr lang="it-IT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status quo</a:t>
            </a:r>
            <a:endParaRPr lang="it-IT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59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I gruppi politici (club)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76064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Dall’assemblea alle province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Pubblicità dei lavori dell’assemblea e partecipazione politica la cui entità e modalità è </a:t>
            </a:r>
            <a:r>
              <a:rPr lang="it-IT" b="1" u="sng" dirty="0" smtClean="0">
                <a:latin typeface="Georgia" pitchFamily="18" charset="0"/>
              </a:rPr>
              <a:t>del tutto inedita nel panorama dell’epoca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La piazza (opinione pubblica </a:t>
            </a:r>
            <a:r>
              <a:rPr lang="it-IT" b="1" dirty="0" smtClean="0">
                <a:latin typeface="Georgia" pitchFamily="18" charset="0"/>
              </a:rPr>
              <a:t>mobilitata</a:t>
            </a:r>
            <a:r>
              <a:rPr lang="it-IT" dirty="0" smtClean="0">
                <a:latin typeface="Georgia" pitchFamily="18" charset="0"/>
              </a:rPr>
              <a:t>) diventa il terzo polo d’azione, connessa e legata all’assemblea </a:t>
            </a:r>
          </a:p>
          <a:p>
            <a:endParaRPr lang="it-IT" dirty="0" smtClean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14173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Mobilitazione popolare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/>
              <a:t> </a:t>
            </a:r>
          </a:p>
          <a:p>
            <a:pPr marL="0" indent="0" algn="ctr">
              <a:buNone/>
            </a:pP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Opinione pubblica </a:t>
            </a:r>
            <a:endParaRPr lang="it-IT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eterodiretta e manipolata </a:t>
            </a:r>
          </a:p>
          <a:p>
            <a:pPr marL="0" indent="0" algn="ctr">
              <a:buNone/>
            </a:pP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e, in seguito, libera e autonoma?</a:t>
            </a:r>
          </a:p>
          <a:p>
            <a:pPr marL="0" indent="0" algn="ctr">
              <a:buNone/>
            </a:pPr>
            <a:r>
              <a:rPr lang="it-IT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NB: sanculotti: soggetto politico popolare </a:t>
            </a:r>
            <a:r>
              <a:rPr lang="it-IT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autonomo?</a:t>
            </a:r>
            <a:endParaRPr lang="it-IT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ctr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3905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4 agosto 1789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184576"/>
          </a:xfrm>
        </p:spPr>
        <p:txBody>
          <a:bodyPr/>
          <a:lstStyle/>
          <a:p>
            <a:pPr marL="0" indent="0" algn="just">
              <a:buNone/>
            </a:pPr>
            <a:r>
              <a:rPr lang="it-IT" sz="3600" dirty="0" smtClean="0">
                <a:latin typeface="Georgia" pitchFamily="18" charset="0"/>
              </a:rPr>
              <a:t>Sommosse contadine: «grande paura»</a:t>
            </a:r>
          </a:p>
          <a:p>
            <a:pPr marL="0" indent="0" algn="just">
              <a:buNone/>
            </a:pPr>
            <a:r>
              <a:rPr lang="it-IT" sz="3600" dirty="0" smtClean="0">
                <a:latin typeface="Georgia" pitchFamily="18" charset="0"/>
              </a:rPr>
              <a:t>Assaltano i castelli, </a:t>
            </a:r>
            <a:r>
              <a:rPr lang="it-IT" sz="3600" b="1" dirty="0" smtClean="0">
                <a:latin typeface="Georgia" pitchFamily="18" charset="0"/>
              </a:rPr>
              <a:t>bruciano gli archivi</a:t>
            </a:r>
          </a:p>
          <a:p>
            <a:pPr marL="0" indent="0" algn="just">
              <a:buNone/>
            </a:pPr>
            <a:endParaRPr lang="it-IT" sz="3600" dirty="0">
              <a:latin typeface="Georgia" pitchFamily="18" charset="0"/>
            </a:endParaRPr>
          </a:p>
          <a:p>
            <a:pPr marL="0" indent="0" algn="just">
              <a:buNone/>
            </a:pPr>
            <a:r>
              <a:rPr lang="it-IT" sz="3600" dirty="0" smtClean="0">
                <a:latin typeface="Georgia" pitchFamily="18" charset="0"/>
              </a:rPr>
              <a:t>Abolizione formale del sistema feudale, dei </a:t>
            </a:r>
            <a:r>
              <a:rPr lang="it-IT" sz="3600" b="1" dirty="0" smtClean="0">
                <a:latin typeface="Georgia" pitchFamily="18" charset="0"/>
              </a:rPr>
              <a:t>diritti gravanti sulle persone</a:t>
            </a:r>
            <a:r>
              <a:rPr lang="it-IT" sz="3600" dirty="0" smtClean="0">
                <a:latin typeface="Georgia" pitchFamily="18" charset="0"/>
              </a:rPr>
              <a:t> e dei privilegi ad esso connessi.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41668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29 agosto 1789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000" b="1" i="1" dirty="0" smtClean="0">
                <a:latin typeface="Georgia" pitchFamily="18" charset="0"/>
              </a:rPr>
              <a:t>Dichiarazione dei diritti dell’uomo e del cittadino</a:t>
            </a:r>
          </a:p>
          <a:p>
            <a:pPr marL="0" indent="0" algn="ctr">
              <a:buNone/>
            </a:pPr>
            <a:r>
              <a:rPr lang="it-IT" sz="4000" b="1" dirty="0" smtClean="0">
                <a:latin typeface="Georgia" pitchFamily="18" charset="0"/>
              </a:rPr>
              <a:t>Diritti inviolabili: </a:t>
            </a:r>
          </a:p>
          <a:p>
            <a:pPr marL="0" indent="0" algn="ctr">
              <a:buNone/>
            </a:pPr>
            <a:r>
              <a:rPr lang="it-IT" sz="4000" b="1" dirty="0" smtClean="0">
                <a:latin typeface="Georgia" pitchFamily="18" charset="0"/>
              </a:rPr>
              <a:t>Vita</a:t>
            </a:r>
            <a:endParaRPr lang="it-IT" sz="4000" b="1" dirty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000" b="1" dirty="0" smtClean="0">
                <a:latin typeface="Georgia" pitchFamily="18" charset="0"/>
              </a:rPr>
              <a:t> libertà</a:t>
            </a:r>
          </a:p>
          <a:p>
            <a:pPr marL="0" indent="0" algn="ctr">
              <a:buNone/>
            </a:pPr>
            <a:r>
              <a:rPr lang="it-IT" sz="4000" b="1" dirty="0" smtClean="0">
                <a:latin typeface="Georgia" pitchFamily="18" charset="0"/>
              </a:rPr>
              <a:t>Proprietà</a:t>
            </a:r>
          </a:p>
          <a:p>
            <a:pPr marL="0" indent="0" algn="ctr">
              <a:buNone/>
            </a:pPr>
            <a:r>
              <a:rPr lang="it-IT" sz="4000" b="1" dirty="0" smtClean="0">
                <a:latin typeface="Georgia" pitchFamily="18" charset="0"/>
              </a:rPr>
              <a:t>uguaglianza</a:t>
            </a:r>
            <a:endParaRPr lang="it-IT" sz="40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800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latin typeface="Georgia" pitchFamily="18" charset="0"/>
              </a:rPr>
              <a:t>Olympe</a:t>
            </a:r>
            <a:r>
              <a:rPr lang="it-IT" dirty="0" smtClean="0">
                <a:latin typeface="Georgia" pitchFamily="18" charset="0"/>
              </a:rPr>
              <a:t> de </a:t>
            </a:r>
            <a:r>
              <a:rPr lang="it-IT" dirty="0" err="1" smtClean="0">
                <a:latin typeface="Georgia" pitchFamily="18" charset="0"/>
              </a:rPr>
              <a:t>Gouge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5400" dirty="0">
                <a:latin typeface="Georgia" pitchFamily="18" charset="0"/>
              </a:rPr>
              <a:t>Déclaration des droits de la femme et de la </a:t>
            </a:r>
            <a:r>
              <a:rPr lang="fr-FR" sz="5400" dirty="0" smtClean="0">
                <a:latin typeface="Georgia" pitchFamily="18" charset="0"/>
              </a:rPr>
              <a:t>citoyenne, 1791</a:t>
            </a:r>
            <a:endParaRPr lang="it-IT" sz="5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80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Legge Le </a:t>
            </a:r>
            <a:r>
              <a:rPr lang="it-IT" dirty="0" err="1" smtClean="0">
                <a:latin typeface="Georgia" pitchFamily="18" charset="0"/>
              </a:rPr>
              <a:t>Chapelier</a:t>
            </a:r>
            <a:r>
              <a:rPr lang="it-IT" dirty="0">
                <a:latin typeface="Georgia" pitchFamily="18" charset="0"/>
              </a:rPr>
              <a:t/>
            </a:r>
            <a:br>
              <a:rPr lang="it-IT" dirty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febbraio 1791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Abolizione corporazioni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Libertà del lavoro e dell’iniziativa economica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22921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Altri temi: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5616624"/>
          </a:xfrm>
        </p:spPr>
        <p:txBody>
          <a:bodyPr>
            <a:normAutofit/>
          </a:bodyPr>
          <a:lstStyle/>
          <a:p>
            <a:r>
              <a:rPr lang="it-IT" sz="3600" dirty="0" smtClean="0">
                <a:latin typeface="Georgia" pitchFamily="18" charset="0"/>
              </a:rPr>
              <a:t>Ruolo del sovrano: diritto di veto solo sospensivo</a:t>
            </a:r>
          </a:p>
          <a:p>
            <a:r>
              <a:rPr lang="it-IT" sz="3600" dirty="0" smtClean="0">
                <a:latin typeface="Georgia" pitchFamily="18" charset="0"/>
              </a:rPr>
              <a:t>Situazione finanziaria: confisca beni ecclesiastici, laicizzazione del clero (fedele allo stato e non a </a:t>
            </a:r>
            <a:r>
              <a:rPr lang="it-IT" sz="3600" dirty="0">
                <a:latin typeface="Georgia" pitchFamily="18" charset="0"/>
              </a:rPr>
              <a:t>R</a:t>
            </a:r>
            <a:r>
              <a:rPr lang="it-IT" sz="3600" dirty="0" smtClean="0">
                <a:latin typeface="Georgia" pitchFamily="18" charset="0"/>
              </a:rPr>
              <a:t>oma)</a:t>
            </a:r>
          </a:p>
          <a:p>
            <a:r>
              <a:rPr lang="it-IT" sz="3600" dirty="0" smtClean="0">
                <a:latin typeface="Georgia" pitchFamily="18" charset="0"/>
              </a:rPr>
              <a:t>Divisione dei poteri: legislativo, esecutivo e giudiziario</a:t>
            </a:r>
          </a:p>
          <a:p>
            <a:r>
              <a:rPr lang="it-IT" sz="3600" dirty="0" smtClean="0">
                <a:latin typeface="Georgia" pitchFamily="18" charset="0"/>
              </a:rPr>
              <a:t>Creazione 83 dipartimenti (distretti, cantoni e comuni)</a:t>
            </a:r>
            <a:endParaRPr lang="it-IT" sz="36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817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 livelli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5446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u="sng" dirty="0" smtClean="0">
                <a:latin typeface="Georgia" pitchFamily="18" charset="0"/>
              </a:rPr>
              <a:t>Assemblea</a:t>
            </a:r>
            <a:r>
              <a:rPr lang="it-IT" dirty="0" smtClean="0">
                <a:latin typeface="Georgia" pitchFamily="18" charset="0"/>
              </a:rPr>
              <a:t>: lavora al modello nuovo, post feudale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u="sng" dirty="0" smtClean="0">
                <a:latin typeface="Georgia" pitchFamily="18" charset="0"/>
              </a:rPr>
              <a:t>Corte</a:t>
            </a:r>
            <a:r>
              <a:rPr lang="it-IT" dirty="0" smtClean="0">
                <a:latin typeface="Georgia" pitchFamily="18" charset="0"/>
              </a:rPr>
              <a:t>: pianifica colpi di stato e ritorno allo status quo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u="sng" dirty="0" smtClean="0">
                <a:latin typeface="Georgia" pitchFamily="18" charset="0"/>
              </a:rPr>
              <a:t>Popolo</a:t>
            </a:r>
            <a:r>
              <a:rPr lang="it-IT" dirty="0" smtClean="0">
                <a:latin typeface="Georgia" pitchFamily="18" charset="0"/>
              </a:rPr>
              <a:t>: imprime accelerazioni al lavoro parlamentare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532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Mancata riforma fiscale: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Nobili ed ecclesiastici: esentati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Opposizione di tali gruppi a qualsiasi tentativo di riforma (su modello riformismo illuminato Federico II, Maria Teresa, Caterina II)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0203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Luigi XVI, giugno 1791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sz="4400" dirty="0" smtClean="0">
                <a:latin typeface="Georgia" pitchFamily="18" charset="0"/>
              </a:rPr>
              <a:t>Fuga di </a:t>
            </a:r>
            <a:r>
              <a:rPr lang="it-IT" sz="4400" dirty="0" err="1" smtClean="0">
                <a:latin typeface="Georgia" pitchFamily="18" charset="0"/>
              </a:rPr>
              <a:t>Varennes</a:t>
            </a:r>
            <a:endParaRPr lang="it-IT" sz="4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249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it-IT" sz="8000" dirty="0">
                <a:latin typeface="Georgia" pitchFamily="18" charset="0"/>
              </a:rPr>
              <a:t>Monarchia costituzionale o repubblica?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60833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Agosto 1791, intesa di </a:t>
            </a:r>
            <a:r>
              <a:rPr lang="it-IT" dirty="0" err="1" smtClean="0">
                <a:latin typeface="Georgia" pitchFamily="18" charset="0"/>
              </a:rPr>
              <a:t>Pillnitz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it-IT" sz="4800" dirty="0" smtClean="0">
                <a:latin typeface="Georgia" pitchFamily="18" charset="0"/>
              </a:rPr>
              <a:t>Emigrati francesi (conte di Artois, etc.)</a:t>
            </a:r>
          </a:p>
          <a:p>
            <a:pPr>
              <a:buFont typeface="Wingdings" pitchFamily="2" charset="2"/>
              <a:buChar char="Ø"/>
            </a:pPr>
            <a:r>
              <a:rPr lang="it-IT" sz="4800" dirty="0" smtClean="0">
                <a:latin typeface="Georgia" pitchFamily="18" charset="0"/>
              </a:rPr>
              <a:t>Leopoldo II (+ 1792), fratello Maria Antonietta </a:t>
            </a:r>
          </a:p>
          <a:p>
            <a:pPr>
              <a:buFont typeface="Wingdings" pitchFamily="2" charset="2"/>
              <a:buChar char="Ø"/>
            </a:pPr>
            <a:r>
              <a:rPr lang="it-IT" sz="4800" dirty="0" smtClean="0">
                <a:latin typeface="Georgia" pitchFamily="18" charset="0"/>
              </a:rPr>
              <a:t>Federico Guglielmo II di Prussia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="" xmlns:p14="http://schemas.microsoft.com/office/powerpoint/2010/main" val="10649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Settembre 1791, costituzione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54461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it-IT" b="1" dirty="0" smtClean="0">
                <a:latin typeface="Georgia" pitchFamily="18" charset="0"/>
              </a:rPr>
              <a:t>Monarchia costituzionale: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it-IT" b="1" dirty="0" smtClean="0">
                <a:latin typeface="Georgia" pitchFamily="18" charset="0"/>
              </a:rPr>
              <a:t>Esecutivo --- sovrano nomina ministri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it-IT" b="1" dirty="0" smtClean="0">
                <a:latin typeface="Georgia" pitchFamily="18" charset="0"/>
              </a:rPr>
              <a:t>Legislativo --- Camera* --- Assemblea legislativa</a:t>
            </a:r>
          </a:p>
          <a:p>
            <a:pPr>
              <a:buFont typeface="Wingdings" pitchFamily="2" charset="2"/>
              <a:buChar char="Ø"/>
            </a:pPr>
            <a:endParaRPr lang="it-IT" b="1" dirty="0">
              <a:latin typeface="Georgia" pitchFamily="18" charset="0"/>
            </a:endParaRPr>
          </a:p>
          <a:p>
            <a:endParaRPr lang="it-IT" dirty="0" smtClean="0"/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Elettorato passivo: maschi adulti, imposte pari a tre giornate 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Elettorato attivo: maschi adulti, imposte pari a dieci giornate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029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Radicalizzazione delle posizioni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4000" u="sng" dirty="0" smtClean="0">
                <a:latin typeface="Georgia" pitchFamily="18" charset="0"/>
              </a:rPr>
              <a:t>Giacobini</a:t>
            </a:r>
          </a:p>
          <a:p>
            <a:r>
              <a:rPr lang="it-IT" sz="4000" u="sng" dirty="0" smtClean="0">
                <a:latin typeface="Georgia" pitchFamily="18" charset="0"/>
              </a:rPr>
              <a:t>Moderati</a:t>
            </a:r>
            <a:r>
              <a:rPr lang="it-IT" sz="4000" dirty="0" smtClean="0">
                <a:latin typeface="Georgia" pitchFamily="18" charset="0"/>
              </a:rPr>
              <a:t> (duca d’Orleans, La Fayette)</a:t>
            </a:r>
          </a:p>
          <a:p>
            <a:r>
              <a:rPr lang="it-IT" sz="4000" u="sng" dirty="0" smtClean="0">
                <a:latin typeface="Georgia" pitchFamily="18" charset="0"/>
              </a:rPr>
              <a:t>Cordiglieri</a:t>
            </a:r>
            <a:r>
              <a:rPr lang="it-IT" sz="4000" dirty="0" smtClean="0">
                <a:latin typeface="Georgia" pitchFamily="18" charset="0"/>
              </a:rPr>
              <a:t> (repubblicani, </a:t>
            </a:r>
            <a:r>
              <a:rPr lang="it-IT" sz="4000" dirty="0" err="1" smtClean="0">
                <a:latin typeface="Georgia" pitchFamily="18" charset="0"/>
              </a:rPr>
              <a:t>Danton</a:t>
            </a:r>
            <a:r>
              <a:rPr lang="it-IT" sz="4000" dirty="0" smtClean="0">
                <a:latin typeface="Georgia" pitchFamily="18" charset="0"/>
              </a:rPr>
              <a:t>)</a:t>
            </a:r>
          </a:p>
          <a:p>
            <a:r>
              <a:rPr lang="it-IT" sz="4000" u="sng" dirty="0" smtClean="0">
                <a:latin typeface="Georgia" pitchFamily="18" charset="0"/>
              </a:rPr>
              <a:t>Girondini</a:t>
            </a:r>
            <a:r>
              <a:rPr lang="it-IT" sz="4000" dirty="0" smtClean="0">
                <a:latin typeface="Georgia" pitchFamily="18" charset="0"/>
              </a:rPr>
              <a:t>, repubblicani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01758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Aprile </a:t>
            </a:r>
            <a:r>
              <a:rPr lang="it-IT" sz="7200" dirty="0" smtClean="0">
                <a:latin typeface="Georgia" pitchFamily="18" charset="0"/>
              </a:rPr>
              <a:t>1792</a:t>
            </a:r>
            <a:endParaRPr lang="it-IT" sz="72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4000" dirty="0" smtClean="0">
                <a:latin typeface="Georgia" pitchFamily="18" charset="0"/>
              </a:rPr>
              <a:t>Guerra a Francesco II Asburgo, imperatore (1792-1835): moderati e sovrano</a:t>
            </a:r>
          </a:p>
          <a:p>
            <a:r>
              <a:rPr lang="it-IT" sz="4000" dirty="0" smtClean="0">
                <a:latin typeface="Georgia" pitchFamily="18" charset="0"/>
              </a:rPr>
              <a:t>Eserciti prussiano e imperiale invadono la Francia: sembra che la fine della rivoluzione sia vicina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74816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10 agosto 1792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256584"/>
          </a:xfrm>
        </p:spPr>
        <p:txBody>
          <a:bodyPr/>
          <a:lstStyle/>
          <a:p>
            <a:pPr marL="0" indent="0" algn="ctr">
              <a:buNone/>
            </a:pPr>
            <a:endParaRPr lang="it-IT" sz="4800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800" dirty="0" smtClean="0">
                <a:latin typeface="Georgia" pitchFamily="18" charset="0"/>
              </a:rPr>
              <a:t>Il popolo a palazzo reale ordina all’assemblea la </a:t>
            </a:r>
            <a:r>
              <a:rPr lang="it-IT" sz="4800" u="sng" dirty="0" smtClean="0">
                <a:latin typeface="Georgia" pitchFamily="18" charset="0"/>
              </a:rPr>
              <a:t>deposizione</a:t>
            </a:r>
            <a:r>
              <a:rPr lang="it-IT" sz="4800" dirty="0" smtClean="0">
                <a:latin typeface="Georgia" pitchFamily="18" charset="0"/>
              </a:rPr>
              <a:t> e </a:t>
            </a:r>
            <a:r>
              <a:rPr lang="it-IT" sz="4800" u="sng" dirty="0" smtClean="0">
                <a:latin typeface="Georgia" pitchFamily="18" charset="0"/>
              </a:rPr>
              <a:t>l’arresto</a:t>
            </a:r>
            <a:r>
              <a:rPr lang="it-IT" sz="4800" dirty="0" smtClean="0">
                <a:latin typeface="Georgia" pitchFamily="18" charset="0"/>
              </a:rPr>
              <a:t> del re con l’accusa di </a:t>
            </a:r>
            <a:r>
              <a:rPr lang="it-IT" sz="4800" u="sng" dirty="0" smtClean="0">
                <a:latin typeface="Georgia" pitchFamily="18" charset="0"/>
              </a:rPr>
              <a:t>tradimento della patria</a:t>
            </a:r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="" xmlns:p14="http://schemas.microsoft.com/office/powerpoint/2010/main" val="42456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I repubblica, 1792-94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54726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Comitato esecutivo provvisorio: (</a:t>
            </a:r>
            <a:r>
              <a:rPr lang="it-IT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Danton</a:t>
            </a: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/cordiglieri)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Elezione nuova assemblea costituente  (CONVENZIONE) a guida girondina a suffragio universale maschile per dare vita a una </a:t>
            </a:r>
            <a:r>
              <a:rPr lang="it-IT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costituzione repubblicana</a:t>
            </a:r>
            <a:endParaRPr lang="it-IT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13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Novità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472608"/>
          </a:xfrm>
        </p:spPr>
        <p:txBody>
          <a:bodyPr>
            <a:noAutofit/>
          </a:bodyPr>
          <a:lstStyle/>
          <a:p>
            <a:r>
              <a:rPr lang="it-IT" sz="4400" dirty="0" smtClean="0">
                <a:latin typeface="Georgia" pitchFamily="18" charset="0"/>
              </a:rPr>
              <a:t>Gruppo dirigente non più nobile ma provinciali provenienti dalle professioni liberali</a:t>
            </a:r>
          </a:p>
          <a:p>
            <a:r>
              <a:rPr lang="it-IT" sz="4400" dirty="0" smtClean="0">
                <a:latin typeface="Georgia" pitchFamily="18" charset="0"/>
              </a:rPr>
              <a:t> Robespierre, avvocato/ giacobino</a:t>
            </a:r>
          </a:p>
          <a:p>
            <a:r>
              <a:rPr lang="it-IT" sz="4400" dirty="0" err="1" smtClean="0">
                <a:latin typeface="Georgia" pitchFamily="18" charset="0"/>
              </a:rPr>
              <a:t>Brissot</a:t>
            </a:r>
            <a:r>
              <a:rPr lang="it-IT" sz="4400" dirty="0" smtClean="0">
                <a:latin typeface="Georgia" pitchFamily="18" charset="0"/>
              </a:rPr>
              <a:t>, giornalista/girondini</a:t>
            </a:r>
            <a:endParaRPr lang="it-IT" sz="4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0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Governo d’emergenza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sz="4000" b="1" dirty="0" smtClean="0">
                <a:latin typeface="Georgia" pitchFamily="18" charset="0"/>
              </a:rPr>
              <a:t>Riorganizzare l’esercito: leva di massa obbligatoria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sz="4000" b="1" dirty="0" smtClean="0">
                <a:latin typeface="Georgia" pitchFamily="18" charset="0"/>
              </a:rPr>
              <a:t>Gestire l’emergenza alimentare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sz="4000" b="1" dirty="0" smtClean="0">
                <a:latin typeface="Georgia" pitchFamily="18" charset="0"/>
              </a:rPr>
              <a:t>Confiscare i beni degli emigrati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9470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0811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Assenza rappresentanza e mancate riforme fiscali: temi connessi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3528392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>
                <a:latin typeface="Georgia" pitchFamily="18" charset="0"/>
              </a:rPr>
              <a:t>Nobiltà illuminata (erede della Fronda): pronta alla tassazione ottenendo come contropartita una qualche forma di partecipazione al processo decisionale</a:t>
            </a:r>
          </a:p>
          <a:p>
            <a:pPr marL="0" indent="0" algn="ctr">
              <a:buNone/>
            </a:pPr>
            <a:endParaRPr lang="it-IT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dirty="0" smtClean="0">
                <a:latin typeface="Georgia" pitchFamily="18" charset="0"/>
              </a:rPr>
              <a:t>Luigi XIV rifiuta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96612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20 settembre 1792, vittoria di </a:t>
            </a:r>
            <a:r>
              <a:rPr lang="it-IT" dirty="0" err="1" smtClean="0">
                <a:latin typeface="Georgia" pitchFamily="18" charset="0"/>
              </a:rPr>
              <a:t>Valmy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3600" b="1" dirty="0" smtClean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3600" b="1" dirty="0" smtClean="0">
                <a:latin typeface="Georgia" pitchFamily="18" charset="0"/>
              </a:rPr>
              <a:t>L’ESERCITO RIVOLUZIONARIO SCONFIGGE QUELLO PRUSSIANO E IMPERIALE</a:t>
            </a:r>
            <a:endParaRPr lang="it-IT" sz="36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86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22 settembre 1792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6600" dirty="0" smtClean="0">
                <a:latin typeface="Georgia" pitchFamily="18" charset="0"/>
              </a:rPr>
              <a:t>Proclamazione della prima </a:t>
            </a:r>
            <a:r>
              <a:rPr lang="it-IT" sz="6600" u="sng" dirty="0" smtClean="0">
                <a:latin typeface="Georgia" pitchFamily="18" charset="0"/>
              </a:rPr>
              <a:t>repubblica</a:t>
            </a:r>
            <a:r>
              <a:rPr lang="it-IT" sz="6600" dirty="0" smtClean="0">
                <a:latin typeface="Georgia" pitchFamily="18" charset="0"/>
              </a:rPr>
              <a:t> francese</a:t>
            </a:r>
            <a:endParaRPr lang="it-IT" sz="66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818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21 Gennaio 1793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6000" dirty="0" smtClean="0">
                <a:latin typeface="Georgia" pitchFamily="18" charset="0"/>
              </a:rPr>
              <a:t>Il re, processato e condannato a morte, viene ghigliottinato </a:t>
            </a:r>
            <a:endParaRPr lang="it-IT" sz="6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542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Reazioni all’esecuzione del re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400600"/>
          </a:xfrm>
        </p:spPr>
        <p:txBody>
          <a:bodyPr/>
          <a:lstStyle/>
          <a:p>
            <a:r>
              <a:rPr lang="it-IT" sz="3600" dirty="0" smtClean="0">
                <a:latin typeface="Georgia" pitchFamily="18" charset="0"/>
              </a:rPr>
              <a:t>Le potenze europee assumono misure antifrancesi</a:t>
            </a:r>
          </a:p>
          <a:p>
            <a:r>
              <a:rPr lang="it-IT" sz="3600" dirty="0" smtClean="0">
                <a:latin typeface="Georgia" pitchFamily="18" charset="0"/>
              </a:rPr>
              <a:t>Guerra civile: rivolta filomonarchica e cattolica nella </a:t>
            </a:r>
            <a:r>
              <a:rPr lang="it-IT" sz="3600" dirty="0" err="1" smtClean="0">
                <a:latin typeface="Georgia" pitchFamily="18" charset="0"/>
              </a:rPr>
              <a:t>Vandea</a:t>
            </a:r>
            <a:r>
              <a:rPr lang="it-IT" sz="3600" smtClean="0">
                <a:latin typeface="Georgia" pitchFamily="18" charset="0"/>
              </a:rPr>
              <a:t> </a:t>
            </a:r>
            <a:r>
              <a:rPr lang="it-IT" sz="3600" dirty="0" smtClean="0">
                <a:latin typeface="Georgia" pitchFamily="18" charset="0"/>
              </a:rPr>
              <a:t>e radicalizzazione delle posizioni all’interno della Convenzione a guida girondina</a:t>
            </a:r>
          </a:p>
          <a:p>
            <a:r>
              <a:rPr lang="it-IT" sz="3600" dirty="0" smtClean="0">
                <a:latin typeface="Georgia" pitchFamily="18" charset="0"/>
              </a:rPr>
              <a:t>Il popolo in armi assedia la Convenzion</a:t>
            </a:r>
            <a:r>
              <a:rPr lang="it-IT" sz="3600" dirty="0">
                <a:latin typeface="Georgia" pitchFamily="18" charset="0"/>
              </a:rPr>
              <a:t>e</a:t>
            </a:r>
            <a:endParaRPr lang="it-IT" sz="3600" dirty="0" smtClean="0">
              <a:latin typeface="Georgia" pitchFamily="18" charset="0"/>
            </a:endParaRPr>
          </a:p>
          <a:p>
            <a:pPr marL="0" indent="0">
              <a:buNone/>
            </a:pP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275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Comitato di Salute Pubblica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(1793-94)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525963"/>
          </a:xfrm>
        </p:spPr>
        <p:txBody>
          <a:bodyPr>
            <a:normAutofit fontScale="92500"/>
          </a:bodyPr>
          <a:lstStyle/>
          <a:p>
            <a:r>
              <a:rPr lang="it-IT" sz="5400" dirty="0" smtClean="0">
                <a:latin typeface="Georgia" pitchFamily="18" charset="0"/>
              </a:rPr>
              <a:t>Organo straordinario formato da 12 membri a maggioranza giacobina</a:t>
            </a:r>
          </a:p>
          <a:p>
            <a:r>
              <a:rPr lang="it-IT" sz="5400" dirty="0" smtClean="0">
                <a:latin typeface="Georgia" pitchFamily="18" charset="0"/>
              </a:rPr>
              <a:t>Il Terrore: repressione per l’ordine e per la rivoluzione</a:t>
            </a:r>
          </a:p>
          <a:p>
            <a:endParaRPr lang="it-IT" dirty="0" smtClean="0"/>
          </a:p>
        </p:txBody>
      </p:sp>
    </p:spTree>
    <p:extLst>
      <p:ext uri="{BB962C8B-B14F-4D97-AF65-F5344CB8AC3E}">
        <p14:creationId xmlns="" xmlns:p14="http://schemas.microsoft.com/office/powerpoint/2010/main" val="374945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Convenzione </a:t>
            </a:r>
            <a:br>
              <a:rPr lang="it-IT" dirty="0" smtClean="0">
                <a:latin typeface="Georgia" pitchFamily="18" charset="0"/>
              </a:rPr>
            </a:br>
            <a:r>
              <a:rPr lang="it-IT" i="1" dirty="0" smtClean="0">
                <a:latin typeface="Georgia" pitchFamily="18" charset="0"/>
              </a:rPr>
              <a:t>vs</a:t>
            </a:r>
            <a:r>
              <a:rPr lang="it-IT" dirty="0" smtClean="0">
                <a:latin typeface="Georgia" pitchFamily="18" charset="0"/>
              </a:rPr>
              <a:t>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comitato di salute pubblica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 marL="0" indent="0" algn="ctr">
              <a:buNone/>
            </a:pPr>
            <a:r>
              <a:rPr lang="it-IT" sz="4000" dirty="0" smtClean="0">
                <a:latin typeface="Georgia" pitchFamily="18" charset="0"/>
              </a:rPr>
              <a:t>Fine del Terrore tramite il terrore: morte di Robespierre e </a:t>
            </a:r>
            <a:r>
              <a:rPr lang="it-IT" sz="4000" dirty="0" err="1" smtClean="0">
                <a:latin typeface="Georgia" pitchFamily="18" charset="0"/>
              </a:rPr>
              <a:t>Sant</a:t>
            </a:r>
            <a:r>
              <a:rPr lang="it-IT" sz="4000" dirty="0" smtClean="0">
                <a:latin typeface="Georgia" pitchFamily="18" charset="0"/>
              </a:rPr>
              <a:t> Just e scioglimento del comitato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15711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800" dirty="0" smtClean="0">
                <a:latin typeface="Georgia" pitchFamily="18" charset="0"/>
              </a:rPr>
              <a:t>Convenzione</a:t>
            </a:r>
            <a:endParaRPr lang="it-IT" sz="48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Reprime nel sangue una rivolta per il pane in chiave anti popolare e antigiacobina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965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Equilibrio: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antigiacobino e antirealista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it-IT" sz="3600" dirty="0" smtClean="0">
                <a:latin typeface="Georgia" pitchFamily="18" charset="0"/>
              </a:rPr>
              <a:t>22 agosto 1795: costituzione repubblicana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it-IT" sz="3600" dirty="0" smtClean="0">
                <a:latin typeface="Georgia" pitchFamily="18" charset="0"/>
              </a:rPr>
              <a:t>Moderata: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3600" dirty="0" smtClean="0">
                <a:latin typeface="Georgia" pitchFamily="18" charset="0"/>
              </a:rPr>
              <a:t>Limiti libertà di stampa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3600" dirty="0" smtClean="0">
                <a:latin typeface="Georgia" pitchFamily="18" charset="0"/>
              </a:rPr>
              <a:t>Limiti di censo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3600" dirty="0" smtClean="0">
                <a:latin typeface="Georgia" pitchFamily="18" charset="0"/>
              </a:rPr>
              <a:t>Parlamento bicamerale potere legislativo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3600" dirty="0" smtClean="0">
                <a:latin typeface="Georgia" pitchFamily="18" charset="0"/>
              </a:rPr>
              <a:t>Direttorio (5 membri): potere esecutivo</a:t>
            </a:r>
          </a:p>
          <a:p>
            <a:endParaRPr lang="it-IT" dirty="0" smtClean="0"/>
          </a:p>
        </p:txBody>
      </p:sp>
    </p:spTree>
    <p:extLst>
      <p:ext uri="{BB962C8B-B14F-4D97-AF65-F5344CB8AC3E}">
        <p14:creationId xmlns="" xmlns:p14="http://schemas.microsoft.com/office/powerpoint/2010/main" val="281629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19801" cy="646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521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1715-26: reggente Filippo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d’Orleans</a:t>
            </a:r>
          </a:p>
          <a:p>
            <a:pPr marL="0" indent="0">
              <a:buNone/>
            </a:pP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Politica volta alla partecipazione delle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é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lites aristocratiche non mediante l’organo parlamentare (non ci fu alcun recupero degli stati generali)</a:t>
            </a:r>
          </a:p>
          <a:p>
            <a:pPr marL="0" indent="0">
              <a:buNone/>
            </a:pPr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1726-74: Luigi XV</a:t>
            </a:r>
          </a:p>
          <a:p>
            <a:pPr marL="0" indent="0">
              <a:buNone/>
            </a:pP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sostenitore di un ritorno all’autocrazia monarchica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254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Luigi XV (1726-74)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Dalla politica estera aggressiva (Luigi XIV) a una politica di contenimento delle potenze emergenti (</a:t>
            </a:r>
            <a:r>
              <a:rPr lang="it-IT" dirty="0" err="1" smtClean="0">
                <a:latin typeface="Georgia" pitchFamily="18" charset="0"/>
              </a:rPr>
              <a:t>Inghilterra,Prussia</a:t>
            </a:r>
            <a:r>
              <a:rPr lang="it-IT" dirty="0" smtClean="0">
                <a:latin typeface="Georgia" pitchFamily="18" charset="0"/>
              </a:rPr>
              <a:t> e Russia)</a:t>
            </a:r>
          </a:p>
          <a:p>
            <a:r>
              <a:rPr lang="it-IT" dirty="0" smtClean="0">
                <a:latin typeface="Georgia" pitchFamily="18" charset="0"/>
              </a:rPr>
              <a:t>Pressione fiscale: decisioni autoritarie (re e consiglio del re (nobiltà di spada)</a:t>
            </a:r>
          </a:p>
          <a:p>
            <a:r>
              <a:rPr lang="it-IT" dirty="0" smtClean="0">
                <a:latin typeface="Georgia" pitchFamily="18" charset="0"/>
              </a:rPr>
              <a:t>Parlamento (nobiltà di toga): </a:t>
            </a:r>
            <a:r>
              <a:rPr lang="it-IT" i="1" dirty="0" err="1" smtClean="0">
                <a:latin typeface="Georgia" pitchFamily="18" charset="0"/>
              </a:rPr>
              <a:t>remonstrances</a:t>
            </a:r>
            <a:endParaRPr lang="it-IT" i="1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28392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Riforma fiscale e giudiziaria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sz="7200" dirty="0" smtClean="0">
                <a:latin typeface="Georgia" pitchFamily="18" charset="0"/>
              </a:rPr>
              <a:t>Progetti e finalità</a:t>
            </a:r>
            <a:endParaRPr lang="it-IT" sz="72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696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1763: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proposta di istituzione del catasto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pPr marL="0" indent="0" algn="ctr">
              <a:buNone/>
            </a:pPr>
            <a:r>
              <a:rPr lang="it-IT" sz="4000" dirty="0" smtClean="0">
                <a:latin typeface="Georgia" pitchFamily="18" charset="0"/>
              </a:rPr>
              <a:t>Parlamento di Parigi e parlamenti provinciali insorgono</a:t>
            </a:r>
          </a:p>
          <a:p>
            <a:pPr marL="0" indent="0" algn="ctr">
              <a:buNone/>
            </a:pPr>
            <a:r>
              <a:rPr lang="it-IT" sz="4000" dirty="0" smtClean="0">
                <a:latin typeface="Georgia" pitchFamily="18" charset="0"/>
              </a:rPr>
              <a:t> </a:t>
            </a:r>
            <a:endParaRPr lang="it-IT" sz="4000" dirty="0">
              <a:latin typeface="Georgia" pitchFamily="18" charset="0"/>
            </a:endParaRPr>
          </a:p>
          <a:p>
            <a:pPr marL="0" indent="0" algn="ctr">
              <a:buNone/>
            </a:pPr>
            <a:r>
              <a:rPr lang="it-IT" sz="4000" dirty="0" smtClean="0">
                <a:latin typeface="Georgia" pitchFamily="18" charset="0"/>
              </a:rPr>
              <a:t>il ministro delle finanze </a:t>
            </a:r>
            <a:r>
              <a:rPr lang="it-IT" sz="4000" dirty="0" err="1" smtClean="0">
                <a:latin typeface="Georgia" pitchFamily="18" charset="0"/>
              </a:rPr>
              <a:t>Bertin</a:t>
            </a:r>
            <a:r>
              <a:rPr lang="it-IT" sz="4000" dirty="0" smtClean="0">
                <a:latin typeface="Georgia" pitchFamily="18" charset="0"/>
              </a:rPr>
              <a:t> viene licenziato</a:t>
            </a:r>
            <a:endParaRPr lang="it-IT" sz="4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664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1770: ministro della giustizia </a:t>
            </a:r>
            <a:r>
              <a:rPr lang="it-IT" dirty="0" err="1" smtClean="0">
                <a:latin typeface="Georgia" pitchFamily="18" charset="0"/>
              </a:rPr>
              <a:t>Maupeou</a:t>
            </a:r>
            <a:r>
              <a:rPr lang="it-IT" dirty="0" smtClean="0">
                <a:latin typeface="Georgia" pitchFamily="18" charset="0"/>
              </a:rPr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it-IT" sz="3600" dirty="0" smtClean="0">
                <a:latin typeface="Georgia" pitchFamily="18" charset="0"/>
              </a:rPr>
              <a:t>Riforma giudiziaria volta al ridimensionamento del potere e del ruolo del Parlamento con la promesso della riconvocazione degli stati generali</a:t>
            </a:r>
          </a:p>
          <a:p>
            <a:pPr marL="0" indent="0" algn="ctr">
              <a:buNone/>
            </a:pPr>
            <a:r>
              <a:rPr lang="it-IT" sz="3600" i="1" dirty="0" smtClean="0">
                <a:latin typeface="Georgia" pitchFamily="18" charset="0"/>
              </a:rPr>
              <a:t>Coup</a:t>
            </a:r>
            <a:r>
              <a:rPr lang="it-IT" sz="3600" dirty="0" smtClean="0">
                <a:latin typeface="Georgia" pitchFamily="18" charset="0"/>
              </a:rPr>
              <a:t> (di maestà)</a:t>
            </a:r>
          </a:p>
          <a:p>
            <a:pPr marL="0" indent="0" algn="ctr">
              <a:buNone/>
            </a:pPr>
            <a:r>
              <a:rPr lang="it-IT" sz="3600" dirty="0" smtClean="0">
                <a:latin typeface="Georgia" pitchFamily="18" charset="0"/>
              </a:rPr>
              <a:t>Riforma vanificata dall’ascesa al trono di Luigi XVI (1774-1793)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20915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1221</Words>
  <Application>Microsoft Office PowerPoint</Application>
  <PresentationFormat>Presentazione su schermo (4:3)</PresentationFormat>
  <Paragraphs>190</Paragraphs>
  <Slides>48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48</vt:i4>
      </vt:variant>
    </vt:vector>
  </HeadingPairs>
  <TitlesOfParts>
    <vt:vector size="49" baseType="lpstr">
      <vt:lpstr>Tema di Office</vt:lpstr>
      <vt:lpstr>Problemi</vt:lpstr>
      <vt:lpstr>L’assenza della rappresentanza</vt:lpstr>
      <vt:lpstr>Mancata riforma fiscale: </vt:lpstr>
      <vt:lpstr>Assenza rappresentanza e mancate riforme fiscali: temi connessi</vt:lpstr>
      <vt:lpstr> </vt:lpstr>
      <vt:lpstr>Luigi XV (1726-74)</vt:lpstr>
      <vt:lpstr>Riforma fiscale e giudiziaria</vt:lpstr>
      <vt:lpstr>1763:  proposta di istituzione del catasto</vt:lpstr>
      <vt:lpstr>1770: ministro della giustizia Maupeou </vt:lpstr>
      <vt:lpstr>Luigi XVI (1774-93)  e  l’opinione pubblica</vt:lpstr>
      <vt:lpstr>1774-1781</vt:lpstr>
      <vt:lpstr>Crisi</vt:lpstr>
      <vt:lpstr>Crisi politico-finanziaria</vt:lpstr>
      <vt:lpstr>Cosa sono gli stati generali?</vt:lpstr>
      <vt:lpstr> Composizione e ruolo della rappresentanza </vt:lpstr>
      <vt:lpstr>Stati generali: assemblea di ceti</vt:lpstr>
      <vt:lpstr>Che cos’è il terzo stato? Sieyès </vt:lpstr>
      <vt:lpstr>Stati generali maggio-luglio 1789</vt:lpstr>
      <vt:lpstr>Diapositiva 19</vt:lpstr>
      <vt:lpstr>L’ «irruzione della piazza» 1789-91</vt:lpstr>
      <vt:lpstr>Clima di sospetto</vt:lpstr>
      <vt:lpstr>I gruppi politici (club)</vt:lpstr>
      <vt:lpstr>Mobilitazione popolare</vt:lpstr>
      <vt:lpstr>4 agosto 1789</vt:lpstr>
      <vt:lpstr>29 agosto 1789</vt:lpstr>
      <vt:lpstr>Olympe de Gouge</vt:lpstr>
      <vt:lpstr>Legge Le Chapelier febbraio 1791</vt:lpstr>
      <vt:lpstr>Altri temi:</vt:lpstr>
      <vt:lpstr>3 livelli</vt:lpstr>
      <vt:lpstr>Luigi XVI, giugno 1791</vt:lpstr>
      <vt:lpstr> </vt:lpstr>
      <vt:lpstr>Agosto 1791, intesa di Pillnitz</vt:lpstr>
      <vt:lpstr>Settembre 1791, costituzione</vt:lpstr>
      <vt:lpstr>Radicalizzazione delle posizioni </vt:lpstr>
      <vt:lpstr>Aprile 1792</vt:lpstr>
      <vt:lpstr>10 agosto 1792</vt:lpstr>
      <vt:lpstr>I repubblica, 1792-94</vt:lpstr>
      <vt:lpstr>Novità </vt:lpstr>
      <vt:lpstr>Governo d’emergenza</vt:lpstr>
      <vt:lpstr>20 settembre 1792, vittoria di Valmy</vt:lpstr>
      <vt:lpstr>22 settembre 1792</vt:lpstr>
      <vt:lpstr>21 Gennaio 1793</vt:lpstr>
      <vt:lpstr>Reazioni all’esecuzione del re</vt:lpstr>
      <vt:lpstr>Comitato di Salute Pubblica  (1793-94)</vt:lpstr>
      <vt:lpstr>Convenzione  vs  comitato di salute pubblica</vt:lpstr>
      <vt:lpstr>Convenzione</vt:lpstr>
      <vt:lpstr>Equilibrio:  antigiacobino e antirealista</vt:lpstr>
      <vt:lpstr>Diapositiva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Rivoluzione francese</dc:title>
  <dc:creator>Rafaella</dc:creator>
  <cp:lastModifiedBy>Rafaella Pilo</cp:lastModifiedBy>
  <cp:revision>38</cp:revision>
  <dcterms:created xsi:type="dcterms:W3CDTF">2013-04-09T06:20:31Z</dcterms:created>
  <dcterms:modified xsi:type="dcterms:W3CDTF">2022-11-14T07:46:12Z</dcterms:modified>
</cp:coreProperties>
</file>