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0" r:id="rId3"/>
    <p:sldId id="281" r:id="rId4"/>
    <p:sldId id="282" r:id="rId5"/>
    <p:sldId id="258" r:id="rId6"/>
    <p:sldId id="259" r:id="rId7"/>
    <p:sldId id="260" r:id="rId8"/>
    <p:sldId id="283" r:id="rId9"/>
    <p:sldId id="261" r:id="rId10"/>
    <p:sldId id="284" r:id="rId11"/>
    <p:sldId id="262" r:id="rId12"/>
    <p:sldId id="263" r:id="rId13"/>
    <p:sldId id="285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87" r:id="rId22"/>
    <p:sldId id="271" r:id="rId23"/>
    <p:sldId id="288" r:id="rId24"/>
    <p:sldId id="272" r:id="rId25"/>
    <p:sldId id="274" r:id="rId26"/>
    <p:sldId id="275" r:id="rId27"/>
    <p:sldId id="276" r:id="rId28"/>
    <p:sldId id="286" r:id="rId29"/>
    <p:sldId id="289" r:id="rId30"/>
    <p:sldId id="278" r:id="rId31"/>
    <p:sldId id="277" r:id="rId3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8" autoAdjust="0"/>
    <p:restoredTop sz="94660"/>
  </p:normalViewPr>
  <p:slideViewPr>
    <p:cSldViewPr>
      <p:cViewPr varScale="1">
        <p:scale>
          <a:sx n="81" d="100"/>
          <a:sy n="81" d="100"/>
        </p:scale>
        <p:origin x="-10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96944" cy="1008112"/>
          </a:xfrm>
        </p:spPr>
        <p:txBody>
          <a:bodyPr>
            <a:normAutofit fontScale="90000"/>
          </a:bodyPr>
          <a:lstStyle/>
          <a:p>
            <a:r>
              <a:rPr lang="it-IT" sz="4000" dirty="0" smtClean="0">
                <a:latin typeface="Georgia" pitchFamily="18" charset="0"/>
              </a:rPr>
              <a:t/>
            </a:r>
            <a:br>
              <a:rPr lang="it-IT" sz="4000" dirty="0" smtClean="0">
                <a:latin typeface="Georgia" pitchFamily="18" charset="0"/>
              </a:rPr>
            </a:br>
            <a:r>
              <a:rPr lang="it-IT" sz="4000" dirty="0" smtClean="0">
                <a:latin typeface="Georgia" pitchFamily="18" charset="0"/>
              </a:rPr>
              <a:t>Boston</a:t>
            </a:r>
            <a:r>
              <a:rPr lang="it-IT" sz="4000" dirty="0">
                <a:latin typeface="Georgia" pitchFamily="18" charset="0"/>
              </a:rPr>
              <a:t>, New York, Philadelphia </a:t>
            </a:r>
            <a:r>
              <a:rPr lang="it-IT" sz="4000" dirty="0" smtClean="0">
                <a:latin typeface="Georgia" pitchFamily="18" charset="0"/>
              </a:rPr>
              <a:t/>
            </a:r>
            <a:br>
              <a:rPr lang="it-IT" sz="4000" dirty="0" smtClean="0">
                <a:latin typeface="Georgia" pitchFamily="18" charset="0"/>
              </a:rPr>
            </a:br>
            <a:r>
              <a:rPr lang="it-IT" sz="4000" dirty="0" smtClean="0">
                <a:latin typeface="Georgia" pitchFamily="18" charset="0"/>
              </a:rPr>
              <a:t>(</a:t>
            </a:r>
            <a:r>
              <a:rPr lang="it-IT" sz="4000" dirty="0">
                <a:latin typeface="Georgia" pitchFamily="18" charset="0"/>
              </a:rPr>
              <a:t>inglesi, </a:t>
            </a:r>
            <a:r>
              <a:rPr lang="it-IT" sz="4000" dirty="0" smtClean="0">
                <a:latin typeface="Georgia" pitchFamily="18" charset="0"/>
              </a:rPr>
              <a:t>svedesi e </a:t>
            </a:r>
            <a:r>
              <a:rPr lang="it-IT" sz="4000" dirty="0">
                <a:latin typeface="Georgia" pitchFamily="18" charset="0"/>
              </a:rPr>
              <a:t>olandesi)</a:t>
            </a:r>
            <a:r>
              <a:rPr lang="it-IT" dirty="0">
                <a:latin typeface="Georgia" pitchFamily="18" charset="0"/>
              </a:rPr>
              <a:t/>
            </a:r>
            <a:br>
              <a:rPr lang="it-IT" dirty="0">
                <a:latin typeface="Georgia" pitchFamily="18" charset="0"/>
              </a:rPr>
            </a:br>
            <a:endParaRPr lang="it-IT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5256584"/>
          </a:xfrm>
        </p:spPr>
        <p:txBody>
          <a:bodyPr/>
          <a:lstStyle/>
          <a:p>
            <a:pPr marL="0" indent="0">
              <a:buNone/>
            </a:pP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9704"/>
            <a:ext cx="8572500" cy="549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071" y="1199703"/>
            <a:ext cx="8792417" cy="5627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6743" y="1484784"/>
            <a:ext cx="6503609" cy="470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7965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it-IT" sz="6000" dirty="0" err="1">
                <a:latin typeface="Georgia" pitchFamily="18" charset="0"/>
              </a:rPr>
              <a:t>Stamp</a:t>
            </a:r>
            <a:r>
              <a:rPr lang="it-IT" sz="6000" dirty="0">
                <a:latin typeface="Georgia" pitchFamily="18" charset="0"/>
              </a:rPr>
              <a:t> </a:t>
            </a:r>
            <a:r>
              <a:rPr lang="it-IT" sz="6000" dirty="0" err="1" smtClean="0">
                <a:latin typeface="Georgia" pitchFamily="18" charset="0"/>
              </a:rPr>
              <a:t>Act-</a:t>
            </a:r>
            <a:r>
              <a:rPr lang="it-IT" sz="6000" dirty="0" smtClean="0">
                <a:latin typeface="Georgia" pitchFamily="18" charset="0"/>
              </a:rPr>
              <a:t> 1765*: </a:t>
            </a:r>
            <a:endParaRPr lang="it-IT" sz="6000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it-IT" sz="4400" b="1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4400" b="1" dirty="0" smtClean="0">
                <a:latin typeface="Georgia" pitchFamily="18" charset="0"/>
              </a:rPr>
              <a:t>imposta </a:t>
            </a:r>
            <a:r>
              <a:rPr lang="it-IT" sz="4400" b="1" dirty="0">
                <a:latin typeface="Georgia" pitchFamily="18" charset="0"/>
              </a:rPr>
              <a:t>senza il consenso dei coloni che non siedono nel Parlamento </a:t>
            </a:r>
            <a:r>
              <a:rPr lang="it-IT" sz="4400" b="1" dirty="0" smtClean="0">
                <a:latin typeface="Georgia" pitchFamily="18" charset="0"/>
              </a:rPr>
              <a:t>inglese</a:t>
            </a:r>
          </a:p>
          <a:p>
            <a:pPr marL="0" indent="0" algn="ctr">
              <a:buNone/>
            </a:pPr>
            <a:endParaRPr lang="it-IT" sz="4400" dirty="0">
              <a:latin typeface="Georgia" pitchFamily="18" charset="0"/>
            </a:endParaRPr>
          </a:p>
          <a:p>
            <a:pPr marL="0" indent="0" algn="just">
              <a:buNone/>
            </a:pPr>
            <a:endParaRPr lang="it-IT" sz="4400" dirty="0" smtClean="0">
              <a:latin typeface="Georgia" pitchFamily="18" charset="0"/>
            </a:endParaRPr>
          </a:p>
          <a:p>
            <a:pPr marL="0" indent="0" algn="just">
              <a:buNone/>
            </a:pPr>
            <a:r>
              <a:rPr lang="it-IT" sz="4400" dirty="0" smtClean="0">
                <a:latin typeface="Georgia" pitchFamily="18" charset="0"/>
              </a:rPr>
              <a:t>*</a:t>
            </a:r>
            <a:r>
              <a:rPr lang="it-IT" sz="4400" dirty="0">
                <a:latin typeface="Georgia" pitchFamily="18" charset="0"/>
              </a:rPr>
              <a:t>Bollo su atti commerciali e stampa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807439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Reazioni: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sz="4000" dirty="0" smtClean="0">
                <a:latin typeface="Georgia" pitchFamily="18" charset="0"/>
              </a:rPr>
              <a:t>Resistenza al pagamento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sz="4000" dirty="0" smtClean="0">
                <a:latin typeface="Georgia" pitchFamily="18" charset="0"/>
              </a:rPr>
              <a:t>Evasione fiscale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sz="4000" dirty="0" smtClean="0">
                <a:latin typeface="Georgia" pitchFamily="18" charset="0"/>
              </a:rPr>
              <a:t>Dichiarazione di illegalità della nuova tassa</a:t>
            </a:r>
            <a:endParaRPr lang="it-IT" sz="40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633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Risposta inglese?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392488"/>
          </a:xfrm>
        </p:spPr>
        <p:txBody>
          <a:bodyPr/>
          <a:lstStyle/>
          <a:p>
            <a:pPr marL="0" indent="0" algn="ctr">
              <a:buNone/>
            </a:pPr>
            <a:r>
              <a:rPr lang="it-IT" dirty="0" smtClean="0">
                <a:latin typeface="Georgia" pitchFamily="18" charset="0"/>
              </a:rPr>
              <a:t>       </a:t>
            </a:r>
          </a:p>
          <a:p>
            <a:pPr marL="0" indent="0" algn="ctr">
              <a:buNone/>
            </a:pPr>
            <a:endParaRPr lang="it-IT" dirty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5400" dirty="0" smtClean="0">
                <a:latin typeface="Georgia" pitchFamily="18" charset="0"/>
              </a:rPr>
              <a:t>Abrogazione </a:t>
            </a:r>
            <a:r>
              <a:rPr lang="it-IT" sz="5400" dirty="0" err="1" smtClean="0">
                <a:latin typeface="Georgia" pitchFamily="18" charset="0"/>
              </a:rPr>
              <a:t>Stamp</a:t>
            </a:r>
            <a:r>
              <a:rPr lang="it-IT" sz="5400" dirty="0" smtClean="0">
                <a:latin typeface="Georgia" pitchFamily="18" charset="0"/>
              </a:rPr>
              <a:t> </a:t>
            </a:r>
            <a:r>
              <a:rPr lang="it-IT" sz="5400" dirty="0" err="1" smtClean="0">
                <a:latin typeface="Georgia" pitchFamily="18" charset="0"/>
              </a:rPr>
              <a:t>Act</a:t>
            </a:r>
            <a:r>
              <a:rPr lang="it-IT" sz="5400" dirty="0" smtClean="0">
                <a:latin typeface="Georgia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72011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r>
              <a:rPr lang="it-IT" dirty="0" smtClean="0">
                <a:latin typeface="Georgia" pitchFamily="18" charset="0"/>
              </a:rPr>
              <a:t>Pochi anni dopo: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052736"/>
            <a:ext cx="8496944" cy="55446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4000" dirty="0" smtClean="0">
                <a:latin typeface="Georgia" pitchFamily="18" charset="0"/>
              </a:rPr>
              <a:t>Monopolio </a:t>
            </a:r>
            <a:r>
              <a:rPr lang="it-IT" sz="4000" dirty="0">
                <a:latin typeface="Georgia" pitchFamily="18" charset="0"/>
              </a:rPr>
              <a:t>del commercio del tè nelle colonie affidato per via legislativa alla Compagnia delle Indie Orientali al fine di salvarla dalla </a:t>
            </a:r>
            <a:r>
              <a:rPr lang="it-IT" sz="4000" dirty="0" smtClean="0">
                <a:latin typeface="Georgia" pitchFamily="18" charset="0"/>
              </a:rPr>
              <a:t>bancarotta</a:t>
            </a:r>
          </a:p>
          <a:p>
            <a:pPr marL="0" indent="0" algn="ctr">
              <a:buNone/>
            </a:pPr>
            <a:endParaRPr lang="it-IT" sz="4000" dirty="0">
              <a:latin typeface="Georgia" pitchFamily="18" charset="0"/>
            </a:endParaRPr>
          </a:p>
          <a:p>
            <a:pPr marL="0" indent="0" algn="ctr">
              <a:buNone/>
            </a:pPr>
            <a:endParaRPr lang="it-IT" sz="4000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4400" b="1" dirty="0" smtClean="0">
                <a:latin typeface="Georgia" pitchFamily="18" charset="0"/>
              </a:rPr>
              <a:t>Boston </a:t>
            </a:r>
            <a:r>
              <a:rPr lang="it-IT" sz="4400" b="1" dirty="0">
                <a:latin typeface="Georgia" pitchFamily="18" charset="0"/>
              </a:rPr>
              <a:t>Tea </a:t>
            </a:r>
            <a:r>
              <a:rPr lang="it-IT" sz="4400" b="1" dirty="0" smtClean="0">
                <a:latin typeface="Georgia" pitchFamily="18" charset="0"/>
              </a:rPr>
              <a:t>Party 1773</a:t>
            </a:r>
            <a:endParaRPr lang="it-IT" sz="4400" b="1" dirty="0">
              <a:latin typeface="Georgia" pitchFamily="18" charset="0"/>
            </a:endParaRPr>
          </a:p>
          <a:p>
            <a:pPr>
              <a:buNone/>
            </a:pPr>
            <a:endParaRPr lang="it-IT" dirty="0"/>
          </a:p>
        </p:txBody>
      </p:sp>
      <p:sp>
        <p:nvSpPr>
          <p:cNvPr id="4" name="Freccia in giù 3"/>
          <p:cNvSpPr/>
          <p:nvPr/>
        </p:nvSpPr>
        <p:spPr>
          <a:xfrm>
            <a:off x="4159376" y="458112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4265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864096"/>
          </a:xfrm>
        </p:spPr>
        <p:txBody>
          <a:bodyPr>
            <a:normAutofit/>
          </a:bodyPr>
          <a:lstStyle/>
          <a:p>
            <a:r>
              <a:rPr lang="it-IT" sz="3600" dirty="0" smtClean="0">
                <a:latin typeface="Georgia" pitchFamily="18" charset="0"/>
              </a:rPr>
              <a:t>Dal malcontento fiscale alla ribellione</a:t>
            </a:r>
            <a:endParaRPr lang="it-IT" sz="3600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3168352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it-IT" sz="5800" b="1" dirty="0" smtClean="0">
                <a:latin typeface="Georgia" pitchFamily="18" charset="0"/>
              </a:rPr>
              <a:t>La guerra d’indipendenza (1775-1780)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it-IT" sz="5800" b="1" dirty="0" smtClean="0">
                <a:latin typeface="Georgia" pitchFamily="18" charset="0"/>
              </a:rPr>
              <a:t>La fase costituente (1781-1791)</a:t>
            </a:r>
          </a:p>
          <a:p>
            <a:pPr marL="0" indent="0">
              <a:buNone/>
            </a:pPr>
            <a:endParaRPr lang="it-IT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079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92480" cy="72008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>
                <a:latin typeface="Georgia" pitchFamily="18" charset="0"/>
              </a:rPr>
              <a:t>La </a:t>
            </a:r>
            <a:r>
              <a:rPr lang="it-IT" dirty="0">
                <a:latin typeface="Georgia" pitchFamily="18" charset="0"/>
              </a:rPr>
              <a:t>guerra d’indipendenza (1775-1780)</a:t>
            </a:r>
            <a:r>
              <a:rPr lang="it-IT" dirty="0"/>
              <a:t/>
            </a:r>
            <a:br>
              <a:rPr lang="it-IT" dirty="0"/>
            </a:b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908720"/>
            <a:ext cx="8712968" cy="568863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it-IT" sz="3600" dirty="0" smtClean="0">
                <a:latin typeface="Georgia" pitchFamily="18" charset="0"/>
              </a:rPr>
              <a:t>Risposta durissima da parte britannica</a:t>
            </a:r>
            <a:endParaRPr lang="it-IT" dirty="0" smtClean="0">
              <a:latin typeface="Georgia" pitchFamily="18" charset="0"/>
            </a:endParaRPr>
          </a:p>
          <a:p>
            <a:pPr marL="0" indent="0" algn="ctr">
              <a:buNone/>
            </a:pPr>
            <a:endParaRPr lang="it-IT" dirty="0">
              <a:latin typeface="Georgia" pitchFamily="18" charset="0"/>
            </a:endParaRPr>
          </a:p>
          <a:p>
            <a:pPr marL="0" indent="0" algn="ctr">
              <a:buNone/>
            </a:pPr>
            <a:endParaRPr lang="it-IT" sz="3900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3900" dirty="0" smtClean="0">
                <a:latin typeface="Georgia" pitchFamily="18" charset="0"/>
              </a:rPr>
              <a:t>Repressione: </a:t>
            </a:r>
          </a:p>
          <a:p>
            <a:pPr algn="ctr"/>
            <a:r>
              <a:rPr lang="it-IT" sz="3900" dirty="0" smtClean="0">
                <a:latin typeface="Georgia" pitchFamily="18" charset="0"/>
              </a:rPr>
              <a:t>chiusura porto Boston, </a:t>
            </a:r>
          </a:p>
          <a:p>
            <a:pPr algn="ctr"/>
            <a:r>
              <a:rPr lang="it-IT" sz="3900" dirty="0" smtClean="0">
                <a:latin typeface="Georgia" pitchFamily="18" charset="0"/>
              </a:rPr>
              <a:t>il consiglio provinciale elettivo diviene di nomina regia</a:t>
            </a:r>
          </a:p>
          <a:p>
            <a:pPr algn="ctr"/>
            <a:r>
              <a:rPr lang="it-IT" sz="3900" dirty="0" smtClean="0">
                <a:latin typeface="Georgia" pitchFamily="18" charset="0"/>
              </a:rPr>
              <a:t>il governatore assume pieni poteri </a:t>
            </a:r>
          </a:p>
          <a:p>
            <a:pPr marL="0" indent="0" algn="ctr">
              <a:buNone/>
            </a:pPr>
            <a:endParaRPr lang="it-IT" sz="3900" b="1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3900" b="1" dirty="0" smtClean="0">
                <a:latin typeface="Georgia" pitchFamily="18" charset="0"/>
              </a:rPr>
              <a:t>STATO DI EMERGENZA!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4" name="Freccia in giù 3"/>
          <p:cNvSpPr/>
          <p:nvPr/>
        </p:nvSpPr>
        <p:spPr>
          <a:xfrm>
            <a:off x="4258444" y="149963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150738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228998"/>
          </a:xfrm>
        </p:spPr>
        <p:txBody>
          <a:bodyPr>
            <a:normAutofit/>
          </a:bodyPr>
          <a:lstStyle/>
          <a:p>
            <a:r>
              <a:rPr lang="it-IT" sz="3600" b="1" dirty="0" smtClean="0">
                <a:latin typeface="Georgia" pitchFamily="18" charset="0"/>
              </a:rPr>
              <a:t>1774, </a:t>
            </a:r>
            <a:r>
              <a:rPr lang="it-IT" sz="3600" b="1" dirty="0" err="1" smtClean="0">
                <a:latin typeface="Georgia" pitchFamily="18" charset="0"/>
              </a:rPr>
              <a:t>Quebec</a:t>
            </a:r>
            <a:r>
              <a:rPr lang="it-IT" sz="3600" b="1" dirty="0" smtClean="0">
                <a:latin typeface="Georgia" pitchFamily="18" charset="0"/>
              </a:rPr>
              <a:t> </a:t>
            </a:r>
            <a:r>
              <a:rPr lang="it-IT" sz="3600" b="1" dirty="0" err="1" smtClean="0">
                <a:latin typeface="Georgia" pitchFamily="18" charset="0"/>
              </a:rPr>
              <a:t>Act</a:t>
            </a:r>
            <a:r>
              <a:rPr lang="it-IT" sz="3600" b="1" dirty="0" smtClean="0">
                <a:latin typeface="Georgia" pitchFamily="18" charset="0"/>
              </a:rPr>
              <a:t>: colonia canadese</a:t>
            </a:r>
            <a:endParaRPr lang="it-IT" sz="3600" b="1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it-IT" sz="4400" dirty="0">
                <a:latin typeface="Georgia" pitchFamily="18" charset="0"/>
              </a:rPr>
              <a:t>G</a:t>
            </a:r>
            <a:r>
              <a:rPr lang="it-IT" sz="4400" dirty="0" smtClean="0">
                <a:latin typeface="Georgia" pitchFamily="18" charset="0"/>
              </a:rPr>
              <a:t>overno privo della rappresentanza locale</a:t>
            </a:r>
          </a:p>
          <a:p>
            <a:pPr>
              <a:buFont typeface="Wingdings" pitchFamily="2" charset="2"/>
              <a:buChar char="q"/>
            </a:pPr>
            <a:r>
              <a:rPr lang="it-IT" sz="4400" dirty="0" smtClean="0">
                <a:latin typeface="Georgia" pitchFamily="18" charset="0"/>
              </a:rPr>
              <a:t>Tribunali senza giuria popolare</a:t>
            </a:r>
          </a:p>
          <a:p>
            <a:pPr>
              <a:buFont typeface="Wingdings" pitchFamily="2" charset="2"/>
              <a:buChar char="q"/>
            </a:pPr>
            <a:r>
              <a:rPr lang="it-IT" sz="4400" dirty="0" smtClean="0">
                <a:latin typeface="Georgia" pitchFamily="18" charset="0"/>
              </a:rPr>
              <a:t>Libertà di culto ai cattolici</a:t>
            </a:r>
            <a:endParaRPr lang="it-IT" sz="44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560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Problemi?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54461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it-IT" sz="4000" dirty="0" smtClean="0">
                <a:latin typeface="Georgia" pitchFamily="18" charset="0"/>
              </a:rPr>
              <a:t>Forte comunità cattolica distanzia la cultura canadese dall’assimilazione alla colonia del New </a:t>
            </a:r>
            <a:r>
              <a:rPr lang="it-IT" sz="4000" dirty="0" err="1" smtClean="0">
                <a:latin typeface="Georgia" pitchFamily="18" charset="0"/>
              </a:rPr>
              <a:t>England</a:t>
            </a:r>
            <a:endParaRPr lang="it-IT" sz="4000" dirty="0" smtClean="0">
              <a:latin typeface="Georgia" pitchFamily="18" charset="0"/>
            </a:endParaRPr>
          </a:p>
          <a:p>
            <a:pPr marL="0" indent="0">
              <a:buNone/>
            </a:pPr>
            <a:endParaRPr lang="it-IT" sz="40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it-IT" sz="4000" dirty="0" smtClean="0">
                <a:latin typeface="Georgia" pitchFamily="18" charset="0"/>
              </a:rPr>
              <a:t>Tutela dei cattolici: invisa perché viene associata all’assolutismo*</a:t>
            </a:r>
          </a:p>
          <a:p>
            <a:pPr>
              <a:buFont typeface="Wingdings" pitchFamily="2" charset="2"/>
              <a:buChar char="Ø"/>
            </a:pPr>
            <a:endParaRPr lang="it-IT" sz="4000" dirty="0" smtClean="0">
              <a:latin typeface="Georgia" pitchFamily="18" charset="0"/>
            </a:endParaRPr>
          </a:p>
          <a:p>
            <a:pPr marL="0" indent="0">
              <a:buNone/>
            </a:pPr>
            <a:r>
              <a:rPr lang="it-IT" sz="4000" dirty="0" smtClean="0">
                <a:latin typeface="Georgia" pitchFamily="18" charset="0"/>
              </a:rPr>
              <a:t>*Stuart e battaglie del XVII secolo</a:t>
            </a:r>
            <a:endParaRPr lang="it-IT" sz="40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2433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1774, delegati delle assemblee in congresso di Philadelphia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844824"/>
            <a:ext cx="8784976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5400" dirty="0" smtClean="0">
                <a:latin typeface="Georgia" pitchFamily="18" charset="0"/>
              </a:rPr>
              <a:t>Posizione moderata e atteggiamento conciliatore e ambiguo: </a:t>
            </a:r>
          </a:p>
          <a:p>
            <a:pPr marL="0" indent="0" algn="ctr">
              <a:buNone/>
            </a:pPr>
            <a:r>
              <a:rPr lang="it-IT" sz="5400" dirty="0" smtClean="0">
                <a:latin typeface="Georgia" pitchFamily="18" charset="0"/>
              </a:rPr>
              <a:t>boicottare e richiedere l’intervento del sovrano</a:t>
            </a:r>
          </a:p>
        </p:txBody>
      </p:sp>
    </p:spTree>
    <p:extLst>
      <p:ext uri="{BB962C8B-B14F-4D97-AF65-F5344CB8AC3E}">
        <p14:creationId xmlns:p14="http://schemas.microsoft.com/office/powerpoint/2010/main" xmlns="" val="119924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8" cy="1152128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Re Giorgio III ordina all’esercito di intervenire per sedare una ribellione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>
            <a:normAutofit fontScale="92500" lnSpcReduction="20000"/>
          </a:bodyPr>
          <a:lstStyle/>
          <a:p>
            <a:endParaRPr lang="it-IT" dirty="0" smtClean="0"/>
          </a:p>
          <a:p>
            <a:endParaRPr lang="it-IT" dirty="0"/>
          </a:p>
          <a:p>
            <a:pPr marL="0" indent="0" algn="ctr">
              <a:buNone/>
            </a:pPr>
            <a:r>
              <a:rPr lang="it-IT" sz="5200" dirty="0" smtClean="0">
                <a:latin typeface="Georgia" pitchFamily="18" charset="0"/>
              </a:rPr>
              <a:t>1775: inizia la guerra con i primi conflitti tra i rispettivi eserciti*</a:t>
            </a:r>
          </a:p>
          <a:p>
            <a:pPr marL="0" indent="0" algn="ctr">
              <a:buNone/>
            </a:pPr>
            <a:endParaRPr lang="it-IT" sz="5200" dirty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5200" dirty="0" smtClean="0">
                <a:latin typeface="Georgia" pitchFamily="18" charset="0"/>
              </a:rPr>
              <a:t>*Massachusetts</a:t>
            </a:r>
          </a:p>
        </p:txBody>
      </p:sp>
    </p:spTree>
    <p:extLst>
      <p:ext uri="{BB962C8B-B14F-4D97-AF65-F5344CB8AC3E}">
        <p14:creationId xmlns:p14="http://schemas.microsoft.com/office/powerpoint/2010/main" xmlns="" val="367750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it-IT" sz="3600" dirty="0" smtClean="0">
                <a:latin typeface="Georgia" pitchFamily="18" charset="0"/>
              </a:rPr>
              <a:t>Colonie del Sud: schiavi neri africani</a:t>
            </a:r>
            <a:endParaRPr lang="it-IT" sz="3600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1" y="1196752"/>
            <a:ext cx="8193593" cy="5344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1211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Autofit/>
          </a:bodyPr>
          <a:lstStyle/>
          <a:p>
            <a:r>
              <a:rPr lang="it-IT" sz="2800" b="1" dirty="0" smtClean="0">
                <a:latin typeface="Georgia" pitchFamily="18" charset="0"/>
              </a:rPr>
              <a:t>1775: </a:t>
            </a:r>
            <a:br>
              <a:rPr lang="it-IT" sz="2800" b="1" dirty="0" smtClean="0">
                <a:latin typeface="Georgia" pitchFamily="18" charset="0"/>
              </a:rPr>
            </a:br>
            <a:r>
              <a:rPr lang="it-IT" sz="2800" b="1" dirty="0" smtClean="0">
                <a:latin typeface="Georgia" pitchFamily="18" charset="0"/>
              </a:rPr>
              <a:t>II congresso continentale a Philadelphia: esercito coloniale</a:t>
            </a:r>
            <a:endParaRPr lang="it-IT" sz="2800" b="1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4824536"/>
          </a:xfrm>
        </p:spPr>
        <p:txBody>
          <a:bodyPr>
            <a:normAutofit/>
          </a:bodyPr>
          <a:lstStyle/>
          <a:p>
            <a:endParaRPr lang="it-IT" dirty="0" smtClean="0"/>
          </a:p>
          <a:p>
            <a:endParaRPr lang="it-IT" dirty="0"/>
          </a:p>
          <a:p>
            <a:pPr marL="0" indent="0">
              <a:buNone/>
            </a:pPr>
            <a:endParaRPr lang="it-IT" sz="4800" dirty="0" smtClean="0">
              <a:latin typeface="Georgia" pitchFamily="18" charset="0"/>
            </a:endParaRP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 </a:t>
            </a:r>
            <a:endParaRPr lang="it-IT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484784"/>
            <a:ext cx="4291012" cy="5138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6869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Opinione pubblica europea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1304" y="1844824"/>
            <a:ext cx="7692333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83299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4 luglio 1776: </a:t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>Dichiarazione d’indipendenza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538784"/>
            <a:ext cx="3256756" cy="4771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01341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Georgia" pitchFamily="18" charset="0"/>
              </a:rPr>
              <a:t>Vita, </a:t>
            </a:r>
            <a:r>
              <a:rPr lang="en-US" dirty="0" err="1">
                <a:latin typeface="Georgia" pitchFamily="18" charset="0"/>
              </a:rPr>
              <a:t>libertà</a:t>
            </a:r>
            <a:r>
              <a:rPr lang="en-US" dirty="0">
                <a:latin typeface="Georgia" pitchFamily="18" charset="0"/>
              </a:rPr>
              <a:t>, </a:t>
            </a:r>
            <a:r>
              <a:rPr lang="en-US" dirty="0" err="1">
                <a:latin typeface="Georgia" pitchFamily="18" charset="0"/>
              </a:rPr>
              <a:t>ricerca</a:t>
            </a:r>
            <a:r>
              <a:rPr lang="en-US" dirty="0">
                <a:latin typeface="Georgia" pitchFamily="18" charset="0"/>
              </a:rPr>
              <a:t> </a:t>
            </a:r>
            <a:r>
              <a:rPr lang="en-US" dirty="0" err="1">
                <a:latin typeface="Georgia" pitchFamily="18" charset="0"/>
              </a:rPr>
              <a:t>della</a:t>
            </a:r>
            <a:r>
              <a:rPr lang="en-US" dirty="0">
                <a:latin typeface="Georgia" pitchFamily="18" charset="0"/>
              </a:rPr>
              <a:t> </a:t>
            </a:r>
            <a:r>
              <a:rPr lang="en-US" dirty="0" err="1" smtClean="0">
                <a:latin typeface="Georgia" pitchFamily="18" charset="0"/>
              </a:rPr>
              <a:t>felicità</a:t>
            </a:r>
            <a:r>
              <a:rPr lang="en-US" dirty="0" smtClean="0">
                <a:latin typeface="Georgia" pitchFamily="18" charset="0"/>
              </a:rPr>
              <a:t>: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772816"/>
            <a:ext cx="8712968" cy="435334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sz="4000" dirty="0">
                <a:latin typeface="Georgia" pitchFamily="18" charset="0"/>
              </a:rPr>
              <a:t>«We hold these truths to be self-evident, that all men are created </a:t>
            </a:r>
            <a:r>
              <a:rPr lang="en-US" sz="4000" b="1" dirty="0">
                <a:latin typeface="Georgia" pitchFamily="18" charset="0"/>
              </a:rPr>
              <a:t>equal</a:t>
            </a:r>
            <a:r>
              <a:rPr lang="en-US" sz="4000" dirty="0">
                <a:latin typeface="Georgia" pitchFamily="18" charset="0"/>
              </a:rPr>
              <a:t>, that they are endowed by </a:t>
            </a:r>
            <a:r>
              <a:rPr lang="en-US" sz="4000" u="sng" dirty="0">
                <a:latin typeface="Georgia" pitchFamily="18" charset="0"/>
              </a:rPr>
              <a:t>their creator </a:t>
            </a:r>
            <a:r>
              <a:rPr lang="en-US" sz="4000" dirty="0">
                <a:latin typeface="Georgia" pitchFamily="18" charset="0"/>
              </a:rPr>
              <a:t>with certain </a:t>
            </a:r>
            <a:r>
              <a:rPr lang="en-US" sz="4000" b="1" dirty="0">
                <a:latin typeface="Georgia" pitchFamily="18" charset="0"/>
              </a:rPr>
              <a:t>unalienable Rights</a:t>
            </a:r>
            <a:r>
              <a:rPr lang="en-US" sz="4000" dirty="0">
                <a:latin typeface="Georgia" pitchFamily="18" charset="0"/>
              </a:rPr>
              <a:t>, that among these are </a:t>
            </a:r>
            <a:r>
              <a:rPr lang="en-US" sz="4000" b="1" dirty="0">
                <a:latin typeface="Georgia" pitchFamily="18" charset="0"/>
              </a:rPr>
              <a:t>Life</a:t>
            </a:r>
            <a:r>
              <a:rPr lang="en-US" sz="4000" dirty="0">
                <a:latin typeface="Georgia" pitchFamily="18" charset="0"/>
              </a:rPr>
              <a:t>, </a:t>
            </a:r>
            <a:r>
              <a:rPr lang="en-US" sz="4000" b="1" dirty="0">
                <a:latin typeface="Georgia" pitchFamily="18" charset="0"/>
              </a:rPr>
              <a:t>Liberty</a:t>
            </a:r>
            <a:r>
              <a:rPr lang="en-US" sz="4000" dirty="0">
                <a:latin typeface="Georgia" pitchFamily="18" charset="0"/>
              </a:rPr>
              <a:t>, and the </a:t>
            </a:r>
            <a:r>
              <a:rPr lang="en-US" sz="4000" b="1" dirty="0">
                <a:latin typeface="Georgia" pitchFamily="18" charset="0"/>
              </a:rPr>
              <a:t>pursuit of Happiness</a:t>
            </a:r>
            <a:r>
              <a:rPr lang="en-US" sz="4000" dirty="0">
                <a:latin typeface="Georgia" pitchFamily="18" charset="0"/>
              </a:rPr>
              <a:t>»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78191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Autofit/>
          </a:bodyPr>
          <a:lstStyle/>
          <a:p>
            <a:r>
              <a:rPr lang="it-IT" sz="2800" b="1" dirty="0" smtClean="0">
                <a:latin typeface="Georgia" pitchFamily="18" charset="0"/>
              </a:rPr>
              <a:t>1777, prima vittoria a Saratoga</a:t>
            </a:r>
            <a:br>
              <a:rPr lang="it-IT" sz="2800" b="1" dirty="0" smtClean="0">
                <a:latin typeface="Georgia" pitchFamily="18" charset="0"/>
              </a:rPr>
            </a:br>
            <a:r>
              <a:rPr lang="it-IT" sz="2800" b="1" dirty="0" smtClean="0">
                <a:latin typeface="Georgia" pitchFamily="18" charset="0"/>
              </a:rPr>
              <a:t>1781, Yorktown</a:t>
            </a:r>
            <a:endParaRPr lang="it-IT" sz="2800" b="1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891332"/>
            <a:ext cx="8772525" cy="1091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2418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1783: trattato di Versailles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4400" dirty="0" smtClean="0">
                <a:latin typeface="Georgia" pitchFamily="18" charset="0"/>
              </a:rPr>
              <a:t>La Gran Bretagna riconosce l’indipendenza delle ex colonie che si trovano sui territori compresi tra i grandi laghi, la Florida e il </a:t>
            </a:r>
            <a:r>
              <a:rPr lang="it-IT" sz="4400" dirty="0" err="1">
                <a:latin typeface="Georgia" pitchFamily="18" charset="0"/>
              </a:rPr>
              <a:t>M</a:t>
            </a:r>
            <a:r>
              <a:rPr lang="it-IT" sz="4400" dirty="0" err="1" smtClean="0">
                <a:latin typeface="Georgia" pitchFamily="18" charset="0"/>
              </a:rPr>
              <a:t>issisipi</a:t>
            </a:r>
            <a:endParaRPr lang="it-IT" sz="44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811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620688"/>
            <a:ext cx="5328592" cy="5692264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48578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it-IT" dirty="0" smtClean="0">
                <a:latin typeface="Georgia" pitchFamily="18" charset="0"/>
              </a:rPr>
              <a:t>Costituzione 1787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4006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endParaRPr lang="it-IT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it-IT" sz="4400" dirty="0" smtClean="0">
                <a:latin typeface="Georgia" pitchFamily="18" charset="0"/>
              </a:rPr>
              <a:t>Dalla confederazione alla federazione</a:t>
            </a:r>
          </a:p>
          <a:p>
            <a:pPr marL="0" indent="0">
              <a:buNone/>
            </a:pPr>
            <a:endParaRPr lang="it-IT" sz="44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it-IT" sz="4400" dirty="0" smtClean="0">
                <a:latin typeface="Georgia" pitchFamily="18" charset="0"/>
              </a:rPr>
              <a:t>3 livelli: </a:t>
            </a:r>
          </a:p>
          <a:p>
            <a:pPr>
              <a:buFont typeface="Wingdings" pitchFamily="2" charset="2"/>
              <a:buChar char="q"/>
            </a:pPr>
            <a:r>
              <a:rPr lang="it-IT" sz="4400" dirty="0" smtClean="0">
                <a:latin typeface="Georgia" pitchFamily="18" charset="0"/>
              </a:rPr>
              <a:t>Cittadini</a:t>
            </a:r>
          </a:p>
          <a:p>
            <a:pPr>
              <a:buFont typeface="Wingdings" pitchFamily="2" charset="2"/>
              <a:buChar char="q"/>
            </a:pPr>
            <a:r>
              <a:rPr lang="it-IT" sz="4400" dirty="0">
                <a:latin typeface="Georgia" pitchFamily="18" charset="0"/>
              </a:rPr>
              <a:t>S</a:t>
            </a:r>
            <a:r>
              <a:rPr lang="it-IT" sz="4400" dirty="0" smtClean="0">
                <a:latin typeface="Georgia" pitchFamily="18" charset="0"/>
              </a:rPr>
              <a:t>tati sovrani</a:t>
            </a:r>
          </a:p>
          <a:p>
            <a:pPr>
              <a:buFont typeface="Wingdings" pitchFamily="2" charset="2"/>
              <a:buChar char="q"/>
            </a:pPr>
            <a:r>
              <a:rPr lang="it-IT" sz="4400" dirty="0">
                <a:latin typeface="Georgia" pitchFamily="18" charset="0"/>
              </a:rPr>
              <a:t>C</a:t>
            </a:r>
            <a:r>
              <a:rPr lang="it-IT" sz="4400" dirty="0" smtClean="0">
                <a:latin typeface="Georgia" pitchFamily="18" charset="0"/>
              </a:rPr>
              <a:t>ostituendo potere centrale</a:t>
            </a:r>
          </a:p>
          <a:p>
            <a:pPr>
              <a:buFont typeface="Wingdings" pitchFamily="2" charset="2"/>
              <a:buChar char="q"/>
            </a:pPr>
            <a:endParaRPr lang="it-IT" dirty="0">
              <a:latin typeface="Georgia" pitchFamily="18" charset="0"/>
            </a:endParaRPr>
          </a:p>
          <a:p>
            <a:pPr>
              <a:buFont typeface="Wingdings" pitchFamily="2" charset="2"/>
              <a:buChar char="q"/>
            </a:pPr>
            <a:endParaRPr lang="it-IT" dirty="0" smtClean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51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Costituzione scritta, 1787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6000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6000" dirty="0" smtClean="0">
                <a:latin typeface="Georgia" pitchFamily="18" charset="0"/>
              </a:rPr>
              <a:t>Governo federale di tipo presidenziale</a:t>
            </a:r>
            <a:endParaRPr lang="it-IT" sz="60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715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it-IT" dirty="0" smtClean="0">
                <a:latin typeface="Georgia" pitchFamily="18" charset="0"/>
              </a:rPr>
              <a:t>Modello americano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25658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sz="4000" dirty="0" smtClean="0">
                <a:latin typeface="Georgia" pitchFamily="18" charset="0"/>
              </a:rPr>
              <a:t>Distante dal feudalesimo e dal sistema dei privilegi europeo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sz="4000" dirty="0" smtClean="0">
                <a:latin typeface="Georgia" pitchFamily="18" charset="0"/>
              </a:rPr>
              <a:t>Meno gerarchia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sz="4000" dirty="0" smtClean="0">
                <a:latin typeface="Georgia" pitchFamily="18" charset="0"/>
              </a:rPr>
              <a:t>Individualismo (città, mercanti) e senso comunitario (mondo rurale, calvinisti)</a:t>
            </a:r>
          </a:p>
          <a:p>
            <a:pPr marL="0" indent="0">
              <a:buNone/>
            </a:pPr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40545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latin typeface="Georgia" pitchFamily="18" charset="0"/>
              </a:rPr>
              <a:t>Elemento comune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it-IT" sz="5400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5400" dirty="0" smtClean="0">
                <a:latin typeface="Georgia" pitchFamily="18" charset="0"/>
              </a:rPr>
              <a:t>ricerca </a:t>
            </a:r>
            <a:r>
              <a:rPr lang="it-IT" sz="5400" dirty="0">
                <a:latin typeface="Georgia" pitchFamily="18" charset="0"/>
              </a:rPr>
              <a:t>personale di maggiori </a:t>
            </a:r>
            <a:r>
              <a:rPr lang="it-IT" sz="5400" dirty="0" smtClean="0">
                <a:latin typeface="Georgia" pitchFamily="18" charset="0"/>
              </a:rPr>
              <a:t>opportunità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87649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143000"/>
          </a:xfrm>
        </p:spPr>
        <p:txBody>
          <a:bodyPr>
            <a:normAutofit/>
          </a:bodyPr>
          <a:lstStyle/>
          <a:p>
            <a:r>
              <a:rPr lang="it-IT" dirty="0">
                <a:latin typeface="Georgia" pitchFamily="18" charset="0"/>
              </a:rPr>
              <a:t>http://constitutionus.com/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7 articoli </a:t>
            </a:r>
          </a:p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Primi 3:</a:t>
            </a:r>
            <a:endParaRPr lang="it-IT" dirty="0">
              <a:latin typeface="Georgia" pitchFamily="18" charset="0"/>
            </a:endParaRPr>
          </a:p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I. Congresso</a:t>
            </a:r>
          </a:p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II. Presidente</a:t>
            </a:r>
          </a:p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III. </a:t>
            </a:r>
            <a:r>
              <a:rPr lang="it-IT" dirty="0">
                <a:latin typeface="Georgia" pitchFamily="18" charset="0"/>
              </a:rPr>
              <a:t>P</a:t>
            </a:r>
            <a:r>
              <a:rPr lang="it-IT" dirty="0" smtClean="0">
                <a:latin typeface="Georgia" pitchFamily="18" charset="0"/>
              </a:rPr>
              <a:t>otere </a:t>
            </a:r>
            <a:r>
              <a:rPr lang="it-IT" dirty="0">
                <a:latin typeface="Georgia" pitchFamily="18" charset="0"/>
              </a:rPr>
              <a:t>giudiziario (federale e </a:t>
            </a:r>
            <a:r>
              <a:rPr lang="it-IT" dirty="0" smtClean="0">
                <a:latin typeface="Georgia" pitchFamily="18" charset="0"/>
              </a:rPr>
              <a:t>statale) - Corte </a:t>
            </a:r>
            <a:r>
              <a:rPr lang="it-IT" dirty="0">
                <a:latin typeface="Georgia" pitchFamily="18" charset="0"/>
              </a:rPr>
              <a:t>suprema (equilibrio tra federazione e stato)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5251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1791: Bill of </a:t>
            </a:r>
            <a:r>
              <a:rPr lang="it-IT" dirty="0" err="1">
                <a:latin typeface="Georgia" pitchFamily="18" charset="0"/>
              </a:rPr>
              <a:t>R</a:t>
            </a:r>
            <a:r>
              <a:rPr lang="it-IT" dirty="0" err="1" smtClean="0">
                <a:latin typeface="Georgia" pitchFamily="18" charset="0"/>
              </a:rPr>
              <a:t>ights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sz="8500" dirty="0" smtClean="0">
                <a:latin typeface="Georgia" pitchFamily="18" charset="0"/>
              </a:rPr>
              <a:t>Donne</a:t>
            </a:r>
          </a:p>
          <a:p>
            <a:pPr marL="0" indent="0">
              <a:buNone/>
            </a:pPr>
            <a:r>
              <a:rPr lang="it-IT" sz="8500" dirty="0" smtClean="0">
                <a:latin typeface="Georgia" pitchFamily="18" charset="0"/>
              </a:rPr>
              <a:t>Schiavi </a:t>
            </a:r>
          </a:p>
          <a:p>
            <a:pPr marL="0" indent="0">
              <a:buNone/>
            </a:pPr>
            <a:r>
              <a:rPr lang="it-IT" sz="8500" dirty="0" smtClean="0">
                <a:latin typeface="Georgia" pitchFamily="18" charset="0"/>
              </a:rPr>
              <a:t>Pellerossa</a:t>
            </a:r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79930"/>
            <a:ext cx="3816424" cy="4984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57854"/>
            <a:ext cx="3972819" cy="5198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79930"/>
            <a:ext cx="5276850" cy="526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72936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Situazione di stabilità ed equilibrio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it-IT" sz="5400" dirty="0" smtClean="0">
                <a:latin typeface="Georgia" pitchFamily="18" charset="0"/>
              </a:rPr>
              <a:t>Notevole autonomia coloniale garantita da assemblee </a:t>
            </a:r>
            <a:r>
              <a:rPr lang="it-IT" sz="5400" dirty="0">
                <a:latin typeface="Georgia" pitchFamily="18" charset="0"/>
              </a:rPr>
              <a:t>rappresentative elettive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73470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Atti di navigazione: </a:t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>disciplinano i rapporti tra madre patria e colonie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2564904"/>
            <a:ext cx="8640960" cy="396044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it-IT" dirty="0" smtClean="0">
                <a:latin typeface="Georgia" pitchFamily="18" charset="0"/>
              </a:rPr>
              <a:t>Vincolo di commercio esclusivo con la madrepatria per le merci (navi, equipaggio, etc.)</a:t>
            </a:r>
          </a:p>
          <a:p>
            <a:pPr>
              <a:buFont typeface="Wingdings" pitchFamily="2" charset="2"/>
              <a:buChar char="q"/>
            </a:pPr>
            <a:r>
              <a:rPr lang="it-IT" dirty="0" smtClean="0">
                <a:latin typeface="Georgia" pitchFamily="18" charset="0"/>
              </a:rPr>
              <a:t>Merci assoggettate al prelievo fiscale inglese</a:t>
            </a:r>
          </a:p>
          <a:p>
            <a:pPr>
              <a:buFont typeface="Wingdings" pitchFamily="2" charset="2"/>
              <a:buChar char="q"/>
            </a:pPr>
            <a:r>
              <a:rPr lang="it-IT" dirty="0" smtClean="0">
                <a:latin typeface="Georgia" pitchFamily="18" charset="0"/>
              </a:rPr>
              <a:t>Equilibrio e compromesso tra i governatori inglesi e le assemblee rappresentative locali</a:t>
            </a:r>
            <a:endParaRPr lang="it-IT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23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La rottura dell’equilibrio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it-IT" sz="4000" dirty="0" smtClean="0">
                <a:latin typeface="Georgia" pitchFamily="18" charset="0"/>
              </a:rPr>
              <a:t>Interessi economici e fiscali in contrasto tra loro</a:t>
            </a:r>
          </a:p>
          <a:p>
            <a:pPr>
              <a:buFont typeface="Wingdings" pitchFamily="2" charset="2"/>
              <a:buChar char="v"/>
            </a:pPr>
            <a:r>
              <a:rPr lang="it-IT" sz="4000" dirty="0" smtClean="0">
                <a:latin typeface="Georgia" pitchFamily="18" charset="0"/>
              </a:rPr>
              <a:t>Disparità di trattamento tra le imprese inglesi e quelle coloniali</a:t>
            </a:r>
          </a:p>
          <a:p>
            <a:pPr>
              <a:buFont typeface="Wingdings" pitchFamily="2" charset="2"/>
              <a:buChar char="v"/>
            </a:pPr>
            <a:r>
              <a:rPr lang="it-IT" sz="4000" dirty="0" smtClean="0">
                <a:latin typeface="Georgia" pitchFamily="18" charset="0"/>
              </a:rPr>
              <a:t>Questione politica e dibattito pubblico: estensione della </a:t>
            </a:r>
            <a:r>
              <a:rPr lang="it-IT" sz="4000" u="sng" dirty="0" smtClean="0">
                <a:latin typeface="Georgia" pitchFamily="18" charset="0"/>
              </a:rPr>
              <a:t>partecipazione popolare </a:t>
            </a:r>
            <a:r>
              <a:rPr lang="it-IT" sz="4000" dirty="0" smtClean="0">
                <a:latin typeface="Georgia" pitchFamily="18" charset="0"/>
              </a:rPr>
              <a:t>alle scelte governative</a:t>
            </a:r>
          </a:p>
          <a:p>
            <a:pPr marL="0" indent="0" algn="ctr">
              <a:buNone/>
            </a:pPr>
            <a:r>
              <a:rPr lang="it-IT" sz="4300" b="1" dirty="0" smtClean="0">
                <a:latin typeface="Georgia" pitchFamily="18" charset="0"/>
              </a:rPr>
              <a:t>… a Londra come a Boston!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4045900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1066130"/>
          </a:xfrm>
        </p:spPr>
        <p:txBody>
          <a:bodyPr>
            <a:normAutofit fontScale="90000"/>
          </a:bodyPr>
          <a:lstStyle/>
          <a:p>
            <a:r>
              <a:rPr lang="it-IT" sz="3600" dirty="0" smtClean="0">
                <a:latin typeface="Georgia" pitchFamily="18" charset="0"/>
              </a:rPr>
              <a:t>Pace di Parigi, 1763: momento cruciale</a:t>
            </a:r>
            <a:br>
              <a:rPr lang="it-IT" sz="3600" dirty="0" smtClean="0">
                <a:latin typeface="Georgia" pitchFamily="18" charset="0"/>
              </a:rPr>
            </a:br>
            <a:r>
              <a:rPr lang="it-IT" sz="3600" dirty="0">
                <a:latin typeface="Georgia" pitchFamily="18" charset="0"/>
              </a:rPr>
              <a:t>P</a:t>
            </a:r>
            <a:r>
              <a:rPr lang="it-IT" sz="3600" dirty="0" smtClean="0">
                <a:latin typeface="Georgia" pitchFamily="18" charset="0"/>
              </a:rPr>
              <a:t>erché? </a:t>
            </a:r>
            <a:endParaRPr lang="it-IT" sz="3600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3600" dirty="0" smtClean="0">
                <a:latin typeface="Georgia" pitchFamily="18" charset="0"/>
              </a:rPr>
              <a:t>Che assetto dare all’impero britannico?</a:t>
            </a:r>
          </a:p>
          <a:p>
            <a:pPr marL="0" indent="0">
              <a:buNone/>
            </a:pPr>
            <a:endParaRPr lang="it-IT" sz="3600" dirty="0" smtClean="0">
              <a:latin typeface="Georgia" pitchFamily="18" charset="0"/>
            </a:endParaRPr>
          </a:p>
          <a:p>
            <a:pPr marL="0" indent="0">
              <a:buNone/>
            </a:pPr>
            <a:r>
              <a:rPr lang="it-IT" sz="3600" dirty="0" smtClean="0">
                <a:latin typeface="Georgia" pitchFamily="18" charset="0"/>
              </a:rPr>
              <a:t>Non più colonie «modello atlantico» ma </a:t>
            </a:r>
            <a:r>
              <a:rPr lang="it-IT" sz="3600" b="1" dirty="0" smtClean="0">
                <a:latin typeface="Georgia" pitchFamily="18" charset="0"/>
              </a:rPr>
              <a:t>impero</a:t>
            </a:r>
            <a:r>
              <a:rPr lang="it-IT" sz="3600" dirty="0" smtClean="0">
                <a:latin typeface="Georgia" pitchFamily="18" charset="0"/>
              </a:rPr>
              <a:t> con possibilità di espansione!</a:t>
            </a:r>
          </a:p>
          <a:p>
            <a:pPr marL="0" indent="0">
              <a:buNone/>
            </a:pPr>
            <a:endParaRPr lang="it-IT" sz="3600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4400" b="1" dirty="0" smtClean="0">
                <a:latin typeface="Georgia" pitchFamily="18" charset="0"/>
              </a:rPr>
              <a:t>Colonie: identità diversa da quella inglese originaria</a:t>
            </a:r>
          </a:p>
          <a:p>
            <a:pPr marL="0" indent="0">
              <a:buNone/>
            </a:pPr>
            <a:endParaRPr lang="it-IT" sz="3600" dirty="0" smtClean="0">
              <a:latin typeface="Georgia" pitchFamily="18" charset="0"/>
            </a:endParaRP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486734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7" y="188640"/>
            <a:ext cx="8496945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0082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rmAutofit/>
          </a:bodyPr>
          <a:lstStyle/>
          <a:p>
            <a:r>
              <a:rPr lang="it-IT" dirty="0" smtClean="0">
                <a:latin typeface="Georgia" pitchFamily="18" charset="0"/>
              </a:rPr>
              <a:t>Canada  e West </a:t>
            </a:r>
            <a:r>
              <a:rPr lang="it-IT" dirty="0" err="1" smtClean="0">
                <a:latin typeface="Georgia" pitchFamily="18" charset="0"/>
              </a:rPr>
              <a:t>coast</a:t>
            </a:r>
            <a:r>
              <a:rPr lang="it-IT" dirty="0" smtClean="0">
                <a:latin typeface="Georgia" pitchFamily="18" charset="0"/>
              </a:rPr>
              <a:t>: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/>
          <a:lstStyle/>
          <a:p>
            <a:r>
              <a:rPr lang="it-IT" sz="4400" dirty="0" smtClean="0">
                <a:latin typeface="Georgia" pitchFamily="18" charset="0"/>
              </a:rPr>
              <a:t>Controllo diretto </a:t>
            </a:r>
            <a:r>
              <a:rPr lang="it-IT" sz="4400" dirty="0">
                <a:latin typeface="Georgia" pitchFamily="18" charset="0"/>
              </a:rPr>
              <a:t>della C</a:t>
            </a:r>
            <a:r>
              <a:rPr lang="it-IT" sz="4400" dirty="0" smtClean="0">
                <a:latin typeface="Georgia" pitchFamily="18" charset="0"/>
              </a:rPr>
              <a:t>orona</a:t>
            </a:r>
          </a:p>
          <a:p>
            <a:r>
              <a:rPr lang="it-IT" sz="4400" dirty="0" smtClean="0">
                <a:latin typeface="Georgia" pitchFamily="18" charset="0"/>
              </a:rPr>
              <a:t>Aumento presenza militare</a:t>
            </a:r>
          </a:p>
          <a:p>
            <a:r>
              <a:rPr lang="it-IT" sz="4400" dirty="0" smtClean="0">
                <a:latin typeface="Georgia" pitchFamily="18" charset="0"/>
              </a:rPr>
              <a:t>Rafforzamento sistema fiscale</a:t>
            </a:r>
          </a:p>
          <a:p>
            <a:r>
              <a:rPr lang="it-IT" sz="4400" dirty="0" smtClean="0">
                <a:latin typeface="Georgia" pitchFamily="18" charset="0"/>
              </a:rPr>
              <a:t>Nuovo tribunale (</a:t>
            </a:r>
            <a:r>
              <a:rPr lang="it-IT" sz="4400" dirty="0" err="1" smtClean="0">
                <a:latin typeface="Georgia" pitchFamily="18" charset="0"/>
              </a:rPr>
              <a:t>Viceammiragliato</a:t>
            </a:r>
            <a:r>
              <a:rPr lang="it-IT" sz="4400" dirty="0" smtClean="0">
                <a:latin typeface="Georgia" pitchFamily="18" charset="0"/>
              </a:rPr>
              <a:t>) con giurisdizione sul commercio e la navigazione</a:t>
            </a:r>
          </a:p>
          <a:p>
            <a:pPr marL="0" indent="0">
              <a:buNone/>
            </a:pPr>
            <a:endParaRPr lang="it-IT" b="1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374494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581</Words>
  <Application>Microsoft Office PowerPoint</Application>
  <PresentationFormat>Presentazione su schermo (4:3)</PresentationFormat>
  <Paragraphs>127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31</vt:i4>
      </vt:variant>
    </vt:vector>
  </HeadingPairs>
  <TitlesOfParts>
    <vt:vector size="32" baseType="lpstr">
      <vt:lpstr>Tema di Office</vt:lpstr>
      <vt:lpstr> Boston, New York, Philadelphia  (inglesi, svedesi e olandesi) </vt:lpstr>
      <vt:lpstr>Colonie del Sud: schiavi neri africani</vt:lpstr>
      <vt:lpstr>Elemento comune</vt:lpstr>
      <vt:lpstr>Situazione di stabilità ed equilibrio</vt:lpstr>
      <vt:lpstr>Atti di navigazione:  disciplinano i rapporti tra madre patria e colonie</vt:lpstr>
      <vt:lpstr>La rottura dell’equilibrio</vt:lpstr>
      <vt:lpstr>Pace di Parigi, 1763: momento cruciale Perché? </vt:lpstr>
      <vt:lpstr>Diapositiva 8</vt:lpstr>
      <vt:lpstr>Canada  e West coast:</vt:lpstr>
      <vt:lpstr>Stamp Act- 1765*: </vt:lpstr>
      <vt:lpstr>Reazioni:</vt:lpstr>
      <vt:lpstr>Risposta inglese?</vt:lpstr>
      <vt:lpstr>Pochi anni dopo:</vt:lpstr>
      <vt:lpstr>Dal malcontento fiscale alla ribellione</vt:lpstr>
      <vt:lpstr>  La guerra d’indipendenza (1775-1780)  </vt:lpstr>
      <vt:lpstr>1774, Quebec Act: colonia canadese</vt:lpstr>
      <vt:lpstr>Problemi?</vt:lpstr>
      <vt:lpstr>1774, delegati delle assemblee in congresso di Philadelphia</vt:lpstr>
      <vt:lpstr>Re Giorgio III ordina all’esercito di intervenire per sedare una ribellione</vt:lpstr>
      <vt:lpstr>1775:  II congresso continentale a Philadelphia: esercito coloniale</vt:lpstr>
      <vt:lpstr>Opinione pubblica europea</vt:lpstr>
      <vt:lpstr>4 luglio 1776:  Dichiarazione d’indipendenza</vt:lpstr>
      <vt:lpstr>Vita, libertà, ricerca della felicità:</vt:lpstr>
      <vt:lpstr>1777, prima vittoria a Saratoga 1781, Yorktown</vt:lpstr>
      <vt:lpstr>1783: trattato di Versailles</vt:lpstr>
      <vt:lpstr>Diapositiva 26</vt:lpstr>
      <vt:lpstr>Costituzione 1787</vt:lpstr>
      <vt:lpstr>Costituzione scritta, 1787</vt:lpstr>
      <vt:lpstr>Modello americano</vt:lpstr>
      <vt:lpstr>http://constitutionus.com/</vt:lpstr>
      <vt:lpstr>1791: Bill of Rights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Niente tasse senza rappresentanza</dc:title>
  <dc:creator>Rafaella</dc:creator>
  <cp:lastModifiedBy>Rafaella Pilo</cp:lastModifiedBy>
  <cp:revision>31</cp:revision>
  <dcterms:created xsi:type="dcterms:W3CDTF">2013-04-05T15:54:15Z</dcterms:created>
  <dcterms:modified xsi:type="dcterms:W3CDTF">2022-11-12T09:18:22Z</dcterms:modified>
</cp:coreProperties>
</file>