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57" r:id="rId5"/>
    <p:sldId id="269" r:id="rId6"/>
    <p:sldId id="260" r:id="rId7"/>
    <p:sldId id="276" r:id="rId8"/>
    <p:sldId id="277" r:id="rId9"/>
    <p:sldId id="261" r:id="rId10"/>
    <p:sldId id="278" r:id="rId11"/>
    <p:sldId id="262" r:id="rId12"/>
    <p:sldId id="279" r:id="rId13"/>
    <p:sldId id="280" r:id="rId14"/>
    <p:sldId id="266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11/11/2022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Dispotismo riformatore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Sovrano</a:t>
            </a:r>
            <a:r>
              <a:rPr lang="it-IT" sz="5400" dirty="0">
                <a:latin typeface="Georgia" pitchFamily="18" charset="0"/>
              </a:rPr>
              <a:t>= </a:t>
            </a:r>
            <a:r>
              <a:rPr lang="it-IT" sz="5400" dirty="0" smtClean="0">
                <a:latin typeface="Georgia" pitchFamily="18" charset="0"/>
              </a:rPr>
              <a:t>riformatore</a:t>
            </a:r>
          </a:p>
          <a:p>
            <a:pPr marL="0" indent="0" algn="ctr">
              <a:buNone/>
            </a:pPr>
            <a:endParaRPr lang="it-IT" sz="5400" dirty="0" smtClean="0">
              <a:latin typeface="Georgia" pitchFamily="18" charset="0"/>
            </a:endParaRPr>
          </a:p>
          <a:p>
            <a:pPr marL="0" indent="0" algn="ctr">
              <a:buNone/>
            </a:pPr>
            <a:endParaRPr lang="it-IT" sz="5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NOVITÀ</a:t>
            </a:r>
            <a:endParaRPr lang="it-IT" sz="5400" dirty="0">
              <a:latin typeface="Georgia" pitchFamily="18" charset="0"/>
            </a:endParaRPr>
          </a:p>
          <a:p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4181352" y="31136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225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Dopo </a:t>
            </a:r>
            <a:r>
              <a:rPr lang="it-IT" dirty="0">
                <a:latin typeface="Georgia" pitchFamily="18" charset="0"/>
              </a:rPr>
              <a:t>la rivoluzione francese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6600" dirty="0" smtClean="0">
                <a:latin typeface="Georgia" pitchFamily="18" charset="0"/>
              </a:rPr>
              <a:t>Ritorna ad una </a:t>
            </a:r>
            <a:r>
              <a:rPr lang="it-IT" sz="6600" dirty="0">
                <a:latin typeface="Georgia" pitchFamily="18" charset="0"/>
              </a:rPr>
              <a:t>politica </a:t>
            </a:r>
            <a:r>
              <a:rPr lang="it-IT" sz="6600" dirty="0" smtClean="0">
                <a:latin typeface="Georgia" pitchFamily="18" charset="0"/>
              </a:rPr>
              <a:t>prudentemente tradizionalistica</a:t>
            </a:r>
            <a:endParaRPr lang="it-IT" sz="6600" dirty="0">
              <a:latin typeface="Georgia" pitchFamily="18" charset="0"/>
            </a:endParaRP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1213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418058"/>
          </a:xfrm>
        </p:spPr>
        <p:txBody>
          <a:bodyPr>
            <a:noAutofit/>
          </a:bodyPr>
          <a:lstStyle/>
          <a:p>
            <a:r>
              <a:rPr lang="it-IT" dirty="0" smtClean="0">
                <a:latin typeface="Georgia" pitchFamily="18" charset="0"/>
              </a:rPr>
              <a:t>Maria Teresa e Giuseppe II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464496"/>
          </a:xfrm>
        </p:spPr>
        <p:txBody>
          <a:bodyPr>
            <a:normAutofit fontScale="92500" lnSpcReduction="10000"/>
          </a:bodyPr>
          <a:lstStyle/>
          <a:p>
            <a:endParaRPr lang="it-IT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Assoggettamento nobiltà al pagamento delle tasse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sz="4400" dirty="0" smtClean="0">
                <a:latin typeface="Georgia" pitchFamily="18" charset="0"/>
              </a:rPr>
              <a:t>Riforma dell’istruzione, assistenza sociale e sanità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0772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Giuseppe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it-IT" sz="3900" dirty="0">
                <a:latin typeface="Georgia" pitchFamily="18" charset="0"/>
              </a:rPr>
              <a:t>A</a:t>
            </a:r>
            <a:r>
              <a:rPr lang="it-IT" sz="3900" dirty="0" smtClean="0">
                <a:latin typeface="Georgia" pitchFamily="18" charset="0"/>
              </a:rPr>
              <a:t>ssoggettamento </a:t>
            </a:r>
            <a:r>
              <a:rPr lang="it-IT" sz="3900" dirty="0">
                <a:latin typeface="Georgia" pitchFamily="18" charset="0"/>
              </a:rPr>
              <a:t>del clero in una cornice statuale e nazionale (soppressione molti ordini, chiusura conventi)</a:t>
            </a:r>
          </a:p>
          <a:p>
            <a:pPr>
              <a:buFont typeface="Courier New" pitchFamily="49" charset="0"/>
              <a:buChar char="o"/>
            </a:pPr>
            <a:r>
              <a:rPr lang="it-IT" sz="3900" dirty="0">
                <a:latin typeface="Georgia" pitchFamily="18" charset="0"/>
              </a:rPr>
              <a:t>Diritti delle persone: uguali diritti agli ebrei, libertà di culto per i non cattolici; matrimonio civile e divorzio; </a:t>
            </a:r>
          </a:p>
          <a:p>
            <a:pPr>
              <a:buFont typeface="Courier New" pitchFamily="49" charset="0"/>
              <a:buChar char="o"/>
            </a:pPr>
            <a:r>
              <a:rPr lang="it-IT" sz="3900" dirty="0" smtClean="0">
                <a:latin typeface="Georgia" pitchFamily="18" charset="0"/>
              </a:rPr>
              <a:t>Catasto </a:t>
            </a:r>
            <a:endParaRPr lang="it-IT" sz="3900" dirty="0">
              <a:latin typeface="Georgia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90522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95536" y="692696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endParaRPr lang="it-IT" sz="5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Abolizione </a:t>
            </a:r>
            <a:r>
              <a:rPr lang="it-IT" sz="5400" dirty="0">
                <a:latin typeface="Georgia" pitchFamily="18" charset="0"/>
              </a:rPr>
              <a:t>della tortura nel codice penale </a:t>
            </a:r>
            <a:r>
              <a:rPr lang="it-IT" sz="5400" u="sng" dirty="0">
                <a:latin typeface="Georgia" pitchFamily="18" charset="0"/>
              </a:rPr>
              <a:t>ma</a:t>
            </a:r>
            <a:r>
              <a:rPr lang="it-IT" sz="5400" dirty="0">
                <a:latin typeface="Georgia" pitchFamily="18" charset="0"/>
              </a:rPr>
              <a:t> polizia vigilante e scarsa libertà di stampa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0804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>Italia e riforme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764704"/>
            <a:ext cx="8568952" cy="583264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it-IT" sz="4000" b="1" dirty="0" smtClean="0">
                <a:latin typeface="Georgia" pitchFamily="18" charset="0"/>
              </a:rPr>
              <a:t>Lombardia</a:t>
            </a:r>
            <a:r>
              <a:rPr lang="it-IT" sz="4000" dirty="0" smtClean="0">
                <a:latin typeface="Georgia" pitchFamily="18" charset="0"/>
              </a:rPr>
              <a:t> austriaca: laboratorio (catasto, smantellamento esenzioni fiscali clero)</a:t>
            </a:r>
          </a:p>
          <a:p>
            <a:pPr>
              <a:buFont typeface="Courier New" pitchFamily="49" charset="0"/>
              <a:buChar char="o"/>
            </a:pPr>
            <a:r>
              <a:rPr lang="it-IT" sz="4000" b="1" dirty="0" smtClean="0">
                <a:latin typeface="Georgia" pitchFamily="18" charset="0"/>
              </a:rPr>
              <a:t>Toscana</a:t>
            </a:r>
            <a:r>
              <a:rPr lang="it-IT" sz="4000" dirty="0" smtClean="0">
                <a:latin typeface="Georgia" pitchFamily="18" charset="0"/>
              </a:rPr>
              <a:t>, Pietro Leopoldo: importanti riforme economiche (libero scambio </a:t>
            </a:r>
            <a:r>
              <a:rPr lang="it-IT" sz="4000" i="1" dirty="0" smtClean="0">
                <a:latin typeface="Georgia" pitchFamily="18" charset="0"/>
              </a:rPr>
              <a:t>vs</a:t>
            </a:r>
            <a:r>
              <a:rPr lang="it-IT" sz="4000" dirty="0" smtClean="0">
                <a:latin typeface="Georgia" pitchFamily="18" charset="0"/>
              </a:rPr>
              <a:t> protezionismo) e giuridiche (riforma codice penale, ispirata a Beccaria, abolizione pena di morte e tortura)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5122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504056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La soppressione della compagnia di </a:t>
            </a:r>
            <a:r>
              <a:rPr lang="it-IT" sz="3600" dirty="0">
                <a:latin typeface="Georgia" pitchFamily="18" charset="0"/>
              </a:rPr>
              <a:t>G</a:t>
            </a:r>
            <a:r>
              <a:rPr lang="it-IT" sz="3600" dirty="0" smtClean="0">
                <a:latin typeface="Georgia" pitchFamily="18" charset="0"/>
              </a:rPr>
              <a:t>esù 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it-IT" b="1" dirty="0" smtClean="0">
                <a:latin typeface="Georgia" pitchFamily="18" charset="0"/>
              </a:rPr>
              <a:t>Ricchissimi: lasciti testamentari</a:t>
            </a:r>
          </a:p>
          <a:p>
            <a:pPr>
              <a:buFont typeface="Wingdings" pitchFamily="2" charset="2"/>
              <a:buChar char="q"/>
            </a:pPr>
            <a:r>
              <a:rPr lang="it-IT" b="1" dirty="0" smtClean="0">
                <a:latin typeface="Georgia" pitchFamily="18" charset="0"/>
              </a:rPr>
              <a:t>Culturalmente assai influenti per via del monopolio dell’istruzione</a:t>
            </a:r>
          </a:p>
          <a:p>
            <a:pPr>
              <a:buFont typeface="Wingdings" pitchFamily="2" charset="2"/>
              <a:buChar char="q"/>
            </a:pPr>
            <a:r>
              <a:rPr lang="it-IT" b="1" dirty="0" smtClean="0">
                <a:latin typeface="Georgia" pitchFamily="18" charset="0"/>
              </a:rPr>
              <a:t>Politicamente potentissimi grazie alla benevolenza dei sovrani di cui erano, quasi, ovunque, i confessori</a:t>
            </a:r>
          </a:p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BERSAGLIO PERFETTO PER GLI INTELLETTUALI ILLUMINISTI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60244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i="1" dirty="0" smtClean="0">
                <a:latin typeface="Georgia" pitchFamily="18" charset="0"/>
              </a:rPr>
              <a:t>Iter</a:t>
            </a:r>
            <a:r>
              <a:rPr lang="it-IT" dirty="0" smtClean="0">
                <a:latin typeface="Georgia" pitchFamily="18" charset="0"/>
              </a:rPr>
              <a:t> della soppressione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it-IT" dirty="0">
                <a:latin typeface="Georgia" pitchFamily="18" charset="0"/>
              </a:rPr>
              <a:t>Portogallo </a:t>
            </a:r>
            <a:r>
              <a:rPr lang="it-IT" dirty="0" smtClean="0">
                <a:latin typeface="Georgia" pitchFamily="18" charset="0"/>
              </a:rPr>
              <a:t>(</a:t>
            </a:r>
            <a:r>
              <a:rPr lang="it-IT" dirty="0" err="1" smtClean="0">
                <a:latin typeface="Georgia" pitchFamily="18" charset="0"/>
              </a:rPr>
              <a:t>marqués</a:t>
            </a:r>
            <a:r>
              <a:rPr lang="it-IT" dirty="0" smtClean="0">
                <a:latin typeface="Georgia" pitchFamily="18" charset="0"/>
              </a:rPr>
              <a:t> de </a:t>
            </a:r>
            <a:r>
              <a:rPr lang="it-IT" dirty="0" err="1" smtClean="0">
                <a:latin typeface="Georgia" pitchFamily="18" charset="0"/>
              </a:rPr>
              <a:t>Pombal</a:t>
            </a:r>
            <a:r>
              <a:rPr lang="it-IT" dirty="0" smtClean="0">
                <a:latin typeface="Georgia" pitchFamily="18" charset="0"/>
              </a:rPr>
              <a:t> e Giuseppe I)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Borbone (Francia, Spagna, Napoli, Sicilia, Parma)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Riforma interna alla Chiesa: Clemente XIV scioglie la compagnia di </a:t>
            </a:r>
            <a:r>
              <a:rPr lang="it-IT" dirty="0">
                <a:latin typeface="Georgia" pitchFamily="18" charset="0"/>
              </a:rPr>
              <a:t>G</a:t>
            </a:r>
            <a:r>
              <a:rPr lang="it-IT" dirty="0" smtClean="0">
                <a:latin typeface="Georgia" pitchFamily="18" charset="0"/>
              </a:rPr>
              <a:t>esù, 1773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979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Federico II, illuminista e luterano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IT" sz="600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6000" smtClean="0">
                <a:latin typeface="Georgia" pitchFamily="18" charset="0"/>
              </a:rPr>
              <a:t>Protegge </a:t>
            </a:r>
            <a:r>
              <a:rPr lang="it-IT" sz="6000" dirty="0" smtClean="0">
                <a:latin typeface="Georgia" pitchFamily="18" charset="0"/>
              </a:rPr>
              <a:t>i gesuiti</a:t>
            </a:r>
            <a:endParaRPr lang="it-IT" sz="6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88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Sovrani </a:t>
            </a:r>
            <a:r>
              <a:rPr lang="it-IT" dirty="0">
                <a:latin typeface="Georgia" pitchFamily="18" charset="0"/>
              </a:rPr>
              <a:t>e riforme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899592" y="1268760"/>
            <a:ext cx="6984776" cy="47525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seconda metà XVIII secolo - ambiti: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it-IT" sz="4400" dirty="0" smtClean="0">
                <a:latin typeface="Georgia" pitchFamily="18" charset="0"/>
              </a:rPr>
              <a:t>Giuridico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it-IT" sz="4400" dirty="0" smtClean="0">
                <a:latin typeface="Georgia" pitchFamily="18" charset="0"/>
              </a:rPr>
              <a:t>Fiscale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it-IT" sz="4400" dirty="0" smtClean="0">
                <a:latin typeface="Georgia" pitchFamily="18" charset="0"/>
              </a:rPr>
              <a:t>Politico-sociale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43087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Migliorare </a:t>
            </a:r>
            <a:r>
              <a:rPr lang="it-IT" dirty="0">
                <a:latin typeface="Georgia" pitchFamily="18" charset="0"/>
              </a:rPr>
              <a:t>la </a:t>
            </a:r>
            <a:r>
              <a:rPr lang="it-IT" u="sng" dirty="0">
                <a:latin typeface="Georgia" pitchFamily="18" charset="0"/>
              </a:rPr>
              <a:t>macchina statale </a:t>
            </a:r>
            <a:r>
              <a:rPr lang="it-IT" dirty="0">
                <a:latin typeface="Georgia" pitchFamily="18" charset="0"/>
              </a:rPr>
              <a:t>a </a:t>
            </a:r>
            <a:r>
              <a:rPr lang="it-IT" b="1" dirty="0">
                <a:latin typeface="Georgia" pitchFamily="18" charset="0"/>
              </a:rPr>
              <a:t>fini</a:t>
            </a:r>
            <a:r>
              <a:rPr lang="it-IT" dirty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bellici</a:t>
            </a:r>
            <a:r>
              <a:rPr lang="it-IT" dirty="0" smtClean="0">
                <a:latin typeface="Georgia" pitchFamily="18" charset="0"/>
              </a:rPr>
              <a:t> attraverso </a:t>
            </a:r>
            <a:r>
              <a:rPr lang="it-IT" b="1" dirty="0" smtClean="0">
                <a:latin typeface="Georgia" pitchFamily="18" charset="0"/>
              </a:rPr>
              <a:t>mezzi fiscali</a:t>
            </a: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sz="4000" dirty="0" smtClean="0">
                <a:latin typeface="Georgia" pitchFamily="18" charset="0"/>
              </a:rPr>
              <a:t>I sovrani tendono a escogitare </a:t>
            </a:r>
            <a:r>
              <a:rPr lang="it-IT" sz="4000" dirty="0">
                <a:latin typeface="Georgia" pitchFamily="18" charset="0"/>
              </a:rPr>
              <a:t>nuovi sistemi </a:t>
            </a:r>
            <a:r>
              <a:rPr lang="it-IT" sz="4000" dirty="0" smtClean="0">
                <a:latin typeface="Georgia" pitchFamily="18" charset="0"/>
              </a:rPr>
              <a:t>per </a:t>
            </a:r>
            <a:r>
              <a:rPr lang="it-IT" sz="4000" dirty="0">
                <a:latin typeface="Georgia" pitchFamily="18" charset="0"/>
              </a:rPr>
              <a:t>aggirare il </a:t>
            </a:r>
            <a:r>
              <a:rPr lang="it-IT" sz="4000" dirty="0" smtClean="0">
                <a:latin typeface="Georgia" pitchFamily="18" charset="0"/>
              </a:rPr>
              <a:t>«problema» (Parlamento</a:t>
            </a:r>
            <a:r>
              <a:rPr lang="it-IT" sz="4000" dirty="0">
                <a:latin typeface="Georgia" pitchFamily="18" charset="0"/>
              </a:rPr>
              <a:t>!) </a:t>
            </a:r>
            <a:r>
              <a:rPr lang="it-IT" sz="4000" dirty="0" smtClean="0">
                <a:latin typeface="Georgia" pitchFamily="18" charset="0"/>
              </a:rPr>
              <a:t>per imporre </a:t>
            </a:r>
            <a:r>
              <a:rPr lang="it-IT" sz="4000" dirty="0">
                <a:latin typeface="Georgia" pitchFamily="18" charset="0"/>
              </a:rPr>
              <a:t>nuove tasse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5700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96144"/>
          </a:xfrm>
        </p:spPr>
        <p:txBody>
          <a:bodyPr>
            <a:normAutofit fontScale="90000"/>
          </a:bodyPr>
          <a:lstStyle/>
          <a:p>
            <a:pPr algn="just"/>
            <a:r>
              <a:rPr lang="it-IT" dirty="0" smtClean="0">
                <a:latin typeface="Georgia" pitchFamily="18" charset="0"/>
              </a:rPr>
              <a:t>Crescita della sfera pubblica e nascita di una embrionale </a:t>
            </a:r>
            <a:r>
              <a:rPr lang="it-IT" u="sng" dirty="0" smtClean="0">
                <a:latin typeface="Georgia" pitchFamily="18" charset="0"/>
              </a:rPr>
              <a:t>opinione pubblica </a:t>
            </a:r>
            <a:endParaRPr lang="it-IT" u="sng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564904"/>
            <a:ext cx="7848872" cy="2448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4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400" dirty="0" smtClean="0">
                <a:latin typeface="Georgia" pitchFamily="18" charset="0"/>
              </a:rPr>
              <a:t>Dai </a:t>
            </a:r>
            <a:r>
              <a:rPr lang="it-IT" sz="4400" i="1" dirty="0" smtClean="0">
                <a:latin typeface="Georgia" pitchFamily="18" charset="0"/>
              </a:rPr>
              <a:t>pamphlets</a:t>
            </a:r>
            <a:r>
              <a:rPr lang="it-IT" sz="4400" dirty="0" smtClean="0">
                <a:latin typeface="Georgia" pitchFamily="18" charset="0"/>
              </a:rPr>
              <a:t> alle gazzette </a:t>
            </a:r>
          </a:p>
          <a:p>
            <a:pPr marL="0" indent="0" algn="ctr">
              <a:buNone/>
            </a:pPr>
            <a:endParaRPr lang="it-IT" sz="4400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49446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800" dirty="0">
                <a:latin typeface="Georgia" pitchFamily="18" charset="0"/>
              </a:rPr>
              <a:t>L’intellettuale diventa una sorta di novello </a:t>
            </a:r>
            <a:r>
              <a:rPr lang="it-IT" sz="4800" dirty="0" smtClean="0">
                <a:latin typeface="Georgia" pitchFamily="18" charset="0"/>
              </a:rPr>
              <a:t>«consigliere» del </a:t>
            </a:r>
            <a:r>
              <a:rPr lang="it-IT" sz="4800" dirty="0">
                <a:latin typeface="Georgia" pitchFamily="18" charset="0"/>
              </a:rPr>
              <a:t>principe</a:t>
            </a:r>
          </a:p>
          <a:p>
            <a:pPr marL="0" indent="0" algn="ctr">
              <a:buNone/>
            </a:pPr>
            <a:endParaRPr lang="it-IT" sz="4800" dirty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800" dirty="0">
                <a:latin typeface="Georgia" pitchFamily="18" charset="0"/>
              </a:rPr>
              <a:t> influenza culturale su un’opinione pubblica in fieri</a:t>
            </a:r>
          </a:p>
          <a:p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5" y="3212976"/>
            <a:ext cx="476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627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Sovrani illuminati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4038600" cy="53285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it-IT" sz="4400" dirty="0" smtClean="0">
                <a:latin typeface="Georgia" pitchFamily="18" charset="0"/>
              </a:rPr>
              <a:t>Federico II</a:t>
            </a:r>
          </a:p>
          <a:p>
            <a:pPr>
              <a:lnSpc>
                <a:spcPct val="150000"/>
              </a:lnSpc>
            </a:pPr>
            <a:r>
              <a:rPr lang="it-IT" sz="4400" dirty="0" smtClean="0">
                <a:latin typeface="Georgia" pitchFamily="18" charset="0"/>
              </a:rPr>
              <a:t>Caterina II</a:t>
            </a:r>
          </a:p>
          <a:p>
            <a:pPr>
              <a:lnSpc>
                <a:spcPct val="150000"/>
              </a:lnSpc>
            </a:pPr>
            <a:r>
              <a:rPr lang="it-IT" sz="4400" dirty="0" smtClean="0">
                <a:latin typeface="Georgia" pitchFamily="18" charset="0"/>
              </a:rPr>
              <a:t>Maria Teresa</a:t>
            </a:r>
          </a:p>
          <a:p>
            <a:pPr>
              <a:lnSpc>
                <a:spcPct val="150000"/>
              </a:lnSpc>
            </a:pPr>
            <a:r>
              <a:rPr lang="it-IT" sz="4400" dirty="0" smtClean="0">
                <a:latin typeface="Georgia" pitchFamily="18" charset="0"/>
              </a:rPr>
              <a:t>Giuseppe II</a:t>
            </a:r>
          </a:p>
          <a:p>
            <a:pPr>
              <a:lnSpc>
                <a:spcPct val="150000"/>
              </a:lnSpc>
            </a:pPr>
            <a:r>
              <a:rPr lang="it-IT" sz="4400" dirty="0" smtClean="0">
                <a:latin typeface="Georgia" pitchFamily="18" charset="0"/>
              </a:rPr>
              <a:t>Pietro Leopoldo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013" y="843473"/>
            <a:ext cx="5124450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281" y="1119530"/>
            <a:ext cx="4256347" cy="57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281" y="1119530"/>
            <a:ext cx="414128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912" y="843473"/>
            <a:ext cx="4788023" cy="603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755" y="1008248"/>
            <a:ext cx="4375398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4137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Federico </a:t>
            </a:r>
            <a:r>
              <a:rPr lang="it-IT" dirty="0">
                <a:latin typeface="Georgia" pitchFamily="18" charset="0"/>
              </a:rPr>
              <a:t>II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it-IT" sz="40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4000" dirty="0" smtClean="0">
                <a:latin typeface="Georgia" pitchFamily="18" charset="0"/>
              </a:rPr>
              <a:t>Esercito </a:t>
            </a:r>
            <a:r>
              <a:rPr lang="it-IT" sz="4000" dirty="0">
                <a:latin typeface="Georgia" pitchFamily="18" charset="0"/>
              </a:rPr>
              <a:t>e accademie </a:t>
            </a:r>
            <a:r>
              <a:rPr lang="it-IT" sz="4000" dirty="0" smtClean="0">
                <a:latin typeface="Georgia" pitchFamily="18" charset="0"/>
              </a:rPr>
              <a:t>militari</a:t>
            </a:r>
          </a:p>
          <a:p>
            <a:pPr>
              <a:buFont typeface="Wingdings" pitchFamily="2" charset="2"/>
              <a:buChar char="q"/>
            </a:pPr>
            <a:r>
              <a:rPr lang="it-IT" sz="4000" dirty="0">
                <a:latin typeface="Georgia" pitchFamily="18" charset="0"/>
              </a:rPr>
              <a:t>B</a:t>
            </a:r>
            <a:r>
              <a:rPr lang="it-IT" sz="4000" dirty="0" smtClean="0">
                <a:latin typeface="Georgia" pitchFamily="18" charset="0"/>
              </a:rPr>
              <a:t>urocrazia</a:t>
            </a:r>
            <a:endParaRPr lang="it-IT" sz="4000" dirty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4000" dirty="0">
                <a:latin typeface="Georgia" pitchFamily="18" charset="0"/>
              </a:rPr>
              <a:t>Fedeltà allo stato, di cui il sovrano è il primo servitore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8266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Riforme… o abile autopromozione?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it-IT" sz="4000" dirty="0">
                <a:latin typeface="Georgia" pitchFamily="18" charset="0"/>
              </a:rPr>
              <a:t>Federico propaganda attentamente la sua immagine: </a:t>
            </a:r>
            <a:endParaRPr lang="it-IT" sz="40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4000" dirty="0" smtClean="0">
                <a:latin typeface="Georgia" pitchFamily="18" charset="0"/>
              </a:rPr>
              <a:t>tollerante</a:t>
            </a:r>
          </a:p>
          <a:p>
            <a:pPr>
              <a:buFont typeface="Wingdings" pitchFamily="2" charset="2"/>
              <a:buChar char="q"/>
            </a:pPr>
            <a:r>
              <a:rPr lang="it-IT" sz="4000" dirty="0" smtClean="0">
                <a:latin typeface="Georgia" pitchFamily="18" charset="0"/>
              </a:rPr>
              <a:t>protettore </a:t>
            </a:r>
            <a:r>
              <a:rPr lang="it-IT" sz="4000" dirty="0">
                <a:latin typeface="Georgia" pitchFamily="18" charset="0"/>
              </a:rPr>
              <a:t>dei </a:t>
            </a:r>
            <a:r>
              <a:rPr lang="it-IT" sz="4000" dirty="0" smtClean="0">
                <a:latin typeface="Georgia" pitchFamily="18" charset="0"/>
              </a:rPr>
              <a:t>commerci e del settore manifatturiero</a:t>
            </a:r>
          </a:p>
          <a:p>
            <a:pPr>
              <a:buFont typeface="Wingdings" pitchFamily="2" charset="2"/>
              <a:buChar char="q"/>
            </a:pPr>
            <a:r>
              <a:rPr lang="it-IT" sz="4000" dirty="0" smtClean="0">
                <a:latin typeface="Georgia" pitchFamily="18" charset="0"/>
              </a:rPr>
              <a:t> </a:t>
            </a:r>
            <a:r>
              <a:rPr lang="it-IT" sz="4000" dirty="0">
                <a:latin typeface="Georgia" pitchFamily="18" charset="0"/>
              </a:rPr>
              <a:t>nemico della tortura e della pena di morte</a:t>
            </a:r>
          </a:p>
          <a:p>
            <a:pPr>
              <a:buFont typeface="Wingdings" pitchFamily="2" charset="2"/>
              <a:buChar char="q"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5513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Caterina II, la tedesca zarina di Russia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472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Limita potere Chiesa ortodossa: confisca proprietà ecclesiastiche e sacerdoti divengono dipendenti statali</a:t>
            </a:r>
          </a:p>
          <a:p>
            <a:pPr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Promuove l’istruzione elementare</a:t>
            </a:r>
          </a:p>
          <a:p>
            <a:pPr>
              <a:buFont typeface="Wingdings" pitchFamily="2" charset="2"/>
              <a:buChar char="Ø"/>
            </a:pPr>
            <a:r>
              <a:rPr lang="it-IT" sz="4000" dirty="0" smtClean="0">
                <a:latin typeface="Georgia" pitchFamily="18" charset="0"/>
              </a:rPr>
              <a:t>Autorizza tiepidamente la libertà di stampa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2644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371</Words>
  <Application>Microsoft Office PowerPoint</Application>
  <PresentationFormat>Presentazione su schermo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Dispotismo riformatore</vt:lpstr>
      <vt:lpstr> Sovrani e riforme </vt:lpstr>
      <vt:lpstr> Migliorare la macchina statale a fini bellici attraverso mezzi fiscali </vt:lpstr>
      <vt:lpstr>Crescita della sfera pubblica e nascita di una embrionale opinione pubblica </vt:lpstr>
      <vt:lpstr>   </vt:lpstr>
      <vt:lpstr>Sovrani illuminati</vt:lpstr>
      <vt:lpstr> Federico II </vt:lpstr>
      <vt:lpstr> Riforme… o abile autopromozione? </vt:lpstr>
      <vt:lpstr>Caterina II, la tedesca zarina di Russia</vt:lpstr>
      <vt:lpstr>Dopo la rivoluzione francese</vt:lpstr>
      <vt:lpstr>Maria Teresa e Giuseppe II</vt:lpstr>
      <vt:lpstr>Giuseppe</vt:lpstr>
      <vt:lpstr>Diapositiva 13</vt:lpstr>
      <vt:lpstr>Italia e riforme</vt:lpstr>
      <vt:lpstr>La soppressione della compagnia di Gesù </vt:lpstr>
      <vt:lpstr>Iter della soppressione</vt:lpstr>
      <vt:lpstr>Federico II, illuminista e luterano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dispotismo riformatore</dc:title>
  <dc:creator>Rafaella</dc:creator>
  <cp:lastModifiedBy>Rafaella Pilo</cp:lastModifiedBy>
  <cp:revision>25</cp:revision>
  <dcterms:created xsi:type="dcterms:W3CDTF">2013-04-05T15:52:45Z</dcterms:created>
  <dcterms:modified xsi:type="dcterms:W3CDTF">2022-11-11T07:47:28Z</dcterms:modified>
</cp:coreProperties>
</file>