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9" r:id="rId3"/>
    <p:sldId id="268" r:id="rId4"/>
    <p:sldId id="266" r:id="rId5"/>
    <p:sldId id="257" r:id="rId6"/>
    <p:sldId id="267" r:id="rId7"/>
    <p:sldId id="258" r:id="rId8"/>
    <p:sldId id="270" r:id="rId9"/>
    <p:sldId id="260" r:id="rId10"/>
    <p:sldId id="259" r:id="rId11"/>
    <p:sldId id="272" r:id="rId12"/>
    <p:sldId id="271" r:id="rId13"/>
    <p:sldId id="261" r:id="rId14"/>
    <p:sldId id="262" r:id="rId15"/>
    <p:sldId id="263" r:id="rId16"/>
    <p:sldId id="264" r:id="rId17"/>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5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07/11/2022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07/11/2022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07/11/2022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07/11/2022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B6055F8-1D02-4417-9241-55C834FD9970}" type="datetimeFigureOut">
              <a:rPr lang="it-IT" smtClean="0"/>
              <a:pPr/>
              <a:t>07/11/2022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4B6055F8-1D02-4417-9241-55C834FD9970}" type="datetimeFigureOut">
              <a:rPr lang="it-IT" smtClean="0"/>
              <a:pPr/>
              <a:t>07/11/2022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4B6055F8-1D02-4417-9241-55C834FD9970}" type="datetimeFigureOut">
              <a:rPr lang="it-IT" smtClean="0"/>
              <a:pPr/>
              <a:t>07/11/2022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B6055F8-1D02-4417-9241-55C834FD9970}" type="datetimeFigureOut">
              <a:rPr lang="it-IT" smtClean="0"/>
              <a:pPr/>
              <a:t>07/11/2022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B6055F8-1D02-4417-9241-55C834FD9970}" type="datetimeFigureOut">
              <a:rPr lang="it-IT" smtClean="0"/>
              <a:pPr/>
              <a:t>07/11/2022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07/11/2022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07/11/2022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6055F8-1D02-4417-9241-55C834FD9970}" type="datetimeFigureOut">
              <a:rPr lang="it-IT" smtClean="0"/>
              <a:pPr/>
              <a:t>07/11/2022</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07B441-5312-499D-93C3-6E37886527F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332657"/>
            <a:ext cx="7772400" cy="792088"/>
          </a:xfrm>
        </p:spPr>
        <p:txBody>
          <a:bodyPr/>
          <a:lstStyle/>
          <a:p>
            <a:r>
              <a:rPr lang="it-IT" dirty="0" smtClean="0">
                <a:latin typeface="Georgia" pitchFamily="18" charset="0"/>
              </a:rPr>
              <a:t>Francia XVII secolo</a:t>
            </a:r>
            <a:endParaRPr lang="it-IT" dirty="0">
              <a:latin typeface="Georgia" pitchFamily="18" charset="0"/>
            </a:endParaRPr>
          </a:p>
        </p:txBody>
      </p:sp>
      <p:sp>
        <p:nvSpPr>
          <p:cNvPr id="3" name="Sottotitolo 2"/>
          <p:cNvSpPr>
            <a:spLocks noGrp="1"/>
          </p:cNvSpPr>
          <p:nvPr>
            <p:ph type="subTitle" idx="1"/>
          </p:nvPr>
        </p:nvSpPr>
        <p:spPr>
          <a:xfrm>
            <a:off x="539552" y="1268760"/>
            <a:ext cx="8208912" cy="5328592"/>
          </a:xfrm>
        </p:spPr>
        <p:txBody>
          <a:bodyPr>
            <a:normAutofit/>
          </a:bodyPr>
          <a:lstStyle/>
          <a:p>
            <a:r>
              <a:rPr lang="it-IT" dirty="0" smtClean="0">
                <a:solidFill>
                  <a:schemeClr val="tx1"/>
                </a:solidFill>
                <a:latin typeface="Georgia" pitchFamily="18" charset="0"/>
              </a:rPr>
              <a:t>Luigi XIII (fino al </a:t>
            </a:r>
            <a:r>
              <a:rPr lang="it-IT" b="1" dirty="0" smtClean="0">
                <a:solidFill>
                  <a:schemeClr val="tx1"/>
                </a:solidFill>
                <a:latin typeface="Georgia" pitchFamily="18" charset="0"/>
              </a:rPr>
              <a:t>1643</a:t>
            </a:r>
            <a:r>
              <a:rPr lang="it-IT" dirty="0" smtClean="0">
                <a:solidFill>
                  <a:schemeClr val="tx1"/>
                </a:solidFill>
                <a:latin typeface="Georgia" pitchFamily="18" charset="0"/>
              </a:rPr>
              <a:t>) </a:t>
            </a:r>
            <a:endParaRPr lang="it-IT" dirty="0" smtClean="0">
              <a:solidFill>
                <a:schemeClr val="tx1"/>
              </a:solidFill>
              <a:latin typeface="Georgia" pitchFamily="18" charset="0"/>
            </a:endParaRPr>
          </a:p>
          <a:p>
            <a:r>
              <a:rPr lang="it-IT" dirty="0" smtClean="0">
                <a:solidFill>
                  <a:schemeClr val="tx1"/>
                </a:solidFill>
                <a:latin typeface="Georgia" pitchFamily="18" charset="0"/>
              </a:rPr>
              <a:t>Luigi </a:t>
            </a:r>
            <a:r>
              <a:rPr lang="it-IT" dirty="0" smtClean="0">
                <a:solidFill>
                  <a:schemeClr val="tx1"/>
                </a:solidFill>
                <a:latin typeface="Georgia" pitchFamily="18" charset="0"/>
              </a:rPr>
              <a:t>XIV (fino al </a:t>
            </a:r>
            <a:r>
              <a:rPr lang="it-IT" b="1" dirty="0" smtClean="0">
                <a:solidFill>
                  <a:schemeClr val="tx1"/>
                </a:solidFill>
                <a:latin typeface="Georgia" pitchFamily="18" charset="0"/>
              </a:rPr>
              <a:t>1714</a:t>
            </a:r>
            <a:r>
              <a:rPr lang="it-IT" dirty="0" smtClean="0">
                <a:solidFill>
                  <a:schemeClr val="tx1"/>
                </a:solidFill>
                <a:latin typeface="Georgia" pitchFamily="18" charset="0"/>
              </a:rPr>
              <a:t>)</a:t>
            </a:r>
          </a:p>
          <a:p>
            <a:r>
              <a:rPr lang="it-IT" dirty="0" smtClean="0">
                <a:solidFill>
                  <a:schemeClr val="tx1"/>
                </a:solidFill>
                <a:latin typeface="Georgia" pitchFamily="18" charset="0"/>
              </a:rPr>
              <a:t>Maria</a:t>
            </a:r>
            <a:r>
              <a:rPr lang="it-IT" b="1" dirty="0" smtClean="0">
                <a:solidFill>
                  <a:schemeClr val="tx1"/>
                </a:solidFill>
                <a:latin typeface="Georgia" pitchFamily="18" charset="0"/>
              </a:rPr>
              <a:t> de’Medici</a:t>
            </a:r>
            <a:r>
              <a:rPr lang="it-IT" dirty="0" smtClean="0">
                <a:solidFill>
                  <a:schemeClr val="tx1"/>
                </a:solidFill>
                <a:latin typeface="Georgia" pitchFamily="18" charset="0"/>
              </a:rPr>
              <a:t>, moglie Enrico IV</a:t>
            </a:r>
            <a:r>
              <a:rPr lang="it-IT" dirty="0" smtClean="0">
                <a:solidFill>
                  <a:schemeClr val="tx1"/>
                </a:solidFill>
                <a:latin typeface="Georgia" pitchFamily="18" charset="0"/>
              </a:rPr>
              <a:t>, </a:t>
            </a:r>
            <a:r>
              <a:rPr lang="it-IT" b="1" dirty="0" smtClean="0">
                <a:solidFill>
                  <a:schemeClr val="tx1"/>
                </a:solidFill>
                <a:latin typeface="Georgia" pitchFamily="18" charset="0"/>
              </a:rPr>
              <a:t>reggente</a:t>
            </a:r>
            <a:r>
              <a:rPr lang="it-IT" dirty="0" smtClean="0">
                <a:solidFill>
                  <a:schemeClr val="tx1"/>
                </a:solidFill>
                <a:latin typeface="Georgia" pitchFamily="18" charset="0"/>
              </a:rPr>
              <a:t> durante la minore età del principe </a:t>
            </a:r>
          </a:p>
          <a:p>
            <a:r>
              <a:rPr lang="it-IT" dirty="0" smtClean="0">
                <a:solidFill>
                  <a:schemeClr val="tx1"/>
                </a:solidFill>
                <a:latin typeface="Georgia" pitchFamily="18" charset="0"/>
              </a:rPr>
              <a:t>Caratteristiche delle reggenze, per giunta con una regina straniera: analogie con il caso di </a:t>
            </a:r>
            <a:r>
              <a:rPr lang="it-IT" u="sng" dirty="0" smtClean="0">
                <a:solidFill>
                  <a:schemeClr val="tx1"/>
                </a:solidFill>
                <a:latin typeface="Georgia" pitchFamily="18" charset="0"/>
              </a:rPr>
              <a:t>Caterina de’Medici </a:t>
            </a:r>
            <a:r>
              <a:rPr lang="it-IT" dirty="0" smtClean="0">
                <a:solidFill>
                  <a:schemeClr val="tx1"/>
                </a:solidFill>
                <a:latin typeface="Georgia" pitchFamily="18" charset="0"/>
              </a:rPr>
              <a:t>(Francia ‘500) </a:t>
            </a:r>
            <a:r>
              <a:rPr lang="it-IT" u="sng" dirty="0" smtClean="0">
                <a:solidFill>
                  <a:schemeClr val="tx1"/>
                </a:solidFill>
                <a:latin typeface="Georgia" pitchFamily="18" charset="0"/>
              </a:rPr>
              <a:t>e Mariana d’Asburgo</a:t>
            </a:r>
            <a:r>
              <a:rPr lang="it-IT" dirty="0" smtClean="0">
                <a:solidFill>
                  <a:schemeClr val="tx1"/>
                </a:solidFill>
                <a:latin typeface="Georgia" pitchFamily="18" charset="0"/>
              </a:rPr>
              <a:t> </a:t>
            </a:r>
            <a:r>
              <a:rPr lang="it-IT" dirty="0" smtClean="0">
                <a:solidFill>
                  <a:schemeClr val="tx1"/>
                </a:solidFill>
                <a:latin typeface="Georgia" pitchFamily="18" charset="0"/>
              </a:rPr>
              <a:t>(Madrid, II </a:t>
            </a:r>
            <a:r>
              <a:rPr lang="it-IT" dirty="0" smtClean="0">
                <a:solidFill>
                  <a:schemeClr val="tx1"/>
                </a:solidFill>
                <a:latin typeface="Georgia" pitchFamily="18" charset="0"/>
              </a:rPr>
              <a:t>metà </a:t>
            </a:r>
            <a:r>
              <a:rPr lang="it-IT" dirty="0" smtClean="0">
                <a:solidFill>
                  <a:schemeClr val="tx1"/>
                </a:solidFill>
                <a:latin typeface="Georgia" pitchFamily="18" charset="0"/>
              </a:rPr>
              <a:t>Seicento</a:t>
            </a:r>
            <a:r>
              <a:rPr lang="it-IT" dirty="0" smtClean="0">
                <a:solidFill>
                  <a:schemeClr val="tx1"/>
                </a:solidFill>
                <a:latin typeface="Georgia" pitchFamily="18" charset="0"/>
              </a:rPr>
              <a:t>!)</a:t>
            </a:r>
          </a:p>
          <a:p>
            <a:endParaRPr lang="it-IT"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706090"/>
          </a:xfrm>
        </p:spPr>
        <p:txBody>
          <a:bodyPr>
            <a:normAutofit fontScale="90000"/>
          </a:bodyPr>
          <a:lstStyle/>
          <a:p>
            <a:r>
              <a:rPr lang="it-IT" dirty="0" smtClean="0">
                <a:latin typeface="Georgia" pitchFamily="18" charset="0"/>
              </a:rPr>
              <a:t>Politica estera</a:t>
            </a:r>
            <a:endParaRPr lang="it-IT" dirty="0">
              <a:latin typeface="Georgia" pitchFamily="18" charset="0"/>
            </a:endParaRPr>
          </a:p>
        </p:txBody>
      </p:sp>
      <p:sp>
        <p:nvSpPr>
          <p:cNvPr id="3" name="Segnaposto contenuto 2"/>
          <p:cNvSpPr>
            <a:spLocks noGrp="1"/>
          </p:cNvSpPr>
          <p:nvPr>
            <p:ph idx="1"/>
          </p:nvPr>
        </p:nvSpPr>
        <p:spPr>
          <a:xfrm>
            <a:off x="56616" y="873482"/>
            <a:ext cx="8897097" cy="5975133"/>
          </a:xfrm>
        </p:spPr>
        <p:txBody>
          <a:bodyPr>
            <a:normAutofit fontScale="92500" lnSpcReduction="10000"/>
          </a:bodyPr>
          <a:lstStyle/>
          <a:p>
            <a:pPr>
              <a:buNone/>
            </a:pPr>
            <a:r>
              <a:rPr lang="it-IT" dirty="0" smtClean="0"/>
              <a:t>1659: Luigi XIV sposa Maria </a:t>
            </a:r>
            <a:r>
              <a:rPr lang="it-IT" dirty="0" smtClean="0"/>
              <a:t>Teresa d'Austria figlia di Filippo Quarto di Spagna. In occasione della pace dei Pirenei insieme alle trattative matrimoniali viene firmata una clausola secondo la quale Maria Teresa avrebbe dovuto rinunciare ai territori del </a:t>
            </a:r>
            <a:r>
              <a:rPr lang="it-IT" dirty="0" err="1" smtClean="0"/>
              <a:t>Brabante</a:t>
            </a:r>
            <a:r>
              <a:rPr lang="it-IT" dirty="0" smtClean="0"/>
              <a:t> dietro pagamento di una dote da parte del padre. </a:t>
            </a:r>
            <a:endParaRPr lang="it-IT" dirty="0" smtClean="0"/>
          </a:p>
          <a:p>
            <a:pPr>
              <a:buNone/>
            </a:pPr>
            <a:r>
              <a:rPr lang="it-IT" dirty="0" smtClean="0"/>
              <a:t>Ora</a:t>
            </a:r>
            <a:r>
              <a:rPr lang="it-IT" dirty="0" smtClean="0"/>
              <a:t>, in ragione del fatto che i francesi sostengono che tale dote non venne pagata per intero, nel </a:t>
            </a:r>
            <a:r>
              <a:rPr lang="it-IT" b="1" dirty="0" smtClean="0"/>
              <a:t>1667/68</a:t>
            </a:r>
            <a:r>
              <a:rPr lang="it-IT" dirty="0" smtClean="0"/>
              <a:t> Luigi 14 conduce la cosiddetta “</a:t>
            </a:r>
            <a:r>
              <a:rPr lang="it-IT" b="1" dirty="0" smtClean="0"/>
              <a:t>guerra di devoluzione” </a:t>
            </a:r>
            <a:r>
              <a:rPr lang="it-IT" dirty="0" smtClean="0"/>
              <a:t>per </a:t>
            </a:r>
            <a:r>
              <a:rPr lang="it-IT" dirty="0" smtClean="0"/>
              <a:t>prendere </a:t>
            </a:r>
            <a:r>
              <a:rPr lang="it-IT" dirty="0" smtClean="0"/>
              <a:t>possesso di quella porzione dei Paesi Bassi spagnoli che, proprio in ragione della legittimità dinastica, compete a sua moglie. </a:t>
            </a:r>
            <a:endParaRPr lang="it-IT" dirty="0" smtClean="0"/>
          </a:p>
          <a:p>
            <a:pPr>
              <a:buNone/>
            </a:pPr>
            <a:endParaRPr lang="it-IT"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latin typeface="Georgia" pitchFamily="18" charset="0"/>
              </a:rPr>
              <a:t>Non </a:t>
            </a:r>
            <a:r>
              <a:rPr lang="it-IT" dirty="0" err="1" smtClean="0">
                <a:latin typeface="Georgia" pitchFamily="18" charset="0"/>
              </a:rPr>
              <a:t>solo…</a:t>
            </a:r>
            <a:endParaRPr lang="it-IT" dirty="0">
              <a:latin typeface="Georgia" pitchFamily="18" charset="0"/>
            </a:endParaRPr>
          </a:p>
        </p:txBody>
      </p:sp>
      <p:sp>
        <p:nvSpPr>
          <p:cNvPr id="3" name="Segnaposto contenuto 2"/>
          <p:cNvSpPr>
            <a:spLocks noGrp="1"/>
          </p:cNvSpPr>
          <p:nvPr>
            <p:ph idx="1"/>
          </p:nvPr>
        </p:nvSpPr>
        <p:spPr/>
        <p:txBody>
          <a:bodyPr/>
          <a:lstStyle/>
          <a:p>
            <a:r>
              <a:rPr lang="it-IT" dirty="0" smtClean="0">
                <a:latin typeface="Georgia" pitchFamily="18" charset="0"/>
              </a:rPr>
              <a:t>Guerra all’Olanda</a:t>
            </a:r>
          </a:p>
          <a:p>
            <a:r>
              <a:rPr lang="it-IT" dirty="0" smtClean="0">
                <a:latin typeface="Georgia" pitchFamily="18" charset="0"/>
              </a:rPr>
              <a:t>bombardò </a:t>
            </a:r>
            <a:r>
              <a:rPr lang="it-IT" dirty="0" smtClean="0">
                <a:latin typeface="Georgia" pitchFamily="18" charset="0"/>
              </a:rPr>
              <a:t>Genova </a:t>
            </a:r>
            <a:r>
              <a:rPr lang="it-IT" dirty="0" smtClean="0">
                <a:latin typeface="Georgia" pitchFamily="18" charset="0"/>
              </a:rPr>
              <a:t>asburgica</a:t>
            </a:r>
          </a:p>
          <a:p>
            <a:r>
              <a:rPr lang="it-IT" dirty="0" smtClean="0">
                <a:latin typeface="Georgia" pitchFamily="18" charset="0"/>
              </a:rPr>
              <a:t>firmò </a:t>
            </a:r>
            <a:r>
              <a:rPr lang="it-IT" dirty="0" smtClean="0">
                <a:latin typeface="Georgia" pitchFamily="18" charset="0"/>
              </a:rPr>
              <a:t>con l'impero due trattati segreti di spartizione </a:t>
            </a:r>
            <a:r>
              <a:rPr lang="it-IT" dirty="0" smtClean="0">
                <a:latin typeface="Georgia" pitchFamily="18" charset="0"/>
              </a:rPr>
              <a:t>della monarchia cattolica con l’Imperatore</a:t>
            </a:r>
          </a:p>
          <a:p>
            <a:r>
              <a:rPr lang="it-IT" dirty="0" smtClean="0">
                <a:latin typeface="Georgia" pitchFamily="18" charset="0"/>
              </a:rPr>
              <a:t>Non intervenne contro gli Ottomani che assediavano Vienna</a:t>
            </a:r>
            <a:endParaRPr lang="it-IT" dirty="0" smtClean="0">
              <a:latin typeface="Georgia" pitchFamily="18" charset="0"/>
            </a:endParaRPr>
          </a:p>
          <a:p>
            <a:pPr>
              <a:buNone/>
            </a:pPr>
            <a:endParaRPr lang="it-IT"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274638"/>
            <a:ext cx="8640960" cy="922114"/>
          </a:xfrm>
        </p:spPr>
        <p:txBody>
          <a:bodyPr>
            <a:noAutofit/>
          </a:bodyPr>
          <a:lstStyle/>
          <a:p>
            <a:r>
              <a:rPr lang="it-IT" sz="3200" dirty="0" err="1" smtClean="0">
                <a:latin typeface="Georgia" pitchFamily="18" charset="0"/>
              </a:rPr>
              <a:t>Glorious</a:t>
            </a:r>
            <a:r>
              <a:rPr lang="it-IT" sz="3200" dirty="0" smtClean="0">
                <a:latin typeface="Georgia" pitchFamily="18" charset="0"/>
              </a:rPr>
              <a:t> </a:t>
            </a:r>
            <a:r>
              <a:rPr lang="it-IT" sz="3200" dirty="0" err="1" smtClean="0">
                <a:latin typeface="Georgia" pitchFamily="18" charset="0"/>
              </a:rPr>
              <a:t>revolution</a:t>
            </a:r>
            <a:r>
              <a:rPr lang="it-IT" sz="3200" dirty="0" smtClean="0">
                <a:latin typeface="Georgia" pitchFamily="18" charset="0"/>
              </a:rPr>
              <a:t> – guerra di successione spagnola</a:t>
            </a:r>
            <a:endParaRPr lang="it-IT" sz="3200" dirty="0">
              <a:latin typeface="Georgia" pitchFamily="18" charset="0"/>
            </a:endParaRPr>
          </a:p>
        </p:txBody>
      </p:sp>
      <p:sp>
        <p:nvSpPr>
          <p:cNvPr id="3" name="Segnaposto contenuto 2"/>
          <p:cNvSpPr>
            <a:spLocks noGrp="1"/>
          </p:cNvSpPr>
          <p:nvPr>
            <p:ph idx="1"/>
          </p:nvPr>
        </p:nvSpPr>
        <p:spPr>
          <a:xfrm>
            <a:off x="179512" y="1412776"/>
            <a:ext cx="8712968" cy="5112568"/>
          </a:xfrm>
        </p:spPr>
        <p:txBody>
          <a:bodyPr>
            <a:normAutofit fontScale="85000" lnSpcReduction="20000"/>
          </a:bodyPr>
          <a:lstStyle/>
          <a:p>
            <a:pPr>
              <a:buNone/>
            </a:pPr>
            <a:r>
              <a:rPr lang="it-IT" dirty="0" smtClean="0">
                <a:latin typeface="Georgia" pitchFamily="18" charset="0"/>
              </a:rPr>
              <a:t>1688 /89: il </a:t>
            </a:r>
            <a:r>
              <a:rPr lang="it-IT" dirty="0" smtClean="0">
                <a:latin typeface="Georgia" pitchFamily="18" charset="0"/>
              </a:rPr>
              <a:t>sovrano inglese e lo </a:t>
            </a:r>
            <a:r>
              <a:rPr lang="it-IT" dirty="0" err="1" smtClean="0">
                <a:latin typeface="Georgia" pitchFamily="18" charset="0"/>
              </a:rPr>
              <a:t>stadhouder</a:t>
            </a:r>
            <a:r>
              <a:rPr lang="it-IT" dirty="0" smtClean="0">
                <a:latin typeface="Georgia" pitchFamily="18" charset="0"/>
              </a:rPr>
              <a:t> d'Olanda coincisero nella stessa persona dando vita a una potenza surclassava la </a:t>
            </a:r>
            <a:r>
              <a:rPr lang="it-IT" dirty="0" smtClean="0">
                <a:latin typeface="Georgia" pitchFamily="18" charset="0"/>
              </a:rPr>
              <a:t>Francia</a:t>
            </a:r>
          </a:p>
          <a:p>
            <a:pPr>
              <a:buNone/>
            </a:pPr>
            <a:r>
              <a:rPr lang="it-IT" dirty="0" smtClean="0">
                <a:latin typeface="Georgia" pitchFamily="18" charset="0"/>
              </a:rPr>
              <a:t>Alla </a:t>
            </a:r>
            <a:r>
              <a:rPr lang="it-IT" dirty="0" smtClean="0">
                <a:latin typeface="Georgia" pitchFamily="18" charset="0"/>
              </a:rPr>
              <a:t>conclusione della guerra della lega d' </a:t>
            </a:r>
            <a:r>
              <a:rPr lang="it-IT" dirty="0" smtClean="0">
                <a:latin typeface="Georgia" pitchFamily="18" charset="0"/>
              </a:rPr>
              <a:t>Augusta, capeggiata da Guglielmo III, </a:t>
            </a:r>
            <a:r>
              <a:rPr lang="it-IT" dirty="0" smtClean="0">
                <a:latin typeface="Georgia" pitchFamily="18" charset="0"/>
              </a:rPr>
              <a:t>con la pace di </a:t>
            </a:r>
            <a:r>
              <a:rPr lang="it-IT" dirty="0" err="1" smtClean="0">
                <a:latin typeface="Georgia" pitchFamily="18" charset="0"/>
              </a:rPr>
              <a:t>Rijswick</a:t>
            </a:r>
            <a:r>
              <a:rPr lang="it-IT" dirty="0" smtClean="0">
                <a:latin typeface="Georgia" pitchFamily="18" charset="0"/>
              </a:rPr>
              <a:t> nel </a:t>
            </a:r>
            <a:r>
              <a:rPr lang="it-IT" b="1" dirty="0" smtClean="0">
                <a:latin typeface="Georgia" pitchFamily="18" charset="0"/>
              </a:rPr>
              <a:t>1697</a:t>
            </a:r>
            <a:r>
              <a:rPr lang="it-IT" dirty="0" smtClean="0">
                <a:latin typeface="Georgia" pitchFamily="18" charset="0"/>
              </a:rPr>
              <a:t> pareva infatti che gli appetiti francesi avessero subito una battuta d'arresto. </a:t>
            </a:r>
            <a:endParaRPr lang="it-IT" dirty="0" smtClean="0">
              <a:latin typeface="Georgia" pitchFamily="18" charset="0"/>
            </a:endParaRPr>
          </a:p>
          <a:p>
            <a:pPr>
              <a:buNone/>
            </a:pPr>
            <a:r>
              <a:rPr lang="it-IT" dirty="0" smtClean="0">
                <a:latin typeface="Georgia" pitchFamily="18" charset="0"/>
              </a:rPr>
              <a:t>In </a:t>
            </a:r>
            <a:r>
              <a:rPr lang="it-IT" dirty="0" smtClean="0">
                <a:latin typeface="Georgia" pitchFamily="18" charset="0"/>
              </a:rPr>
              <a:t>realtà dietro tale strategia si nascondeva l'ambizione di collocare sul trono spagnolo il nipote di Luigi 14, Filippo </a:t>
            </a:r>
            <a:r>
              <a:rPr lang="it-IT" dirty="0" smtClean="0">
                <a:latin typeface="Georgia" pitchFamily="18" charset="0"/>
              </a:rPr>
              <a:t>d‘</a:t>
            </a:r>
            <a:r>
              <a:rPr lang="it-IT" dirty="0" err="1" smtClean="0">
                <a:latin typeface="Georgia" pitchFamily="18" charset="0"/>
              </a:rPr>
              <a:t>Angiou</a:t>
            </a:r>
            <a:r>
              <a:rPr lang="it-IT" dirty="0" smtClean="0">
                <a:latin typeface="Georgia" pitchFamily="18" charset="0"/>
              </a:rPr>
              <a:t> (testamento Carlos II </a:t>
            </a:r>
            <a:r>
              <a:rPr lang="it-IT" b="1" dirty="0" smtClean="0">
                <a:latin typeface="Georgia" pitchFamily="18" charset="0"/>
              </a:rPr>
              <a:t>1697</a:t>
            </a:r>
            <a:r>
              <a:rPr lang="it-IT" dirty="0" smtClean="0">
                <a:latin typeface="Georgia" pitchFamily="18" charset="0"/>
              </a:rPr>
              <a:t>) che </a:t>
            </a:r>
            <a:r>
              <a:rPr lang="it-IT" dirty="0" smtClean="0">
                <a:latin typeface="Georgia" pitchFamily="18" charset="0"/>
              </a:rPr>
              <a:t>salirà infatti al trono con Filippo quinto di Borbone, dinastia tutt'oggi regnante in Spagna</a:t>
            </a:r>
            <a:r>
              <a:rPr lang="it-IT" dirty="0" smtClean="0">
                <a:latin typeface="Georgia" pitchFamily="18" charset="0"/>
              </a:rPr>
              <a:t>. L’ascesa di </a:t>
            </a:r>
            <a:r>
              <a:rPr lang="it-IT" dirty="0" err="1" smtClean="0">
                <a:latin typeface="Georgia" pitchFamily="18" charset="0"/>
              </a:rPr>
              <a:t>FilippoV</a:t>
            </a:r>
            <a:r>
              <a:rPr lang="it-IT" dirty="0" smtClean="0">
                <a:latin typeface="Georgia" pitchFamily="18" charset="0"/>
              </a:rPr>
              <a:t> segna l’inizio della </a:t>
            </a:r>
            <a:r>
              <a:rPr lang="it-IT" b="1" dirty="0" smtClean="0">
                <a:latin typeface="Georgia" pitchFamily="18" charset="0"/>
              </a:rPr>
              <a:t>guerra di successione spagnola</a:t>
            </a:r>
            <a:r>
              <a:rPr lang="it-IT" dirty="0" smtClean="0">
                <a:latin typeface="Georgia" pitchFamily="18" charset="0"/>
              </a:rPr>
              <a:t>.</a:t>
            </a:r>
            <a:endParaRPr lang="it-IT" dirty="0" smtClean="0">
              <a:latin typeface="Georgia" pitchFamily="18" charset="0"/>
            </a:endParaRPr>
          </a:p>
          <a:p>
            <a:pPr>
              <a:buNone/>
            </a:pPr>
            <a:endParaRPr lang="it-IT"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634082"/>
          </a:xfrm>
        </p:spPr>
        <p:txBody>
          <a:bodyPr>
            <a:normAutofit fontScale="90000"/>
          </a:bodyPr>
          <a:lstStyle/>
          <a:p>
            <a:r>
              <a:rPr lang="it-IT" dirty="0" smtClean="0">
                <a:latin typeface="Georgia" pitchFamily="18" charset="0"/>
              </a:rPr>
              <a:t>Ricapitoliamo</a:t>
            </a:r>
            <a:endParaRPr lang="it-IT" dirty="0">
              <a:latin typeface="Georgia" pitchFamily="18" charset="0"/>
            </a:endParaRPr>
          </a:p>
        </p:txBody>
      </p:sp>
      <p:sp>
        <p:nvSpPr>
          <p:cNvPr id="3" name="Segnaposto contenuto 2"/>
          <p:cNvSpPr>
            <a:spLocks noGrp="1"/>
          </p:cNvSpPr>
          <p:nvPr>
            <p:ph idx="1"/>
          </p:nvPr>
        </p:nvSpPr>
        <p:spPr>
          <a:xfrm>
            <a:off x="755575" y="1052735"/>
            <a:ext cx="7704857" cy="5544617"/>
          </a:xfrm>
        </p:spPr>
        <p:txBody>
          <a:bodyPr>
            <a:normAutofit fontScale="85000" lnSpcReduction="20000"/>
          </a:bodyPr>
          <a:lstStyle/>
          <a:p>
            <a:pPr>
              <a:buNone/>
            </a:pPr>
            <a:r>
              <a:rPr lang="it-IT" dirty="0" smtClean="0">
                <a:latin typeface="Georgia" pitchFamily="18" charset="0"/>
              </a:rPr>
              <a:t>1</a:t>
            </a:r>
            <a:r>
              <a:rPr lang="it-IT" dirty="0" smtClean="0">
                <a:latin typeface="Georgia" pitchFamily="18" charset="0"/>
              </a:rPr>
              <a:t>.	Obiettivo primario sul piano della politica estera (figlio di un’Asburgo – Anna d’</a:t>
            </a:r>
            <a:r>
              <a:rPr lang="it-IT" dirty="0" err="1" smtClean="0">
                <a:latin typeface="Georgia" pitchFamily="18" charset="0"/>
              </a:rPr>
              <a:t>Austria-</a:t>
            </a:r>
            <a:r>
              <a:rPr lang="it-IT" dirty="0" smtClean="0">
                <a:latin typeface="Georgia" pitchFamily="18" charset="0"/>
              </a:rPr>
              <a:t>, sposato con un’Asburgo – Maria Teresa d’Austria): </a:t>
            </a:r>
            <a:r>
              <a:rPr lang="it-IT" u="sng" dirty="0" smtClean="0">
                <a:latin typeface="Georgia" pitchFamily="18" charset="0"/>
              </a:rPr>
              <a:t>sostituire l’egemonia asburgica con quella francese </a:t>
            </a:r>
          </a:p>
          <a:p>
            <a:pPr>
              <a:buNone/>
            </a:pPr>
            <a:r>
              <a:rPr lang="it-IT" dirty="0" smtClean="0">
                <a:latin typeface="Georgia" pitchFamily="18" charset="0"/>
              </a:rPr>
              <a:t>2.	Strumenti per raggiungere </a:t>
            </a:r>
            <a:r>
              <a:rPr lang="it-IT" b="1" dirty="0" smtClean="0">
                <a:latin typeface="Georgia" pitchFamily="18" charset="0"/>
              </a:rPr>
              <a:t>l’obiettivo</a:t>
            </a:r>
            <a:r>
              <a:rPr lang="it-IT" dirty="0" smtClean="0">
                <a:latin typeface="Georgia" pitchFamily="18" charset="0"/>
              </a:rPr>
              <a:t>, sul piano interno ed esterno:</a:t>
            </a:r>
          </a:p>
          <a:p>
            <a:pPr>
              <a:buNone/>
            </a:pPr>
            <a:r>
              <a:rPr lang="it-IT" dirty="0" smtClean="0">
                <a:latin typeface="Georgia" pitchFamily="18" charset="0"/>
              </a:rPr>
              <a:t>a.	Difesa della fede cattolica: re </a:t>
            </a:r>
            <a:r>
              <a:rPr lang="it-IT" dirty="0" err="1" smtClean="0">
                <a:latin typeface="Georgia" pitchFamily="18" charset="0"/>
              </a:rPr>
              <a:t>cristianissimo*</a:t>
            </a:r>
            <a:endParaRPr lang="it-IT" dirty="0" smtClean="0">
              <a:latin typeface="Georgia" pitchFamily="18" charset="0"/>
            </a:endParaRPr>
          </a:p>
          <a:p>
            <a:pPr>
              <a:buNone/>
            </a:pPr>
            <a:r>
              <a:rPr lang="it-IT" dirty="0" smtClean="0">
                <a:latin typeface="Georgia" pitchFamily="18" charset="0"/>
              </a:rPr>
              <a:t>b.	Pacificazione interna e creazione di consenso nei ceti dirigenti del paese</a:t>
            </a:r>
          </a:p>
          <a:p>
            <a:pPr>
              <a:buNone/>
            </a:pPr>
            <a:r>
              <a:rPr lang="it-IT" dirty="0" smtClean="0">
                <a:latin typeface="Georgia" pitchFamily="18" charset="0"/>
              </a:rPr>
              <a:t>c.	Esercito ben armato ed equipaggiato (riforma </a:t>
            </a:r>
            <a:r>
              <a:rPr lang="it-IT" dirty="0" err="1" smtClean="0">
                <a:latin typeface="Georgia" pitchFamily="18" charset="0"/>
              </a:rPr>
              <a:t>Louvois</a:t>
            </a:r>
            <a:r>
              <a:rPr lang="it-IT" dirty="0" smtClean="0">
                <a:latin typeface="Georgia" pitchFamily="18" charset="0"/>
              </a:rPr>
              <a:t>): contro i nemici e per l’ordine pubblico interno</a:t>
            </a:r>
          </a:p>
          <a:p>
            <a:pPr>
              <a:buNone/>
            </a:pPr>
            <a:r>
              <a:rPr lang="it-IT" dirty="0" smtClean="0">
                <a:latin typeface="Georgia" pitchFamily="18" charset="0"/>
              </a:rPr>
              <a:t>d.	Direttrice espansiva verso est: Paesi Bassi spagnoli e Province Unite</a:t>
            </a:r>
          </a:p>
          <a:p>
            <a:pPr>
              <a:buNone/>
            </a:pPr>
            <a:endParaRPr lang="it-IT"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30026"/>
          </a:xfrm>
        </p:spPr>
        <p:txBody>
          <a:bodyPr>
            <a:normAutofit fontScale="90000"/>
          </a:bodyPr>
          <a:lstStyle/>
          <a:p>
            <a:r>
              <a:rPr lang="it-IT" dirty="0" smtClean="0">
                <a:latin typeface="Georgia" pitchFamily="18" charset="0"/>
              </a:rPr>
              <a:t/>
            </a:r>
            <a:br>
              <a:rPr lang="it-IT" dirty="0" smtClean="0">
                <a:latin typeface="Georgia" pitchFamily="18" charset="0"/>
              </a:rPr>
            </a:br>
            <a:endParaRPr lang="it-IT" dirty="0">
              <a:latin typeface="Georgia" pitchFamily="18" charset="0"/>
            </a:endParaRPr>
          </a:p>
        </p:txBody>
      </p:sp>
      <p:sp>
        <p:nvSpPr>
          <p:cNvPr id="3" name="Segnaposto contenuto 2"/>
          <p:cNvSpPr>
            <a:spLocks noGrp="1"/>
          </p:cNvSpPr>
          <p:nvPr>
            <p:ph idx="1"/>
          </p:nvPr>
        </p:nvSpPr>
        <p:spPr>
          <a:xfrm>
            <a:off x="323528" y="620688"/>
            <a:ext cx="8568952" cy="6048672"/>
          </a:xfrm>
        </p:spPr>
        <p:txBody>
          <a:bodyPr>
            <a:normAutofit fontScale="55000" lnSpcReduction="20000"/>
          </a:bodyPr>
          <a:lstStyle/>
          <a:p>
            <a:pPr>
              <a:buNone/>
            </a:pPr>
            <a:r>
              <a:rPr lang="it-IT" dirty="0" smtClean="0">
                <a:latin typeface="Georgia" pitchFamily="18" charset="0"/>
              </a:rPr>
              <a:t>3.	</a:t>
            </a:r>
            <a:r>
              <a:rPr lang="it-IT" dirty="0" smtClean="0">
                <a:latin typeface="Georgia" pitchFamily="18" charset="0"/>
              </a:rPr>
              <a:t>Successione borbonica sul trono spagnolo: obiettivo che segnerà gran parte delle mosse compiute dal Re Sole sullo scacchiere internazionale:</a:t>
            </a:r>
            <a:endParaRPr lang="it-IT" dirty="0" smtClean="0">
              <a:latin typeface="Georgia" pitchFamily="18" charset="0"/>
            </a:endParaRPr>
          </a:p>
          <a:p>
            <a:pPr>
              <a:buNone/>
            </a:pPr>
            <a:r>
              <a:rPr lang="it-IT" dirty="0" smtClean="0">
                <a:latin typeface="Georgia" pitchFamily="18" charset="0"/>
              </a:rPr>
              <a:t>a.	</a:t>
            </a:r>
            <a:r>
              <a:rPr lang="it-IT" b="1" dirty="0" smtClean="0">
                <a:latin typeface="Georgia" pitchFamily="18" charset="0"/>
              </a:rPr>
              <a:t>Guerra di devoluzione</a:t>
            </a:r>
            <a:r>
              <a:rPr lang="it-IT" dirty="0" smtClean="0">
                <a:latin typeface="Georgia" pitchFamily="18" charset="0"/>
              </a:rPr>
              <a:t>: 1667/68 occupazione Paesi Bassi e Franca Contea per il mancato pagamento della dote di Maria Teresa </a:t>
            </a:r>
            <a:r>
              <a:rPr lang="it-IT" dirty="0" err="1" smtClean="0">
                <a:latin typeface="Georgia" pitchFamily="18" charset="0"/>
              </a:rPr>
              <a:t>---</a:t>
            </a:r>
            <a:r>
              <a:rPr lang="it-IT" dirty="0" smtClean="0">
                <a:latin typeface="Georgia" pitchFamily="18" charset="0"/>
              </a:rPr>
              <a:t> Province Unite (con Spagna, Inghilterra e Svezia) contro l’espansionismo della Francia: 1668 pace di Aquisgrana [A. Dumas, Il Tulipano nero]</a:t>
            </a:r>
          </a:p>
          <a:p>
            <a:pPr>
              <a:buNone/>
            </a:pPr>
            <a:r>
              <a:rPr lang="it-IT" dirty="0" smtClean="0">
                <a:latin typeface="Georgia" pitchFamily="18" charset="0"/>
              </a:rPr>
              <a:t>b.	</a:t>
            </a:r>
            <a:r>
              <a:rPr lang="it-IT" b="1" dirty="0" smtClean="0">
                <a:latin typeface="Georgia" pitchFamily="18" charset="0"/>
              </a:rPr>
              <a:t>Guerra contro le Province Unite </a:t>
            </a:r>
            <a:r>
              <a:rPr lang="it-IT" dirty="0" smtClean="0">
                <a:latin typeface="Georgia" pitchFamily="18" charset="0"/>
              </a:rPr>
              <a:t>per contrasti in materia commerciale: nel 1672 la Francia invade le P.U. </a:t>
            </a:r>
            <a:r>
              <a:rPr lang="it-IT" dirty="0" err="1" smtClean="0">
                <a:latin typeface="Georgia" pitchFamily="18" charset="0"/>
              </a:rPr>
              <a:t>---</a:t>
            </a:r>
            <a:r>
              <a:rPr lang="it-IT" dirty="0" smtClean="0">
                <a:latin typeface="Georgia" pitchFamily="18" charset="0"/>
              </a:rPr>
              <a:t> rottura delle dighe e allagamento terreno per impedire l’avanzata francese; Impero e Spagna scendono in campo in favore delle province unite (Inghilterra pace separata!) fino al 1678 [pace di </a:t>
            </a:r>
            <a:r>
              <a:rPr lang="it-IT" dirty="0" err="1" smtClean="0">
                <a:latin typeface="Georgia" pitchFamily="18" charset="0"/>
              </a:rPr>
              <a:t>Nimega</a:t>
            </a:r>
            <a:r>
              <a:rPr lang="it-IT" dirty="0" smtClean="0">
                <a:latin typeface="Georgia" pitchFamily="18" charset="0"/>
              </a:rPr>
              <a:t>]: la Spagna perde la Franca contea e altri importanti territori di confine tra Francia e Spagna</a:t>
            </a:r>
          </a:p>
          <a:p>
            <a:pPr>
              <a:buNone/>
            </a:pPr>
            <a:r>
              <a:rPr lang="it-IT" dirty="0" smtClean="0">
                <a:latin typeface="Georgia" pitchFamily="18" charset="0"/>
              </a:rPr>
              <a:t>c.	1683:</a:t>
            </a:r>
            <a:r>
              <a:rPr lang="it-IT" b="1" dirty="0" smtClean="0">
                <a:latin typeface="Georgia" pitchFamily="18" charset="0"/>
              </a:rPr>
              <a:t> neutralità francese durante </a:t>
            </a:r>
            <a:r>
              <a:rPr lang="it-IT" b="1" dirty="0" smtClean="0">
                <a:latin typeface="Georgia" pitchFamily="18" charset="0"/>
              </a:rPr>
              <a:t>l’assedio </a:t>
            </a:r>
            <a:r>
              <a:rPr lang="it-IT" b="1" dirty="0" smtClean="0">
                <a:latin typeface="Georgia" pitchFamily="18" charset="0"/>
              </a:rPr>
              <a:t>di Vienna </a:t>
            </a:r>
            <a:r>
              <a:rPr lang="it-IT" dirty="0" smtClean="0">
                <a:latin typeface="Georgia" pitchFamily="18" charset="0"/>
              </a:rPr>
              <a:t>da parte ottomana: Luigi XIV, buon alleato degli ottomani, non interviene suscitano la riprovazione delle potenze cattoliche</a:t>
            </a:r>
          </a:p>
          <a:p>
            <a:pPr>
              <a:buNone/>
            </a:pPr>
            <a:r>
              <a:rPr lang="it-IT" dirty="0" smtClean="0">
                <a:latin typeface="Georgia" pitchFamily="18" charset="0"/>
              </a:rPr>
              <a:t>d.	1684: </a:t>
            </a:r>
            <a:r>
              <a:rPr lang="it-IT" b="1" dirty="0" smtClean="0">
                <a:latin typeface="Georgia" pitchFamily="18" charset="0"/>
              </a:rPr>
              <a:t>bombarda Genova </a:t>
            </a:r>
            <a:r>
              <a:rPr lang="it-IT" dirty="0" smtClean="0">
                <a:latin typeface="Georgia" pitchFamily="18" charset="0"/>
              </a:rPr>
              <a:t>per la sua politica </a:t>
            </a:r>
            <a:r>
              <a:rPr lang="it-IT" dirty="0" err="1" smtClean="0">
                <a:latin typeface="Georgia" pitchFamily="18" charset="0"/>
              </a:rPr>
              <a:t>filoasburgica</a:t>
            </a:r>
            <a:r>
              <a:rPr lang="it-IT" dirty="0" smtClean="0">
                <a:latin typeface="Georgia" pitchFamily="18" charset="0"/>
              </a:rPr>
              <a:t> e per l’appoggio finanziario dei genovesi alle casse della corona spagnola </a:t>
            </a:r>
            <a:r>
              <a:rPr lang="it-IT" dirty="0" err="1" smtClean="0">
                <a:latin typeface="Georgia" pitchFamily="18" charset="0"/>
              </a:rPr>
              <a:t>---</a:t>
            </a:r>
            <a:r>
              <a:rPr lang="it-IT" dirty="0" smtClean="0">
                <a:latin typeface="Georgia" pitchFamily="18" charset="0"/>
              </a:rPr>
              <a:t> Genova diventa neutrale e accetta di fatto la protezione francese</a:t>
            </a:r>
          </a:p>
          <a:p>
            <a:pPr>
              <a:buNone/>
            </a:pPr>
            <a:r>
              <a:rPr lang="it-IT" dirty="0" smtClean="0">
                <a:latin typeface="Georgia" pitchFamily="18" charset="0"/>
              </a:rPr>
              <a:t>e.	1685: </a:t>
            </a:r>
            <a:r>
              <a:rPr lang="it-IT" b="1" dirty="0" smtClean="0">
                <a:latin typeface="Georgia" pitchFamily="18" charset="0"/>
              </a:rPr>
              <a:t>alleanza antifrancese</a:t>
            </a:r>
            <a:r>
              <a:rPr lang="it-IT" dirty="0" smtClean="0">
                <a:latin typeface="Georgia" pitchFamily="18" charset="0"/>
              </a:rPr>
              <a:t>, la Lega di Augusta (impero, spagna, principi tedeschi, </a:t>
            </a:r>
            <a:r>
              <a:rPr lang="it-IT" dirty="0" err="1" smtClean="0">
                <a:latin typeface="Georgia" pitchFamily="18" charset="0"/>
              </a:rPr>
              <a:t>svezia</a:t>
            </a:r>
            <a:r>
              <a:rPr lang="it-IT" dirty="0" smtClean="0">
                <a:latin typeface="Georgia" pitchFamily="18" charset="0"/>
              </a:rPr>
              <a:t>, province unite, e poi </a:t>
            </a:r>
            <a:r>
              <a:rPr lang="it-IT" dirty="0" err="1" smtClean="0">
                <a:latin typeface="Georgia" pitchFamily="18" charset="0"/>
              </a:rPr>
              <a:t>inghilterra</a:t>
            </a:r>
            <a:r>
              <a:rPr lang="it-IT" dirty="0" smtClean="0">
                <a:latin typeface="Georgia" pitchFamily="18" charset="0"/>
              </a:rPr>
              <a:t> e ducato di Savoia): guerra 1688-1697 pace di </a:t>
            </a:r>
            <a:r>
              <a:rPr lang="it-IT" dirty="0" err="1" smtClean="0">
                <a:latin typeface="Georgia" pitchFamily="18" charset="0"/>
              </a:rPr>
              <a:t>Rijswijk</a:t>
            </a:r>
            <a:r>
              <a:rPr lang="it-IT" dirty="0" smtClean="0">
                <a:latin typeface="Georgia" pitchFamily="18" charset="0"/>
              </a:rPr>
              <a:t> </a:t>
            </a:r>
            <a:r>
              <a:rPr lang="it-IT" dirty="0" smtClean="0">
                <a:latin typeface="Georgia" pitchFamily="18" charset="0"/>
              </a:rPr>
              <a:t>(1697) con </a:t>
            </a:r>
            <a:r>
              <a:rPr lang="it-IT" dirty="0" smtClean="0">
                <a:latin typeface="Georgia" pitchFamily="18" charset="0"/>
              </a:rPr>
              <a:t>cui le aspirazioni francesi appaiono ridimensionate</a:t>
            </a:r>
          </a:p>
          <a:p>
            <a:pPr>
              <a:buNone/>
            </a:pPr>
            <a:r>
              <a:rPr lang="it-IT" dirty="0" smtClean="0">
                <a:latin typeface="Georgia" pitchFamily="18" charset="0"/>
              </a:rPr>
              <a:t>f.	1700: nuova reazione antifrancese al momento dello scoppio della </a:t>
            </a:r>
            <a:r>
              <a:rPr lang="it-IT" b="1" dirty="0" smtClean="0">
                <a:latin typeface="Georgia" pitchFamily="18" charset="0"/>
              </a:rPr>
              <a:t>guerra di successione spagnola</a:t>
            </a:r>
            <a:r>
              <a:rPr lang="it-IT" dirty="0" smtClean="0">
                <a:latin typeface="Georgia" pitchFamily="18" charset="0"/>
              </a:rPr>
              <a:t>: Luigi cerca di imporre (come poi riuscirà a fare) il nipote Filippo d’</a:t>
            </a:r>
            <a:r>
              <a:rPr lang="it-IT" dirty="0" err="1" smtClean="0">
                <a:latin typeface="Georgia" pitchFamily="18" charset="0"/>
              </a:rPr>
              <a:t>Anjou</a:t>
            </a:r>
            <a:r>
              <a:rPr lang="it-IT" dirty="0" smtClean="0">
                <a:latin typeface="Georgia" pitchFamily="18" charset="0"/>
              </a:rPr>
              <a:t> che salirà sul trono con il nome di Filippo V.</a:t>
            </a:r>
          </a:p>
          <a:p>
            <a:pPr>
              <a:buNone/>
            </a:pPr>
            <a:endParaRPr lang="it-IT"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778098"/>
          </a:xfrm>
        </p:spPr>
        <p:txBody>
          <a:bodyPr>
            <a:normAutofit fontScale="90000"/>
          </a:bodyPr>
          <a:lstStyle/>
          <a:p>
            <a:r>
              <a:rPr lang="it-IT" dirty="0" smtClean="0"/>
              <a:t/>
            </a:r>
            <a:br>
              <a:rPr lang="it-IT" dirty="0" smtClean="0"/>
            </a:br>
            <a:r>
              <a:rPr lang="it-IT" dirty="0" smtClean="0"/>
              <a:t>COSTI</a:t>
            </a:r>
            <a:r>
              <a:rPr lang="it-IT" dirty="0" smtClean="0"/>
              <a:t>:</a:t>
            </a:r>
            <a:br>
              <a:rPr lang="it-IT" dirty="0" smtClean="0"/>
            </a:br>
            <a:endParaRPr lang="it-IT" dirty="0"/>
          </a:p>
        </p:txBody>
      </p:sp>
      <p:sp>
        <p:nvSpPr>
          <p:cNvPr id="3" name="Segnaposto contenuto 2"/>
          <p:cNvSpPr>
            <a:spLocks noGrp="1"/>
          </p:cNvSpPr>
          <p:nvPr>
            <p:ph idx="1"/>
          </p:nvPr>
        </p:nvSpPr>
        <p:spPr/>
        <p:txBody>
          <a:bodyPr>
            <a:normAutofit fontScale="77500" lnSpcReduction="20000"/>
          </a:bodyPr>
          <a:lstStyle/>
          <a:p>
            <a:pPr>
              <a:buNone/>
            </a:pPr>
            <a:r>
              <a:rPr lang="it-IT" dirty="0" smtClean="0"/>
              <a:t>a</a:t>
            </a:r>
            <a:r>
              <a:rPr lang="it-IT" dirty="0" smtClean="0"/>
              <a:t>.	</a:t>
            </a:r>
            <a:r>
              <a:rPr lang="it-IT" dirty="0" err="1" smtClean="0"/>
              <a:t>Colbert</a:t>
            </a:r>
            <a:r>
              <a:rPr lang="it-IT" dirty="0" smtClean="0"/>
              <a:t>: riorganizzazione e razionalizzazione del sistema finanziario e tributario del regno al fine di ottemperare le enormi spese causate dalle continue guerre</a:t>
            </a:r>
          </a:p>
          <a:p>
            <a:pPr>
              <a:buNone/>
            </a:pPr>
            <a:r>
              <a:rPr lang="it-IT" dirty="0" smtClean="0"/>
              <a:t>b.	</a:t>
            </a:r>
            <a:r>
              <a:rPr lang="it-IT" dirty="0" err="1" smtClean="0"/>
              <a:t>Colbertismo</a:t>
            </a:r>
            <a:r>
              <a:rPr lang="it-IT" dirty="0" smtClean="0"/>
              <a:t>: pratica </a:t>
            </a:r>
            <a:r>
              <a:rPr lang="it-IT" dirty="0" err="1" smtClean="0"/>
              <a:t>mercantilisitica</a:t>
            </a:r>
            <a:r>
              <a:rPr lang="it-IT" dirty="0" smtClean="0"/>
              <a:t> (export superiore all’</a:t>
            </a:r>
            <a:r>
              <a:rPr lang="it-IT" dirty="0" err="1" smtClean="0"/>
              <a:t>import---</a:t>
            </a:r>
            <a:r>
              <a:rPr lang="it-IT" dirty="0" smtClean="0"/>
              <a:t> accumulazione ricchezza monetaria) basata sulla concessione di privative e monopoli con cui creare o rafforzare settori ritenuti strategici</a:t>
            </a:r>
          </a:p>
          <a:p>
            <a:pPr>
              <a:buNone/>
            </a:pPr>
            <a:r>
              <a:rPr lang="it-IT" dirty="0" smtClean="0"/>
              <a:t>c.	Il raggiungimento dell’autosufficienza economica necessità della fine dell’egemonia delle Province Unite sugli scambi internazionali</a:t>
            </a:r>
          </a:p>
          <a:p>
            <a:pPr>
              <a:buNone/>
            </a:pPr>
            <a:r>
              <a:rPr lang="it-IT" dirty="0" smtClean="0"/>
              <a:t>d.	Impero coloniale francese: Madagascar, </a:t>
            </a:r>
            <a:r>
              <a:rPr lang="it-IT" dirty="0" err="1" smtClean="0"/>
              <a:t>canada</a:t>
            </a:r>
            <a:r>
              <a:rPr lang="it-IT" dirty="0" smtClean="0"/>
              <a:t>, </a:t>
            </a:r>
            <a:r>
              <a:rPr lang="it-IT" dirty="0" err="1" smtClean="0"/>
              <a:t>antille</a:t>
            </a:r>
            <a:r>
              <a:rPr lang="it-IT" dirty="0" smtClean="0"/>
              <a:t>, </a:t>
            </a:r>
            <a:r>
              <a:rPr lang="it-IT" dirty="0" err="1" smtClean="0"/>
              <a:t>america</a:t>
            </a:r>
            <a:r>
              <a:rPr lang="it-IT" dirty="0" smtClean="0"/>
              <a:t> settentrionale e meridionale (</a:t>
            </a:r>
            <a:r>
              <a:rPr lang="it-IT" dirty="0" err="1" smtClean="0"/>
              <a:t>guyana</a:t>
            </a:r>
            <a:r>
              <a:rPr lang="it-IT" dirty="0" smtClean="0"/>
              <a:t> francese, </a:t>
            </a:r>
            <a:r>
              <a:rPr lang="it-IT" dirty="0" err="1" smtClean="0"/>
              <a:t>louisiana</a:t>
            </a:r>
            <a:r>
              <a:rPr lang="it-IT" dirty="0" smtClean="0"/>
              <a:t>) africa occidentale</a:t>
            </a:r>
          </a:p>
          <a:p>
            <a:endParaRPr lang="it-IT"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706090"/>
          </a:xfrm>
        </p:spPr>
        <p:txBody>
          <a:bodyPr>
            <a:normAutofit fontScale="90000"/>
          </a:bodyPr>
          <a:lstStyle/>
          <a:p>
            <a:r>
              <a:rPr lang="it-IT" dirty="0" smtClean="0"/>
              <a:t/>
            </a:r>
            <a:br>
              <a:rPr lang="it-IT" dirty="0" smtClean="0"/>
            </a:br>
            <a:r>
              <a:rPr lang="it-IT" dirty="0" smtClean="0"/>
              <a:t>Re </a:t>
            </a:r>
            <a:r>
              <a:rPr lang="it-IT" dirty="0" smtClean="0"/>
              <a:t>cristianissimo: il controllo del sacro</a:t>
            </a:r>
            <a:br>
              <a:rPr lang="it-IT" dirty="0" smtClean="0"/>
            </a:br>
            <a:endParaRPr lang="it-IT" dirty="0"/>
          </a:p>
        </p:txBody>
      </p:sp>
      <p:sp>
        <p:nvSpPr>
          <p:cNvPr id="3" name="Segnaposto contenuto 2"/>
          <p:cNvSpPr>
            <a:spLocks noGrp="1"/>
          </p:cNvSpPr>
          <p:nvPr>
            <p:ph idx="1"/>
          </p:nvPr>
        </p:nvSpPr>
        <p:spPr>
          <a:xfrm>
            <a:off x="457200" y="1124744"/>
            <a:ext cx="8229600" cy="5400600"/>
          </a:xfrm>
        </p:spPr>
        <p:txBody>
          <a:bodyPr>
            <a:normAutofit fontScale="70000" lnSpcReduction="20000"/>
          </a:bodyPr>
          <a:lstStyle/>
          <a:p>
            <a:pPr>
              <a:buNone/>
            </a:pPr>
            <a:r>
              <a:rPr lang="it-IT" dirty="0" smtClean="0"/>
              <a:t>1</a:t>
            </a:r>
            <a:r>
              <a:rPr lang="it-IT" dirty="0" smtClean="0"/>
              <a:t>.	Chiesa gallicana su modello anglicano: sovrano a capo della chiesa</a:t>
            </a:r>
          </a:p>
          <a:p>
            <a:pPr>
              <a:buNone/>
            </a:pPr>
            <a:r>
              <a:rPr lang="it-IT" dirty="0" smtClean="0"/>
              <a:t>2.	Guerriero circonfuso da un’aura sacra di </a:t>
            </a:r>
            <a:r>
              <a:rPr lang="it-IT" dirty="0" err="1" smtClean="0"/>
              <a:t>vittoria---</a:t>
            </a:r>
            <a:r>
              <a:rPr lang="it-IT" dirty="0" smtClean="0"/>
              <a:t> tradizione dei re taumaturghi</a:t>
            </a:r>
          </a:p>
          <a:p>
            <a:pPr>
              <a:buNone/>
            </a:pPr>
            <a:r>
              <a:rPr lang="it-IT" dirty="0" smtClean="0"/>
              <a:t>3.	1685: editto di </a:t>
            </a:r>
            <a:r>
              <a:rPr lang="it-IT" dirty="0" err="1" smtClean="0"/>
              <a:t>Fointanebleau</a:t>
            </a:r>
            <a:r>
              <a:rPr lang="it-IT" dirty="0" smtClean="0"/>
              <a:t> </a:t>
            </a:r>
            <a:r>
              <a:rPr lang="it-IT" dirty="0" err="1" smtClean="0"/>
              <a:t>---</a:t>
            </a:r>
            <a:r>
              <a:rPr lang="it-IT" dirty="0" smtClean="0"/>
              <a:t> intolleranza nei confronti dei protestanti </a:t>
            </a:r>
            <a:r>
              <a:rPr lang="it-IT" dirty="0" err="1" smtClean="0"/>
              <a:t>---</a:t>
            </a:r>
            <a:r>
              <a:rPr lang="it-IT" dirty="0" smtClean="0"/>
              <a:t> emigrazione</a:t>
            </a:r>
          </a:p>
          <a:p>
            <a:pPr>
              <a:buNone/>
            </a:pPr>
            <a:r>
              <a:rPr lang="it-IT" dirty="0" smtClean="0"/>
              <a:t>4.	1687/88: conflitti con la santa sede in merito alle franchigie (immunità giurisdizionali rivendicate dai diplomatici francesi residenti a Roma)</a:t>
            </a:r>
          </a:p>
          <a:p>
            <a:pPr>
              <a:buNone/>
            </a:pPr>
            <a:r>
              <a:rPr lang="it-IT" dirty="0" smtClean="0"/>
              <a:t>5.	Repressione del giansenismo (una forma di spiritualità personale e austera, antigerarchica di ispirazione agostiniana [abbazia cistercense di </a:t>
            </a:r>
            <a:r>
              <a:rPr lang="it-IT" dirty="0" err="1" smtClean="0"/>
              <a:t>Port</a:t>
            </a:r>
            <a:r>
              <a:rPr lang="it-IT" dirty="0" smtClean="0"/>
              <a:t> </a:t>
            </a:r>
            <a:r>
              <a:rPr lang="it-IT" dirty="0" err="1" smtClean="0"/>
              <a:t>Royal</a:t>
            </a:r>
            <a:r>
              <a:rPr lang="it-IT" dirty="0" smtClean="0"/>
              <a:t>] </a:t>
            </a:r>
          </a:p>
          <a:p>
            <a:pPr>
              <a:buNone/>
            </a:pPr>
            <a:r>
              <a:rPr lang="it-IT" dirty="0" smtClean="0"/>
              <a:t>Assolutismo di Luigi XIV:</a:t>
            </a:r>
          </a:p>
          <a:p>
            <a:pPr>
              <a:buNone/>
            </a:pPr>
            <a:r>
              <a:rPr lang="it-IT" dirty="0" smtClean="0"/>
              <a:t>1.	Eliminazione/ridimensionamento dei poteri “concorrenti” (aristocrazia, ceto ecclesiastico)</a:t>
            </a:r>
          </a:p>
          <a:p>
            <a:pPr>
              <a:buNone/>
            </a:pPr>
            <a:r>
              <a:rPr lang="it-IT" dirty="0" smtClean="0"/>
              <a:t>2.	Creazione di “consenso”: Versailles</a:t>
            </a:r>
          </a:p>
          <a:p>
            <a:endParaRPr lang="it-IT"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latin typeface="Georgia" pitchFamily="18" charset="0"/>
              </a:rPr>
              <a:t/>
            </a:r>
            <a:br>
              <a:rPr lang="it-IT" dirty="0" smtClean="0">
                <a:latin typeface="Georgia" pitchFamily="18" charset="0"/>
              </a:rPr>
            </a:br>
            <a:r>
              <a:rPr lang="it-IT" dirty="0" smtClean="0">
                <a:latin typeface="Georgia" pitchFamily="18" charset="0"/>
              </a:rPr>
              <a:t>Maria </a:t>
            </a:r>
            <a:r>
              <a:rPr lang="it-IT" dirty="0" smtClean="0">
                <a:latin typeface="Georgia" pitchFamily="18" charset="0"/>
              </a:rPr>
              <a:t>e Richelieu</a:t>
            </a:r>
            <a:br>
              <a:rPr lang="it-IT" dirty="0" smtClean="0">
                <a:latin typeface="Georgia" pitchFamily="18" charset="0"/>
              </a:rPr>
            </a:br>
            <a:endParaRPr lang="it-IT" dirty="0"/>
          </a:p>
        </p:txBody>
      </p:sp>
      <p:sp>
        <p:nvSpPr>
          <p:cNvPr id="3" name="Segnaposto contenuto 2"/>
          <p:cNvSpPr>
            <a:spLocks noGrp="1"/>
          </p:cNvSpPr>
          <p:nvPr>
            <p:ph idx="1"/>
          </p:nvPr>
        </p:nvSpPr>
        <p:spPr/>
        <p:txBody>
          <a:bodyPr/>
          <a:lstStyle/>
          <a:p>
            <a:pPr algn="ctr">
              <a:buNone/>
            </a:pPr>
            <a:r>
              <a:rPr lang="it-IT" dirty="0" smtClean="0">
                <a:latin typeface="Georgia" pitchFamily="18" charset="0"/>
              </a:rPr>
              <a:t>Luigi </a:t>
            </a:r>
            <a:r>
              <a:rPr lang="it-IT" dirty="0" smtClean="0">
                <a:latin typeface="Georgia" pitchFamily="18" charset="0"/>
              </a:rPr>
              <a:t>e </a:t>
            </a:r>
            <a:r>
              <a:rPr lang="it-IT" dirty="0" smtClean="0">
                <a:latin typeface="Georgia" pitchFamily="18" charset="0"/>
              </a:rPr>
              <a:t>Richelieu</a:t>
            </a:r>
          </a:p>
          <a:p>
            <a:pPr algn="ctr">
              <a:buNone/>
            </a:pPr>
            <a:endParaRPr lang="it-IT" dirty="0" smtClean="0">
              <a:latin typeface="Georgia" pitchFamily="18" charset="0"/>
            </a:endParaRPr>
          </a:p>
          <a:p>
            <a:pPr algn="ctr">
              <a:buNone/>
            </a:pPr>
            <a:r>
              <a:rPr lang="it-IT" b="1" dirty="0" smtClean="0">
                <a:latin typeface="Georgia" pitchFamily="18" charset="0"/>
              </a:rPr>
              <a:t>i </a:t>
            </a:r>
            <a:r>
              <a:rPr lang="it-IT" b="1" dirty="0" smtClean="0">
                <a:latin typeface="Georgia" pitchFamily="18" charset="0"/>
              </a:rPr>
              <a:t>ministri </a:t>
            </a:r>
            <a:r>
              <a:rPr lang="it-IT" b="1" dirty="0" smtClean="0">
                <a:latin typeface="Georgia" pitchFamily="18" charset="0"/>
              </a:rPr>
              <a:t>favoriti</a:t>
            </a:r>
            <a:endParaRPr lang="it-IT" b="1" dirty="0" smtClean="0">
              <a:latin typeface="Georgia" pitchFamily="18" charset="0"/>
            </a:endParaRPr>
          </a:p>
          <a:p>
            <a:pPr>
              <a:buNone/>
            </a:pPr>
            <a:endParaRPr lang="it-IT"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latin typeface="Georgia" pitchFamily="18" charset="0"/>
              </a:rPr>
              <a:t>Francia di Luigi XIII</a:t>
            </a:r>
            <a:endParaRPr lang="it-IT" dirty="0">
              <a:latin typeface="Georgia" pitchFamily="18" charset="0"/>
            </a:endParaRPr>
          </a:p>
        </p:txBody>
      </p:sp>
      <p:sp>
        <p:nvSpPr>
          <p:cNvPr id="3" name="Segnaposto contenuto 2"/>
          <p:cNvSpPr>
            <a:spLocks noGrp="1"/>
          </p:cNvSpPr>
          <p:nvPr>
            <p:ph idx="1"/>
          </p:nvPr>
        </p:nvSpPr>
        <p:spPr>
          <a:xfrm>
            <a:off x="251520" y="1340768"/>
            <a:ext cx="8568952" cy="5112568"/>
          </a:xfrm>
        </p:spPr>
        <p:txBody>
          <a:bodyPr>
            <a:normAutofit fontScale="92500" lnSpcReduction="10000"/>
          </a:bodyPr>
          <a:lstStyle/>
          <a:p>
            <a:r>
              <a:rPr lang="it-IT" dirty="0" smtClean="0">
                <a:latin typeface="Georgia" pitchFamily="18" charset="0"/>
              </a:rPr>
              <a:t>Francia moderna, accentrata (in chiave marcatamente antiugonotta!) e pronta a subentrare alla </a:t>
            </a:r>
            <a:r>
              <a:rPr lang="it-IT" dirty="0" smtClean="0">
                <a:latin typeface="Georgia" pitchFamily="18" charset="0"/>
              </a:rPr>
              <a:t>monarchia spagnola nel </a:t>
            </a:r>
            <a:r>
              <a:rPr lang="it-IT" dirty="0" smtClean="0">
                <a:latin typeface="Georgia" pitchFamily="18" charset="0"/>
              </a:rPr>
              <a:t>ruolo di potenza egemone in Europa.</a:t>
            </a:r>
          </a:p>
          <a:p>
            <a:r>
              <a:rPr lang="it-IT" dirty="0" smtClean="0">
                <a:latin typeface="Georgia" pitchFamily="18" charset="0"/>
              </a:rPr>
              <a:t>Guerra dei Trent’anni: 1618-1648 ma per </a:t>
            </a:r>
            <a:r>
              <a:rPr lang="it-IT" dirty="0" smtClean="0">
                <a:latin typeface="Georgia" pitchFamily="18" charset="0"/>
              </a:rPr>
              <a:t>Madrid e Parigi 1635-1659</a:t>
            </a:r>
            <a:endParaRPr lang="it-IT" dirty="0" smtClean="0">
              <a:latin typeface="Georgia" pitchFamily="18" charset="0"/>
            </a:endParaRPr>
          </a:p>
          <a:p>
            <a:r>
              <a:rPr lang="it-IT" dirty="0" smtClean="0">
                <a:latin typeface="Georgia" pitchFamily="18" charset="0"/>
              </a:rPr>
              <a:t>Luigi XIII sposa Anna d’Austria  (madre di Luigi XIV) e inizia la rincorsa all’eredità asburgica da parte della Francia: ossessione per </a:t>
            </a:r>
            <a:r>
              <a:rPr lang="it-IT" b="1" dirty="0" smtClean="0">
                <a:latin typeface="Georgia" pitchFamily="18" charset="0"/>
              </a:rPr>
              <a:t>Luigi XIV </a:t>
            </a:r>
            <a:r>
              <a:rPr lang="it-IT" dirty="0" smtClean="0">
                <a:latin typeface="Georgia" pitchFamily="18" charset="0"/>
              </a:rPr>
              <a:t>e, per certi aspetti, anche per i suoi successori fino ad arrivare a </a:t>
            </a:r>
            <a:r>
              <a:rPr lang="it-IT" b="1" dirty="0" smtClean="0">
                <a:latin typeface="Georgia" pitchFamily="18" charset="0"/>
              </a:rPr>
              <a:t>Napoleone</a:t>
            </a:r>
          </a:p>
          <a:p>
            <a:pPr>
              <a:buNone/>
            </a:pPr>
            <a:endParaRPr lang="it-IT"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cstate="print"/>
          <a:stretch>
            <a:fillRect/>
          </a:stretch>
        </p:blipFill>
        <p:spPr>
          <a:xfrm>
            <a:off x="202792" y="139700"/>
            <a:ext cx="2838063" cy="6527800"/>
          </a:xfrm>
          <a:prstGeom prst="rect">
            <a:avLst/>
          </a:prstGeom>
        </p:spPr>
      </p:pic>
      <p:pic>
        <p:nvPicPr>
          <p:cNvPr id="5" name="Immagine 4"/>
          <p:cNvPicPr>
            <a:picLocks noChangeAspect="1"/>
          </p:cNvPicPr>
          <p:nvPr/>
        </p:nvPicPr>
        <p:blipFill>
          <a:blip r:embed="rId3" cstate="print"/>
          <a:stretch>
            <a:fillRect/>
          </a:stretch>
        </p:blipFill>
        <p:spPr>
          <a:xfrm>
            <a:off x="3286125" y="47585"/>
            <a:ext cx="3381375" cy="6712030"/>
          </a:xfrm>
          <a:prstGeom prst="rect">
            <a:avLst/>
          </a:prstGeom>
        </p:spPr>
      </p:pic>
      <p:pic>
        <p:nvPicPr>
          <p:cNvPr id="6" name="Immagine 5"/>
          <p:cNvPicPr>
            <a:picLocks noChangeAspect="1"/>
          </p:cNvPicPr>
          <p:nvPr/>
        </p:nvPicPr>
        <p:blipFill>
          <a:blip r:embed="rId4" cstate="print"/>
          <a:stretch>
            <a:fillRect/>
          </a:stretch>
        </p:blipFill>
        <p:spPr>
          <a:xfrm>
            <a:off x="6139296" y="596900"/>
            <a:ext cx="2738213" cy="5486400"/>
          </a:xfrm>
          <a:prstGeom prst="rect">
            <a:avLst/>
          </a:prstGeom>
        </p:spPr>
      </p:pic>
    </p:spTree>
    <p:extLst>
      <p:ext uri="{BB962C8B-B14F-4D97-AF65-F5344CB8AC3E}">
        <p14:creationId xmlns="" xmlns:p14="http://schemas.microsoft.com/office/powerpoint/2010/main" val="2136862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634082"/>
          </a:xfrm>
        </p:spPr>
        <p:txBody>
          <a:bodyPr>
            <a:normAutofit fontScale="90000"/>
          </a:bodyPr>
          <a:lstStyle/>
          <a:p>
            <a:r>
              <a:rPr lang="it-IT" dirty="0" smtClean="0">
                <a:latin typeface="Georgia" pitchFamily="18" charset="0"/>
              </a:rPr>
              <a:t>Luigi XIV</a:t>
            </a:r>
            <a:endParaRPr lang="it-IT" dirty="0">
              <a:latin typeface="Georgia" pitchFamily="18" charset="0"/>
            </a:endParaRPr>
          </a:p>
        </p:txBody>
      </p:sp>
      <p:sp>
        <p:nvSpPr>
          <p:cNvPr id="3" name="Segnaposto contenuto 2"/>
          <p:cNvSpPr>
            <a:spLocks noGrp="1"/>
          </p:cNvSpPr>
          <p:nvPr>
            <p:ph idx="1"/>
          </p:nvPr>
        </p:nvSpPr>
        <p:spPr>
          <a:xfrm>
            <a:off x="251520" y="1124744"/>
            <a:ext cx="8568952" cy="5328592"/>
          </a:xfrm>
        </p:spPr>
        <p:txBody>
          <a:bodyPr>
            <a:normAutofit fontScale="92500" lnSpcReduction="10000"/>
          </a:bodyPr>
          <a:lstStyle/>
          <a:p>
            <a:r>
              <a:rPr lang="it-IT" dirty="0" smtClean="0">
                <a:latin typeface="Georgia" pitchFamily="18" charset="0"/>
              </a:rPr>
              <a:t>la figura di Luigi 14 è una figura centrale dell'Europa del 17º secolo e per l'Europa dell'età moderna.</a:t>
            </a:r>
          </a:p>
          <a:p>
            <a:r>
              <a:rPr lang="it-IT" dirty="0" smtClean="0">
                <a:latin typeface="Georgia" pitchFamily="18" charset="0"/>
              </a:rPr>
              <a:t>Figlio e marito di Asburgo perseguirà il sogno di sostituire l'egemonia francese sull'Europa a quella dell'asse </a:t>
            </a:r>
            <a:r>
              <a:rPr lang="it-IT" dirty="0" err="1" smtClean="0">
                <a:latin typeface="Georgia" pitchFamily="18" charset="0"/>
              </a:rPr>
              <a:t>Madrid-Vienna</a:t>
            </a:r>
            <a:r>
              <a:rPr lang="it-IT" dirty="0" smtClean="0">
                <a:latin typeface="Georgia" pitchFamily="18" charset="0"/>
              </a:rPr>
              <a:t>, durata fino alla prima metà del XVII secolo. </a:t>
            </a:r>
          </a:p>
          <a:p>
            <a:r>
              <a:rPr lang="it-IT" dirty="0" smtClean="0">
                <a:latin typeface="Georgia" pitchFamily="18" charset="0"/>
              </a:rPr>
              <a:t>ministro plenipotenziario: cardinale di origine italiana il cardinale Giulio </a:t>
            </a:r>
            <a:r>
              <a:rPr lang="it-IT" dirty="0" err="1" smtClean="0">
                <a:latin typeface="Georgia" pitchFamily="18" charset="0"/>
              </a:rPr>
              <a:t>Mazzarino</a:t>
            </a:r>
            <a:r>
              <a:rPr lang="it-IT" dirty="0" smtClean="0">
                <a:latin typeface="Georgia" pitchFamily="18" charset="0"/>
              </a:rPr>
              <a:t> che fu uno </a:t>
            </a:r>
            <a:r>
              <a:rPr lang="it-IT" dirty="0" smtClean="0">
                <a:latin typeface="Georgia" pitchFamily="18" charset="0"/>
              </a:rPr>
              <a:t>dei pochi casi di ministro plenipotenziario che non viene estromesso dal potere dal sovrano in persona. </a:t>
            </a:r>
          </a:p>
          <a:p>
            <a:endParaRPr lang="it-IT"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188640"/>
            <a:ext cx="8229600" cy="648072"/>
          </a:xfrm>
        </p:spPr>
        <p:txBody>
          <a:bodyPr>
            <a:normAutofit fontScale="90000"/>
          </a:bodyPr>
          <a:lstStyle/>
          <a:p>
            <a:r>
              <a:rPr lang="it-IT" dirty="0" smtClean="0">
                <a:latin typeface="Georgia" pitchFamily="18" charset="0"/>
              </a:rPr>
              <a:t>LUIGI XIV BORBONE</a:t>
            </a:r>
            <a:endParaRPr lang="it-IT" dirty="0">
              <a:latin typeface="Georgia" pitchFamily="18" charset="0"/>
            </a:endParaRPr>
          </a:p>
        </p:txBody>
      </p:sp>
      <p:pic>
        <p:nvPicPr>
          <p:cNvPr id="4" name="Segnaposto contenuto 3" descr="Louis_XIV_of_France.jpg"/>
          <p:cNvPicPr>
            <a:picLocks noGrp="1" noChangeAspect="1"/>
          </p:cNvPicPr>
          <p:nvPr>
            <p:ph idx="1"/>
          </p:nvPr>
        </p:nvPicPr>
        <p:blipFill>
          <a:blip r:embed="rId2" cstate="print"/>
          <a:stretch>
            <a:fillRect/>
          </a:stretch>
        </p:blipFill>
        <p:spPr>
          <a:xfrm>
            <a:off x="2555776" y="931403"/>
            <a:ext cx="4104456" cy="5833457"/>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latin typeface="Georgia" pitchFamily="18" charset="0"/>
              </a:rPr>
              <a:t>Ministri francesi</a:t>
            </a:r>
            <a:endParaRPr lang="it-IT" dirty="0">
              <a:latin typeface="Georgia" pitchFamily="18" charset="0"/>
            </a:endParaRPr>
          </a:p>
        </p:txBody>
      </p:sp>
      <p:sp>
        <p:nvSpPr>
          <p:cNvPr id="3" name="Segnaposto contenuto 2"/>
          <p:cNvSpPr>
            <a:spLocks noGrp="1"/>
          </p:cNvSpPr>
          <p:nvPr>
            <p:ph idx="1"/>
          </p:nvPr>
        </p:nvSpPr>
        <p:spPr/>
        <p:txBody>
          <a:bodyPr>
            <a:normAutofit fontScale="92500" lnSpcReduction="10000"/>
          </a:bodyPr>
          <a:lstStyle/>
          <a:p>
            <a:pPr>
              <a:buNone/>
            </a:pPr>
            <a:r>
              <a:rPr lang="it-IT" dirty="0" smtClean="0">
                <a:latin typeface="Georgia" pitchFamily="18" charset="0"/>
              </a:rPr>
              <a:t>Testamento 1661: </a:t>
            </a:r>
            <a:endParaRPr lang="it-IT" dirty="0" smtClean="0">
              <a:latin typeface="Georgia" pitchFamily="18" charset="0"/>
            </a:endParaRPr>
          </a:p>
          <a:p>
            <a:pPr>
              <a:buNone/>
            </a:pPr>
            <a:r>
              <a:rPr lang="it-IT" dirty="0" smtClean="0">
                <a:latin typeface="Georgia" pitchFamily="18" charset="0"/>
              </a:rPr>
              <a:t>no </a:t>
            </a:r>
            <a:r>
              <a:rPr lang="it-IT" dirty="0" smtClean="0">
                <a:latin typeface="Georgia" pitchFamily="18" charset="0"/>
              </a:rPr>
              <a:t>ministri plenipotenziari al </a:t>
            </a:r>
            <a:r>
              <a:rPr lang="it-IT" dirty="0" err="1" smtClean="0">
                <a:latin typeface="Georgia" pitchFamily="18" charset="0"/>
              </a:rPr>
              <a:t>governo---</a:t>
            </a:r>
            <a:r>
              <a:rPr lang="it-IT" dirty="0" smtClean="0">
                <a:latin typeface="Georgia" pitchFamily="18" charset="0"/>
              </a:rPr>
              <a:t> rivoluzione </a:t>
            </a:r>
            <a:r>
              <a:rPr lang="it-IT" dirty="0" smtClean="0">
                <a:latin typeface="Georgia" pitchFamily="18" charset="0"/>
              </a:rPr>
              <a:t>monarchica</a:t>
            </a:r>
          </a:p>
          <a:p>
            <a:pPr>
              <a:buNone/>
            </a:pPr>
            <a:r>
              <a:rPr lang="it-IT" dirty="0" smtClean="0">
                <a:latin typeface="Georgia" pitchFamily="18" charset="0"/>
              </a:rPr>
              <a:t>il </a:t>
            </a:r>
            <a:r>
              <a:rPr lang="it-IT" dirty="0" smtClean="0">
                <a:latin typeface="Georgia" pitchFamily="18" charset="0"/>
              </a:rPr>
              <a:t>paradosso è tale proprio perché Luigi 14 a partire da quel momento non solo rinuncia </a:t>
            </a:r>
            <a:r>
              <a:rPr lang="it-IT" dirty="0" smtClean="0">
                <a:latin typeface="Georgia" pitchFamily="18" charset="0"/>
              </a:rPr>
              <a:t> egli </a:t>
            </a:r>
            <a:r>
              <a:rPr lang="it-IT" dirty="0" smtClean="0">
                <a:latin typeface="Georgia" pitchFamily="18" charset="0"/>
              </a:rPr>
              <a:t>stesso ad avvalersi delle competenze di un ministro ma propugna per </a:t>
            </a:r>
            <a:r>
              <a:rPr lang="it-IT" dirty="0" smtClean="0">
                <a:latin typeface="Georgia" pitchFamily="18" charset="0"/>
              </a:rPr>
              <a:t>l'intera </a:t>
            </a:r>
            <a:r>
              <a:rPr lang="it-IT" dirty="0" smtClean="0">
                <a:latin typeface="Georgia" pitchFamily="18" charset="0"/>
              </a:rPr>
              <a:t>Europa l'idea che chi si </a:t>
            </a:r>
            <a:r>
              <a:rPr lang="it-IT" dirty="0" smtClean="0">
                <a:latin typeface="Georgia" pitchFamily="18" charset="0"/>
              </a:rPr>
              <a:t>avvalga </a:t>
            </a:r>
            <a:r>
              <a:rPr lang="it-IT" dirty="0" smtClean="0">
                <a:latin typeface="Georgia" pitchFamily="18" charset="0"/>
              </a:rPr>
              <a:t>di tali figure realizza un governo dispotico come nel caso della </a:t>
            </a:r>
            <a:r>
              <a:rPr lang="it-IT" dirty="0" err="1" smtClean="0">
                <a:latin typeface="Georgia" pitchFamily="18" charset="0"/>
              </a:rPr>
              <a:t>Moscovia</a:t>
            </a:r>
            <a:r>
              <a:rPr lang="it-IT" dirty="0" smtClean="0">
                <a:latin typeface="Georgia" pitchFamily="18" charset="0"/>
              </a:rPr>
              <a:t> o dell'impero ottomano.</a:t>
            </a:r>
          </a:p>
          <a:p>
            <a:pPr>
              <a:buNone/>
            </a:pPr>
            <a:endParaRPr lang="it-IT"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490066"/>
          </a:xfrm>
        </p:spPr>
        <p:txBody>
          <a:bodyPr>
            <a:normAutofit fontScale="90000"/>
          </a:bodyPr>
          <a:lstStyle/>
          <a:p>
            <a:r>
              <a:rPr lang="it-IT" dirty="0" smtClean="0">
                <a:latin typeface="Georgia" pitchFamily="18" charset="0"/>
              </a:rPr>
              <a:t>Da </a:t>
            </a:r>
            <a:r>
              <a:rPr lang="it-IT" dirty="0" err="1" smtClean="0">
                <a:latin typeface="Georgia" pitchFamily="18" charset="0"/>
              </a:rPr>
              <a:t>Fouquet</a:t>
            </a:r>
            <a:r>
              <a:rPr lang="it-IT" dirty="0" smtClean="0">
                <a:latin typeface="Georgia" pitchFamily="18" charset="0"/>
              </a:rPr>
              <a:t> a </a:t>
            </a:r>
            <a:r>
              <a:rPr lang="it-IT" dirty="0" err="1" smtClean="0">
                <a:latin typeface="Georgia" pitchFamily="18" charset="0"/>
              </a:rPr>
              <a:t>Colbert</a:t>
            </a:r>
            <a:endParaRPr lang="it-IT" dirty="0">
              <a:latin typeface="Georgia" pitchFamily="18" charset="0"/>
            </a:endParaRPr>
          </a:p>
        </p:txBody>
      </p:sp>
      <p:sp>
        <p:nvSpPr>
          <p:cNvPr id="3" name="Segnaposto contenuto 2"/>
          <p:cNvSpPr>
            <a:spLocks noGrp="1"/>
          </p:cNvSpPr>
          <p:nvPr>
            <p:ph idx="1"/>
          </p:nvPr>
        </p:nvSpPr>
        <p:spPr>
          <a:xfrm>
            <a:off x="323528" y="980728"/>
            <a:ext cx="8424936" cy="5544616"/>
          </a:xfrm>
        </p:spPr>
        <p:txBody>
          <a:bodyPr>
            <a:normAutofit fontScale="85000" lnSpcReduction="10000"/>
          </a:bodyPr>
          <a:lstStyle/>
          <a:p>
            <a:pPr>
              <a:buNone/>
            </a:pPr>
            <a:r>
              <a:rPr lang="it-IT" dirty="0" smtClean="0">
                <a:latin typeface="Georgia" pitchFamily="18" charset="0"/>
              </a:rPr>
              <a:t>Ci sarà il caso del ministro del sovrintendente delle finanze Nicolas </a:t>
            </a:r>
            <a:r>
              <a:rPr lang="it-IT" dirty="0" err="1" smtClean="0">
                <a:latin typeface="Georgia" pitchFamily="18" charset="0"/>
              </a:rPr>
              <a:t>Fouquet</a:t>
            </a:r>
            <a:r>
              <a:rPr lang="it-IT" dirty="0" smtClean="0">
                <a:latin typeface="Georgia" pitchFamily="18" charset="0"/>
              </a:rPr>
              <a:t>: una figura estremamente interessante e poco conosciuta che aspirava a ruolo di ministro plenipotenziario che venne abilmente esautorato da </a:t>
            </a:r>
            <a:r>
              <a:rPr lang="it-IT" dirty="0" err="1" smtClean="0">
                <a:latin typeface="Georgia" pitchFamily="18" charset="0"/>
              </a:rPr>
              <a:t>Colbert</a:t>
            </a:r>
            <a:r>
              <a:rPr lang="it-IT" dirty="0" smtClean="0">
                <a:latin typeface="Georgia" pitchFamily="18" charset="0"/>
              </a:rPr>
              <a:t> che aveva </a:t>
            </a:r>
            <a:r>
              <a:rPr lang="it-IT" dirty="0" smtClean="0">
                <a:latin typeface="Georgia" pitchFamily="18" charset="0"/>
              </a:rPr>
              <a:t>mire </a:t>
            </a:r>
            <a:r>
              <a:rPr lang="it-IT" dirty="0" smtClean="0">
                <a:latin typeface="Georgia" pitchFamily="18" charset="0"/>
              </a:rPr>
              <a:t>ben precise. </a:t>
            </a:r>
            <a:endParaRPr lang="it-IT" dirty="0" smtClean="0">
              <a:latin typeface="Georgia" pitchFamily="18" charset="0"/>
            </a:endParaRPr>
          </a:p>
          <a:p>
            <a:pPr>
              <a:buNone/>
            </a:pPr>
            <a:r>
              <a:rPr lang="it-IT" dirty="0" err="1" smtClean="0">
                <a:latin typeface="Georgia" pitchFamily="18" charset="0"/>
              </a:rPr>
              <a:t>Fouquet</a:t>
            </a:r>
            <a:r>
              <a:rPr lang="it-IT" dirty="0" smtClean="0">
                <a:latin typeface="Georgia" pitchFamily="18" charset="0"/>
              </a:rPr>
              <a:t> </a:t>
            </a:r>
            <a:r>
              <a:rPr lang="it-IT" dirty="0" smtClean="0">
                <a:latin typeface="Georgia" pitchFamily="18" charset="0"/>
              </a:rPr>
              <a:t>commise </a:t>
            </a:r>
            <a:r>
              <a:rPr lang="it-IT" dirty="0" smtClean="0">
                <a:latin typeface="Georgia" pitchFamily="18" charset="0"/>
              </a:rPr>
              <a:t>l'ingenuità </a:t>
            </a:r>
            <a:r>
              <a:rPr lang="it-IT" dirty="0" smtClean="0">
                <a:latin typeface="Georgia" pitchFamily="18" charset="0"/>
              </a:rPr>
              <a:t>di far ingelosire Luigi 14 per il suo ruolo di fine mecenate e raffinato amante delle arti a tal punto da superare il sovrano stesso. </a:t>
            </a:r>
            <a:endParaRPr lang="it-IT" dirty="0" smtClean="0">
              <a:latin typeface="Georgia" pitchFamily="18" charset="0"/>
            </a:endParaRPr>
          </a:p>
          <a:p>
            <a:pPr>
              <a:buNone/>
            </a:pPr>
            <a:r>
              <a:rPr lang="it-IT" dirty="0" err="1" smtClean="0">
                <a:latin typeface="Georgia" pitchFamily="18" charset="0"/>
              </a:rPr>
              <a:t>Colbert</a:t>
            </a:r>
            <a:r>
              <a:rPr lang="it-IT" dirty="0" smtClean="0">
                <a:latin typeface="Georgia" pitchFamily="18" charset="0"/>
              </a:rPr>
              <a:t> </a:t>
            </a:r>
            <a:r>
              <a:rPr lang="it-IT" dirty="0" smtClean="0">
                <a:latin typeface="Georgia" pitchFamily="18" charset="0"/>
              </a:rPr>
              <a:t>fu sotto questo e tanti altri profili decisamente più astuto </a:t>
            </a:r>
            <a:r>
              <a:rPr lang="it-IT" dirty="0" smtClean="0">
                <a:latin typeface="Georgia" pitchFamily="18" charset="0"/>
              </a:rPr>
              <a:t>e diventerà un punto di riferimento essenziale per le scelte </a:t>
            </a:r>
            <a:r>
              <a:rPr lang="it-IT" dirty="0" smtClean="0">
                <a:latin typeface="Georgia" pitchFamily="18" charset="0"/>
              </a:rPr>
              <a:t>di politica economica e legate al suo governo sulla Francia.</a:t>
            </a:r>
          </a:p>
          <a:p>
            <a:pPr>
              <a:buNone/>
            </a:pPr>
            <a:endParaRPr lang="it-IT"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778098"/>
          </a:xfrm>
        </p:spPr>
        <p:txBody>
          <a:bodyPr/>
          <a:lstStyle/>
          <a:p>
            <a:r>
              <a:rPr lang="it-IT" dirty="0" smtClean="0">
                <a:latin typeface="Georgia" pitchFamily="18" charset="0"/>
              </a:rPr>
              <a:t>Politica interna</a:t>
            </a:r>
            <a:endParaRPr lang="it-IT" dirty="0">
              <a:latin typeface="Georgia" pitchFamily="18" charset="0"/>
            </a:endParaRPr>
          </a:p>
        </p:txBody>
      </p:sp>
      <p:sp>
        <p:nvSpPr>
          <p:cNvPr id="3" name="Segnaposto contenuto 2"/>
          <p:cNvSpPr>
            <a:spLocks noGrp="1"/>
          </p:cNvSpPr>
          <p:nvPr>
            <p:ph idx="1"/>
          </p:nvPr>
        </p:nvSpPr>
        <p:spPr>
          <a:xfrm>
            <a:off x="251520" y="1052736"/>
            <a:ext cx="8640960" cy="5544616"/>
          </a:xfrm>
        </p:spPr>
        <p:txBody>
          <a:bodyPr>
            <a:normAutofit fontScale="77500" lnSpcReduction="20000"/>
          </a:bodyPr>
          <a:lstStyle/>
          <a:p>
            <a:r>
              <a:rPr lang="it-IT" dirty="0" smtClean="0">
                <a:latin typeface="Georgia" pitchFamily="18" charset="0"/>
              </a:rPr>
              <a:t>politica </a:t>
            </a:r>
            <a:r>
              <a:rPr lang="it-IT" b="1" dirty="0" smtClean="0">
                <a:latin typeface="Georgia" pitchFamily="18" charset="0"/>
              </a:rPr>
              <a:t>economico </a:t>
            </a:r>
            <a:r>
              <a:rPr lang="it-IT" b="1" dirty="0" smtClean="0">
                <a:latin typeface="Georgia" pitchFamily="18" charset="0"/>
              </a:rPr>
              <a:t>commerciale</a:t>
            </a:r>
            <a:r>
              <a:rPr lang="it-IT" dirty="0" smtClean="0">
                <a:latin typeface="Georgia" pitchFamily="18" charset="0"/>
              </a:rPr>
              <a:t>, il </a:t>
            </a:r>
            <a:r>
              <a:rPr lang="it-IT" dirty="0" smtClean="0">
                <a:latin typeface="Georgia" pitchFamily="18" charset="0"/>
              </a:rPr>
              <a:t>mercantilismo promosso da </a:t>
            </a:r>
            <a:r>
              <a:rPr lang="it-IT" dirty="0" err="1" smtClean="0">
                <a:latin typeface="Georgia" pitchFamily="18" charset="0"/>
              </a:rPr>
              <a:t>Colbert</a:t>
            </a:r>
            <a:r>
              <a:rPr lang="it-IT" dirty="0" smtClean="0">
                <a:latin typeface="Georgia" pitchFamily="18" charset="0"/>
              </a:rPr>
              <a:t>: </a:t>
            </a:r>
            <a:r>
              <a:rPr lang="it-IT" u="sng" dirty="0" smtClean="0">
                <a:latin typeface="Georgia" pitchFamily="18" charset="0"/>
              </a:rPr>
              <a:t>cos'è </a:t>
            </a:r>
            <a:r>
              <a:rPr lang="it-IT" u="sng" dirty="0" smtClean="0">
                <a:latin typeface="Georgia" pitchFamily="18" charset="0"/>
              </a:rPr>
              <a:t>il mercantilismo</a:t>
            </a:r>
            <a:r>
              <a:rPr lang="it-IT" dirty="0" smtClean="0">
                <a:latin typeface="Georgia" pitchFamily="18" charset="0"/>
              </a:rPr>
              <a:t>? </a:t>
            </a:r>
          </a:p>
          <a:p>
            <a:r>
              <a:rPr lang="it-IT" dirty="0" smtClean="0">
                <a:latin typeface="Georgia" pitchFamily="18" charset="0"/>
              </a:rPr>
              <a:t>la </a:t>
            </a:r>
            <a:r>
              <a:rPr lang="it-IT" b="1" dirty="0" smtClean="0">
                <a:latin typeface="Georgia" pitchFamily="18" charset="0"/>
              </a:rPr>
              <a:t>politica religiosa</a:t>
            </a:r>
            <a:r>
              <a:rPr lang="it-IT" dirty="0" smtClean="0">
                <a:latin typeface="Georgia" pitchFamily="18" charset="0"/>
              </a:rPr>
              <a:t>: nel 1685 venne revocato l'editto di Nantes: </a:t>
            </a:r>
            <a:r>
              <a:rPr lang="it-IT" dirty="0" smtClean="0">
                <a:latin typeface="Georgia" pitchFamily="18" charset="0"/>
              </a:rPr>
              <a:t>Luigi emanò </a:t>
            </a:r>
            <a:r>
              <a:rPr lang="it-IT" dirty="0" smtClean="0">
                <a:latin typeface="Georgia" pitchFamily="18" charset="0"/>
              </a:rPr>
              <a:t>l'editto di Fontainebleau che negava sostanzialmente la tolleranza religiosa agli ugonotti negando loro l'accesso </a:t>
            </a:r>
            <a:r>
              <a:rPr lang="it-IT" dirty="0" smtClean="0">
                <a:latin typeface="Georgia" pitchFamily="18" charset="0"/>
              </a:rPr>
              <a:t>alle </a:t>
            </a:r>
            <a:r>
              <a:rPr lang="it-IT" dirty="0" smtClean="0">
                <a:latin typeface="Georgia" pitchFamily="18" charset="0"/>
              </a:rPr>
              <a:t>più alte cariche dello Stato e con un chiaro intento di protezione della Chiesa francese, la chiesa gallicana. L'idea di Luigi 14 era </a:t>
            </a:r>
            <a:r>
              <a:rPr lang="it-IT" dirty="0" smtClean="0">
                <a:latin typeface="Georgia" pitchFamily="18" charset="0"/>
              </a:rPr>
              <a:t>quella </a:t>
            </a:r>
            <a:r>
              <a:rPr lang="it-IT" dirty="0" smtClean="0">
                <a:latin typeface="Georgia" pitchFamily="18" charset="0"/>
              </a:rPr>
              <a:t>di dare vita a una chiesa statale ispirata al modello inglese che stesse sotto le sue scelte: anche da qui scaturirono una serie di attriti con </a:t>
            </a:r>
            <a:r>
              <a:rPr lang="it-IT" dirty="0" smtClean="0">
                <a:latin typeface="Georgia" pitchFamily="18" charset="0"/>
              </a:rPr>
              <a:t>Roma che lo dissuasero dal progetto iniziale.</a:t>
            </a:r>
            <a:endParaRPr lang="it-IT" dirty="0" smtClean="0">
              <a:latin typeface="Georgia" pitchFamily="18" charset="0"/>
            </a:endParaRPr>
          </a:p>
          <a:p>
            <a:r>
              <a:rPr lang="it-IT" dirty="0" smtClean="0">
                <a:latin typeface="Georgia" pitchFamily="18" charset="0"/>
              </a:rPr>
              <a:t>Richelieu </a:t>
            </a:r>
            <a:r>
              <a:rPr lang="it-IT" dirty="0" smtClean="0">
                <a:latin typeface="Georgia" pitchFamily="18" charset="0"/>
              </a:rPr>
              <a:t>e </a:t>
            </a:r>
            <a:r>
              <a:rPr lang="it-IT" dirty="0" err="1" smtClean="0">
                <a:latin typeface="Georgia" pitchFamily="18" charset="0"/>
              </a:rPr>
              <a:t>Mazzarino</a:t>
            </a:r>
            <a:r>
              <a:rPr lang="it-IT" dirty="0" smtClean="0">
                <a:latin typeface="Georgia" pitchFamily="18" charset="0"/>
              </a:rPr>
              <a:t>: fautori dell’assolutismo </a:t>
            </a:r>
            <a:r>
              <a:rPr lang="it-IT" dirty="0" smtClean="0">
                <a:latin typeface="Georgia" pitchFamily="18" charset="0"/>
              </a:rPr>
              <a:t>monarchico ma Luigi </a:t>
            </a:r>
            <a:r>
              <a:rPr lang="it-IT" dirty="0" smtClean="0">
                <a:latin typeface="Georgia" pitchFamily="18" charset="0"/>
              </a:rPr>
              <a:t>XIV governa </a:t>
            </a:r>
            <a:r>
              <a:rPr lang="it-IT" dirty="0" smtClean="0">
                <a:latin typeface="Georgia" pitchFamily="18" charset="0"/>
              </a:rPr>
              <a:t>solo dal 1661: </a:t>
            </a:r>
            <a:r>
              <a:rPr lang="it-IT" dirty="0" smtClean="0">
                <a:latin typeface="Georgia" pitchFamily="18" charset="0"/>
              </a:rPr>
              <a:t>danni del sistema a fazione unica </a:t>
            </a:r>
            <a:r>
              <a:rPr lang="it-IT" dirty="0" err="1" smtClean="0">
                <a:latin typeface="Georgia" pitchFamily="18" charset="0"/>
              </a:rPr>
              <a:t>---</a:t>
            </a:r>
            <a:r>
              <a:rPr lang="it-IT" dirty="0" smtClean="0">
                <a:latin typeface="Georgia" pitchFamily="18" charset="0"/>
              </a:rPr>
              <a:t> </a:t>
            </a:r>
            <a:r>
              <a:rPr lang="it-IT" b="1" dirty="0" smtClean="0">
                <a:latin typeface="Georgia" pitchFamily="18" charset="0"/>
              </a:rPr>
              <a:t>Versailles e l’imbrigliamento della nobiltà mediante la prospettiva di accesso al patronage</a:t>
            </a:r>
            <a:endParaRPr lang="it-IT" dirty="0" smtClean="0">
              <a:latin typeface="Georgia" pitchFamily="18" charset="0"/>
            </a:endParaRPr>
          </a:p>
          <a:p>
            <a:pPr>
              <a:buNone/>
            </a:pPr>
            <a:endParaRPr lang="it-IT" dirty="0"/>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807</Words>
  <Application>Microsoft Office PowerPoint</Application>
  <PresentationFormat>Presentazione su schermo (4:3)</PresentationFormat>
  <Paragraphs>71</Paragraphs>
  <Slides>16</Slides>
  <Notes>0</Notes>
  <HiddenSlides>0</HiddenSlides>
  <MMClips>0</MMClips>
  <ScaleCrop>false</ScaleCrop>
  <HeadingPairs>
    <vt:vector size="4" baseType="variant">
      <vt:variant>
        <vt:lpstr>Tema</vt:lpstr>
      </vt:variant>
      <vt:variant>
        <vt:i4>1</vt:i4>
      </vt:variant>
      <vt:variant>
        <vt:lpstr>Titoli diapositive</vt:lpstr>
      </vt:variant>
      <vt:variant>
        <vt:i4>16</vt:i4>
      </vt:variant>
    </vt:vector>
  </HeadingPairs>
  <TitlesOfParts>
    <vt:vector size="17" baseType="lpstr">
      <vt:lpstr>Tema di Office</vt:lpstr>
      <vt:lpstr>Francia XVII secolo</vt:lpstr>
      <vt:lpstr> Maria e Richelieu </vt:lpstr>
      <vt:lpstr>Francia di Luigi XIII</vt:lpstr>
      <vt:lpstr>Diapositiva 4</vt:lpstr>
      <vt:lpstr>Luigi XIV</vt:lpstr>
      <vt:lpstr>LUIGI XIV BORBONE</vt:lpstr>
      <vt:lpstr>Ministri francesi</vt:lpstr>
      <vt:lpstr>Da Fouquet a Colbert</vt:lpstr>
      <vt:lpstr>Politica interna</vt:lpstr>
      <vt:lpstr>Politica estera</vt:lpstr>
      <vt:lpstr>Non solo…</vt:lpstr>
      <vt:lpstr>Glorious revolution – guerra di successione spagnola</vt:lpstr>
      <vt:lpstr>Ricapitoliamo</vt:lpstr>
      <vt:lpstr> </vt:lpstr>
      <vt:lpstr> COSTI: </vt:lpstr>
      <vt:lpstr> Re cristianissimo: il controllo del sacro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Francia XVII secolo</dc:title>
  <dc:creator>Rafaella Pilo</dc:creator>
  <cp:lastModifiedBy>Rafaella Pilo</cp:lastModifiedBy>
  <cp:revision>7</cp:revision>
  <dcterms:created xsi:type="dcterms:W3CDTF">2022-11-05T07:28:43Z</dcterms:created>
  <dcterms:modified xsi:type="dcterms:W3CDTF">2022-11-07T08:36:48Z</dcterms:modified>
</cp:coreProperties>
</file>