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8" r:id="rId10"/>
    <p:sldId id="263" r:id="rId11"/>
    <p:sldId id="269" r:id="rId12"/>
    <p:sldId id="264" r:id="rId13"/>
    <p:sldId id="270" r:id="rId14"/>
    <p:sldId id="265" r:id="rId15"/>
    <p:sldId id="271" r:id="rId16"/>
    <p:sldId id="266" r:id="rId17"/>
    <p:sldId id="272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9208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Inghilterra XVII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352928" cy="5472608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Chiesa anglicana dal 1534</a:t>
            </a:r>
          </a:p>
          <a:p>
            <a:pPr algn="just"/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Massiccia e radicata p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resenza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calvinista (puritana)</a:t>
            </a:r>
          </a:p>
          <a:p>
            <a:pPr algn="just"/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1603: muore Elisabetta I senza eredi</a:t>
            </a:r>
          </a:p>
          <a:p>
            <a:pPr algn="just"/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Cambio dinastico: dai </a:t>
            </a: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Tudor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agli </a:t>
            </a: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Stuart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Processo </a:t>
            </a:r>
            <a:r>
              <a:rPr lang="it-IT" dirty="0" smtClean="0">
                <a:latin typeface="Georgia" pitchFamily="18" charset="0"/>
              </a:rPr>
              <a:t>di riforme interrotto l’11 novembre 1647 dalla fuga di Carlo I</a:t>
            </a:r>
            <a:br>
              <a:rPr lang="it-IT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3600" dirty="0" smtClean="0">
                <a:latin typeface="Georgia" pitchFamily="18" charset="0"/>
              </a:rPr>
              <a:t>Un reggimento dell’esercito purga il </a:t>
            </a:r>
            <a:r>
              <a:rPr lang="it-IT" sz="3600" dirty="0" smtClean="0">
                <a:latin typeface="Georgia" pitchFamily="18" charset="0"/>
              </a:rPr>
              <a:t>Parlamento </a:t>
            </a:r>
            <a:r>
              <a:rPr lang="it-IT" sz="3600" dirty="0" smtClean="0">
                <a:latin typeface="Georgia" pitchFamily="18" charset="0"/>
              </a:rPr>
              <a:t>degli elementi più conservatori (</a:t>
            </a:r>
            <a:r>
              <a:rPr lang="it-IT" sz="3600" i="1" dirty="0" err="1" smtClean="0">
                <a:latin typeface="Georgia" pitchFamily="18" charset="0"/>
              </a:rPr>
              <a:t>rump</a:t>
            </a:r>
            <a:r>
              <a:rPr lang="it-IT" sz="3600" i="1" dirty="0" smtClean="0">
                <a:latin typeface="Georgia" pitchFamily="18" charset="0"/>
              </a:rPr>
              <a:t> </a:t>
            </a:r>
            <a:r>
              <a:rPr lang="it-IT" sz="3600" i="1" dirty="0" err="1" smtClean="0">
                <a:latin typeface="Georgia" pitchFamily="18" charset="0"/>
              </a:rPr>
              <a:t>parliament</a:t>
            </a:r>
            <a:r>
              <a:rPr lang="it-IT" sz="3600" dirty="0" smtClean="0">
                <a:latin typeface="Georgia" pitchFamily="18" charset="0"/>
              </a:rPr>
              <a:t>) 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smtClean="0">
                <a:latin typeface="Georgia" pitchFamily="18" charset="0"/>
              </a:rPr>
              <a:t>e conferisce il potere di </a:t>
            </a:r>
            <a:r>
              <a:rPr lang="it-IT" sz="3600" dirty="0" smtClean="0">
                <a:latin typeface="Georgia" pitchFamily="18" charset="0"/>
              </a:rPr>
              <a:t>processare </a:t>
            </a:r>
            <a:r>
              <a:rPr lang="it-IT" sz="3600" dirty="0" smtClean="0">
                <a:latin typeface="Georgia" pitchFamily="18" charset="0"/>
              </a:rPr>
              <a:t>il </a:t>
            </a:r>
            <a:r>
              <a:rPr lang="it-IT" sz="3600" dirty="0" smtClean="0">
                <a:latin typeface="Georgia" pitchFamily="18" charset="0"/>
              </a:rPr>
              <a:t>re. Il P. condanna </a:t>
            </a:r>
            <a:r>
              <a:rPr lang="it-IT" sz="3600" dirty="0" smtClean="0">
                <a:latin typeface="Georgia" pitchFamily="18" charset="0"/>
              </a:rPr>
              <a:t>a </a:t>
            </a:r>
            <a:r>
              <a:rPr lang="it-IT" sz="3600" dirty="0" smtClean="0">
                <a:latin typeface="Georgia" pitchFamily="18" charset="0"/>
              </a:rPr>
              <a:t>morte Carlo I </a:t>
            </a:r>
            <a:r>
              <a:rPr lang="it-IT" sz="3600" dirty="0" smtClean="0">
                <a:latin typeface="Georgia" pitchFamily="18" charset="0"/>
              </a:rPr>
              <a:t>per decapitazione: il 30 gennaio </a:t>
            </a:r>
            <a:r>
              <a:rPr lang="it-IT" sz="3600" dirty="0" smtClean="0">
                <a:latin typeface="Georgia" pitchFamily="18" charset="0"/>
              </a:rPr>
              <a:t>1649.</a:t>
            </a:r>
          </a:p>
          <a:p>
            <a:pPr algn="just"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Dalla monarchia al </a:t>
            </a:r>
            <a:r>
              <a:rPr lang="it-IT" dirty="0" err="1" smtClean="0">
                <a:latin typeface="Georgia" pitchFamily="18" charset="0"/>
              </a:rPr>
              <a:t>Commowealth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it-IT" sz="3600" dirty="0" smtClean="0">
                <a:latin typeface="Georgia" pitchFamily="18" charset="0"/>
              </a:rPr>
              <a:t>V</a:t>
            </a:r>
            <a:r>
              <a:rPr lang="it-IT" sz="3600" dirty="0" smtClean="0">
                <a:latin typeface="Georgia" pitchFamily="18" charset="0"/>
              </a:rPr>
              <a:t>iene </a:t>
            </a:r>
            <a:r>
              <a:rPr lang="it-IT" sz="3600" dirty="0" smtClean="0">
                <a:latin typeface="Georgia" pitchFamily="18" charset="0"/>
              </a:rPr>
              <a:t>abolita la camera dei Lord e proclamata la </a:t>
            </a:r>
            <a:r>
              <a:rPr lang="it-IT" sz="3600" dirty="0" smtClean="0">
                <a:latin typeface="Georgia" pitchFamily="18" charset="0"/>
              </a:rPr>
              <a:t>Repubblica</a:t>
            </a:r>
            <a:r>
              <a:rPr lang="it-IT" sz="3600" dirty="0" smtClean="0">
                <a:latin typeface="Georgia" pitchFamily="18" charset="0"/>
              </a:rPr>
              <a:t>, il </a:t>
            </a:r>
            <a:r>
              <a:rPr lang="it-IT" sz="3600" dirty="0" smtClean="0">
                <a:latin typeface="Georgia" pitchFamily="18" charset="0"/>
              </a:rPr>
              <a:t>Commonwealth, </a:t>
            </a:r>
            <a:r>
              <a:rPr lang="it-IT" sz="3600" dirty="0" smtClean="0">
                <a:latin typeface="Georgia" pitchFamily="18" charset="0"/>
              </a:rPr>
              <a:t>che durerà per 20 anni con Oliver </a:t>
            </a:r>
            <a:r>
              <a:rPr lang="it-IT" sz="3600" dirty="0" err="1" smtClean="0">
                <a:latin typeface="Georgia" pitchFamily="18" charset="0"/>
              </a:rPr>
              <a:t>Cromwell</a:t>
            </a:r>
            <a:r>
              <a:rPr lang="it-IT" sz="3600" dirty="0" smtClean="0">
                <a:latin typeface="Georgia" pitchFamily="18" charset="0"/>
              </a:rPr>
              <a:t> come </a:t>
            </a:r>
            <a:r>
              <a:rPr lang="it-IT" sz="3600" b="1" dirty="0" smtClean="0">
                <a:latin typeface="Georgia" pitchFamily="18" charset="0"/>
              </a:rPr>
              <a:t>Lord protettore </a:t>
            </a:r>
            <a:r>
              <a:rPr lang="it-IT" sz="3600" dirty="0" smtClean="0">
                <a:latin typeface="Georgia" pitchFamily="18" charset="0"/>
              </a:rPr>
              <a:t>fino al </a:t>
            </a:r>
            <a:r>
              <a:rPr lang="it-IT" sz="3600" dirty="0" smtClean="0">
                <a:latin typeface="Georgia" pitchFamily="18" charset="0"/>
              </a:rPr>
              <a:t>1658.</a:t>
            </a:r>
            <a:endParaRPr lang="it-IT" sz="3600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/>
              <a:t> 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Georgia" pitchFamily="18" charset="0"/>
              </a:rPr>
              <a:t/>
            </a:r>
            <a:br>
              <a:rPr lang="it-IT" sz="3600" dirty="0" smtClean="0">
                <a:latin typeface="Georgia" pitchFamily="18" charset="0"/>
              </a:rPr>
            </a:br>
            <a:r>
              <a:rPr lang="it-IT" sz="3600" dirty="0" smtClean="0">
                <a:latin typeface="Georgia" pitchFamily="18" charset="0"/>
              </a:rPr>
              <a:t>L’</a:t>
            </a:r>
            <a:r>
              <a:rPr lang="it-IT" sz="3600" dirty="0" err="1" smtClean="0">
                <a:latin typeface="Georgia" pitchFamily="18" charset="0"/>
              </a:rPr>
              <a:t>inghilterra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smtClean="0">
                <a:latin typeface="Georgia" pitchFamily="18" charset="0"/>
              </a:rPr>
              <a:t>repubblicana ( o dittatura </a:t>
            </a:r>
            <a:r>
              <a:rPr lang="it-IT" sz="3600" dirty="0" smtClean="0">
                <a:latin typeface="Georgia" pitchFamily="18" charset="0"/>
              </a:rPr>
              <a:t>militare?) </a:t>
            </a:r>
            <a:r>
              <a:rPr lang="it-IT" sz="3600" dirty="0" smtClean="0">
                <a:latin typeface="Georgia" pitchFamily="18" charset="0"/>
              </a:rPr>
              <a:t>di Oliver </a:t>
            </a:r>
            <a:r>
              <a:rPr lang="it-IT" sz="3600" dirty="0" err="1" smtClean="0">
                <a:latin typeface="Georgia" pitchFamily="18" charset="0"/>
              </a:rPr>
              <a:t>Cromwell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smtClean="0">
                <a:latin typeface="Georgia" pitchFamily="18" charset="0"/>
              </a:rPr>
              <a:t>è di fatto una </a:t>
            </a:r>
            <a:r>
              <a:rPr lang="it-IT" sz="3600" dirty="0" smtClean="0">
                <a:latin typeface="Georgia" pitchFamily="18" charset="0"/>
              </a:rPr>
              <a:t>repubblica parlamentare basata su </a:t>
            </a:r>
            <a:r>
              <a:rPr lang="it-IT" sz="3600" dirty="0" smtClean="0">
                <a:latin typeface="Georgia" pitchFamily="18" charset="0"/>
              </a:rPr>
              <a:t>un’oligarchia militare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O. </a:t>
            </a:r>
            <a:r>
              <a:rPr lang="it-IT" dirty="0" err="1" smtClean="0">
                <a:latin typeface="Georgia" pitchFamily="18" charset="0"/>
              </a:rPr>
              <a:t>Cromwell</a:t>
            </a:r>
            <a:r>
              <a:rPr lang="it-IT" dirty="0" smtClean="0">
                <a:latin typeface="Georgia" pitchFamily="18" charset="0"/>
              </a:rPr>
              <a:t>: parlamentare, militare (brutali repressioni in </a:t>
            </a:r>
            <a:r>
              <a:rPr lang="it-IT" dirty="0" smtClean="0">
                <a:latin typeface="Georgia" pitchFamily="18" charset="0"/>
              </a:rPr>
              <a:t>I</a:t>
            </a:r>
            <a:r>
              <a:rPr lang="it-IT" dirty="0" smtClean="0">
                <a:latin typeface="Georgia" pitchFamily="18" charset="0"/>
              </a:rPr>
              <a:t>rlanda </a:t>
            </a:r>
            <a:r>
              <a:rPr lang="it-IT" dirty="0" smtClean="0">
                <a:latin typeface="Georgia" pitchFamily="18" charset="0"/>
              </a:rPr>
              <a:t>cattolica e </a:t>
            </a:r>
            <a:r>
              <a:rPr lang="it-IT" dirty="0" smtClean="0">
                <a:latin typeface="Georgia" pitchFamily="18" charset="0"/>
              </a:rPr>
              <a:t>Scozia</a:t>
            </a:r>
            <a:r>
              <a:rPr lang="it-IT" dirty="0" smtClean="0">
                <a:latin typeface="Georgia" pitchFamily="18" charset="0"/>
              </a:rPr>
              <a:t>), puritano; politica estera: guerra </a:t>
            </a:r>
            <a:r>
              <a:rPr lang="it-IT" dirty="0" smtClean="0">
                <a:latin typeface="Georgia" pitchFamily="18" charset="0"/>
              </a:rPr>
              <a:t>all’Olanda </a:t>
            </a:r>
            <a:r>
              <a:rPr lang="it-IT" dirty="0" smtClean="0">
                <a:latin typeface="Georgia" pitchFamily="18" charset="0"/>
              </a:rPr>
              <a:t>e approfitta di Francia e Spagna in conflitto (1635-1659</a:t>
            </a:r>
            <a:r>
              <a:rPr lang="it-IT" dirty="0" smtClean="0">
                <a:latin typeface="Georgia" pitchFamily="18" charset="0"/>
              </a:rPr>
              <a:t>)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>“</a:t>
            </a:r>
            <a:r>
              <a:rPr lang="it-IT" b="1" dirty="0" err="1" smtClean="0">
                <a:latin typeface="Georgia" pitchFamily="18" charset="0"/>
              </a:rPr>
              <a:t>Glorious</a:t>
            </a:r>
            <a:r>
              <a:rPr lang="it-IT" b="1" dirty="0" smtClean="0">
                <a:latin typeface="Georgia" pitchFamily="18" charset="0"/>
              </a:rPr>
              <a:t> and </a:t>
            </a:r>
            <a:r>
              <a:rPr lang="it-IT" b="1" dirty="0" err="1" smtClean="0">
                <a:latin typeface="Georgia" pitchFamily="18" charset="0"/>
              </a:rPr>
              <a:t>pacific</a:t>
            </a:r>
            <a:r>
              <a:rPr lang="it-IT" b="1" dirty="0" smtClean="0">
                <a:latin typeface="Georgia" pitchFamily="18" charset="0"/>
              </a:rPr>
              <a:t>” </a:t>
            </a:r>
            <a:r>
              <a:rPr lang="it-IT" b="1" dirty="0" err="1" smtClean="0">
                <a:latin typeface="Georgia" pitchFamily="18" charset="0"/>
              </a:rPr>
              <a:t>revolution</a:t>
            </a:r>
            <a:r>
              <a:rPr lang="it-IT" b="1" dirty="0" smtClean="0">
                <a:latin typeface="Georgia" pitchFamily="18" charset="0"/>
              </a:rPr>
              <a:t>: </a:t>
            </a:r>
            <a:r>
              <a:rPr lang="it-IT" b="1" dirty="0" smtClean="0">
                <a:latin typeface="Georgia" pitchFamily="18" charset="0"/>
              </a:rPr>
              <a:t>1688/89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Nel 1659 viene restaurata la monarchia in un contesto politico molto cambiato e instabile che durerà per un trentennio.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952328"/>
          </a:xfrm>
        </p:spPr>
        <p:txBody>
          <a:bodyPr>
            <a:noAutofit/>
          </a:bodyPr>
          <a:lstStyle/>
          <a:p>
            <a:r>
              <a:rPr lang="it-IT" sz="2800" dirty="0" smtClean="0">
                <a:latin typeface="Georgia" pitchFamily="18" charset="0"/>
              </a:rPr>
              <a:t/>
            </a:r>
            <a:br>
              <a:rPr lang="it-IT" sz="2800" dirty="0" smtClean="0">
                <a:latin typeface="Georgia" pitchFamily="18" charset="0"/>
              </a:rPr>
            </a:br>
            <a:r>
              <a:rPr lang="it-IT" sz="2800" dirty="0" smtClean="0">
                <a:latin typeface="Georgia" pitchFamily="18" charset="0"/>
              </a:rPr>
              <a:t>Carlo </a:t>
            </a:r>
            <a:r>
              <a:rPr lang="it-IT" sz="2800" dirty="0" smtClean="0">
                <a:latin typeface="Georgia" pitchFamily="18" charset="0"/>
              </a:rPr>
              <a:t>II </a:t>
            </a:r>
            <a:r>
              <a:rPr lang="it-IT" sz="2800" dirty="0" smtClean="0">
                <a:latin typeface="Georgia" pitchFamily="18" charset="0"/>
              </a:rPr>
              <a:t>Stuart e Parlamento </a:t>
            </a:r>
            <a:r>
              <a:rPr lang="it-IT" sz="2800" dirty="0" smtClean="0">
                <a:latin typeface="Georgia" pitchFamily="18" charset="0"/>
              </a:rPr>
              <a:t>ostile per ragioni religiose e </a:t>
            </a:r>
            <a:r>
              <a:rPr lang="it-IT" sz="2800" dirty="0" smtClean="0">
                <a:latin typeface="Georgia" pitchFamily="18" charset="0"/>
              </a:rPr>
              <a:t>politiche:</a:t>
            </a:r>
            <a:br>
              <a:rPr lang="it-IT" sz="2800" dirty="0" smtClean="0">
                <a:latin typeface="Georgia" pitchFamily="18" charset="0"/>
              </a:rPr>
            </a:br>
            <a:r>
              <a:rPr lang="it-IT" sz="2800" dirty="0" smtClean="0">
                <a:latin typeface="Georgia" pitchFamily="18" charset="0"/>
              </a:rPr>
              <a:t>sospetto </a:t>
            </a:r>
            <a:r>
              <a:rPr lang="it-IT" sz="2800" dirty="0" smtClean="0">
                <a:latin typeface="Georgia" pitchFamily="18" charset="0"/>
              </a:rPr>
              <a:t>di ritorno al cattolicesimo, accordi con la Francia, guerra alle </a:t>
            </a:r>
            <a:r>
              <a:rPr lang="it-IT" sz="2800" dirty="0" smtClean="0">
                <a:latin typeface="Georgia" pitchFamily="18" charset="0"/>
              </a:rPr>
              <a:t>Province Unite</a:t>
            </a:r>
            <a:r>
              <a:rPr lang="it-IT" sz="2800" dirty="0" smtClean="0">
                <a:latin typeface="Georgia" pitchFamily="18" charset="0"/>
              </a:rPr>
              <a:t>; Giacomo, fratello di Carlo II ed erede legittimo, si converte al </a:t>
            </a:r>
            <a:r>
              <a:rPr lang="it-IT" sz="2800" dirty="0" smtClean="0">
                <a:latin typeface="Georgia" pitchFamily="18" charset="0"/>
              </a:rPr>
              <a:t>cattolicesimo</a:t>
            </a:r>
            <a:r>
              <a:rPr lang="it-IT" sz="2800" dirty="0" smtClean="0">
                <a:latin typeface="Georgia" pitchFamily="18" charset="0"/>
              </a:rPr>
              <a:t/>
            </a:r>
            <a:br>
              <a:rPr lang="it-IT" sz="2800" dirty="0" smtClean="0">
                <a:latin typeface="Georgia" pitchFamily="18" charset="0"/>
              </a:rPr>
            </a:br>
            <a:endParaRPr lang="it-IT" sz="28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3140968"/>
            <a:ext cx="8640960" cy="33123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z="4200" dirty="0" smtClean="0">
                <a:latin typeface="Georgia" pitchFamily="18" charset="0"/>
              </a:rPr>
              <a:t>Richieste parlamentari:</a:t>
            </a:r>
          </a:p>
          <a:p>
            <a:r>
              <a:rPr lang="it-IT" sz="4200" dirty="0" smtClean="0">
                <a:latin typeface="Georgia" pitchFamily="18" charset="0"/>
              </a:rPr>
              <a:t>1673</a:t>
            </a:r>
            <a:r>
              <a:rPr lang="it-IT" sz="4200" dirty="0" smtClean="0">
                <a:latin typeface="Georgia" pitchFamily="18" charset="0"/>
              </a:rPr>
              <a:t>: Test </a:t>
            </a:r>
            <a:r>
              <a:rPr lang="it-IT" sz="4200" dirty="0" err="1" smtClean="0">
                <a:latin typeface="Georgia" pitchFamily="18" charset="0"/>
              </a:rPr>
              <a:t>Act</a:t>
            </a:r>
            <a:r>
              <a:rPr lang="it-IT" sz="4200" dirty="0" smtClean="0">
                <a:latin typeface="Georgia" pitchFamily="18" charset="0"/>
              </a:rPr>
              <a:t> </a:t>
            </a:r>
            <a:r>
              <a:rPr lang="it-IT" sz="4200" dirty="0" err="1" smtClean="0">
                <a:latin typeface="Georgia" pitchFamily="18" charset="0"/>
              </a:rPr>
              <a:t>---</a:t>
            </a:r>
            <a:r>
              <a:rPr lang="it-IT" sz="4200" dirty="0" smtClean="0">
                <a:latin typeface="Georgia" pitchFamily="18" charset="0"/>
              </a:rPr>
              <a:t> no cattolici nelle cariche civili e militari; </a:t>
            </a:r>
          </a:p>
          <a:p>
            <a:r>
              <a:rPr lang="it-IT" sz="4200" dirty="0" smtClean="0">
                <a:latin typeface="Georgia" pitchFamily="18" charset="0"/>
              </a:rPr>
              <a:t>1678: no cattolici in </a:t>
            </a:r>
            <a:r>
              <a:rPr lang="it-IT" sz="4200" dirty="0" smtClean="0">
                <a:latin typeface="Georgia" pitchFamily="18" charset="0"/>
              </a:rPr>
              <a:t>Parlamento</a:t>
            </a:r>
            <a:r>
              <a:rPr lang="it-IT" sz="4200" dirty="0" smtClean="0">
                <a:latin typeface="Georgia" pitchFamily="18" charset="0"/>
              </a:rPr>
              <a:t>; </a:t>
            </a:r>
          </a:p>
          <a:p>
            <a:r>
              <a:rPr lang="it-IT" sz="4200" b="1" dirty="0" smtClean="0">
                <a:latin typeface="Georgia" pitchFamily="18" charset="0"/>
              </a:rPr>
              <a:t>1680</a:t>
            </a:r>
            <a:r>
              <a:rPr lang="it-IT" sz="4200" dirty="0" smtClean="0">
                <a:latin typeface="Georgia" pitchFamily="18" charset="0"/>
              </a:rPr>
              <a:t> Atto di esclusione: per escludere Giacomo dal trono ma viene respinto dalla camera dei Lord</a:t>
            </a:r>
          </a:p>
          <a:p>
            <a:pPr>
              <a:buNone/>
            </a:pPr>
            <a:r>
              <a:rPr lang="it-IT" sz="4200" dirty="0" smtClean="0">
                <a:latin typeface="Georgia" pitchFamily="18" charset="0"/>
              </a:rPr>
              <a:t>Cospirazioni per uccidere il re e l’erede </a:t>
            </a:r>
            <a:r>
              <a:rPr lang="it-IT" sz="4200" dirty="0" smtClean="0">
                <a:latin typeface="Georgia" pitchFamily="18" charset="0"/>
              </a:rPr>
              <a:t>incancreniscono </a:t>
            </a:r>
            <a:r>
              <a:rPr lang="it-IT" sz="4200" dirty="0" smtClean="0">
                <a:latin typeface="Georgia" pitchFamily="18" charset="0"/>
              </a:rPr>
              <a:t>la situazione.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>
                <a:latin typeface="Georgia" pitchFamily="18" charset="0"/>
              </a:rPr>
              <a:t>Giacomo II sul trono nel 1685 nomina ministri cattolici in palese violazione del Test </a:t>
            </a:r>
            <a:r>
              <a:rPr lang="it-IT" dirty="0" err="1" smtClean="0">
                <a:latin typeface="Georgia" pitchFamily="18" charset="0"/>
              </a:rPr>
              <a:t>Act</a:t>
            </a:r>
            <a:r>
              <a:rPr lang="it-IT" dirty="0" smtClean="0">
                <a:latin typeface="Georgia" pitchFamily="18" charset="0"/>
              </a:rPr>
              <a:t> e “aggiorna” i lavori parlamentari dimostrando di voler governare senza di esso.</a:t>
            </a:r>
          </a:p>
          <a:p>
            <a:r>
              <a:rPr lang="it-IT" dirty="0" smtClean="0">
                <a:latin typeface="Georgia" pitchFamily="18" charset="0"/>
              </a:rPr>
              <a:t>1687 - conflitto </a:t>
            </a:r>
            <a:r>
              <a:rPr lang="it-IT" dirty="0" smtClean="0">
                <a:latin typeface="Georgia" pitchFamily="18" charset="0"/>
              </a:rPr>
              <a:t>aperto </a:t>
            </a:r>
            <a:r>
              <a:rPr lang="it-IT" dirty="0" smtClean="0">
                <a:latin typeface="Georgia" pitchFamily="18" charset="0"/>
              </a:rPr>
              <a:t>quando </a:t>
            </a:r>
            <a:r>
              <a:rPr lang="it-IT" dirty="0" smtClean="0">
                <a:latin typeface="Georgia" pitchFamily="18" charset="0"/>
              </a:rPr>
              <a:t>Giacomo abolisce </a:t>
            </a:r>
            <a:r>
              <a:rPr lang="it-IT" dirty="0" smtClean="0">
                <a:latin typeface="Georgia" pitchFamily="18" charset="0"/>
              </a:rPr>
              <a:t> formalmente il </a:t>
            </a:r>
            <a:r>
              <a:rPr lang="it-IT" dirty="0" smtClean="0">
                <a:latin typeface="Georgia" pitchFamily="18" charset="0"/>
              </a:rPr>
              <a:t>Test </a:t>
            </a:r>
            <a:r>
              <a:rPr lang="it-IT" dirty="0" err="1" smtClean="0">
                <a:latin typeface="Georgia" pitchFamily="18" charset="0"/>
              </a:rPr>
              <a:t>Act</a:t>
            </a:r>
            <a:r>
              <a:rPr lang="it-IT" dirty="0" smtClean="0">
                <a:latin typeface="Georgia" pitchFamily="18" charset="0"/>
              </a:rPr>
              <a:t>: il </a:t>
            </a:r>
            <a:r>
              <a:rPr lang="it-IT" dirty="0" smtClean="0">
                <a:latin typeface="Georgia" pitchFamily="18" charset="0"/>
              </a:rPr>
              <a:t>Parlamento </a:t>
            </a:r>
            <a:r>
              <a:rPr lang="it-IT" dirty="0" smtClean="0">
                <a:latin typeface="Georgia" pitchFamily="18" charset="0"/>
              </a:rPr>
              <a:t>si rifiuta di rettificare tale atto di revoca e il sovrano lo scioglie cercando vie alternative.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Maria e Guglielmo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I parlamentari chiedono l’aiuto </a:t>
            </a:r>
            <a:r>
              <a:rPr lang="it-IT" dirty="0" smtClean="0">
                <a:latin typeface="Georgia" pitchFamily="18" charset="0"/>
              </a:rPr>
              <a:t>dello </a:t>
            </a:r>
            <a:r>
              <a:rPr lang="it-IT" dirty="0" err="1" smtClean="0">
                <a:latin typeface="Georgia" pitchFamily="18" charset="0"/>
              </a:rPr>
              <a:t>Stadouhder</a:t>
            </a:r>
            <a:r>
              <a:rPr lang="it-IT" dirty="0" smtClean="0">
                <a:latin typeface="Georgia" pitchFamily="18" charset="0"/>
              </a:rPr>
              <a:t> d’Olanda, Guglielmo </a:t>
            </a:r>
            <a:r>
              <a:rPr lang="it-IT" dirty="0" smtClean="0">
                <a:latin typeface="Georgia" pitchFamily="18" charset="0"/>
              </a:rPr>
              <a:t>III, </a:t>
            </a:r>
            <a:r>
              <a:rPr lang="it-IT" dirty="0" smtClean="0">
                <a:latin typeface="Georgia" pitchFamily="18" charset="0"/>
              </a:rPr>
              <a:t>marito di Maria Stuart (figlia di Giacomo ma allevata nella fede protestante!) che nel 1688 sbarca in Inghilterra alla testa di un esercito. 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Giacomo </a:t>
            </a:r>
            <a:r>
              <a:rPr lang="it-IT" dirty="0" smtClean="0">
                <a:latin typeface="Georgia" pitchFamily="18" charset="0"/>
              </a:rPr>
              <a:t>II </a:t>
            </a:r>
            <a:r>
              <a:rPr lang="it-IT" dirty="0" smtClean="0">
                <a:latin typeface="Georgia" pitchFamily="18" charset="0"/>
              </a:rPr>
              <a:t>scappa da Londra: la </a:t>
            </a:r>
            <a:r>
              <a:rPr lang="it-IT" dirty="0" smtClean="0">
                <a:latin typeface="Georgia" pitchFamily="18" charset="0"/>
              </a:rPr>
              <a:t>fuga del re verrà interpretata nei termini di </a:t>
            </a:r>
            <a:r>
              <a:rPr lang="it-IT" dirty="0" smtClean="0">
                <a:latin typeface="Georgia" pitchFamily="18" charset="0"/>
              </a:rPr>
              <a:t>un’abdicazione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it-IT" sz="3200" dirty="0" smtClean="0">
                <a:latin typeface="Georgia" pitchFamily="18" charset="0"/>
              </a:rPr>
              <a:t>Maria e Guglielmo vengono proclamati sovrani nel febbraio del </a:t>
            </a:r>
            <a:r>
              <a:rPr lang="it-IT" sz="3200" dirty="0" smtClean="0">
                <a:latin typeface="Georgia" pitchFamily="18" charset="0"/>
              </a:rPr>
              <a:t>1689 ma:</a:t>
            </a:r>
            <a:endParaRPr lang="it-IT" sz="32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256584"/>
          </a:xfrm>
        </p:spPr>
        <p:txBody>
          <a:bodyPr>
            <a:normAutofit fontScale="55000" lnSpcReduction="20000"/>
          </a:bodyPr>
          <a:lstStyle/>
          <a:p>
            <a:r>
              <a:rPr lang="it-IT" sz="4400" dirty="0" smtClean="0">
                <a:latin typeface="Georgia" pitchFamily="18" charset="0"/>
              </a:rPr>
              <a:t>Sono costretti a firmare il BILL </a:t>
            </a:r>
            <a:r>
              <a:rPr lang="it-IT" sz="4400" dirty="0" err="1" smtClean="0">
                <a:latin typeface="Georgia" pitchFamily="18" charset="0"/>
              </a:rPr>
              <a:t>of</a:t>
            </a:r>
            <a:r>
              <a:rPr lang="it-IT" sz="4400" dirty="0" smtClean="0">
                <a:latin typeface="Georgia" pitchFamily="18" charset="0"/>
              </a:rPr>
              <a:t> RIGHTS (dichiarazione dei diritti) secondo il quale il </a:t>
            </a:r>
            <a:r>
              <a:rPr lang="it-IT" sz="4400" dirty="0" smtClean="0">
                <a:latin typeface="Georgia" pitchFamily="18" charset="0"/>
              </a:rPr>
              <a:t>Parlamento </a:t>
            </a:r>
            <a:r>
              <a:rPr lang="it-IT" sz="4400" dirty="0" smtClean="0">
                <a:latin typeface="Georgia" pitchFamily="18" charset="0"/>
              </a:rPr>
              <a:t>è l’organo rappresentativo della nazione, detentore della piena potestà legislativa e della facoltà esclusiva di imporre le tasse. </a:t>
            </a:r>
          </a:p>
          <a:p>
            <a:r>
              <a:rPr lang="it-IT" sz="4400" dirty="0" smtClean="0">
                <a:latin typeface="Georgia" pitchFamily="18" charset="0"/>
              </a:rPr>
              <a:t>Nasce la monarchia parlamentare </a:t>
            </a:r>
            <a:r>
              <a:rPr lang="it-IT" sz="4400" dirty="0" err="1" smtClean="0">
                <a:latin typeface="Georgia" pitchFamily="18" charset="0"/>
              </a:rPr>
              <a:t>----</a:t>
            </a:r>
            <a:r>
              <a:rPr lang="it-IT" sz="4400" dirty="0" smtClean="0">
                <a:latin typeface="Georgia" pitchFamily="18" charset="0"/>
              </a:rPr>
              <a:t> potere </a:t>
            </a:r>
            <a:r>
              <a:rPr lang="it-IT" sz="4400" b="1" dirty="0" smtClean="0">
                <a:latin typeface="Georgia" pitchFamily="18" charset="0"/>
              </a:rPr>
              <a:t>condiviso</a:t>
            </a:r>
            <a:r>
              <a:rPr lang="it-IT" sz="4400" dirty="0" smtClean="0">
                <a:latin typeface="Georgia" pitchFamily="18" charset="0"/>
              </a:rPr>
              <a:t> tra il </a:t>
            </a:r>
            <a:r>
              <a:rPr lang="it-IT" sz="4400" dirty="0" smtClean="0">
                <a:latin typeface="Georgia" pitchFamily="18" charset="0"/>
              </a:rPr>
              <a:t>Parlamento </a:t>
            </a:r>
            <a:r>
              <a:rPr lang="it-IT" sz="4400" dirty="0" smtClean="0">
                <a:latin typeface="Georgia" pitchFamily="18" charset="0"/>
              </a:rPr>
              <a:t>e il sovrano</a:t>
            </a:r>
          </a:p>
          <a:p>
            <a:r>
              <a:rPr lang="it-IT" sz="4400" dirty="0" smtClean="0">
                <a:latin typeface="Georgia" pitchFamily="18" charset="0"/>
              </a:rPr>
              <a:t>Il sovrano non potrà più sciogliere le camere d’arbitrio, viene abbandonata ogni teoria di potere di diritto divino e di </a:t>
            </a:r>
            <a:r>
              <a:rPr lang="it-IT" sz="4400" dirty="0" smtClean="0">
                <a:latin typeface="Georgia" pitchFamily="18" charset="0"/>
              </a:rPr>
              <a:t>assolutismo in favore del </a:t>
            </a:r>
            <a:r>
              <a:rPr lang="it-IT" sz="4400" dirty="0" smtClean="0">
                <a:latin typeface="Georgia" pitchFamily="18" charset="0"/>
              </a:rPr>
              <a:t>contratto, il </a:t>
            </a:r>
            <a:r>
              <a:rPr lang="it-IT" sz="4400" dirty="0" smtClean="0">
                <a:latin typeface="Georgia" pitchFamily="18" charset="0"/>
              </a:rPr>
              <a:t>patto, </a:t>
            </a:r>
            <a:r>
              <a:rPr lang="it-IT" sz="4400" dirty="0" smtClean="0">
                <a:latin typeface="Georgia" pitchFamily="18" charset="0"/>
              </a:rPr>
              <a:t>tra i cittadini e il re.</a:t>
            </a:r>
          </a:p>
          <a:p>
            <a:r>
              <a:rPr lang="it-IT" sz="4400" dirty="0" smtClean="0">
                <a:latin typeface="Georgia" pitchFamily="18" charset="0"/>
              </a:rPr>
              <a:t>Patto</a:t>
            </a:r>
            <a:r>
              <a:rPr lang="it-IT" sz="4400" dirty="0" smtClean="0">
                <a:latin typeface="Georgia" pitchFamily="18" charset="0"/>
              </a:rPr>
              <a:t>: separazione dei poteri (legislativo ed esecutivo), garanzia di libertà di parola, culto, stampa, inammissibilità di un esercito permanente in tempo di pace, intangibilità della proprietà privata.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Giacomo I e Carlo I Stuart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it-IT" b="1" dirty="0" smtClean="0">
                <a:latin typeface="Georgia" pitchFamily="18" charset="0"/>
              </a:rPr>
              <a:t>Giacomo I Stuart</a:t>
            </a:r>
            <a:r>
              <a:rPr lang="it-IT" dirty="0" smtClean="0">
                <a:latin typeface="Georgia" pitchFamily="18" charset="0"/>
              </a:rPr>
              <a:t>, re di Scozia (figlio di Maria Stuart, fatta giustiziare de Elisabetta), educato alla fede protestante ma guardato con sospetto dagli inglesi, sale al trono nel </a:t>
            </a:r>
            <a:r>
              <a:rPr lang="it-IT" b="1" dirty="0" smtClean="0">
                <a:latin typeface="Georgia" pitchFamily="18" charset="0"/>
              </a:rPr>
              <a:t>1603</a:t>
            </a:r>
            <a:r>
              <a:rPr lang="it-IT" dirty="0" smtClean="0">
                <a:latin typeface="Georgia" pitchFamily="18" charset="0"/>
              </a:rPr>
              <a:t>.</a:t>
            </a:r>
          </a:p>
          <a:p>
            <a:pPr algn="just">
              <a:buNone/>
            </a:pPr>
            <a:r>
              <a:rPr lang="it-IT" dirty="0" smtClean="0">
                <a:latin typeface="Georgia" pitchFamily="18" charset="0"/>
              </a:rPr>
              <a:t>Scozia e Inghilterra, due paesi molto diversi: Scozia paese vasto, scarsamente popolato, allevamento, forte nobiltà, Parlamento e Kirk (chiesa calvinista organizzata su modello ginevrino- presbiteriana John </a:t>
            </a:r>
            <a:r>
              <a:rPr lang="it-IT" dirty="0" err="1" smtClean="0">
                <a:latin typeface="Georgia" pitchFamily="18" charset="0"/>
              </a:rPr>
              <a:t>Knox</a:t>
            </a:r>
            <a:r>
              <a:rPr lang="it-IT" dirty="0" smtClean="0">
                <a:latin typeface="Georgia" pitchFamily="18" charset="0"/>
              </a:rPr>
              <a:t>); Inghilterra: paese densamente popolato, agricoltura ricca, pastorizia fiorente, artigianato attivo e commercio marittimo in espansione; </a:t>
            </a:r>
            <a:r>
              <a:rPr lang="it-IT" b="1" dirty="0" smtClean="0">
                <a:latin typeface="Georgia" pitchFamily="18" charset="0"/>
              </a:rPr>
              <a:t>il Parlamento (Lord e </a:t>
            </a:r>
            <a:r>
              <a:rPr lang="it-IT" b="1" dirty="0" err="1" smtClean="0">
                <a:latin typeface="Georgia" pitchFamily="18" charset="0"/>
              </a:rPr>
              <a:t>Commons</a:t>
            </a:r>
            <a:r>
              <a:rPr lang="it-IT" b="1" dirty="0" smtClean="0">
                <a:latin typeface="Georgia" pitchFamily="18" charset="0"/>
              </a:rPr>
              <a:t>) ha una solida tradizione interventista nella direzione politica del regno</a:t>
            </a:r>
            <a:r>
              <a:rPr lang="it-IT" dirty="0" smtClean="0">
                <a:latin typeface="Georgia" pitchFamily="18" charset="0"/>
              </a:rPr>
              <a:t>; chiesa anglicana i cui vescovi sono di nomina </a:t>
            </a:r>
            <a:r>
              <a:rPr lang="it-IT" dirty="0" smtClean="0">
                <a:latin typeface="Georgia" pitchFamily="18" charset="0"/>
              </a:rPr>
              <a:t>regia.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Giacomo I, 1603: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Politica interna:</a:t>
            </a:r>
          </a:p>
          <a:p>
            <a:pPr>
              <a:buFontTx/>
              <a:buChar char="-"/>
            </a:pPr>
            <a:r>
              <a:rPr lang="it-IT" dirty="0" smtClean="0">
                <a:latin typeface="Georgia" pitchFamily="18" charset="0"/>
              </a:rPr>
              <a:t>introdurre </a:t>
            </a:r>
            <a:r>
              <a:rPr lang="it-IT" b="1" dirty="0" smtClean="0">
                <a:latin typeface="Georgia" pitchFamily="18" charset="0"/>
              </a:rPr>
              <a:t>uniformità </a:t>
            </a:r>
            <a:r>
              <a:rPr lang="it-IT" b="1" dirty="0" smtClean="0">
                <a:latin typeface="Georgia" pitchFamily="18" charset="0"/>
              </a:rPr>
              <a:t>religiosa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- uso </a:t>
            </a:r>
            <a:r>
              <a:rPr lang="it-IT" dirty="0" smtClean="0">
                <a:latin typeface="Georgia" pitchFamily="18" charset="0"/>
              </a:rPr>
              <a:t>disinvolto del </a:t>
            </a:r>
            <a:r>
              <a:rPr lang="it-IT" i="1" dirty="0" err="1" smtClean="0">
                <a:latin typeface="Georgia" pitchFamily="18" charset="0"/>
              </a:rPr>
              <a:t>patronage-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deficit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-----</a:t>
            </a:r>
            <a:r>
              <a:rPr lang="it-IT" dirty="0" smtClean="0">
                <a:latin typeface="Georgia" pitchFamily="18" charset="0"/>
              </a:rPr>
              <a:t> richiesta nuove tasse al Parlamento 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- Problema</a:t>
            </a:r>
            <a:r>
              <a:rPr lang="it-IT" dirty="0" smtClean="0">
                <a:latin typeface="Georgia" pitchFamily="18" charset="0"/>
              </a:rPr>
              <a:t>: in Parlamento siedono per lo più gli stessi uomini che governavano con Elisabetta e che si sono sempre impegnati in senso anticattolico in politica estera e in un’ottica tollerante sul piano </a:t>
            </a:r>
            <a:r>
              <a:rPr lang="it-IT" dirty="0" smtClean="0">
                <a:latin typeface="Georgia" pitchFamily="18" charset="0"/>
              </a:rPr>
              <a:t>interno (Robert </a:t>
            </a:r>
            <a:r>
              <a:rPr lang="it-IT" dirty="0" smtClean="0">
                <a:latin typeface="Georgia" pitchFamily="18" charset="0"/>
              </a:rPr>
              <a:t>Cecil: linea di continuità con Elisabetta vista di buon occhio dalla classe dirigente </a:t>
            </a:r>
            <a:r>
              <a:rPr lang="it-IT" dirty="0" smtClean="0">
                <a:latin typeface="Georgia" pitchFamily="18" charset="0"/>
              </a:rPr>
              <a:t>inglese)</a:t>
            </a:r>
            <a:endParaRPr lang="it-IT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it-IT" b="1" dirty="0" smtClean="0">
                <a:latin typeface="Georgia" pitchFamily="18" charset="0"/>
              </a:rPr>
              <a:t>Politica estera</a:t>
            </a:r>
            <a:r>
              <a:rPr lang="it-IT" dirty="0" smtClean="0">
                <a:latin typeface="Georgia" pitchFamily="18" charset="0"/>
              </a:rPr>
              <a:t>: mediazione, pacificazione dovuta anche alla situazione francese: con l’editto di Nantes (1598) il cattolicesimo era dichiarato la religione di stato in Francia; Giacomo ambiva ad un matrimonio internazionale per il figlio Carlo: </a:t>
            </a:r>
            <a:r>
              <a:rPr lang="it-IT" b="1" dirty="0" smtClean="0">
                <a:latin typeface="Georgia" pitchFamily="18" charset="0"/>
              </a:rPr>
              <a:t>bisognava rientrare nel circuito</a:t>
            </a:r>
          </a:p>
          <a:p>
            <a:r>
              <a:rPr lang="it-IT" b="1" dirty="0" smtClean="0">
                <a:latin typeface="Georgia" pitchFamily="18" charset="0"/>
              </a:rPr>
              <a:t>Politica interna</a:t>
            </a:r>
            <a:r>
              <a:rPr lang="it-IT" dirty="0" smtClean="0">
                <a:latin typeface="Georgia" pitchFamily="18" charset="0"/>
              </a:rPr>
              <a:t>: Buckingham e il monopolio del patronage: </a:t>
            </a:r>
            <a:r>
              <a:rPr lang="it-IT" b="1" dirty="0" smtClean="0">
                <a:latin typeface="Georgia" pitchFamily="18" charset="0"/>
              </a:rPr>
              <a:t>sistema a fazione unica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>
                <a:latin typeface="Georgia" pitchFamily="18" charset="0"/>
              </a:rPr>
              <a:t>Carlo I, 1625: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Ancora Buckingham: nel </a:t>
            </a:r>
            <a:r>
              <a:rPr lang="it-IT" b="1" dirty="0" smtClean="0">
                <a:latin typeface="Georgia" pitchFamily="18" charset="0"/>
              </a:rPr>
              <a:t>1626</a:t>
            </a:r>
            <a:r>
              <a:rPr lang="it-IT" dirty="0" smtClean="0">
                <a:latin typeface="Georgia" pitchFamily="18" charset="0"/>
              </a:rPr>
              <a:t> Carlo I è costretto a sciogliere il </a:t>
            </a:r>
            <a:r>
              <a:rPr lang="it-IT" dirty="0" smtClean="0">
                <a:latin typeface="Georgia" pitchFamily="18" charset="0"/>
              </a:rPr>
              <a:t>Parlamento </a:t>
            </a:r>
            <a:r>
              <a:rPr lang="it-IT" dirty="0" smtClean="0">
                <a:latin typeface="Georgia" pitchFamily="18" charset="0"/>
              </a:rPr>
              <a:t>senza aver ottenuto le risorse finanziarie poiché venne </a:t>
            </a:r>
            <a:r>
              <a:rPr lang="it-IT" dirty="0" smtClean="0">
                <a:latin typeface="Georgia" pitchFamily="18" charset="0"/>
              </a:rPr>
              <a:t>richiesto </a:t>
            </a:r>
            <a:r>
              <a:rPr lang="it-IT" dirty="0" smtClean="0">
                <a:latin typeface="Georgia" pitchFamily="18" charset="0"/>
              </a:rPr>
              <a:t>l’</a:t>
            </a:r>
            <a:r>
              <a:rPr lang="it-IT" i="1" dirty="0" smtClean="0">
                <a:latin typeface="Georgia" pitchFamily="18" charset="0"/>
              </a:rPr>
              <a:t>impeachment</a:t>
            </a:r>
            <a:r>
              <a:rPr lang="it-IT" dirty="0" smtClean="0">
                <a:latin typeface="Georgia" pitchFamily="18" charset="0"/>
              </a:rPr>
              <a:t> per Buckingham. 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Nel </a:t>
            </a:r>
            <a:r>
              <a:rPr lang="it-IT" b="1" dirty="0" smtClean="0">
                <a:latin typeface="Georgia" pitchFamily="18" charset="0"/>
              </a:rPr>
              <a:t>1628</a:t>
            </a:r>
            <a:r>
              <a:rPr lang="it-IT" dirty="0" smtClean="0">
                <a:latin typeface="Georgia" pitchFamily="18" charset="0"/>
              </a:rPr>
              <a:t> il Parlamento chiede al sovrano che firmi la </a:t>
            </a:r>
            <a:r>
              <a:rPr lang="it-IT" i="1" dirty="0" err="1" smtClean="0">
                <a:latin typeface="Georgia" pitchFamily="18" charset="0"/>
              </a:rPr>
              <a:t>Petition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of</a:t>
            </a:r>
            <a:r>
              <a:rPr lang="it-IT" i="1" dirty="0" smtClean="0">
                <a:latin typeface="Georgia" pitchFamily="18" charset="0"/>
              </a:rPr>
              <a:t> right </a:t>
            </a:r>
            <a:r>
              <a:rPr lang="it-IT" dirty="0" smtClean="0">
                <a:latin typeface="Georgia" pitchFamily="18" charset="0"/>
              </a:rPr>
              <a:t>in cui si proibiscono per il futuro forme di tassazione non autorizzate dal </a:t>
            </a:r>
            <a:r>
              <a:rPr lang="it-IT" dirty="0" smtClean="0">
                <a:latin typeface="Georgia" pitchFamily="18" charset="0"/>
              </a:rPr>
              <a:t>Parlamento</a:t>
            </a:r>
            <a:r>
              <a:rPr lang="it-IT" dirty="0" smtClean="0">
                <a:latin typeface="Georgia" pitchFamily="18" charset="0"/>
              </a:rPr>
              <a:t>. 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In </a:t>
            </a:r>
            <a:r>
              <a:rPr lang="it-IT" dirty="0" smtClean="0">
                <a:latin typeface="Georgia" pitchFamily="18" charset="0"/>
              </a:rPr>
              <a:t>quello stesso anno Buckingham viene ucciso, Carlo decide di governare senza </a:t>
            </a:r>
            <a:r>
              <a:rPr lang="it-IT" dirty="0" smtClean="0">
                <a:latin typeface="Georgia" pitchFamily="18" charset="0"/>
              </a:rPr>
              <a:t>ministro favorito ma </a:t>
            </a:r>
            <a:r>
              <a:rPr lang="it-IT" dirty="0" smtClean="0">
                <a:latin typeface="Georgia" pitchFamily="18" charset="0"/>
              </a:rPr>
              <a:t>nel gennaio del </a:t>
            </a:r>
            <a:r>
              <a:rPr lang="it-IT" b="1" dirty="0" smtClean="0">
                <a:latin typeface="Georgia" pitchFamily="18" charset="0"/>
              </a:rPr>
              <a:t>1629</a:t>
            </a:r>
            <a:r>
              <a:rPr lang="it-IT" dirty="0" smtClean="0">
                <a:latin typeface="Georgia" pitchFamily="18" charset="0"/>
              </a:rPr>
              <a:t>, dinnanzi ai primi contrasti, decide di sciogliere il </a:t>
            </a:r>
            <a:r>
              <a:rPr lang="it-IT" dirty="0" smtClean="0">
                <a:latin typeface="Georgia" pitchFamily="18" charset="0"/>
              </a:rPr>
              <a:t>Parlamento </a:t>
            </a:r>
            <a:r>
              <a:rPr lang="it-IT" dirty="0" smtClean="0">
                <a:latin typeface="Georgia" pitchFamily="18" charset="0"/>
              </a:rPr>
              <a:t>intenzionato a non riconvocarlo.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2434282"/>
          </a:xfrm>
        </p:spPr>
        <p:txBody>
          <a:bodyPr>
            <a:normAutofit fontScale="90000"/>
          </a:bodyPr>
          <a:lstStyle/>
          <a:p>
            <a:r>
              <a:rPr lang="it-IT" sz="3100" dirty="0" smtClean="0">
                <a:latin typeface="Georgia" pitchFamily="18" charset="0"/>
              </a:rPr>
              <a:t/>
            </a:r>
            <a:br>
              <a:rPr lang="it-IT" sz="3100" dirty="0" smtClean="0">
                <a:latin typeface="Georgia" pitchFamily="18" charset="0"/>
              </a:rPr>
            </a:br>
            <a:r>
              <a:rPr lang="it-IT" sz="3100" dirty="0" smtClean="0">
                <a:latin typeface="Georgia" pitchFamily="18" charset="0"/>
              </a:rPr>
              <a:t>1629-1640</a:t>
            </a:r>
            <a:r>
              <a:rPr lang="it-IT" sz="3100" dirty="0" smtClean="0">
                <a:latin typeface="Georgia" pitchFamily="18" charset="0"/>
              </a:rPr>
              <a:t>: scollamento tra il centro politico (the court) e il </a:t>
            </a:r>
            <a:r>
              <a:rPr lang="it-IT" sz="3100" dirty="0" smtClean="0">
                <a:latin typeface="Georgia" pitchFamily="18" charset="0"/>
              </a:rPr>
              <a:t>Paese </a:t>
            </a:r>
            <a:r>
              <a:rPr lang="it-IT" sz="3100" dirty="0" smtClean="0">
                <a:latin typeface="Georgia" pitchFamily="18" charset="0"/>
              </a:rPr>
              <a:t>(the </a:t>
            </a:r>
            <a:r>
              <a:rPr lang="it-IT" sz="3100" dirty="0" err="1" smtClean="0">
                <a:latin typeface="Georgia" pitchFamily="18" charset="0"/>
              </a:rPr>
              <a:t>country</a:t>
            </a:r>
            <a:r>
              <a:rPr lang="it-IT" sz="3100" dirty="0" smtClean="0">
                <a:latin typeface="Georgia" pitchFamily="18" charset="0"/>
              </a:rPr>
              <a:t>). Carlo I cerca risorse mediante mercanti-banchieri e mediante l’imposizione di dazi e altre imposte in maniera illegittima e reprimendo con severità i dissenzienti.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8164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Politica </a:t>
            </a:r>
            <a:r>
              <a:rPr lang="it-IT" b="1" dirty="0" smtClean="0">
                <a:latin typeface="Georgia" pitchFamily="18" charset="0"/>
              </a:rPr>
              <a:t>religiosa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dirty="0" err="1" smtClean="0">
                <a:latin typeface="Georgia" pitchFamily="18" charset="0"/>
              </a:rPr>
              <a:t>Laud</a:t>
            </a:r>
            <a:r>
              <a:rPr lang="it-IT" dirty="0" smtClean="0">
                <a:latin typeface="Georgia" pitchFamily="18" charset="0"/>
              </a:rPr>
              <a:t> (arcivescovo di Canterbury) e </a:t>
            </a:r>
            <a:r>
              <a:rPr lang="it-IT" dirty="0" smtClean="0">
                <a:latin typeface="Georgia" pitchFamily="18" charset="0"/>
              </a:rPr>
              <a:t>l’arminianesimo </a:t>
            </a:r>
            <a:r>
              <a:rPr lang="it-IT" dirty="0" smtClean="0">
                <a:latin typeface="Georgia" pitchFamily="18" charset="0"/>
              </a:rPr>
              <a:t>nella chiesa </a:t>
            </a:r>
            <a:r>
              <a:rPr lang="it-IT" dirty="0" err="1" smtClean="0">
                <a:latin typeface="Georgia" pitchFamily="18" charset="0"/>
              </a:rPr>
              <a:t>anglicana----</a:t>
            </a:r>
            <a:r>
              <a:rPr lang="it-IT" dirty="0" smtClean="0">
                <a:latin typeface="Georgia" pitchFamily="18" charset="0"/>
              </a:rPr>
              <a:t> ricerca uniformità: sospetto di </a:t>
            </a:r>
            <a:r>
              <a:rPr lang="it-IT" dirty="0" err="1" smtClean="0">
                <a:latin typeface="Georgia" pitchFamily="18" charset="0"/>
              </a:rPr>
              <a:t>criptocattolicesimo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radicalizzazione della predicazione puritana (</a:t>
            </a:r>
            <a:r>
              <a:rPr lang="it-IT" dirty="0" err="1" smtClean="0">
                <a:latin typeface="Georgia" pitchFamily="18" charset="0"/>
              </a:rPr>
              <a:t>seekers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ranters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levellers</a:t>
            </a:r>
            <a:r>
              <a:rPr lang="it-IT" dirty="0" smtClean="0">
                <a:latin typeface="Georgia" pitchFamily="18" charset="0"/>
              </a:rPr>
              <a:t>) ed emigrazione americana; 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Politica estera</a:t>
            </a:r>
            <a:r>
              <a:rPr lang="it-IT" dirty="0" smtClean="0">
                <a:latin typeface="Georgia" pitchFamily="18" charset="0"/>
              </a:rPr>
              <a:t>: atteggiamento ambiguamente </a:t>
            </a:r>
            <a:r>
              <a:rPr lang="it-IT" dirty="0" smtClean="0">
                <a:latin typeface="Georgia" pitchFamily="18" charset="0"/>
              </a:rPr>
              <a:t>filo-asburgico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664296"/>
          </a:xfrm>
        </p:spPr>
        <p:txBody>
          <a:bodyPr>
            <a:normAutofit fontScale="90000"/>
          </a:bodyPr>
          <a:lstStyle/>
          <a:p>
            <a:pPr algn="l"/>
            <a:r>
              <a:rPr lang="it-IT" sz="3100" dirty="0" smtClean="0">
                <a:latin typeface="Georgia" pitchFamily="18" charset="0"/>
              </a:rPr>
              <a:t/>
            </a:r>
            <a:br>
              <a:rPr lang="it-IT" sz="3100" dirty="0" smtClean="0">
                <a:latin typeface="Georgia" pitchFamily="18" charset="0"/>
              </a:rPr>
            </a:br>
            <a:r>
              <a:rPr lang="it-IT" sz="3100" dirty="0" smtClean="0">
                <a:latin typeface="Georgia" pitchFamily="18" charset="0"/>
              </a:rPr>
              <a:t>Uniformità religiosa: </a:t>
            </a:r>
            <a:r>
              <a:rPr lang="it-IT" sz="3100" dirty="0" smtClean="0">
                <a:latin typeface="Georgia" pitchFamily="18" charset="0"/>
              </a:rPr>
              <a:t>Scozia rigetta le riforme religiose e punta a mantenere la formula </a:t>
            </a:r>
            <a:r>
              <a:rPr lang="it-IT" sz="3100" dirty="0" smtClean="0">
                <a:latin typeface="Georgia" pitchFamily="18" charset="0"/>
              </a:rPr>
              <a:t>presbiteriana. </a:t>
            </a:r>
            <a:br>
              <a:rPr lang="it-IT" sz="3100" dirty="0" smtClean="0">
                <a:latin typeface="Georgia" pitchFamily="18" charset="0"/>
              </a:rPr>
            </a:br>
            <a:r>
              <a:rPr lang="it-IT" sz="3100" dirty="0" smtClean="0">
                <a:latin typeface="Georgia" pitchFamily="18" charset="0"/>
              </a:rPr>
              <a:t>Carlo </a:t>
            </a:r>
            <a:r>
              <a:rPr lang="it-IT" sz="3100" dirty="0" smtClean="0">
                <a:latin typeface="Georgia" pitchFamily="18" charset="0"/>
              </a:rPr>
              <a:t>I riconvoca il Parlamento nell’aprile del 1640 per muovere guerra alla Scozia e far approvare i </a:t>
            </a:r>
            <a:r>
              <a:rPr lang="it-IT" sz="3100" dirty="0" smtClean="0">
                <a:latin typeface="Georgia" pitchFamily="18" charset="0"/>
              </a:rPr>
              <a:t>finanziamenti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3068960"/>
            <a:ext cx="8568952" cy="352839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z="3800" dirty="0" smtClean="0">
                <a:latin typeface="Georgia" pitchFamily="18" charset="0"/>
              </a:rPr>
              <a:t>Il </a:t>
            </a:r>
            <a:r>
              <a:rPr lang="it-IT" sz="3800" dirty="0" smtClean="0">
                <a:latin typeface="Georgia" pitchFamily="18" charset="0"/>
              </a:rPr>
              <a:t>Parlamento non si convocava da 11 anni e alcuni parlamentari chiesero di discutere prima delle questioni relative al governo inglese e solo dopo di votare per il finanziamento della guerra in Scozia: Carlo I scioglie il parlamento dopo appena 3 settimane e cerca altrove il sussidio finanziario;</a:t>
            </a:r>
          </a:p>
          <a:p>
            <a:pPr>
              <a:buNone/>
            </a:pPr>
            <a:r>
              <a:rPr lang="it-IT" sz="3800" dirty="0" smtClean="0">
                <a:latin typeface="Georgia" pitchFamily="18" charset="0"/>
              </a:rPr>
              <a:t> </a:t>
            </a:r>
            <a:r>
              <a:rPr lang="it-IT" sz="3800" dirty="0" smtClean="0">
                <a:latin typeface="Georgia" pitchFamily="18" charset="0"/>
              </a:rPr>
              <a:t>Nel </a:t>
            </a:r>
            <a:r>
              <a:rPr lang="it-IT" sz="3800" dirty="0" smtClean="0">
                <a:latin typeface="Georgia" pitchFamily="18" charset="0"/>
              </a:rPr>
              <a:t>novembre del 1640 Carlo è costretto a riconvocare il </a:t>
            </a:r>
            <a:r>
              <a:rPr lang="it-IT" sz="3800" dirty="0" smtClean="0">
                <a:latin typeface="Georgia" pitchFamily="18" charset="0"/>
              </a:rPr>
              <a:t>parlamento</a:t>
            </a:r>
            <a:r>
              <a:rPr lang="it-IT" sz="3800" dirty="0" smtClean="0">
                <a:latin typeface="Georgia" pitchFamily="18" charset="0"/>
              </a:rPr>
              <a:t> </a:t>
            </a:r>
            <a:r>
              <a:rPr lang="it-IT" sz="3800" dirty="0" smtClean="0">
                <a:latin typeface="Georgia" pitchFamily="18" charset="0"/>
              </a:rPr>
              <a:t>ma arrivano stringenti richieste parlamentari:</a:t>
            </a:r>
          </a:p>
          <a:p>
            <a:pPr>
              <a:buNone/>
            </a:pPr>
            <a:endParaRPr lang="it-IT" sz="3800" dirty="0" smtClean="0">
              <a:latin typeface="Georgia" pitchFamily="18" charset="0"/>
            </a:endParaRPr>
          </a:p>
          <a:p>
            <a:pPr>
              <a:buNone/>
            </a:pPr>
            <a:r>
              <a:rPr lang="it-IT" sz="3800" b="1" dirty="0" smtClean="0">
                <a:latin typeface="Georgia" pitchFamily="18" charset="0"/>
              </a:rPr>
              <a:t>Convocazione </a:t>
            </a:r>
            <a:r>
              <a:rPr lang="it-IT" sz="3800" b="1" dirty="0" smtClean="0">
                <a:latin typeface="Georgia" pitchFamily="18" charset="0"/>
              </a:rPr>
              <a:t>ogni tre anni</a:t>
            </a:r>
          </a:p>
          <a:p>
            <a:pPr>
              <a:buNone/>
            </a:pPr>
            <a:r>
              <a:rPr lang="it-IT" sz="3800" b="1" dirty="0" smtClean="0">
                <a:latin typeface="Georgia" pitchFamily="18" charset="0"/>
              </a:rPr>
              <a:t>Impeachment </a:t>
            </a:r>
            <a:r>
              <a:rPr lang="it-IT" sz="3800" b="1" dirty="0" smtClean="0">
                <a:latin typeface="Georgia" pitchFamily="18" charset="0"/>
              </a:rPr>
              <a:t>contro </a:t>
            </a:r>
            <a:r>
              <a:rPr lang="it-IT" sz="3800" b="1" dirty="0" err="1" smtClean="0">
                <a:latin typeface="Georgia" pitchFamily="18" charset="0"/>
              </a:rPr>
              <a:t>Laud</a:t>
            </a:r>
            <a:r>
              <a:rPr lang="it-IT" sz="3800" b="1" dirty="0" smtClean="0">
                <a:latin typeface="Georgia" pitchFamily="18" charset="0"/>
              </a:rPr>
              <a:t> e il conte di </a:t>
            </a:r>
            <a:r>
              <a:rPr lang="it-IT" sz="3800" b="1" dirty="0" err="1" smtClean="0">
                <a:latin typeface="Georgia" pitchFamily="18" charset="0"/>
              </a:rPr>
              <a:t>Strafford</a:t>
            </a:r>
            <a:endParaRPr lang="it-IT" sz="38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it-IT" sz="3800" b="1" dirty="0" smtClean="0">
                <a:latin typeface="Georgia" pitchFamily="18" charset="0"/>
              </a:rPr>
              <a:t>Divieto </a:t>
            </a:r>
            <a:r>
              <a:rPr lang="it-IT" sz="3800" b="1" dirty="0" smtClean="0">
                <a:latin typeface="Georgia" pitchFamily="18" charset="0"/>
              </a:rPr>
              <a:t>di sciogliere </a:t>
            </a:r>
            <a:r>
              <a:rPr lang="it-IT" sz="3800" b="1" i="1" dirty="0" smtClean="0">
                <a:latin typeface="Georgia" pitchFamily="18" charset="0"/>
              </a:rPr>
              <a:t>tout court </a:t>
            </a:r>
            <a:r>
              <a:rPr lang="it-IT" sz="3800" b="1" dirty="0" smtClean="0">
                <a:latin typeface="Georgia" pitchFamily="18" charset="0"/>
              </a:rPr>
              <a:t>il parlamento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it-IT" sz="2700" dirty="0" smtClean="0">
                <a:latin typeface="Georgia" pitchFamily="18" charset="0"/>
              </a:rPr>
              <a:t>Ma: dissenso </a:t>
            </a:r>
            <a:r>
              <a:rPr lang="it-IT" sz="2700" dirty="0" smtClean="0">
                <a:latin typeface="Georgia" pitchFamily="18" charset="0"/>
              </a:rPr>
              <a:t>in seno al </a:t>
            </a:r>
            <a:r>
              <a:rPr lang="it-IT" sz="2700" dirty="0" smtClean="0">
                <a:latin typeface="Georgia" pitchFamily="18" charset="0"/>
              </a:rPr>
              <a:t>Parlamento </a:t>
            </a:r>
            <a:r>
              <a:rPr lang="it-IT" sz="2700" dirty="0" smtClean="0">
                <a:latin typeface="Georgia" pitchFamily="18" charset="0"/>
              </a:rPr>
              <a:t>su come rapportarsi a un sovrano che si è dimostrato dispotico: c’è chi sostiene un ritorno allo </a:t>
            </a:r>
            <a:r>
              <a:rPr lang="it-IT" sz="2700" i="1" dirty="0" smtClean="0">
                <a:latin typeface="Georgia" pitchFamily="18" charset="0"/>
              </a:rPr>
              <a:t>status </a:t>
            </a:r>
            <a:r>
              <a:rPr lang="it-IT" sz="2700" i="1" dirty="0" smtClean="0">
                <a:latin typeface="Georgia" pitchFamily="18" charset="0"/>
              </a:rPr>
              <a:t>quo</a:t>
            </a:r>
            <a:r>
              <a:rPr lang="it-IT" sz="2700" dirty="0" smtClean="0">
                <a:latin typeface="Georgia" pitchFamily="18" charset="0"/>
              </a:rPr>
              <a:t> </a:t>
            </a:r>
            <a:r>
              <a:rPr lang="it-IT" sz="2700" dirty="0" smtClean="0">
                <a:latin typeface="Georgia" pitchFamily="18" charset="0"/>
              </a:rPr>
              <a:t>e chi sostiene che non ci sia da fidarsi di Carlo </a:t>
            </a:r>
            <a:r>
              <a:rPr lang="it-IT" sz="2700" dirty="0" smtClean="0">
                <a:latin typeface="Georgia" pitchFamily="18" charset="0"/>
              </a:rPr>
              <a:t>I.</a:t>
            </a:r>
            <a:br>
              <a:rPr lang="it-IT" sz="2700" dirty="0" smtClean="0">
                <a:latin typeface="Georgia" pitchFamily="18" charset="0"/>
              </a:rPr>
            </a:br>
            <a:r>
              <a:rPr lang="it-IT" sz="2700" dirty="0" smtClean="0">
                <a:latin typeface="Georgia" pitchFamily="18" charset="0"/>
              </a:rPr>
              <a:t/>
            </a:r>
            <a:br>
              <a:rPr lang="it-IT" sz="2700" dirty="0" smtClean="0">
                <a:latin typeface="Georgia" pitchFamily="18" charset="0"/>
              </a:rPr>
            </a:br>
            <a:r>
              <a:rPr lang="it-IT" sz="2700" dirty="0" smtClean="0">
                <a:latin typeface="Georgia" pitchFamily="18" charset="0"/>
              </a:rPr>
              <a:t>Scoppia una rivolta cattolica in Irlanda e il </a:t>
            </a:r>
            <a:r>
              <a:rPr lang="it-IT" sz="2700" dirty="0" smtClean="0">
                <a:latin typeface="Georgia" pitchFamily="18" charset="0"/>
              </a:rPr>
              <a:t>Parlamento </a:t>
            </a:r>
            <a:r>
              <a:rPr lang="it-IT" sz="2700" dirty="0" smtClean="0">
                <a:latin typeface="Georgia" pitchFamily="18" charset="0"/>
              </a:rPr>
              <a:t>tituba sul sussidio al sovrano per il timore che </a:t>
            </a:r>
            <a:r>
              <a:rPr lang="it-IT" sz="2700" b="1" dirty="0" smtClean="0">
                <a:latin typeface="Georgia" pitchFamily="18" charset="0"/>
              </a:rPr>
              <a:t>l’esercito</a:t>
            </a:r>
            <a:r>
              <a:rPr lang="it-IT" sz="2700" dirty="0" smtClean="0">
                <a:latin typeface="Georgia" pitchFamily="18" charset="0"/>
              </a:rPr>
              <a:t> possa essere usato </a:t>
            </a:r>
            <a:r>
              <a:rPr lang="it-IT" sz="2700" i="1" dirty="0" smtClean="0">
                <a:latin typeface="Georgia" pitchFamily="18" charset="0"/>
              </a:rPr>
              <a:t>in loco </a:t>
            </a:r>
            <a:r>
              <a:rPr lang="it-IT" sz="2700" dirty="0" smtClean="0">
                <a:latin typeface="Georgia" pitchFamily="18" charset="0"/>
              </a:rPr>
              <a:t>contro </a:t>
            </a:r>
            <a:r>
              <a:rPr lang="it-IT" sz="2700" dirty="0" smtClean="0">
                <a:latin typeface="Georgia" pitchFamily="18" charset="0"/>
              </a:rPr>
              <a:t>l’opposizione.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it-IT" sz="3100" dirty="0" smtClean="0">
                <a:latin typeface="Georgia" pitchFamily="18" charset="0"/>
              </a:rPr>
              <a:t/>
            </a:r>
            <a:br>
              <a:rPr lang="it-IT" sz="3100" dirty="0" smtClean="0">
                <a:latin typeface="Georgia" pitchFamily="18" charset="0"/>
              </a:rPr>
            </a:br>
            <a:r>
              <a:rPr lang="it-IT" sz="3100" dirty="0" smtClean="0">
                <a:latin typeface="Georgia" pitchFamily="18" charset="0"/>
              </a:rPr>
              <a:t>Nel </a:t>
            </a:r>
            <a:r>
              <a:rPr lang="it-IT" sz="3100" dirty="0" smtClean="0">
                <a:latin typeface="Georgia" pitchFamily="18" charset="0"/>
              </a:rPr>
              <a:t>gennaio del 1642 Carlo I irrompe in parlamento con l’esercito: è l’inizio della guerra civile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Fairfax </a:t>
            </a:r>
            <a:r>
              <a:rPr lang="it-IT" dirty="0" smtClean="0">
                <a:latin typeface="Georgia" pitchFamily="18" charset="0"/>
              </a:rPr>
              <a:t>e </a:t>
            </a:r>
            <a:r>
              <a:rPr lang="it-IT" dirty="0" err="1" smtClean="0">
                <a:latin typeface="Georgia" pitchFamily="18" charset="0"/>
              </a:rPr>
              <a:t>Cromwell</a:t>
            </a:r>
            <a:r>
              <a:rPr lang="it-IT" dirty="0" smtClean="0">
                <a:latin typeface="Georgia" pitchFamily="18" charset="0"/>
              </a:rPr>
              <a:t> organizzano un nuovo esercito </a:t>
            </a:r>
            <a:r>
              <a:rPr lang="it-IT" dirty="0" smtClean="0">
                <a:latin typeface="Georgia" pitchFamily="18" charset="0"/>
              </a:rPr>
              <a:t>(New </a:t>
            </a:r>
            <a:r>
              <a:rPr lang="it-IT" dirty="0" err="1" smtClean="0">
                <a:latin typeface="Georgia" pitchFamily="18" charset="0"/>
              </a:rPr>
              <a:t>Model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Army</a:t>
            </a:r>
            <a:r>
              <a:rPr lang="it-IT" dirty="0" smtClean="0">
                <a:latin typeface="Georgia" pitchFamily="18" charset="0"/>
              </a:rPr>
              <a:t>):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Partecipazione </a:t>
            </a:r>
            <a:r>
              <a:rPr lang="it-IT" dirty="0" smtClean="0">
                <a:latin typeface="Georgia" pitchFamily="18" charset="0"/>
              </a:rPr>
              <a:t>volontaria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Spirito puritano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missione divina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Ridotta </a:t>
            </a:r>
            <a:r>
              <a:rPr lang="it-IT" dirty="0" smtClean="0">
                <a:latin typeface="Georgia" pitchFamily="18" charset="0"/>
              </a:rPr>
              <a:t>presenza nobiliare, ma artigiani e piccoli proprietari nei ruoli di </a:t>
            </a:r>
            <a:r>
              <a:rPr lang="it-IT" dirty="0" smtClean="0">
                <a:latin typeface="Georgia" pitchFamily="18" charset="0"/>
              </a:rPr>
              <a:t>comando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Larga presenza del mondo settario, estremista e radicale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1023</Words>
  <Application>Microsoft Office PowerPoint</Application>
  <PresentationFormat>Presentazione su schermo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Inghilterra XVII secolo</vt:lpstr>
      <vt:lpstr>Giacomo I e Carlo I Stuart</vt:lpstr>
      <vt:lpstr> Giacomo I, 1603: </vt:lpstr>
      <vt:lpstr>Diapositiva 4</vt:lpstr>
      <vt:lpstr> Carlo I, 1625: </vt:lpstr>
      <vt:lpstr> 1629-1640: scollamento tra il centro politico (the court) e il Paese (the country). Carlo I cerca risorse mediante mercanti-banchieri e mediante l’imposizione di dazi e altre imposte in maniera illegittima e reprimendo con severità i dissenzienti. </vt:lpstr>
      <vt:lpstr> Uniformità religiosa: Scozia rigetta le riforme religiose e punta a mantenere la formula presbiteriana.  Carlo I riconvoca il Parlamento nell’aprile del 1640 per muovere guerra alla Scozia e far approvare i finanziamenti </vt:lpstr>
      <vt:lpstr>Ma: dissenso in seno al Parlamento su come rapportarsi a un sovrano che si è dimostrato dispotico: c’è chi sostiene un ritorno allo status quo e chi sostiene che non ci sia da fidarsi di Carlo I.  Scoppia una rivolta cattolica in Irlanda e il Parlamento tituba sul sussidio al sovrano per il timore che l’esercito possa essere usato in loco contro l’opposizione. </vt:lpstr>
      <vt:lpstr> Nel gennaio del 1642 Carlo I irrompe in parlamento con l’esercito: è l’inizio della guerra civile </vt:lpstr>
      <vt:lpstr> Processo di riforme interrotto l’11 novembre 1647 dalla fuga di Carlo I </vt:lpstr>
      <vt:lpstr>Dalla monarchia al Commowealth</vt:lpstr>
      <vt:lpstr> L’inghilterra repubblicana ( o dittatura militare?) di Oliver Cromwell è di fatto una repubblica parlamentare basata su un’oligarchia militare </vt:lpstr>
      <vt:lpstr>“Glorious and pacific” revolution: 1688/89 </vt:lpstr>
      <vt:lpstr> Carlo II Stuart e Parlamento ostile per ragioni religiose e politiche: sospetto di ritorno al cattolicesimo, accordi con la Francia, guerra alle Province Unite; Giacomo, fratello di Carlo II ed erede legittimo, si converte al cattolicesimo </vt:lpstr>
      <vt:lpstr>Diapositiva 15</vt:lpstr>
      <vt:lpstr>Maria e Guglielmo</vt:lpstr>
      <vt:lpstr>Maria e Guglielmo vengono proclamati sovrani nel febbraio del 1689 ma: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Inghilterra XVII secolo</dc:title>
  <dc:creator>Rafaella Pilo</dc:creator>
  <cp:lastModifiedBy>Rafaella Pilo</cp:lastModifiedBy>
  <cp:revision>27</cp:revision>
  <dcterms:created xsi:type="dcterms:W3CDTF">2022-11-03T18:20:51Z</dcterms:created>
  <dcterms:modified xsi:type="dcterms:W3CDTF">2022-11-04T10:26:42Z</dcterms:modified>
</cp:coreProperties>
</file>