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2" r:id="rId4"/>
    <p:sldId id="259" r:id="rId5"/>
    <p:sldId id="260" r:id="rId6"/>
    <p:sldId id="263" r:id="rId7"/>
    <p:sldId id="261" r:id="rId8"/>
    <p:sldId id="264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7" autoAdjust="0"/>
  </p:normalViewPr>
  <p:slideViewPr>
    <p:cSldViewPr snapToGrid="0">
      <p:cViewPr varScale="1">
        <p:scale>
          <a:sx n="81" d="100"/>
          <a:sy n="81" d="100"/>
        </p:scale>
        <p:origin x="-276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6361-C5AD-4743-83F1-E9CAC80769D1}" type="datetimeFigureOut">
              <a:rPr lang="it-IT" smtClean="0"/>
              <a:pPr/>
              <a:t>30/10/2022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6B27F-D991-4429-9026-72657B851A3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79694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6361-C5AD-4743-83F1-E9CAC80769D1}" type="datetimeFigureOut">
              <a:rPr lang="it-IT" smtClean="0"/>
              <a:pPr/>
              <a:t>30/10/2022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6B27F-D991-4429-9026-72657B851A3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07981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6361-C5AD-4743-83F1-E9CAC80769D1}" type="datetimeFigureOut">
              <a:rPr lang="it-IT" smtClean="0"/>
              <a:pPr/>
              <a:t>30/10/2022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6B27F-D991-4429-9026-72657B851A3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365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6361-C5AD-4743-83F1-E9CAC80769D1}" type="datetimeFigureOut">
              <a:rPr lang="it-IT" smtClean="0"/>
              <a:pPr/>
              <a:t>30/10/2022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6B27F-D991-4429-9026-72657B851A3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80995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6361-C5AD-4743-83F1-E9CAC80769D1}" type="datetimeFigureOut">
              <a:rPr lang="it-IT" smtClean="0"/>
              <a:pPr/>
              <a:t>30/10/2022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6B27F-D991-4429-9026-72657B851A3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45907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6361-C5AD-4743-83F1-E9CAC80769D1}" type="datetimeFigureOut">
              <a:rPr lang="it-IT" smtClean="0"/>
              <a:pPr/>
              <a:t>30/10/2022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6B27F-D991-4429-9026-72657B851A3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42113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6361-C5AD-4743-83F1-E9CAC80769D1}" type="datetimeFigureOut">
              <a:rPr lang="it-IT" smtClean="0"/>
              <a:pPr/>
              <a:t>30/10/2022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6B27F-D991-4429-9026-72657B851A3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88807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6361-C5AD-4743-83F1-E9CAC80769D1}" type="datetimeFigureOut">
              <a:rPr lang="it-IT" smtClean="0"/>
              <a:pPr/>
              <a:t>30/10/2022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6B27F-D991-4429-9026-72657B851A3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17786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6361-C5AD-4743-83F1-E9CAC80769D1}" type="datetimeFigureOut">
              <a:rPr lang="it-IT" smtClean="0"/>
              <a:pPr/>
              <a:t>30/10/2022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6B27F-D991-4429-9026-72657B851A3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647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6361-C5AD-4743-83F1-E9CAC80769D1}" type="datetimeFigureOut">
              <a:rPr lang="it-IT" smtClean="0"/>
              <a:pPr/>
              <a:t>30/10/2022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6B27F-D991-4429-9026-72657B851A3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94583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6361-C5AD-4743-83F1-E9CAC80769D1}" type="datetimeFigureOut">
              <a:rPr lang="it-IT" smtClean="0"/>
              <a:pPr/>
              <a:t>30/10/2022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6B27F-D991-4429-9026-72657B851A3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7133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96361-C5AD-4743-83F1-E9CAC80769D1}" type="datetimeFigureOut">
              <a:rPr lang="it-IT" smtClean="0"/>
              <a:pPr/>
              <a:t>30/10/2022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6B27F-D991-4429-9026-72657B851A3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42972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9525" y="239900"/>
            <a:ext cx="3518116" cy="638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5235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3292" y="114300"/>
            <a:ext cx="4698207" cy="658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10143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195754" y="668215"/>
            <a:ext cx="943707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dirty="0" smtClean="0">
                <a:latin typeface="Georgia" pitchFamily="18" charset="0"/>
              </a:rPr>
              <a:t>Rivalità </a:t>
            </a:r>
            <a:r>
              <a:rPr lang="it-IT" sz="3600" dirty="0" smtClean="0">
                <a:latin typeface="Georgia" pitchFamily="18" charset="0"/>
              </a:rPr>
              <a:t>monarchia spagnola- Francia sempre </a:t>
            </a:r>
            <a:r>
              <a:rPr lang="it-IT" sz="3600" dirty="0" smtClean="0">
                <a:latin typeface="Georgia" pitchFamily="18" charset="0"/>
              </a:rPr>
              <a:t>al centro della scena ma stavolta </a:t>
            </a:r>
            <a:r>
              <a:rPr lang="it-IT" sz="3600" dirty="0" smtClean="0">
                <a:latin typeface="Georgia" pitchFamily="18" charset="0"/>
              </a:rPr>
              <a:t>gli Asburgo sono destinati </a:t>
            </a:r>
            <a:r>
              <a:rPr lang="it-IT" sz="3600" dirty="0" smtClean="0">
                <a:latin typeface="Georgia" pitchFamily="18" charset="0"/>
              </a:rPr>
              <a:t>a passare il testimone dell’egemonia </a:t>
            </a:r>
            <a:r>
              <a:rPr lang="it-IT" sz="3600" dirty="0" smtClean="0">
                <a:latin typeface="Georgia" pitchFamily="18" charset="0"/>
              </a:rPr>
              <a:t>sull’Europa.</a:t>
            </a:r>
          </a:p>
          <a:p>
            <a:endParaRPr lang="it-IT" sz="3600" dirty="0" smtClean="0">
              <a:latin typeface="Georgia" pitchFamily="18" charset="0"/>
            </a:endParaRPr>
          </a:p>
          <a:p>
            <a:pPr algn="ctr"/>
            <a:r>
              <a:rPr lang="it-IT" sz="3600" dirty="0" smtClean="0">
                <a:latin typeface="Georgia" pitchFamily="18" charset="0"/>
              </a:rPr>
              <a:t>Filippo III e duca di </a:t>
            </a:r>
            <a:r>
              <a:rPr lang="it-IT" sz="3600" dirty="0" err="1" smtClean="0">
                <a:latin typeface="Georgia" pitchFamily="18" charset="0"/>
              </a:rPr>
              <a:t>Lerma</a:t>
            </a:r>
            <a:r>
              <a:rPr lang="it-IT" sz="3600" dirty="0" smtClean="0">
                <a:latin typeface="Georgia" pitchFamily="18" charset="0"/>
              </a:rPr>
              <a:t>: (1598-1621) stagione di pace a ridosso della ribellione delle province unite e della guerra dei 30 </a:t>
            </a:r>
            <a:r>
              <a:rPr lang="it-IT" sz="3600" dirty="0" smtClean="0">
                <a:latin typeface="Georgia" pitchFamily="18" charset="0"/>
              </a:rPr>
              <a:t>anni                PAX </a:t>
            </a:r>
            <a:r>
              <a:rPr lang="it-IT" sz="3600" dirty="0" smtClean="0">
                <a:latin typeface="Georgia" pitchFamily="18" charset="0"/>
              </a:rPr>
              <a:t>HISPANICA </a:t>
            </a:r>
            <a:endParaRPr lang="it-IT" sz="36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0368" y="123987"/>
            <a:ext cx="5074255" cy="660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2957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53546" y="154983"/>
            <a:ext cx="4835472" cy="638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2187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63415" y="879231"/>
            <a:ext cx="1070317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dirty="0" smtClean="0">
                <a:latin typeface="Georgia" pitchFamily="18" charset="0"/>
              </a:rPr>
              <a:t>Filippo IV e </a:t>
            </a:r>
            <a:r>
              <a:rPr lang="it-IT" sz="3200" dirty="0" err="1" smtClean="0">
                <a:latin typeface="Georgia" pitchFamily="18" charset="0"/>
              </a:rPr>
              <a:t>Olivares</a:t>
            </a:r>
            <a:r>
              <a:rPr lang="it-IT" sz="3200" dirty="0" smtClean="0">
                <a:latin typeface="Georgia" pitchFamily="18" charset="0"/>
              </a:rPr>
              <a:t> (1621-1665): guerra dei </a:t>
            </a:r>
            <a:r>
              <a:rPr lang="it-IT" sz="3200" dirty="0" smtClean="0">
                <a:latin typeface="Georgia" pitchFamily="18" charset="0"/>
              </a:rPr>
              <a:t>Trent’anni </a:t>
            </a:r>
            <a:r>
              <a:rPr lang="it-IT" sz="3200" dirty="0" smtClean="0">
                <a:latin typeface="Georgia" pitchFamily="18" charset="0"/>
              </a:rPr>
              <a:t>e superamento della </a:t>
            </a:r>
            <a:r>
              <a:rPr lang="it-IT" sz="3200" dirty="0" smtClean="0">
                <a:latin typeface="Georgia" pitchFamily="18" charset="0"/>
              </a:rPr>
              <a:t>Francia </a:t>
            </a:r>
            <a:r>
              <a:rPr lang="it-IT" sz="3200" dirty="0" smtClean="0">
                <a:latin typeface="Georgia" pitchFamily="18" charset="0"/>
              </a:rPr>
              <a:t>sul piano dell’egemonia </a:t>
            </a:r>
            <a:r>
              <a:rPr lang="it-IT" sz="3200" dirty="0" smtClean="0">
                <a:latin typeface="Georgia" pitchFamily="18" charset="0"/>
              </a:rPr>
              <a:t>europea</a:t>
            </a:r>
          </a:p>
          <a:p>
            <a:endParaRPr lang="it-IT" sz="3200" dirty="0" smtClean="0">
              <a:latin typeface="Georgia" pitchFamily="18" charset="0"/>
            </a:endParaRPr>
          </a:p>
          <a:p>
            <a:r>
              <a:rPr lang="it-IT" sz="3200" dirty="0" smtClean="0">
                <a:latin typeface="Georgia" pitchFamily="18" charset="0"/>
              </a:rPr>
              <a:t>1640:  UNION DE ARMAS</a:t>
            </a:r>
          </a:p>
          <a:p>
            <a:r>
              <a:rPr lang="it-IT" sz="3200" dirty="0" smtClean="0">
                <a:latin typeface="Georgia" pitchFamily="18" charset="0"/>
              </a:rPr>
              <a:t>1643: caduta </a:t>
            </a:r>
            <a:r>
              <a:rPr lang="it-IT" sz="3200" dirty="0" err="1" smtClean="0">
                <a:latin typeface="Georgia" pitchFamily="18" charset="0"/>
              </a:rPr>
              <a:t>Olivares</a:t>
            </a:r>
            <a:endParaRPr lang="it-IT" sz="3200" dirty="0" smtClean="0">
              <a:latin typeface="Georgia" pitchFamily="18" charset="0"/>
            </a:endParaRPr>
          </a:p>
          <a:p>
            <a:r>
              <a:rPr lang="it-IT" sz="3200" dirty="0" smtClean="0">
                <a:latin typeface="Georgia" pitchFamily="18" charset="0"/>
              </a:rPr>
              <a:t>1640-1650: ribellioni mediterranee</a:t>
            </a:r>
          </a:p>
          <a:p>
            <a:r>
              <a:rPr lang="it-IT" sz="3200" dirty="0" smtClean="0">
                <a:latin typeface="Georgia" pitchFamily="18" charset="0"/>
              </a:rPr>
              <a:t>1659: pace dei Pirenei</a:t>
            </a:r>
            <a:endParaRPr lang="it-IT" sz="32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914" y="288011"/>
            <a:ext cx="4191000" cy="6096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7614" y="709112"/>
            <a:ext cx="4132434" cy="5253798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84764" y="288011"/>
            <a:ext cx="3958937" cy="606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148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879231" y="539262"/>
            <a:ext cx="1084384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 smtClean="0">
                <a:latin typeface="Georgia" pitchFamily="18" charset="0"/>
              </a:rPr>
              <a:t>1665-1675: reggenza di Marianna d’Austria </a:t>
            </a:r>
            <a:r>
              <a:rPr lang="it-IT" sz="2800" dirty="0" err="1" smtClean="0">
                <a:latin typeface="Georgia" pitchFamily="18" charset="0"/>
              </a:rPr>
              <a:t>---</a:t>
            </a:r>
            <a:r>
              <a:rPr lang="it-IT" sz="2800" dirty="0" smtClean="0">
                <a:latin typeface="Georgia" pitchFamily="18" charset="0"/>
              </a:rPr>
              <a:t> regina reggente straniera con figlio minorenne</a:t>
            </a:r>
          </a:p>
          <a:p>
            <a:r>
              <a:rPr lang="it-IT" sz="2800" dirty="0" smtClean="0">
                <a:latin typeface="Georgia" pitchFamily="18" charset="0"/>
              </a:rPr>
              <a:t>Il regno di Carlo tra malefici e realtà storica</a:t>
            </a:r>
            <a:r>
              <a:rPr lang="it-IT" sz="2800" i="1" dirty="0" smtClean="0">
                <a:latin typeface="Georgia" pitchFamily="18" charset="0"/>
              </a:rPr>
              <a:t>: </a:t>
            </a:r>
            <a:r>
              <a:rPr lang="it-IT" sz="2800" i="1" dirty="0" err="1" smtClean="0">
                <a:latin typeface="Georgia" pitchFamily="18" charset="0"/>
              </a:rPr>
              <a:t>el</a:t>
            </a:r>
            <a:r>
              <a:rPr lang="it-IT" sz="2800" i="1" dirty="0" smtClean="0">
                <a:latin typeface="Georgia" pitchFamily="18" charset="0"/>
              </a:rPr>
              <a:t> </a:t>
            </a:r>
            <a:r>
              <a:rPr lang="it-IT" sz="2800" i="1" dirty="0" err="1" smtClean="0">
                <a:latin typeface="Georgia" pitchFamily="18" charset="0"/>
              </a:rPr>
              <a:t>hechizado</a:t>
            </a:r>
            <a:r>
              <a:rPr lang="it-IT" sz="2800" i="1" dirty="0" smtClean="0">
                <a:latin typeface="Georgia" pitchFamily="18" charset="0"/>
              </a:rPr>
              <a:t> </a:t>
            </a:r>
            <a:r>
              <a:rPr lang="it-IT" sz="2800" dirty="0" smtClean="0">
                <a:latin typeface="Georgia" pitchFamily="18" charset="0"/>
              </a:rPr>
              <a:t>fu un buon re e regnò, contrariamente alle previsioni legate alle sue condizioni di salute, fino al 1700</a:t>
            </a:r>
            <a:r>
              <a:rPr lang="it-IT" sz="2800" dirty="0" smtClean="0">
                <a:latin typeface="Georgia" pitchFamily="18" charset="0"/>
              </a:rPr>
              <a:t>.</a:t>
            </a:r>
          </a:p>
          <a:p>
            <a:r>
              <a:rPr lang="it-IT" sz="2800" dirty="0" smtClean="0">
                <a:latin typeface="Georgia" pitchFamily="18" charset="0"/>
              </a:rPr>
              <a:t>2000: in Spagna si dimenticano del 300enario della morte.</a:t>
            </a:r>
          </a:p>
          <a:p>
            <a:r>
              <a:rPr lang="it-IT" sz="2800" dirty="0" smtClean="0">
                <a:latin typeface="Georgia" pitchFamily="18" charset="0"/>
              </a:rPr>
              <a:t>Perché?</a:t>
            </a:r>
          </a:p>
          <a:p>
            <a:r>
              <a:rPr lang="it-IT" sz="2800" dirty="0" smtClean="0">
                <a:latin typeface="Georgia" pitchFamily="18" charset="0"/>
              </a:rPr>
              <a:t>Stagione di crisi, debolezza politica </a:t>
            </a:r>
            <a:r>
              <a:rPr lang="it-IT" sz="2800" dirty="0" err="1" smtClean="0">
                <a:latin typeface="Georgia" pitchFamily="18" charset="0"/>
              </a:rPr>
              <a:t>e…</a:t>
            </a:r>
            <a:r>
              <a:rPr lang="it-IT" sz="2800" dirty="0" smtClean="0">
                <a:latin typeface="Georgia" pitchFamily="18" charset="0"/>
              </a:rPr>
              <a:t>.</a:t>
            </a:r>
          </a:p>
          <a:p>
            <a:r>
              <a:rPr lang="it-IT" sz="2800" dirty="0" smtClean="0">
                <a:latin typeface="Georgia" pitchFamily="18" charset="0"/>
              </a:rPr>
              <a:t>Guerra di successione!!! 1701-1714 (ma 1720)</a:t>
            </a:r>
          </a:p>
          <a:p>
            <a:endParaRPr lang="it-IT" sz="2800" dirty="0" smtClean="0">
              <a:latin typeface="Georgia" pitchFamily="18" charset="0"/>
            </a:endParaRPr>
          </a:p>
          <a:p>
            <a:r>
              <a:rPr lang="it-IT" sz="2800" dirty="0" smtClean="0">
                <a:latin typeface="Georgia" pitchFamily="18" charset="0"/>
              </a:rPr>
              <a:t>Ruolo di </a:t>
            </a:r>
            <a:r>
              <a:rPr lang="it-IT" sz="2800" b="1" dirty="0" smtClean="0">
                <a:latin typeface="Georgia" pitchFamily="18" charset="0"/>
              </a:rPr>
              <a:t>Luigi XIV</a:t>
            </a:r>
            <a:r>
              <a:rPr lang="it-IT" sz="2800" dirty="0" smtClean="0">
                <a:latin typeface="Georgia" pitchFamily="18" charset="0"/>
              </a:rPr>
              <a:t>. Di Luigi XIV? </a:t>
            </a:r>
          </a:p>
          <a:p>
            <a:r>
              <a:rPr lang="it-IT" sz="2800" dirty="0" smtClean="0">
                <a:latin typeface="Georgia" pitchFamily="18" charset="0"/>
              </a:rPr>
              <a:t>Testamento di Carlo II del </a:t>
            </a:r>
            <a:r>
              <a:rPr lang="it-IT" sz="2800" b="1" dirty="0" smtClean="0">
                <a:latin typeface="Georgia" pitchFamily="18" charset="0"/>
              </a:rPr>
              <a:t>1697</a:t>
            </a:r>
            <a:r>
              <a:rPr lang="it-IT" sz="2800" dirty="0" smtClean="0">
                <a:latin typeface="Georgia" pitchFamily="18" charset="0"/>
              </a:rPr>
              <a:t> in favore di Filippo d’</a:t>
            </a:r>
            <a:r>
              <a:rPr lang="it-IT" sz="2800" dirty="0" err="1" smtClean="0">
                <a:latin typeface="Georgia" pitchFamily="18" charset="0"/>
              </a:rPr>
              <a:t>Anjou</a:t>
            </a:r>
            <a:r>
              <a:rPr lang="it-IT" sz="2800" dirty="0" smtClean="0">
                <a:latin typeface="Georgia" pitchFamily="18" charset="0"/>
              </a:rPr>
              <a:t>.</a:t>
            </a:r>
          </a:p>
          <a:p>
            <a:endParaRPr lang="it-IT" sz="28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183</Words>
  <Application>Microsoft Office PowerPoint</Application>
  <PresentationFormat>Personalizzato</PresentationFormat>
  <Paragraphs>18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Rafaella</dc:creator>
  <cp:lastModifiedBy>Rafaella Pilo</cp:lastModifiedBy>
  <cp:revision>6</cp:revision>
  <dcterms:created xsi:type="dcterms:W3CDTF">2016-09-08T15:51:34Z</dcterms:created>
  <dcterms:modified xsi:type="dcterms:W3CDTF">2022-10-30T10:05:00Z</dcterms:modified>
</cp:coreProperties>
</file>