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7" r:id="rId9"/>
    <p:sldId id="257" r:id="rId10"/>
    <p:sldId id="258" r:id="rId11"/>
    <p:sldId id="268" r:id="rId12"/>
    <p:sldId id="264" r:id="rId13"/>
    <p:sldId id="269" r:id="rId14"/>
    <p:sldId id="265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41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928992" cy="720080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Guerra dei Trent’anni &amp; Province Unite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280920" cy="5184576"/>
          </a:xfrm>
        </p:spPr>
        <p:txBody>
          <a:bodyPr>
            <a:normAutofit/>
          </a:bodyPr>
          <a:lstStyle/>
          <a:p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Defenestrazione di Praga 1618</a:t>
            </a: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Pace di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Westfalia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(1648)</a:t>
            </a:r>
          </a:p>
          <a:p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ma…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1555: pace di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Augusta*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1559: Pace dei Pirenei (1659)</a:t>
            </a: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Province Unite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1648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568952" cy="554461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Divisione dei poteri, libertà, ricchezza: 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i modelli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olandese e inglese (2° rivoluzione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)</a:t>
            </a:r>
            <a:r>
              <a:rPr lang="it-IT" dirty="0" smtClean="0"/>
              <a:t> </a:t>
            </a:r>
          </a:p>
          <a:p>
            <a:endParaRPr lang="it-IT" dirty="0" smtClean="0"/>
          </a:p>
          <a:p>
            <a:pPr>
              <a:buFontTx/>
              <a:buChar char="-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Calvinismo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rapporto con il denaro (etica protestante e arricchimento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)</a:t>
            </a:r>
          </a:p>
          <a:p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-Tolleranza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religiosa in un’Europa intollerante: arrivo di eterodossi da tutta Europa (aumento della popolazione e differenziazione delle competenze)</a:t>
            </a:r>
          </a:p>
          <a:p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Classe/élite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borghese: soggetto politico ed economico inesistente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altrove</a:t>
            </a:r>
          </a:p>
          <a:p>
            <a:pPr>
              <a:buFontTx/>
              <a:buChar char="-"/>
            </a:pP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it-IT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Repubblica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 smtClean="0">
                <a:latin typeface="Georgia" pitchFamily="18" charset="0"/>
              </a:rPr>
              <a:t>Repubblica: </a:t>
            </a:r>
            <a:r>
              <a:rPr lang="it-IT" b="1" i="1" dirty="0" smtClean="0">
                <a:latin typeface="Georgia" pitchFamily="18" charset="0"/>
              </a:rPr>
              <a:t>unicum</a:t>
            </a:r>
            <a:r>
              <a:rPr lang="it-IT" b="1" dirty="0" smtClean="0">
                <a:latin typeface="Georgia" pitchFamily="18" charset="0"/>
              </a:rPr>
              <a:t> nel panorama europeo (a parte le repubbliche cittadine come Ginevra, Venezia e il </a:t>
            </a:r>
            <a:r>
              <a:rPr lang="it-IT" b="1" dirty="0" err="1" smtClean="0">
                <a:latin typeface="Georgia" pitchFamily="18" charset="0"/>
              </a:rPr>
              <a:t>commonwealth</a:t>
            </a:r>
            <a:r>
              <a:rPr lang="it-IT" b="1" dirty="0" smtClean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inglese)</a:t>
            </a:r>
          </a:p>
          <a:p>
            <a:pPr>
              <a:buNone/>
            </a:pPr>
            <a:endParaRPr lang="it-IT" b="1" dirty="0" smtClean="0">
              <a:latin typeface="Georgia" pitchFamily="18" charset="0"/>
            </a:endParaRPr>
          </a:p>
          <a:p>
            <a:r>
              <a:rPr lang="it-IT" b="1" dirty="0" smtClean="0">
                <a:latin typeface="Georgia" pitchFamily="18" charset="0"/>
              </a:rPr>
              <a:t>Divisione </a:t>
            </a:r>
            <a:r>
              <a:rPr lang="it-IT" b="1" dirty="0" smtClean="0">
                <a:latin typeface="Georgia" pitchFamily="18" charset="0"/>
              </a:rPr>
              <a:t>dei poteri: potere esecutivo e militare (</a:t>
            </a:r>
            <a:r>
              <a:rPr lang="it-IT" b="1" dirty="0" err="1" smtClean="0">
                <a:latin typeface="Georgia" pitchFamily="18" charset="0"/>
              </a:rPr>
              <a:t>stadhouder</a:t>
            </a:r>
            <a:r>
              <a:rPr lang="it-IT" b="1" dirty="0" smtClean="0">
                <a:latin typeface="Georgia" pitchFamily="18" charset="0"/>
              </a:rPr>
              <a:t>) e corpi rappresentativi (Stati provinciali e generali</a:t>
            </a:r>
            <a:r>
              <a:rPr lang="it-IT" b="1" dirty="0" smtClean="0">
                <a:latin typeface="Georgia" pitchFamily="18" charset="0"/>
              </a:rPr>
              <a:t>) detentori del potere legislativo; potere giudiziario nelle mani dei tribunali locali e centrale</a:t>
            </a:r>
            <a:endParaRPr lang="it-IT" b="1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Georgia" pitchFamily="18" charset="0"/>
              </a:rPr>
              <a:t>…ancora…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1256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it-IT" dirty="0" smtClean="0">
                <a:latin typeface="Georgia" pitchFamily="18" charset="0"/>
              </a:rPr>
              <a:t>Maggiore potenza marittima e commerciale europea per tutta la prima metà del Seicento (borsa di Amsterdam: il commercio del credito </a:t>
            </a:r>
            <a:r>
              <a:rPr lang="it-IT" i="1" dirty="0" smtClean="0">
                <a:latin typeface="Georgia" pitchFamily="18" charset="0"/>
              </a:rPr>
              <a:t>vs</a:t>
            </a:r>
            <a:r>
              <a:rPr lang="it-IT" dirty="0" smtClean="0">
                <a:latin typeface="Georgia" pitchFamily="18" charset="0"/>
              </a:rPr>
              <a:t> il commercio delle merci genovese cinquecentesco): commercio delle spezie, rapporti con l’estremo oriente// compagnia delle Indie Orientali: monopolio dei commerci in un’area immensa come l’Africa e l’Asia nonché il privilegio di agire come autorità politica e militare; il ruolo della </a:t>
            </a:r>
            <a:r>
              <a:rPr lang="it-IT" dirty="0" smtClean="0">
                <a:latin typeface="Georgia" pitchFamily="18" charset="0"/>
              </a:rPr>
              <a:t>Compagnia </a:t>
            </a:r>
            <a:r>
              <a:rPr lang="it-IT" dirty="0" smtClean="0">
                <a:latin typeface="Georgia" pitchFamily="18" charset="0"/>
              </a:rPr>
              <a:t>delle </a:t>
            </a:r>
            <a:r>
              <a:rPr lang="it-IT" dirty="0" smtClean="0">
                <a:latin typeface="Georgia" pitchFamily="18" charset="0"/>
              </a:rPr>
              <a:t>Indie </a:t>
            </a:r>
            <a:r>
              <a:rPr lang="it-IT" dirty="0" smtClean="0">
                <a:latin typeface="Georgia" pitchFamily="18" charset="0"/>
              </a:rPr>
              <a:t>occidentale è, </a:t>
            </a:r>
            <a:r>
              <a:rPr lang="it-IT" dirty="0" smtClean="0">
                <a:latin typeface="Georgia" pitchFamily="18" charset="0"/>
              </a:rPr>
              <a:t>invece </a:t>
            </a:r>
            <a:r>
              <a:rPr lang="it-IT" dirty="0" smtClean="0">
                <a:latin typeface="Georgia" pitchFamily="18" charset="0"/>
              </a:rPr>
              <a:t>soprattutto </a:t>
            </a:r>
            <a:r>
              <a:rPr lang="it-IT" dirty="0" smtClean="0">
                <a:latin typeface="Georgia" pitchFamily="18" charset="0"/>
              </a:rPr>
              <a:t>quello di </a:t>
            </a:r>
            <a:r>
              <a:rPr lang="it-IT" dirty="0" smtClean="0">
                <a:latin typeface="Georgia" pitchFamily="18" charset="0"/>
              </a:rPr>
              <a:t>abbattere e sostituirsi al mondo coloniale spagnolo, di cui fa parte anche la corona portoghese (1580-1640) in </a:t>
            </a:r>
            <a:r>
              <a:rPr lang="it-IT" dirty="0" smtClean="0">
                <a:latin typeface="Georgia" pitchFamily="18" charset="0"/>
              </a:rPr>
              <a:t>Africa </a:t>
            </a:r>
            <a:r>
              <a:rPr lang="it-IT" dirty="0" smtClean="0">
                <a:latin typeface="Georgia" pitchFamily="18" charset="0"/>
              </a:rPr>
              <a:t>occidentale e in </a:t>
            </a:r>
            <a:r>
              <a:rPr lang="it-IT" dirty="0" smtClean="0">
                <a:latin typeface="Georgia" pitchFamily="18" charset="0"/>
              </a:rPr>
              <a:t>A</a:t>
            </a:r>
            <a:r>
              <a:rPr lang="it-IT" dirty="0" smtClean="0">
                <a:latin typeface="Georgia" pitchFamily="18" charset="0"/>
              </a:rPr>
              <a:t>merica </a:t>
            </a:r>
            <a:r>
              <a:rPr lang="it-IT" dirty="0" smtClean="0">
                <a:latin typeface="Georgia" pitchFamily="18" charset="0"/>
              </a:rPr>
              <a:t>(Brasile!)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72608"/>
          </a:xfrm>
        </p:spPr>
        <p:txBody>
          <a:bodyPr/>
          <a:lstStyle/>
          <a:p>
            <a:r>
              <a:rPr lang="it-IT" dirty="0" err="1" smtClean="0">
                <a:latin typeface="Georgia" pitchFamily="18" charset="0"/>
              </a:rPr>
              <a:t>Grozio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i="1" dirty="0" smtClean="0">
                <a:latin typeface="Georgia" pitchFamily="18" charset="0"/>
              </a:rPr>
              <a:t>Mare </a:t>
            </a:r>
            <a:r>
              <a:rPr lang="it-IT" i="1" dirty="0" err="1" smtClean="0">
                <a:latin typeface="Georgia" pitchFamily="18" charset="0"/>
              </a:rPr>
              <a:t>liberum</a:t>
            </a:r>
            <a:r>
              <a:rPr lang="it-IT" dirty="0" smtClean="0">
                <a:latin typeface="Georgia" pitchFamily="18" charset="0"/>
              </a:rPr>
              <a:t>; </a:t>
            </a:r>
            <a:r>
              <a:rPr lang="it-IT" i="1" dirty="0" smtClean="0">
                <a:latin typeface="Georgia" pitchFamily="18" charset="0"/>
              </a:rPr>
              <a:t>De </a:t>
            </a:r>
            <a:r>
              <a:rPr lang="it-IT" i="1" dirty="0" err="1" smtClean="0">
                <a:latin typeface="Georgia" pitchFamily="18" charset="0"/>
              </a:rPr>
              <a:t>jure</a:t>
            </a:r>
            <a:r>
              <a:rPr lang="it-IT" i="1" dirty="0" smtClean="0">
                <a:latin typeface="Georgia" pitchFamily="18" charset="0"/>
              </a:rPr>
              <a:t> belli ac </a:t>
            </a:r>
            <a:r>
              <a:rPr lang="it-IT" i="1" dirty="0" err="1" smtClean="0">
                <a:latin typeface="Georgia" pitchFamily="18" charset="0"/>
              </a:rPr>
              <a:t>pacis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(ruolo delle potenze neutrali)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nascita del diritto internazionale</a:t>
            </a:r>
            <a:r>
              <a:rPr lang="it-IT" dirty="0" smtClean="0">
                <a:latin typeface="Georgia" pitchFamily="18" charset="0"/>
              </a:rPr>
              <a:t>; </a:t>
            </a:r>
            <a:r>
              <a:rPr lang="it-IT" dirty="0" smtClean="0">
                <a:latin typeface="Georgia" pitchFamily="18" charset="0"/>
              </a:rPr>
              <a:t>(</a:t>
            </a:r>
            <a:r>
              <a:rPr lang="it-IT" dirty="0" err="1" smtClean="0">
                <a:latin typeface="Georgia" pitchFamily="18" charset="0"/>
              </a:rPr>
              <a:t>Pufendorf</a:t>
            </a:r>
            <a:r>
              <a:rPr lang="it-IT" dirty="0" smtClean="0">
                <a:latin typeface="Georgia" pitchFamily="18" charset="0"/>
              </a:rPr>
              <a:t>  Spinoza)</a:t>
            </a: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Industria </a:t>
            </a:r>
            <a:r>
              <a:rPr lang="it-IT" dirty="0" smtClean="0">
                <a:latin typeface="Georgia" pitchFamily="18" charset="0"/>
              </a:rPr>
              <a:t>della stampa molto fiorente per via della tolleranza e dell’assenza di censura: </a:t>
            </a:r>
            <a:r>
              <a:rPr lang="it-IT" u="sng" dirty="0" smtClean="0">
                <a:latin typeface="Georgia" pitchFamily="18" charset="0"/>
              </a:rPr>
              <a:t>vi si pubblicavano opere provenienti da tutta Europa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>
                <a:latin typeface="Georgia" pitchFamily="18" charset="0"/>
              </a:rPr>
              <a:t>Inizio </a:t>
            </a:r>
            <a:r>
              <a:rPr lang="it-IT" b="1" dirty="0" smtClean="0">
                <a:latin typeface="Georgia" pitchFamily="18" charset="0"/>
              </a:rPr>
              <a:t>della crisi: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5184576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 smtClean="0">
                <a:latin typeface="Georgia" pitchFamily="18" charset="0"/>
              </a:rPr>
              <a:t>atti </a:t>
            </a:r>
            <a:r>
              <a:rPr lang="it-IT" b="1" dirty="0" smtClean="0">
                <a:latin typeface="Georgia" pitchFamily="18" charset="0"/>
              </a:rPr>
              <a:t>di navigazione di </a:t>
            </a:r>
            <a:r>
              <a:rPr lang="it-IT" b="1" dirty="0" err="1" smtClean="0">
                <a:latin typeface="Georgia" pitchFamily="18" charset="0"/>
              </a:rPr>
              <a:t>Cromwell</a:t>
            </a:r>
            <a:r>
              <a:rPr lang="it-IT" b="1" dirty="0" smtClean="0">
                <a:latin typeface="Georgia" pitchFamily="18" charset="0"/>
              </a:rPr>
              <a:t> contro Olanda e </a:t>
            </a:r>
            <a:r>
              <a:rPr lang="it-IT" b="1" dirty="0" smtClean="0">
                <a:latin typeface="Georgia" pitchFamily="18" charset="0"/>
              </a:rPr>
              <a:t>Portogallo ovvero la </a:t>
            </a:r>
            <a:r>
              <a:rPr lang="it-IT" b="1" dirty="0" smtClean="0">
                <a:latin typeface="Georgia" pitchFamily="18" charset="0"/>
              </a:rPr>
              <a:t>crisi dell’Olanda arriva quando l’Inghilterra diventa una </a:t>
            </a:r>
            <a:r>
              <a:rPr lang="it-IT" b="1" dirty="0" smtClean="0">
                <a:latin typeface="Georgia" pitchFamily="18" charset="0"/>
              </a:rPr>
              <a:t>Repubblica </a:t>
            </a:r>
            <a:r>
              <a:rPr lang="it-IT" b="1" dirty="0" smtClean="0">
                <a:latin typeface="Georgia" pitchFamily="18" charset="0"/>
              </a:rPr>
              <a:t>(</a:t>
            </a:r>
            <a:r>
              <a:rPr lang="it-IT" b="1" dirty="0" err="1" smtClean="0">
                <a:latin typeface="Georgia" pitchFamily="18" charset="0"/>
              </a:rPr>
              <a:t>commonwealth</a:t>
            </a:r>
            <a:r>
              <a:rPr lang="it-IT" b="1" dirty="0" smtClean="0">
                <a:latin typeface="Georgia" pitchFamily="18" charset="0"/>
              </a:rPr>
              <a:t>!) e poi tracollo al momento in cui viene “inglobata” </a:t>
            </a:r>
            <a:r>
              <a:rPr lang="it-IT" b="1" dirty="0" smtClean="0">
                <a:latin typeface="Georgia" pitchFamily="18" charset="0"/>
              </a:rPr>
              <a:t>dall’</a:t>
            </a:r>
            <a:r>
              <a:rPr lang="it-IT" b="1" dirty="0" smtClean="0">
                <a:latin typeface="Georgia" pitchFamily="18" charset="0"/>
              </a:rPr>
              <a:t>I</a:t>
            </a:r>
            <a:r>
              <a:rPr lang="it-IT" b="1" dirty="0" smtClean="0">
                <a:latin typeface="Georgia" pitchFamily="18" charset="0"/>
              </a:rPr>
              <a:t>nghilterra 1688/89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b="1" dirty="0" smtClean="0">
                <a:latin typeface="Georgia" pitchFamily="18" charset="0"/>
              </a:rPr>
              <a:t>il </a:t>
            </a:r>
            <a:r>
              <a:rPr lang="it-IT" b="1" dirty="0" smtClean="0">
                <a:latin typeface="Georgia" pitchFamily="18" charset="0"/>
              </a:rPr>
              <a:t>mercantilismo (prevalenza esportazioni sulle importazioni) francese e inglese debilita il ruolo </a:t>
            </a:r>
            <a:r>
              <a:rPr lang="it-IT" b="1" smtClean="0">
                <a:latin typeface="Georgia" pitchFamily="18" charset="0"/>
              </a:rPr>
              <a:t>di </a:t>
            </a:r>
            <a:r>
              <a:rPr lang="it-IT" b="1" smtClean="0">
                <a:latin typeface="Georgia" pitchFamily="18" charset="0"/>
              </a:rPr>
              <a:t>tradizionali </a:t>
            </a:r>
            <a:r>
              <a:rPr lang="it-IT" b="1" i="1" smtClean="0">
                <a:latin typeface="Georgia" pitchFamily="18" charset="0"/>
              </a:rPr>
              <a:t>brokers</a:t>
            </a:r>
            <a:r>
              <a:rPr lang="it-IT" b="1" dirty="0" smtClean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(mediatori) degli </a:t>
            </a:r>
            <a:r>
              <a:rPr lang="it-IT" b="1" dirty="0" smtClean="0">
                <a:latin typeface="Georgia" pitchFamily="18" charset="0"/>
              </a:rPr>
              <a:t>olandesi</a:t>
            </a:r>
            <a:endParaRPr lang="it-IT" b="1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192688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Georgia" pitchFamily="18" charset="0"/>
              </a:rPr>
              <a:t>1555: pace di Augusta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 tolleranza per i soli </a:t>
            </a:r>
            <a:r>
              <a:rPr lang="it-IT" dirty="0" smtClean="0">
                <a:latin typeface="Georgia" pitchFamily="18" charset="0"/>
              </a:rPr>
              <a:t>luterani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/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la </a:t>
            </a:r>
            <a:r>
              <a:rPr lang="it-IT" dirty="0" smtClean="0">
                <a:latin typeface="Georgia" pitchFamily="18" charset="0"/>
              </a:rPr>
              <a:t>questione calvinista era rimasta aperta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  <a:latin typeface="Georgia" pitchFamily="18" charset="0"/>
              </a:rPr>
              <a:t>Tolleranza?</a:t>
            </a:r>
            <a:endParaRPr lang="it-IT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it-IT" dirty="0" smtClean="0">
                <a:latin typeface="Georgia" pitchFamily="18" charset="0"/>
              </a:rPr>
              <a:t>Massimiliano II e Rodolfo II: di fatto </a:t>
            </a:r>
            <a:r>
              <a:rPr lang="it-IT" dirty="0" err="1" smtClean="0">
                <a:latin typeface="Georgia" pitchFamily="18" charset="0"/>
              </a:rPr>
              <a:t>estensero</a:t>
            </a:r>
            <a:r>
              <a:rPr lang="it-IT" dirty="0" smtClean="0">
                <a:latin typeface="Georgia" pitchFamily="18" charset="0"/>
              </a:rPr>
              <a:t> la tolleranza anche ai calvinisti</a:t>
            </a:r>
          </a:p>
          <a:p>
            <a:pPr marL="514350" indent="-514350">
              <a:buNone/>
            </a:pPr>
            <a:r>
              <a:rPr lang="it-IT" dirty="0" smtClean="0">
                <a:latin typeface="Georgia" pitchFamily="18" charset="0"/>
              </a:rPr>
              <a:t>Rodolfo II: </a:t>
            </a:r>
            <a:r>
              <a:rPr lang="it-IT" b="1" dirty="0" smtClean="0">
                <a:latin typeface="Georgia" pitchFamily="18" charset="0"/>
              </a:rPr>
              <a:t>Lettera </a:t>
            </a:r>
            <a:r>
              <a:rPr lang="it-IT" b="1" dirty="0" smtClean="0">
                <a:latin typeface="Georgia" pitchFamily="18" charset="0"/>
              </a:rPr>
              <a:t>di maestà </a:t>
            </a:r>
            <a:r>
              <a:rPr lang="it-IT" dirty="0" smtClean="0">
                <a:latin typeface="Georgia" pitchFamily="18" charset="0"/>
              </a:rPr>
              <a:t>nel regno di Boemia a maggioranza calvinista</a:t>
            </a:r>
          </a:p>
          <a:p>
            <a:pPr marL="514350" indent="-514350">
              <a:buNone/>
            </a:pPr>
            <a:r>
              <a:rPr lang="it-IT" dirty="0" smtClean="0">
                <a:latin typeface="Georgia" pitchFamily="18" charset="0"/>
              </a:rPr>
              <a:t>L’imperatore </a:t>
            </a:r>
            <a:r>
              <a:rPr lang="it-IT" b="1" dirty="0" smtClean="0">
                <a:latin typeface="Georgia" pitchFamily="18" charset="0"/>
              </a:rPr>
              <a:t>Mattia</a:t>
            </a:r>
            <a:r>
              <a:rPr lang="it-IT" dirty="0" smtClean="0">
                <a:latin typeface="Georgia" pitchFamily="18" charset="0"/>
              </a:rPr>
              <a:t> (il cui successore sarebbe stato il cattolico intransigente </a:t>
            </a:r>
            <a:r>
              <a:rPr lang="it-IT" b="1" dirty="0" smtClean="0">
                <a:latin typeface="Georgia" pitchFamily="18" charset="0"/>
              </a:rPr>
              <a:t>Ferdinando</a:t>
            </a:r>
            <a:r>
              <a:rPr lang="it-IT" dirty="0" smtClean="0">
                <a:latin typeface="Georgia" pitchFamily="18" charset="0"/>
              </a:rPr>
              <a:t> duca di Stiria) disattende la </a:t>
            </a:r>
            <a:r>
              <a:rPr lang="it-IT" dirty="0" smtClean="0">
                <a:latin typeface="Georgia" pitchFamily="18" charset="0"/>
              </a:rPr>
              <a:t>Lettera </a:t>
            </a:r>
            <a:r>
              <a:rPr lang="it-IT" dirty="0" smtClean="0">
                <a:latin typeface="Georgia" pitchFamily="18" charset="0"/>
              </a:rPr>
              <a:t>di maestà creando una situazione di tensione e, scegliendo di imporre limitazioni al culto calvinista, determina l’insurrezione della città di Praga: il castello viene preso d’assalto e i due rappresentanti imperiali vengono gettati dalla finestra. 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it-IT" dirty="0" smtClean="0">
                <a:latin typeface="Georgia" pitchFamily="18" charset="0"/>
              </a:rPr>
              <a:t>Con la “defenestrazione di Praga” inizia la guerra dei 30 </a:t>
            </a:r>
            <a:r>
              <a:rPr lang="it-IT" dirty="0" smtClean="0">
                <a:latin typeface="Georgia" pitchFamily="18" charset="0"/>
              </a:rPr>
              <a:t>anni</a:t>
            </a:r>
            <a:endParaRPr lang="it-IT" dirty="0" smtClean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it-IT" u="sng" dirty="0" smtClean="0">
                <a:latin typeface="Georgia" pitchFamily="18" charset="0"/>
              </a:rPr>
              <a:t>fase boemo-palatina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dirty="0" smtClean="0">
                <a:latin typeface="Georgia" pitchFamily="18" charset="0"/>
              </a:rPr>
              <a:t>i cattolici imperiali sembrano avere la meglio e attuano ritorsioni nei confronti dei protestanti</a:t>
            </a:r>
            <a:r>
              <a:rPr lang="it-IT" dirty="0" smtClean="0">
                <a:latin typeface="Georgia" pitchFamily="18" charset="0"/>
              </a:rPr>
              <a:t>;</a:t>
            </a:r>
          </a:p>
          <a:p>
            <a:pPr marL="514350" indent="-514350">
              <a:buAutoNum type="arabicPeriod"/>
            </a:pPr>
            <a:r>
              <a:rPr lang="it-IT" dirty="0" smtClean="0">
                <a:latin typeface="Georgia" pitchFamily="18" charset="0"/>
              </a:rPr>
              <a:t>intervengono </a:t>
            </a:r>
            <a:r>
              <a:rPr lang="it-IT" dirty="0" smtClean="0">
                <a:latin typeface="Georgia" pitchFamily="18" charset="0"/>
              </a:rPr>
              <a:t>le altre potenze protestanti: confederazione elvetica, </a:t>
            </a:r>
            <a:r>
              <a:rPr lang="it-IT" u="sng" dirty="0" smtClean="0">
                <a:latin typeface="Georgia" pitchFamily="18" charset="0"/>
              </a:rPr>
              <a:t>D</a:t>
            </a:r>
            <a:r>
              <a:rPr lang="it-IT" u="sng" dirty="0" smtClean="0">
                <a:latin typeface="Georgia" pitchFamily="18" charset="0"/>
              </a:rPr>
              <a:t>animarca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e </a:t>
            </a:r>
            <a:r>
              <a:rPr lang="it-IT" u="sng" dirty="0" smtClean="0">
                <a:latin typeface="Georgia" pitchFamily="18" charset="0"/>
              </a:rPr>
              <a:t>Svezia</a:t>
            </a:r>
            <a:r>
              <a:rPr lang="it-IT" dirty="0" smtClean="0">
                <a:latin typeface="Georgia" pitchFamily="18" charset="0"/>
              </a:rPr>
              <a:t> al fine di evitare l’egemonia asburgica sull’Europa (1618-1635); fase svedese, fase danese, </a:t>
            </a:r>
            <a:endParaRPr lang="it-IT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r>
              <a:rPr lang="it-IT" dirty="0" smtClean="0">
                <a:latin typeface="Georgia" pitchFamily="18" charset="0"/>
              </a:rPr>
              <a:t>fase francese (1635-1648/1659)</a:t>
            </a:r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1635- Francia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Nel 1635 la Francia entra apertamente nel conflitto (dopo anni di sostegno occulto alle forze protestanti in chiave anti spagnola) e nel 1643 a </a:t>
            </a:r>
            <a:r>
              <a:rPr lang="it-IT" dirty="0" err="1" smtClean="0">
                <a:latin typeface="Georgia" pitchFamily="18" charset="0"/>
              </a:rPr>
              <a:t>Rocroi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segna </a:t>
            </a:r>
            <a:r>
              <a:rPr lang="it-IT" dirty="0" smtClean="0">
                <a:latin typeface="Georgia" pitchFamily="18" charset="0"/>
              </a:rPr>
              <a:t>la definitiva vittoria francese sulle armi </a:t>
            </a:r>
            <a:r>
              <a:rPr lang="it-IT" dirty="0" smtClean="0">
                <a:latin typeface="Georgia" pitchFamily="18" charset="0"/>
              </a:rPr>
              <a:t>asburgiche che verrà suggellato solo nel 1659.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latin typeface="Georgia" pitchFamily="18" charset="0"/>
              </a:rPr>
              <a:t>1648: </a:t>
            </a:r>
            <a:r>
              <a:rPr lang="it-IT" sz="2800" b="1" dirty="0" smtClean="0">
                <a:latin typeface="Georgia" pitchFamily="18" charset="0"/>
              </a:rPr>
              <a:t>pace </a:t>
            </a:r>
            <a:r>
              <a:rPr lang="it-IT" sz="2800" b="1" dirty="0" smtClean="0">
                <a:latin typeface="Georgia" pitchFamily="18" charset="0"/>
              </a:rPr>
              <a:t>di </a:t>
            </a:r>
            <a:r>
              <a:rPr lang="it-IT" sz="2800" b="1" dirty="0" smtClean="0">
                <a:latin typeface="Georgia" pitchFamily="18" charset="0"/>
              </a:rPr>
              <a:t>Vestfalia</a:t>
            </a:r>
            <a:endParaRPr lang="it-IT" sz="2800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Assume importanza il concetto di </a:t>
            </a:r>
            <a:r>
              <a:rPr lang="it-IT" b="1" dirty="0" smtClean="0">
                <a:latin typeface="Georgia" pitchFamily="18" charset="0"/>
              </a:rPr>
              <a:t>sovranità dello stato </a:t>
            </a:r>
            <a:r>
              <a:rPr lang="it-IT" dirty="0" smtClean="0">
                <a:latin typeface="Georgia" pitchFamily="18" charset="0"/>
              </a:rPr>
              <a:t>e nasce una </a:t>
            </a:r>
            <a:r>
              <a:rPr lang="it-IT" b="1" dirty="0" smtClean="0">
                <a:latin typeface="Georgia" pitchFamily="18" charset="0"/>
              </a:rPr>
              <a:t>comunità internazionale </a:t>
            </a:r>
            <a:r>
              <a:rPr lang="it-IT" dirty="0" smtClean="0">
                <a:latin typeface="Georgia" pitchFamily="18" charset="0"/>
              </a:rPr>
              <a:t>più vicina a come la si intende oggi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Riguardo alla questione religiosa fu confermata la </a:t>
            </a:r>
            <a:r>
              <a:rPr lang="it-IT" b="1" dirty="0" smtClean="0">
                <a:latin typeface="Georgia" pitchFamily="18" charset="0"/>
              </a:rPr>
              <a:t>pace di Augusta </a:t>
            </a:r>
            <a:r>
              <a:rPr lang="it-IT" dirty="0" smtClean="0">
                <a:latin typeface="Georgia" pitchFamily="18" charset="0"/>
              </a:rPr>
              <a:t>(1555), fu estesa la tolleranza anche ai calvinisti, e fu stabilito che i sovrani dovessero rispettare le minoranze religiose e che i beni ecclesiastici in possesso dei protestanti fino al 1624, non fossero restituiti alla Chiesa </a:t>
            </a:r>
            <a:r>
              <a:rPr lang="it-IT" dirty="0" smtClean="0">
                <a:latin typeface="Georgia" pitchFamily="18" charset="0"/>
              </a:rPr>
              <a:t>cattolica.</a:t>
            </a:r>
            <a:endParaRPr lang="it-IT" dirty="0" smtClean="0">
              <a:latin typeface="Georgia" pitchFamily="18" charset="0"/>
            </a:endParaRPr>
          </a:p>
          <a:p>
            <a:pPr lvl="0"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…ancora…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Riguardo all'ordinamento interno del </a:t>
            </a:r>
            <a:r>
              <a:rPr lang="it-IT" b="1" dirty="0" smtClean="0">
                <a:latin typeface="Georgia" pitchFamily="18" charset="0"/>
              </a:rPr>
              <a:t>Sacro Romano Impero</a:t>
            </a:r>
            <a:r>
              <a:rPr lang="it-IT" dirty="0" smtClean="0">
                <a:latin typeface="Georgia" pitchFamily="18" charset="0"/>
              </a:rPr>
              <a:t>, fu riconosciuta ai </a:t>
            </a:r>
            <a:r>
              <a:rPr lang="it-IT" dirty="0" err="1" smtClean="0">
                <a:latin typeface="Georgia" pitchFamily="18" charset="0"/>
              </a:rPr>
              <a:t>prìncipi</a:t>
            </a:r>
            <a:r>
              <a:rPr lang="it-IT" dirty="0" smtClean="0">
                <a:latin typeface="Georgia" pitchFamily="18" charset="0"/>
              </a:rPr>
              <a:t> la piena sovranità territoriale e il diritto di stringere alleanze, purché non fossero contro l'Imperatore e l'Impero.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La Francia </a:t>
            </a:r>
            <a:r>
              <a:rPr lang="it-IT" dirty="0" smtClean="0">
                <a:latin typeface="Georgia" pitchFamily="18" charset="0"/>
              </a:rPr>
              <a:t>ottenne importanti riconoscimenti territoriali nell’Impero ma </a:t>
            </a:r>
            <a:r>
              <a:rPr lang="it-IT" dirty="0" smtClean="0">
                <a:latin typeface="Georgia" pitchFamily="18" charset="0"/>
              </a:rPr>
              <a:t>non </a:t>
            </a:r>
            <a:r>
              <a:rPr lang="it-IT" dirty="0" smtClean="0">
                <a:latin typeface="Georgia" pitchFamily="18" charset="0"/>
              </a:rPr>
              <a:t>il territorio </a:t>
            </a:r>
            <a:r>
              <a:rPr lang="it-IT" dirty="0" smtClean="0">
                <a:latin typeface="Georgia" pitchFamily="18" charset="0"/>
              </a:rPr>
              <a:t>della città di Strasburgo.</a:t>
            </a:r>
          </a:p>
          <a:p>
            <a:pPr lvl="0">
              <a:buNone/>
            </a:pPr>
            <a:r>
              <a:rPr lang="it-IT" dirty="0" smtClean="0">
                <a:latin typeface="Georgia" pitchFamily="18" charset="0"/>
              </a:rPr>
              <a:t>I Paesi Bassi e la confederazione elvetica furono riconosciuti </a:t>
            </a:r>
            <a:r>
              <a:rPr lang="it-IT" b="1" dirty="0" smtClean="0">
                <a:latin typeface="Georgia" pitchFamily="18" charset="0"/>
              </a:rPr>
              <a:t>sovrani</a:t>
            </a:r>
            <a:r>
              <a:rPr lang="it-IT" dirty="0" smtClean="0">
                <a:latin typeface="Georgia" pitchFamily="18" charset="0"/>
              </a:rPr>
              <a:t> e </a:t>
            </a:r>
            <a:r>
              <a:rPr lang="it-IT" b="1" dirty="0" smtClean="0">
                <a:latin typeface="Georgia" pitchFamily="18" charset="0"/>
              </a:rPr>
              <a:t>indipendenti.</a:t>
            </a:r>
            <a:endParaRPr lang="it-IT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Dal punto di vista giuridico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l</a:t>
            </a:r>
            <a:r>
              <a:rPr lang="it-IT" dirty="0" smtClean="0">
                <a:latin typeface="Georgia" pitchFamily="18" charset="0"/>
              </a:rPr>
              <a:t>a </a:t>
            </a:r>
            <a:r>
              <a:rPr lang="it-IT" dirty="0" smtClean="0">
                <a:latin typeface="Georgia" pitchFamily="18" charset="0"/>
              </a:rPr>
              <a:t>Pace di </a:t>
            </a:r>
            <a:r>
              <a:rPr lang="it-IT" dirty="0" err="1" smtClean="0">
                <a:latin typeface="Georgia" pitchFamily="18" charset="0"/>
              </a:rPr>
              <a:t>Westfalia</a:t>
            </a:r>
            <a:r>
              <a:rPr lang="it-IT" dirty="0" smtClean="0">
                <a:latin typeface="Georgia" pitchFamily="18" charset="0"/>
              </a:rPr>
              <a:t> è tradizionalmente considerata il punto di inizio in Europa dello Stato assoluto propriamente detto; caratterizzato, cioè, dal reciproco riconoscimento di autorità sovrane e </a:t>
            </a:r>
            <a:r>
              <a:rPr lang="it-IT" dirty="0" smtClean="0">
                <a:latin typeface="Georgia" pitchFamily="18" charset="0"/>
              </a:rPr>
              <a:t>indipendenti, </a:t>
            </a:r>
            <a:r>
              <a:rPr lang="it-IT" b="1" dirty="0" smtClean="0">
                <a:latin typeface="Georgia" pitchFamily="18" charset="0"/>
              </a:rPr>
              <a:t>generalmente</a:t>
            </a:r>
            <a:r>
              <a:rPr lang="it-IT" dirty="0" smtClean="0">
                <a:latin typeface="Georgia" pitchFamily="18" charset="0"/>
              </a:rPr>
              <a:t> caratterizzate dalla forma di governo della monarchia assoluta.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it-IT" dirty="0" smtClean="0">
                <a:latin typeface="Georgia" pitchFamily="18" charset="0"/>
              </a:rPr>
              <a:t>1648-1659: coda franco spagnola della guerra che si concluderà con la pace dei Pirenei e che segna la fine dell’egemonia spagnola sull’Europa. La moda e lo stile francesi dilagano: </a:t>
            </a:r>
            <a:endParaRPr lang="it-IT" dirty="0" smtClean="0">
              <a:latin typeface="Georgia" pitchFamily="18" charset="0"/>
            </a:endParaRPr>
          </a:p>
          <a:p>
            <a:pPr algn="just">
              <a:buNone/>
            </a:pPr>
            <a:endParaRPr lang="it-IT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il </a:t>
            </a:r>
            <a:r>
              <a:rPr lang="it-IT" sz="4000" dirty="0" smtClean="0">
                <a:latin typeface="Georgia" pitchFamily="18" charset="0"/>
              </a:rPr>
              <a:t>terreno è pronto per Luigi XIV!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753</Words>
  <Application>Microsoft Office PowerPoint</Application>
  <PresentationFormat>Presentazione su schermo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Guerra dei Trent’anni &amp; Province Unite</vt:lpstr>
      <vt:lpstr>1555: pace di Augusta   tolleranza per i soli luterani  la questione calvinista era rimasta aperta</vt:lpstr>
      <vt:lpstr>Tolleranza?</vt:lpstr>
      <vt:lpstr>Con la “defenestrazione di Praga” inizia la guerra dei 30 anni</vt:lpstr>
      <vt:lpstr>1635- Francia</vt:lpstr>
      <vt:lpstr>1648: pace di Vestfalia</vt:lpstr>
      <vt:lpstr>…ancora…</vt:lpstr>
      <vt:lpstr>Dal punto di vista giuridico</vt:lpstr>
      <vt:lpstr> </vt:lpstr>
      <vt:lpstr>Province Unite --- 1648</vt:lpstr>
      <vt:lpstr>Repubblica</vt:lpstr>
      <vt:lpstr>…ancora…</vt:lpstr>
      <vt:lpstr> </vt:lpstr>
      <vt:lpstr> Inizio della crisi: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Guerra dei Trent’anni &amp; Province Unite</dc:title>
  <dc:creator>Rafaella Pilo</dc:creator>
  <cp:lastModifiedBy>Rafaella Pilo</cp:lastModifiedBy>
  <cp:revision>14</cp:revision>
  <dcterms:created xsi:type="dcterms:W3CDTF">2022-10-28T14:39:22Z</dcterms:created>
  <dcterms:modified xsi:type="dcterms:W3CDTF">2022-10-29T18:31:08Z</dcterms:modified>
</cp:coreProperties>
</file>