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24/09/2022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1470025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Georgia" pitchFamily="18" charset="0"/>
              </a:rPr>
              <a:t>Concetto, periodizzazioni, problemi</a:t>
            </a:r>
            <a:endParaRPr lang="it-IT" sz="4000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848872" cy="4968552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Staticità vs progresso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</a:pPr>
            <a:r>
              <a:rPr lang="it-IT" dirty="0" smtClean="0">
                <a:latin typeface="Georgia" pitchFamily="18" charset="0"/>
              </a:rPr>
              <a:t>Antropologo francese </a:t>
            </a:r>
            <a:r>
              <a:rPr lang="it-IT" dirty="0" err="1" smtClean="0">
                <a:latin typeface="Georgia" pitchFamily="18" charset="0"/>
              </a:rPr>
              <a:t>Lévy-Bruhl</a:t>
            </a:r>
            <a:r>
              <a:rPr lang="it-IT" dirty="0" smtClean="0">
                <a:latin typeface="Georgia" pitchFamily="18" charset="0"/>
              </a:rPr>
              <a:t> -  La mentalità primitiva (1922): fino a quando?</a:t>
            </a:r>
          </a:p>
          <a:p>
            <a:pPr>
              <a:lnSpc>
                <a:spcPct val="160000"/>
              </a:lnSpc>
            </a:pPr>
            <a:r>
              <a:rPr lang="it-IT" dirty="0" smtClean="0">
                <a:latin typeface="Georgia" pitchFamily="18" charset="0"/>
              </a:rPr>
              <a:t>Antropologo americano </a:t>
            </a:r>
            <a:r>
              <a:rPr lang="it-IT" dirty="0" err="1" smtClean="0">
                <a:latin typeface="Georgia" pitchFamily="18" charset="0"/>
              </a:rPr>
              <a:t>Geertz</a:t>
            </a:r>
            <a:r>
              <a:rPr lang="it-IT" dirty="0" smtClean="0">
                <a:latin typeface="Georgia" pitchFamily="18" charset="0"/>
              </a:rPr>
              <a:t>: tribù degli occidentali intorno al Duemila (1988)</a:t>
            </a:r>
          </a:p>
          <a:p>
            <a:pPr>
              <a:lnSpc>
                <a:spcPct val="160000"/>
              </a:lnSpc>
            </a:pPr>
            <a:r>
              <a:rPr lang="it-IT" dirty="0" smtClean="0">
                <a:latin typeface="Georgia" pitchFamily="18" charset="0"/>
              </a:rPr>
              <a:t>A. Mayer, The </a:t>
            </a:r>
            <a:r>
              <a:rPr lang="it-IT" dirty="0" err="1" smtClean="0">
                <a:latin typeface="Georgia" pitchFamily="18" charset="0"/>
              </a:rPr>
              <a:t>persistence</a:t>
            </a:r>
            <a:r>
              <a:rPr lang="it-IT" dirty="0" smtClean="0">
                <a:latin typeface="Georgia" pitchFamily="18" charset="0"/>
              </a:rPr>
              <a:t> (1983) – la struttura</a:t>
            </a:r>
          </a:p>
          <a:p>
            <a:pPr>
              <a:lnSpc>
                <a:spcPct val="160000"/>
              </a:lnSpc>
            </a:pPr>
            <a:r>
              <a:rPr lang="it-IT" dirty="0" smtClean="0">
                <a:latin typeface="Georgia" pitchFamily="18" charset="0"/>
              </a:rPr>
              <a:t>E. </a:t>
            </a:r>
            <a:r>
              <a:rPr lang="it-IT" dirty="0" err="1" smtClean="0">
                <a:latin typeface="Georgia" pitchFamily="18" charset="0"/>
              </a:rPr>
              <a:t>Hobsbawm</a:t>
            </a:r>
            <a:r>
              <a:rPr lang="it-IT" dirty="0" smtClean="0">
                <a:latin typeface="Georgia" pitchFamily="18" charset="0"/>
              </a:rPr>
              <a:t>, rivoluzioni borghesi 1789-1848, 1963 – le parole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Rivoluzione economica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it-IT" dirty="0" err="1" smtClean="0">
                <a:latin typeface="Georgia" pitchFamily="18" charset="0"/>
              </a:rPr>
              <a:t>Riv</a:t>
            </a:r>
            <a:r>
              <a:rPr lang="it-IT" dirty="0" smtClean="0">
                <a:latin typeface="Georgia" pitchFamily="18" charset="0"/>
              </a:rPr>
              <a:t>. Industriale: impatto e conseguenze sociali</a:t>
            </a:r>
          </a:p>
          <a:p>
            <a:r>
              <a:rPr lang="it-IT" dirty="0" smtClean="0">
                <a:latin typeface="Georgia" pitchFamily="18" charset="0"/>
              </a:rPr>
              <a:t>Borghesia (</a:t>
            </a:r>
            <a:r>
              <a:rPr lang="it-IT" dirty="0" err="1" smtClean="0">
                <a:latin typeface="Georgia" pitchFamily="18" charset="0"/>
              </a:rPr>
              <a:t>Marx-Engels</a:t>
            </a:r>
            <a:r>
              <a:rPr lang="it-IT" dirty="0" smtClean="0">
                <a:latin typeface="Georgia" pitchFamily="18" charset="0"/>
              </a:rPr>
              <a:t>, Manifesto, 1848)</a:t>
            </a:r>
          </a:p>
          <a:p>
            <a:r>
              <a:rPr lang="it-IT" dirty="0" smtClean="0">
                <a:latin typeface="Georgia" pitchFamily="18" charset="0"/>
              </a:rPr>
              <a:t>Razionalità economico-scientifica occidentale -  spinta “prometeica”</a:t>
            </a:r>
          </a:p>
          <a:p>
            <a:r>
              <a:rPr lang="it-IT" dirty="0" err="1" smtClean="0">
                <a:latin typeface="Georgia" pitchFamily="18" charset="0"/>
              </a:rPr>
              <a:t>Riv</a:t>
            </a:r>
            <a:r>
              <a:rPr lang="it-IT" dirty="0" smtClean="0">
                <a:latin typeface="Georgia" pitchFamily="18" charset="0"/>
              </a:rPr>
              <a:t>. Industriale, liberazione erotica, nascita della famiglia nucleare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INDIVIDUALISMO*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err="1" smtClean="0">
                <a:latin typeface="Georgia" pitchFamily="18" charset="0"/>
              </a:rPr>
              <a:t>*inteso</a:t>
            </a:r>
            <a:r>
              <a:rPr lang="it-IT" dirty="0" smtClean="0">
                <a:latin typeface="Georgia" pitchFamily="18" charset="0"/>
              </a:rPr>
              <a:t>, anche, come allentamento dei legami da uomo a uomo e dei vincoli di gruppo fino ad allora dominanti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Rivoluzione politica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 err="1" smtClean="0">
                <a:latin typeface="Georgia" pitchFamily="18" charset="0"/>
              </a:rPr>
              <a:t>Riv</a:t>
            </a:r>
            <a:r>
              <a:rPr lang="it-IT" dirty="0" smtClean="0">
                <a:latin typeface="Georgia" pitchFamily="18" charset="0"/>
              </a:rPr>
              <a:t>. Americana (1776-1783) - </a:t>
            </a:r>
            <a:r>
              <a:rPr lang="it-IT" b="1" dirty="0" smtClean="0">
                <a:latin typeface="Georgia" pitchFamily="18" charset="0"/>
              </a:rPr>
              <a:t>rappresentanza</a:t>
            </a:r>
          </a:p>
          <a:p>
            <a:pPr>
              <a:lnSpc>
                <a:spcPct val="150000"/>
              </a:lnSpc>
            </a:pPr>
            <a:r>
              <a:rPr lang="it-IT" dirty="0" err="1" smtClean="0">
                <a:latin typeface="Georgia" pitchFamily="18" charset="0"/>
              </a:rPr>
              <a:t>Riv</a:t>
            </a:r>
            <a:r>
              <a:rPr lang="it-IT" dirty="0" smtClean="0">
                <a:latin typeface="Georgia" pitchFamily="18" charset="0"/>
              </a:rPr>
              <a:t>. Francese (1789-1799)- </a:t>
            </a:r>
            <a:r>
              <a:rPr lang="it-IT" b="1" dirty="0" smtClean="0">
                <a:latin typeface="Georgia" pitchFamily="18" charset="0"/>
              </a:rPr>
              <a:t>legittimità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Rousseau, Il contratto sociale (1762) -  volontà popolare – Terrore giacobino - Napoleone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Riformismo 700esco (Prussia, Impero)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Libertà, controllo, addomesticamento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040560"/>
          </a:xfrm>
        </p:spPr>
        <p:txBody>
          <a:bodyPr/>
          <a:lstStyle/>
          <a:p>
            <a:r>
              <a:rPr lang="it-IT" dirty="0" err="1" smtClean="0">
                <a:latin typeface="Georgia" pitchFamily="18" charset="0"/>
              </a:rPr>
              <a:t>Marx</a:t>
            </a:r>
            <a:r>
              <a:rPr lang="it-IT" dirty="0" smtClean="0">
                <a:latin typeface="Georgia" pitchFamily="18" charset="0"/>
              </a:rPr>
              <a:t>: modernizzazione economica come perdita degli spazi di libertà – </a:t>
            </a:r>
            <a:r>
              <a:rPr lang="it-IT" b="1" dirty="0" smtClean="0">
                <a:latin typeface="Georgia" pitchFamily="18" charset="0"/>
              </a:rPr>
              <a:t>alienazione</a:t>
            </a:r>
          </a:p>
          <a:p>
            <a:r>
              <a:rPr lang="it-IT" dirty="0" err="1" smtClean="0">
                <a:latin typeface="Georgia" pitchFamily="18" charset="0"/>
              </a:rPr>
              <a:t>Marx</a:t>
            </a:r>
            <a:r>
              <a:rPr lang="it-IT" dirty="0" smtClean="0">
                <a:latin typeface="Georgia" pitchFamily="18" charset="0"/>
              </a:rPr>
              <a:t> “Sulla questione ebraica” (1843): contro le dichiarazioni dei diritti delle </a:t>
            </a:r>
            <a:r>
              <a:rPr lang="it-IT" dirty="0" smtClean="0">
                <a:latin typeface="Georgia" pitchFamily="18" charset="0"/>
              </a:rPr>
              <a:t>rivoluzioni </a:t>
            </a:r>
            <a:r>
              <a:rPr lang="it-IT" dirty="0" smtClean="0">
                <a:latin typeface="Georgia" pitchFamily="18" charset="0"/>
              </a:rPr>
              <a:t>americana e francese  perché dava vita a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 </a:t>
            </a:r>
            <a:r>
              <a:rPr lang="it-IT" b="1" dirty="0" smtClean="0">
                <a:latin typeface="Georgia" pitchFamily="18" charset="0"/>
              </a:rPr>
              <a:t>“una libertà borghese, quindi FITTIZIA: </a:t>
            </a:r>
            <a:r>
              <a:rPr lang="it-IT" b="1" u="sng" dirty="0" smtClean="0">
                <a:latin typeface="Georgia" pitchFamily="18" charset="0"/>
              </a:rPr>
              <a:t>individualista</a:t>
            </a:r>
            <a:r>
              <a:rPr lang="it-IT" b="1" dirty="0" smtClean="0">
                <a:latin typeface="Georgia" pitchFamily="18" charset="0"/>
              </a:rPr>
              <a:t> e basata sul </a:t>
            </a:r>
            <a:r>
              <a:rPr lang="it-IT" b="1" u="sng" dirty="0" smtClean="0">
                <a:latin typeface="Georgia" pitchFamily="18" charset="0"/>
              </a:rPr>
              <a:t>diritto di proprietà</a:t>
            </a:r>
            <a:r>
              <a:rPr lang="it-IT" b="1" dirty="0" smtClean="0">
                <a:latin typeface="Georgia" pitchFamily="18" charset="0"/>
              </a:rPr>
              <a:t>”.</a:t>
            </a:r>
            <a:endParaRPr lang="it-IT" b="1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latin typeface="Georgia" pitchFamily="18" charset="0"/>
              </a:rPr>
              <a:t>ADDOMESTICAMENTO E DISCIPLINAMENTO</a:t>
            </a:r>
            <a:endParaRPr lang="it-IT" sz="3200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latin typeface="Georgia" pitchFamily="18" charset="0"/>
              </a:rPr>
              <a:t>FREUD: “Il disagio della civiltà” (1929): rapporto tra civilizzazione e repressione (violenza e sesso)</a:t>
            </a:r>
          </a:p>
          <a:p>
            <a:r>
              <a:rPr lang="it-IT" dirty="0" smtClean="0">
                <a:latin typeface="Georgia" pitchFamily="18" charset="0"/>
              </a:rPr>
              <a:t>MARCUSE (scuola Francoforte): </a:t>
            </a:r>
            <a:r>
              <a:rPr lang="it-IT" dirty="0" err="1" smtClean="0">
                <a:latin typeface="Georgia" pitchFamily="18" charset="0"/>
              </a:rPr>
              <a:t>Marx</a:t>
            </a:r>
            <a:r>
              <a:rPr lang="it-IT" dirty="0" smtClean="0">
                <a:latin typeface="Georgia" pitchFamily="18" charset="0"/>
              </a:rPr>
              <a:t> &amp; Freud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1968</a:t>
            </a:r>
          </a:p>
          <a:p>
            <a:r>
              <a:rPr lang="it-IT" dirty="0" smtClean="0">
                <a:latin typeface="Georgia" pitchFamily="18" charset="0"/>
              </a:rPr>
              <a:t>ELIAS: “La civiltà delle buone maniere” (1936)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G. Della Casa, Galateo (1558)</a:t>
            </a:r>
          </a:p>
          <a:p>
            <a:r>
              <a:rPr lang="it-IT" dirty="0" smtClean="0">
                <a:latin typeface="Georgia" pitchFamily="18" charset="0"/>
              </a:rPr>
              <a:t>Addomesticamento = </a:t>
            </a:r>
            <a:r>
              <a:rPr lang="it-IT" b="1" dirty="0" smtClean="0">
                <a:latin typeface="Georgia" pitchFamily="18" charset="0"/>
              </a:rPr>
              <a:t>autocontrollo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d</a:t>
            </a:r>
            <a:r>
              <a:rPr lang="it-IT" b="1" dirty="0" smtClean="0">
                <a:latin typeface="Georgia" pitchFamily="18" charset="0"/>
              </a:rPr>
              <a:t>egli </a:t>
            </a:r>
            <a:r>
              <a:rPr lang="it-IT" b="1" u="sng" dirty="0" smtClean="0">
                <a:latin typeface="Georgia" pitchFamily="18" charset="0"/>
              </a:rPr>
              <a:t>istinti aggressivi </a:t>
            </a:r>
            <a:r>
              <a:rPr lang="it-IT" dirty="0" smtClean="0">
                <a:latin typeface="Georgia" pitchFamily="18" charset="0"/>
              </a:rPr>
              <a:t>(es. corte Luigi XIV- Versailles - Elias, 1980)</a:t>
            </a:r>
          </a:p>
          <a:p>
            <a:endParaRPr lang="it-IT" dirty="0" smtClean="0">
              <a:latin typeface="Georgia" pitchFamily="18" charset="0"/>
            </a:endParaRPr>
          </a:p>
          <a:p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latin typeface="Georgia" pitchFamily="18" charset="0"/>
              </a:rPr>
              <a:t>DISCIPLINA DEI COMPORTAMENTI</a:t>
            </a:r>
            <a:endParaRPr lang="it-IT" sz="32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Sfera privata e pubblica: ordine pubblico ed esercizio del potere</a:t>
            </a:r>
          </a:p>
          <a:p>
            <a:r>
              <a:rPr lang="it-IT" dirty="0" smtClean="0">
                <a:latin typeface="Georgia" pitchFamily="18" charset="0"/>
              </a:rPr>
              <a:t>Coercizione e </a:t>
            </a:r>
            <a:r>
              <a:rPr lang="it-IT" dirty="0" err="1" smtClean="0">
                <a:latin typeface="Georgia" pitchFamily="18" charset="0"/>
              </a:rPr>
              <a:t>autocoercizione</a:t>
            </a:r>
            <a:endParaRPr lang="it-IT" dirty="0" smtClean="0">
              <a:latin typeface="Georgia" pitchFamily="18" charset="0"/>
            </a:endParaRPr>
          </a:p>
          <a:p>
            <a:r>
              <a:rPr lang="it-IT" b="1" dirty="0" smtClean="0">
                <a:latin typeface="Georgia" pitchFamily="18" charset="0"/>
              </a:rPr>
              <a:t>Foucault</a:t>
            </a:r>
            <a:r>
              <a:rPr lang="it-IT" dirty="0" smtClean="0">
                <a:latin typeface="Georgia" pitchFamily="18" charset="0"/>
              </a:rPr>
              <a:t>: </a:t>
            </a:r>
          </a:p>
          <a:p>
            <a:pPr>
              <a:buNone/>
            </a:pPr>
            <a:r>
              <a:rPr lang="it-IT" i="1" dirty="0" smtClean="0">
                <a:latin typeface="Georgia" pitchFamily="18" charset="0"/>
              </a:rPr>
              <a:t>Storia della follia nell’età classica </a:t>
            </a:r>
            <a:r>
              <a:rPr lang="it-IT" dirty="0" smtClean="0">
                <a:latin typeface="Georgia" pitchFamily="18" charset="0"/>
              </a:rPr>
              <a:t>(1961)</a:t>
            </a:r>
          </a:p>
          <a:p>
            <a:pPr>
              <a:buNone/>
            </a:pPr>
            <a:r>
              <a:rPr lang="it-IT" i="1" dirty="0" smtClean="0">
                <a:latin typeface="Georgia" pitchFamily="18" charset="0"/>
              </a:rPr>
              <a:t>Nascita della clinica </a:t>
            </a:r>
            <a:r>
              <a:rPr lang="it-IT" dirty="0" smtClean="0">
                <a:latin typeface="Georgia" pitchFamily="18" charset="0"/>
              </a:rPr>
              <a:t>(1963)</a:t>
            </a:r>
          </a:p>
          <a:p>
            <a:pPr>
              <a:buNone/>
            </a:pPr>
            <a:r>
              <a:rPr lang="it-IT" i="1" dirty="0" smtClean="0">
                <a:latin typeface="Georgia" pitchFamily="18" charset="0"/>
              </a:rPr>
              <a:t>Sorvegliare e punire </a:t>
            </a:r>
            <a:r>
              <a:rPr lang="it-IT" dirty="0" smtClean="0">
                <a:latin typeface="Georgia" pitchFamily="18" charset="0"/>
              </a:rPr>
              <a:t>(1975)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endParaRPr lang="it-IT" dirty="0" smtClean="0">
              <a:latin typeface="Georgia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Georgia" pitchFamily="18" charset="0"/>
              </a:rPr>
              <a:t>ORDINE SOCIALE NUOVO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PRIGIONE</a:t>
            </a:r>
          </a:p>
          <a:p>
            <a:r>
              <a:rPr lang="it-IT" dirty="0" smtClean="0">
                <a:latin typeface="Georgia" pitchFamily="18" charset="0"/>
              </a:rPr>
              <a:t>CASERMA</a:t>
            </a:r>
          </a:p>
          <a:p>
            <a:r>
              <a:rPr lang="it-IT" dirty="0" smtClean="0">
                <a:latin typeface="Georgia" pitchFamily="18" charset="0"/>
              </a:rPr>
              <a:t>SCUOLA</a:t>
            </a:r>
          </a:p>
          <a:p>
            <a:r>
              <a:rPr lang="it-IT" dirty="0" smtClean="0">
                <a:latin typeface="Georgia" pitchFamily="18" charset="0"/>
              </a:rPr>
              <a:t>FABBRICA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TUTTO PARTE DALLA CULTURA DELL’</a:t>
            </a:r>
            <a:r>
              <a:rPr lang="it-IT" b="1" dirty="0" smtClean="0">
                <a:latin typeface="Georgia" pitchFamily="18" charset="0"/>
              </a:rPr>
              <a:t>ENCICLOPEDIA</a:t>
            </a:r>
          </a:p>
          <a:p>
            <a:pPr>
              <a:buNone/>
            </a:pPr>
            <a:endParaRPr lang="it-IT" b="1" dirty="0" smtClean="0">
              <a:latin typeface="Georgia" pitchFamily="18" charset="0"/>
            </a:endParaRPr>
          </a:p>
          <a:p>
            <a:pPr>
              <a:buNone/>
            </a:pP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Georgia" pitchFamily="18" charset="0"/>
              </a:rPr>
              <a:t>PUNTI </a:t>
            </a:r>
            <a:r>
              <a:rPr lang="it-IT" b="1" dirty="0" err="1" smtClean="0">
                <a:latin typeface="Georgia" pitchFamily="18" charset="0"/>
              </a:rPr>
              <a:t>DI</a:t>
            </a:r>
            <a:r>
              <a:rPr lang="it-IT" b="1" dirty="0" smtClean="0">
                <a:latin typeface="Georgia" pitchFamily="18" charset="0"/>
              </a:rPr>
              <a:t> VISTA CONTRAPPOSTI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 algn="ctr">
              <a:buNone/>
            </a:pPr>
            <a:r>
              <a:rPr lang="it-IT" sz="4800" smtClean="0">
                <a:latin typeface="Georgia" pitchFamily="18" charset="0"/>
              </a:rPr>
              <a:t>Da </a:t>
            </a:r>
            <a:r>
              <a:rPr lang="it-IT" sz="4800" dirty="0" smtClean="0">
                <a:latin typeface="Georgia" pitchFamily="18" charset="0"/>
              </a:rPr>
              <a:t>Colombo a Napoleone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Periodizzazione classica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1492-1815</a:t>
            </a: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Tra 400 e 500 - tra 700 e 800</a:t>
            </a: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1492: il mondo coloniale da Madrid a Londra e ruolo egemonico dell’Europa nel globo</a:t>
            </a: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1492: crisi verità sacre scritture </a:t>
            </a:r>
            <a:r>
              <a:rPr lang="it-IT" dirty="0" err="1" smtClean="0">
                <a:latin typeface="Georgia" pitchFamily="18" charset="0"/>
              </a:rPr>
              <a:t>-----</a:t>
            </a:r>
            <a:r>
              <a:rPr lang="it-IT" dirty="0" smtClean="0">
                <a:latin typeface="Georgia" pitchFamily="18" charset="0"/>
              </a:rPr>
              <a:t> 1517 </a:t>
            </a: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 rivoluzione scientifica tra 600 e 700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Riforma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it-IT" b="1" dirty="0" smtClean="0">
                <a:latin typeface="Georgia" pitchFamily="18" charset="0"/>
              </a:rPr>
              <a:t>Religione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b="1" dirty="0" smtClean="0">
                <a:latin typeface="Georgia" pitchFamily="18" charset="0"/>
              </a:rPr>
              <a:t>cultura, politica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Religione</a:t>
            </a:r>
            <a:r>
              <a:rPr lang="it-IT" dirty="0" smtClean="0">
                <a:latin typeface="Georgia" pitchFamily="18" charset="0"/>
              </a:rPr>
              <a:t>, I riformatori: Erasmo, Lutero, Calvino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Cultura</a:t>
            </a:r>
            <a:r>
              <a:rPr lang="it-IT" dirty="0" smtClean="0">
                <a:latin typeface="Georgia" pitchFamily="18" charset="0"/>
              </a:rPr>
              <a:t>: invenzione della stampa 1455 </a:t>
            </a:r>
          </a:p>
          <a:p>
            <a:pPr>
              <a:buNone/>
            </a:pPr>
            <a:r>
              <a:rPr lang="it-IT" b="1" dirty="0" smtClean="0">
                <a:latin typeface="Georgia" pitchFamily="18" charset="0"/>
              </a:rPr>
              <a:t>Politica</a:t>
            </a:r>
            <a:r>
              <a:rPr lang="it-IT" dirty="0" smtClean="0">
                <a:latin typeface="Georgia" pitchFamily="18" charset="0"/>
              </a:rPr>
              <a:t>, Mondo tedesco (1555a), inglese (1534b), francese (seconda metà XVI </a:t>
            </a:r>
            <a:r>
              <a:rPr lang="it-IT" dirty="0" err="1" smtClean="0">
                <a:latin typeface="Georgia" pitchFamily="18" charset="0"/>
              </a:rPr>
              <a:t>secoloc</a:t>
            </a:r>
            <a:r>
              <a:rPr lang="it-IT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A: crisi e fine del modello universalistico dell’impero cristiano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pace di Augusta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B: </a:t>
            </a:r>
            <a:r>
              <a:rPr lang="it-IT" dirty="0" err="1" smtClean="0">
                <a:latin typeface="Georgia" pitchFamily="18" charset="0"/>
              </a:rPr>
              <a:t>Supremacy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Act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Enrico VIII Tudor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C:  guerre di religione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Editto di Nantes 1598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Date ed eventi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None/>
            </a:pPr>
            <a:r>
              <a:rPr lang="it-IT" b="1" dirty="0" smtClean="0">
                <a:latin typeface="Georgia" pitchFamily="18" charset="0"/>
              </a:rPr>
              <a:t>1534</a:t>
            </a:r>
            <a:r>
              <a:rPr lang="it-IT" dirty="0" smtClean="0">
                <a:latin typeface="Georgia" pitchFamily="18" charset="0"/>
              </a:rPr>
              <a:t>: Atto di Supremazia </a:t>
            </a:r>
          </a:p>
          <a:p>
            <a:pPr>
              <a:lnSpc>
                <a:spcPct val="250000"/>
              </a:lnSpc>
              <a:buNone/>
            </a:pPr>
            <a:r>
              <a:rPr lang="it-IT" b="1" dirty="0" smtClean="0">
                <a:latin typeface="Georgia" pitchFamily="18" charset="0"/>
              </a:rPr>
              <a:t>1555</a:t>
            </a:r>
            <a:r>
              <a:rPr lang="it-IT" dirty="0" smtClean="0">
                <a:latin typeface="Georgia" pitchFamily="18" charset="0"/>
              </a:rPr>
              <a:t>: pace di Augusta</a:t>
            </a:r>
          </a:p>
          <a:p>
            <a:pPr>
              <a:lnSpc>
                <a:spcPct val="250000"/>
              </a:lnSpc>
              <a:buNone/>
            </a:pPr>
            <a:r>
              <a:rPr lang="it-IT" b="1" dirty="0" smtClean="0">
                <a:latin typeface="Georgia" pitchFamily="18" charset="0"/>
              </a:rPr>
              <a:t>1598</a:t>
            </a:r>
            <a:r>
              <a:rPr lang="it-IT" dirty="0" smtClean="0">
                <a:latin typeface="Georgia" pitchFamily="18" charset="0"/>
              </a:rPr>
              <a:t>: Editto di Nantes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1789-1815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ABOLIZIONE DELLA FEUDALITA’ E NASCITA DELL’ECONOMIA BORGHESE</a:t>
            </a:r>
          </a:p>
          <a:p>
            <a:pPr algn="ctr">
              <a:buNone/>
            </a:pPr>
            <a:endParaRPr lang="it-IT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RIVOLUZIONE INDUSTRIALE E ASCESA DELL’OCCIDENTE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 CONCEZIONE CLASSICA (SEC. XIX)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7606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ORIGINI di una interpretazione </a:t>
            </a:r>
          </a:p>
          <a:p>
            <a:pPr algn="ctr">
              <a:buNone/>
            </a:pPr>
            <a:r>
              <a:rPr lang="it-IT" dirty="0" smtClean="0">
                <a:latin typeface="Georgia" pitchFamily="18" charset="0"/>
              </a:rPr>
              <a:t>POSITIVA e NON neutrale </a:t>
            </a:r>
          </a:p>
          <a:p>
            <a:r>
              <a:rPr lang="it-IT" dirty="0" smtClean="0">
                <a:latin typeface="Georgia" pitchFamily="18" charset="0"/>
              </a:rPr>
              <a:t>Voltaire: storia del progresso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i="1" dirty="0" err="1" smtClean="0">
                <a:latin typeface="Georgia" pitchFamily="18" charset="0"/>
              </a:rPr>
              <a:t>historia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salutis</a:t>
            </a:r>
            <a:endParaRPr lang="it-IT" i="1" dirty="0" smtClean="0">
              <a:latin typeface="Georgia" pitchFamily="18" charset="0"/>
            </a:endParaRPr>
          </a:p>
          <a:p>
            <a:r>
              <a:rPr lang="it-IT" dirty="0" err="1" smtClean="0">
                <a:solidFill>
                  <a:srgbClr val="FF0000"/>
                </a:solidFill>
                <a:latin typeface="Georgia" pitchFamily="18" charset="0"/>
              </a:rPr>
              <a:t>Guizot</a:t>
            </a:r>
            <a:r>
              <a:rPr lang="it-IT" dirty="0" smtClean="0">
                <a:latin typeface="Georgia" pitchFamily="18" charset="0"/>
              </a:rPr>
              <a:t>: cattedra di </a:t>
            </a:r>
            <a:r>
              <a:rPr lang="it-IT" i="1" dirty="0" err="1" smtClean="0">
                <a:latin typeface="Georgia" pitchFamily="18" charset="0"/>
              </a:rPr>
              <a:t>histoire</a:t>
            </a:r>
            <a:r>
              <a:rPr lang="it-IT" i="1" dirty="0" smtClean="0">
                <a:latin typeface="Georgia" pitchFamily="18" charset="0"/>
              </a:rPr>
              <a:t> moderne </a:t>
            </a:r>
            <a:r>
              <a:rPr lang="it-IT" dirty="0" smtClean="0">
                <a:latin typeface="Georgia" pitchFamily="18" charset="0"/>
              </a:rPr>
              <a:t>Sorbona (1812) – inizio della storia moderna nel XVI secolo</a:t>
            </a:r>
          </a:p>
          <a:p>
            <a:r>
              <a:rPr lang="it-IT" dirty="0" smtClean="0">
                <a:latin typeface="Georgia" pitchFamily="18" charset="0"/>
              </a:rPr>
              <a:t>Jacob </a:t>
            </a:r>
            <a:r>
              <a:rPr lang="it-IT" dirty="0" err="1" smtClean="0">
                <a:latin typeface="Georgia" pitchFamily="18" charset="0"/>
              </a:rPr>
              <a:t>Burckhardt</a:t>
            </a:r>
            <a:r>
              <a:rPr lang="it-IT" dirty="0" smtClean="0">
                <a:latin typeface="Georgia" pitchFamily="18" charset="0"/>
              </a:rPr>
              <a:t> “madre e patria dell’uomo moderno” riferito alla vita italiana tra 400 e 500 (Lorenzo de’Medici, Machiavelli)</a:t>
            </a:r>
          </a:p>
          <a:p>
            <a:r>
              <a:rPr lang="it-IT" dirty="0" smtClean="0">
                <a:latin typeface="Georgia" pitchFamily="18" charset="0"/>
              </a:rPr>
              <a:t>Jules </a:t>
            </a:r>
            <a:r>
              <a:rPr lang="it-IT" dirty="0" err="1" smtClean="0">
                <a:solidFill>
                  <a:srgbClr val="FF0000"/>
                </a:solidFill>
                <a:latin typeface="Georgia" pitchFamily="18" charset="0"/>
              </a:rPr>
              <a:t>Michelet</a:t>
            </a:r>
            <a:r>
              <a:rPr lang="it-IT" dirty="0" smtClean="0">
                <a:latin typeface="Georgia" pitchFamily="18" charset="0"/>
              </a:rPr>
              <a:t>, </a:t>
            </a:r>
            <a:r>
              <a:rPr lang="it-IT" i="1" dirty="0" err="1" smtClean="0">
                <a:latin typeface="Georgia" pitchFamily="18" charset="0"/>
              </a:rPr>
              <a:t>histoire</a:t>
            </a:r>
            <a:r>
              <a:rPr lang="it-IT" i="1" dirty="0" smtClean="0">
                <a:latin typeface="Georgia" pitchFamily="18" charset="0"/>
              </a:rPr>
              <a:t> de France – </a:t>
            </a:r>
            <a:r>
              <a:rPr lang="it-IT" dirty="0" smtClean="0">
                <a:latin typeface="Georgia" pitchFamily="18" charset="0"/>
              </a:rPr>
              <a:t>800 e periodizzazione classica</a:t>
            </a:r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CRISI STORIOGRAFICA E MORALE (SEC. XX)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TOTALITARISMI</a:t>
            </a:r>
          </a:p>
          <a:p>
            <a:r>
              <a:rPr lang="it-IT" dirty="0" smtClean="0">
                <a:latin typeface="Georgia" pitchFamily="18" charset="0"/>
              </a:rPr>
              <a:t>EUROCENTRISMO</a:t>
            </a:r>
          </a:p>
          <a:p>
            <a:r>
              <a:rPr lang="it-IT" dirty="0" smtClean="0">
                <a:latin typeface="Georgia" pitchFamily="18" charset="0"/>
              </a:rPr>
              <a:t>COLONIALISMO</a:t>
            </a:r>
          </a:p>
          <a:p>
            <a:r>
              <a:rPr lang="it-IT" dirty="0" smtClean="0">
                <a:latin typeface="Georgia" pitchFamily="18" charset="0"/>
              </a:rPr>
              <a:t>CRISI DELLA SOCIETA’ BORGHESE</a:t>
            </a:r>
          </a:p>
          <a:p>
            <a:r>
              <a:rPr lang="it-IT" dirty="0" smtClean="0">
                <a:latin typeface="Georgia" pitchFamily="18" charset="0"/>
              </a:rPr>
              <a:t>CRISI DELLO STATO</a:t>
            </a:r>
          </a:p>
          <a:p>
            <a:r>
              <a:rPr lang="it-IT" dirty="0" smtClean="0">
                <a:latin typeface="Georgia" pitchFamily="18" charset="0"/>
              </a:rPr>
              <a:t>AVANZARE DELLE “SCIENZE SOCIALI”: SOCIOLOGIA, ANTROPOLOGIA, ECONOMIA, GEOGRAFIA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Scienze sociali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>
                <a:latin typeface="Georgia" pitchFamily="18" charset="0"/>
              </a:rPr>
              <a:t>Rivista francese “</a:t>
            </a:r>
            <a:r>
              <a:rPr lang="it-IT" dirty="0" err="1" smtClean="0">
                <a:latin typeface="Georgia" pitchFamily="18" charset="0"/>
              </a:rPr>
              <a:t>Annales</a:t>
            </a:r>
            <a:r>
              <a:rPr lang="it-IT" dirty="0" smtClean="0">
                <a:latin typeface="Georgia" pitchFamily="18" charset="0"/>
              </a:rPr>
              <a:t>” (1929-oggi)</a:t>
            </a:r>
          </a:p>
          <a:p>
            <a:r>
              <a:rPr lang="it-IT" dirty="0" smtClean="0">
                <a:latin typeface="Georgia" pitchFamily="18" charset="0"/>
              </a:rPr>
              <a:t>1976: La Méditerranée di </a:t>
            </a:r>
            <a:r>
              <a:rPr lang="it-IT" dirty="0" err="1" smtClean="0">
                <a:latin typeface="Georgia" pitchFamily="18" charset="0"/>
              </a:rPr>
              <a:t>Fernand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Braudel</a:t>
            </a: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Lunga durata </a:t>
            </a:r>
            <a:r>
              <a:rPr lang="it-IT" i="1" dirty="0" smtClean="0">
                <a:latin typeface="Georgia" pitchFamily="18" charset="0"/>
              </a:rPr>
              <a:t>vs </a:t>
            </a:r>
            <a:r>
              <a:rPr lang="it-IT" i="1" dirty="0" err="1" smtClean="0">
                <a:latin typeface="Georgia" pitchFamily="18" charset="0"/>
              </a:rPr>
              <a:t>histoire</a:t>
            </a:r>
            <a:r>
              <a:rPr lang="it-IT" i="1" dirty="0" smtClean="0">
                <a:latin typeface="Georgia" pitchFamily="18" charset="0"/>
              </a:rPr>
              <a:t> </a:t>
            </a:r>
            <a:r>
              <a:rPr lang="it-IT" i="1" dirty="0" err="1" smtClean="0">
                <a:latin typeface="Georgia" pitchFamily="18" charset="0"/>
              </a:rPr>
              <a:t>événementielle</a:t>
            </a:r>
            <a:endParaRPr lang="it-IT" i="1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Strutturalismo, costanti universali, storia quasi fuori dal tempo (demografia, storia dei ceti subalterni, storia dei </a:t>
            </a:r>
            <a:r>
              <a:rPr lang="it-IT" dirty="0" err="1" smtClean="0">
                <a:latin typeface="Georgia" pitchFamily="18" charset="0"/>
              </a:rPr>
              <a:t>cerimoniali*</a:t>
            </a:r>
            <a:r>
              <a:rPr lang="it-IT" dirty="0" smtClean="0">
                <a:latin typeface="Georgia" pitchFamily="18" charset="0"/>
              </a:rPr>
              <a:t>, storia dei comportamenti sessuali </a:t>
            </a:r>
            <a:r>
              <a:rPr lang="it-IT" dirty="0" err="1" smtClean="0">
                <a:latin typeface="Georgia" pitchFamily="18" charset="0"/>
              </a:rPr>
              <a:t>etc</a:t>
            </a:r>
            <a:r>
              <a:rPr lang="it-IT" dirty="0" smtClean="0">
                <a:latin typeface="Georgia" pitchFamily="18" charset="0"/>
              </a:rPr>
              <a:t>)</a:t>
            </a:r>
          </a:p>
          <a:p>
            <a:r>
              <a:rPr lang="it-IT" dirty="0" smtClean="0">
                <a:latin typeface="Georgia" pitchFamily="18" charset="0"/>
              </a:rPr>
              <a:t>* il re è morto, viva il re (</a:t>
            </a:r>
            <a:r>
              <a:rPr lang="it-IT" dirty="0" err="1" smtClean="0">
                <a:latin typeface="Georgia" pitchFamily="18" charset="0"/>
              </a:rPr>
              <a:t>Kantorowicz</a:t>
            </a:r>
            <a:r>
              <a:rPr lang="it-IT" dirty="0" smtClean="0">
                <a:latin typeface="Georgia" pitchFamily="18" charset="0"/>
              </a:rPr>
              <a:t> e i due corpi del re, 1957)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Antropologia e storia della cultura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Marc Bloch e </a:t>
            </a:r>
            <a:r>
              <a:rPr lang="it-IT" dirty="0" err="1" smtClean="0">
                <a:latin typeface="Georgia" pitchFamily="18" charset="0"/>
              </a:rPr>
              <a:t>Lucien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Febvre</a:t>
            </a:r>
            <a:r>
              <a:rPr lang="it-IT" dirty="0" smtClean="0">
                <a:latin typeface="Georgia" pitchFamily="18" charset="0"/>
              </a:rPr>
              <a:t> (rivista “</a:t>
            </a:r>
            <a:r>
              <a:rPr lang="it-IT" dirty="0" err="1" smtClean="0">
                <a:latin typeface="Georgia" pitchFamily="18" charset="0"/>
              </a:rPr>
              <a:t>Annales</a:t>
            </a:r>
            <a:r>
              <a:rPr lang="it-IT" dirty="0" smtClean="0">
                <a:latin typeface="Georgia" pitchFamily="18" charset="0"/>
              </a:rPr>
              <a:t>”)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I re taumaturghi (1924): sovranità/rituale/credenze popolari/magia/superstizione ed enorme importanza culturale e politica poiché il medio evo europeo è durato molto a lungo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715</Words>
  <Application>Microsoft Office PowerPoint</Application>
  <PresentationFormat>Presentazione su schermo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Concetto, periodizzazioni, problemi</vt:lpstr>
      <vt:lpstr>Periodizzazione classica</vt:lpstr>
      <vt:lpstr>Riforma</vt:lpstr>
      <vt:lpstr>Date ed eventi</vt:lpstr>
      <vt:lpstr>1789-1815</vt:lpstr>
      <vt:lpstr> CONCEZIONE CLASSICA (SEC. XIX)</vt:lpstr>
      <vt:lpstr>CRISI STORIOGRAFICA E MORALE (SEC. XX)</vt:lpstr>
      <vt:lpstr>Scienze sociali</vt:lpstr>
      <vt:lpstr>Antropologia e storia della cultura</vt:lpstr>
      <vt:lpstr>Staticità vs progresso</vt:lpstr>
      <vt:lpstr>Rivoluzione economica</vt:lpstr>
      <vt:lpstr>Rivoluzione politica</vt:lpstr>
      <vt:lpstr>Libertà, controllo, addomesticamento</vt:lpstr>
      <vt:lpstr>ADDOMESTICAMENTO E DISCIPLINAMENTO</vt:lpstr>
      <vt:lpstr>DISCIPLINA DEI COMPORTAMENTI</vt:lpstr>
      <vt:lpstr>ORDINE SOCIALE NUOVO</vt:lpstr>
      <vt:lpstr>PUNTI DI VISTA CONTRAPPOSTI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Concetto, periodizzazioni, problemi</dc:title>
  <dc:creator>Rafaella Pilo</dc:creator>
  <cp:lastModifiedBy>Rafaella Pilo</cp:lastModifiedBy>
  <cp:revision>41</cp:revision>
  <dcterms:created xsi:type="dcterms:W3CDTF">2022-09-20T09:28:10Z</dcterms:created>
  <dcterms:modified xsi:type="dcterms:W3CDTF">2022-09-24T08:00:35Z</dcterms:modified>
</cp:coreProperties>
</file>