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2" r:id="rId24"/>
    <p:sldId id="283" r:id="rId25"/>
    <p:sldId id="284" r:id="rId26"/>
    <p:sldId id="285" r:id="rId27"/>
    <p:sldId id="286" r:id="rId28"/>
    <p:sldId id="277" r:id="rId29"/>
    <p:sldId id="278" r:id="rId30"/>
    <p:sldId id="279" r:id="rId31"/>
    <p:sldId id="288" r:id="rId32"/>
    <p:sldId id="290" r:id="rId33"/>
    <p:sldId id="280" r:id="rId34"/>
    <p:sldId id="289" r:id="rId35"/>
    <p:sldId id="281" r:id="rId36"/>
    <p:sldId id="292" r:id="rId37"/>
  </p:sldIdLst>
  <p:sldSz cx="12192000" cy="685800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46BB7819-9ABE-41F3-9F6C-4B8D373DFF05}" type="slidenum">
              <a:t>‹N›</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DFE6E196-EA2D-4043-BE44-B8FBE01CAE40}" type="slidenum">
              <a:t>‹N›</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 name="PlaceHolder 6"/>
          <p:cNvSpPr>
            <a:spLocks noGrp="1"/>
          </p:cNvSpPr>
          <p:nvPr>
            <p:ph type="ftr" idx="2"/>
          </p:nvPr>
        </p:nvSpPr>
        <p:spPr/>
        <p:txBody>
          <a:bodyPr/>
          <a:lstStyle/>
          <a:p>
            <a:r>
              <a:t>Footer</a:t>
            </a:r>
          </a:p>
        </p:txBody>
      </p:sp>
      <p:sp>
        <p:nvSpPr>
          <p:cNvPr id="8" name="PlaceHolder 7"/>
          <p:cNvSpPr>
            <a:spLocks noGrp="1"/>
          </p:cNvSpPr>
          <p:nvPr>
            <p:ph type="sldNum" idx="3"/>
          </p:nvPr>
        </p:nvSpPr>
        <p:spPr/>
        <p:txBody>
          <a:bodyPr/>
          <a:lstStyle/>
          <a:p>
            <a:fld id="{3A7BC7D4-A4D9-4382-A9A9-E1541E5A8F0A}" type="slidenum">
              <a:t>‹N›</a:t>
            </a:fld>
            <a:endParaRPr/>
          </a:p>
        </p:txBody>
      </p:sp>
      <p:sp>
        <p:nvSpPr>
          <p:cNvPr id="9" name="PlaceHolder 8"/>
          <p:cNvSpPr>
            <a:spLocks noGrp="1"/>
          </p:cNvSpPr>
          <p:nvPr>
            <p:ph type="dt" idx="1"/>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9" name="PlaceHolder 8"/>
          <p:cNvSpPr>
            <a:spLocks noGrp="1"/>
          </p:cNvSpPr>
          <p:nvPr>
            <p:ph type="ftr" idx="2"/>
          </p:nvPr>
        </p:nvSpPr>
        <p:spPr/>
        <p:txBody>
          <a:bodyPr/>
          <a:lstStyle/>
          <a:p>
            <a:r>
              <a:t>Footer</a:t>
            </a:r>
          </a:p>
        </p:txBody>
      </p:sp>
      <p:sp>
        <p:nvSpPr>
          <p:cNvPr id="10" name="PlaceHolder 9"/>
          <p:cNvSpPr>
            <a:spLocks noGrp="1"/>
          </p:cNvSpPr>
          <p:nvPr>
            <p:ph type="sldNum" idx="3"/>
          </p:nvPr>
        </p:nvSpPr>
        <p:spPr/>
        <p:txBody>
          <a:bodyPr/>
          <a:lstStyle/>
          <a:p>
            <a:fld id="{CB122AA6-1E89-45FC-9B62-460C8E5176E3}" type="slidenum">
              <a:t>‹N›</a:t>
            </a:fld>
            <a:endParaRPr/>
          </a:p>
        </p:txBody>
      </p:sp>
      <p:sp>
        <p:nvSpPr>
          <p:cNvPr id="11" name="PlaceHolder 10"/>
          <p:cNvSpPr>
            <a:spLocks noGrp="1"/>
          </p:cNvSpPr>
          <p:nvPr>
            <p:ph type="dt" idx="1"/>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lstStyle/>
          <a:p>
            <a:r>
              <a:t>Footer</a:t>
            </a:r>
          </a:p>
        </p:txBody>
      </p:sp>
      <p:sp>
        <p:nvSpPr>
          <p:cNvPr id="3" name="PlaceHolder 2"/>
          <p:cNvSpPr>
            <a:spLocks noGrp="1"/>
          </p:cNvSpPr>
          <p:nvPr>
            <p:ph type="sldNum" idx="6"/>
          </p:nvPr>
        </p:nvSpPr>
        <p:spPr/>
        <p:txBody>
          <a:bodyPr/>
          <a:lstStyle/>
          <a:p>
            <a:fld id="{C0F15B56-A672-4FB7-8196-9D46E19E12FD}" type="slidenum">
              <a:t>‹N›</a:t>
            </a:fld>
            <a:endParaRPr/>
          </a:p>
        </p:txBody>
      </p:sp>
      <p:sp>
        <p:nvSpPr>
          <p:cNvPr id="4" name="PlaceHolder 3"/>
          <p:cNvSpPr>
            <a:spLocks noGrp="1"/>
          </p:cNvSpPr>
          <p:nvPr>
            <p:ph type="dt" idx="4"/>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tIns="0" rIns="0" bIns="0" anchor="ctr">
            <a:noAutofit/>
          </a:bodyPr>
          <a:lstStyle/>
          <a:p>
            <a:pPr indent="0" algn="ctr">
              <a:buNone/>
            </a:pPr>
            <a:endParaRPr lang="fr-FR" sz="3200" b="0" strike="noStrike" spc="-1">
              <a:latin typeface="Arial"/>
            </a:endParaRPr>
          </a:p>
        </p:txBody>
      </p:sp>
      <p:sp>
        <p:nvSpPr>
          <p:cNvPr id="4" name="PlaceHolder 3"/>
          <p:cNvSpPr>
            <a:spLocks noGrp="1"/>
          </p:cNvSpPr>
          <p:nvPr>
            <p:ph type="ftr" idx="5"/>
          </p:nvPr>
        </p:nvSpPr>
        <p:spPr/>
        <p:txBody>
          <a:bodyPr/>
          <a:lstStyle/>
          <a:p>
            <a:r>
              <a:t>Footer</a:t>
            </a:r>
          </a:p>
        </p:txBody>
      </p:sp>
      <p:sp>
        <p:nvSpPr>
          <p:cNvPr id="5" name="PlaceHolder 4"/>
          <p:cNvSpPr>
            <a:spLocks noGrp="1"/>
          </p:cNvSpPr>
          <p:nvPr>
            <p:ph type="sldNum" idx="6"/>
          </p:nvPr>
        </p:nvSpPr>
        <p:spPr/>
        <p:txBody>
          <a:bodyPr/>
          <a:lstStyle/>
          <a:p>
            <a:fld id="{F14D84BB-EA76-481B-BE4C-5958B3A27100}" type="slidenum">
              <a:t>‹N›</a:t>
            </a:fld>
            <a:endParaRPr/>
          </a:p>
        </p:txBody>
      </p:sp>
      <p:sp>
        <p:nvSpPr>
          <p:cNvPr id="6" name="PlaceHolder 5"/>
          <p:cNvSpPr>
            <a:spLocks noGrp="1"/>
          </p:cNvSpPr>
          <p:nvPr>
            <p:ph type="dt" idx="4"/>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4" name="PlaceHolder 3"/>
          <p:cNvSpPr>
            <a:spLocks noGrp="1"/>
          </p:cNvSpPr>
          <p:nvPr>
            <p:ph type="ftr" idx="5"/>
          </p:nvPr>
        </p:nvSpPr>
        <p:spPr/>
        <p:txBody>
          <a:bodyPr/>
          <a:lstStyle/>
          <a:p>
            <a:r>
              <a:t>Footer</a:t>
            </a:r>
          </a:p>
        </p:txBody>
      </p:sp>
      <p:sp>
        <p:nvSpPr>
          <p:cNvPr id="5" name="PlaceHolder 4"/>
          <p:cNvSpPr>
            <a:spLocks noGrp="1"/>
          </p:cNvSpPr>
          <p:nvPr>
            <p:ph type="sldNum" idx="6"/>
          </p:nvPr>
        </p:nvSpPr>
        <p:spPr/>
        <p:txBody>
          <a:bodyPr/>
          <a:lstStyle/>
          <a:p>
            <a:fld id="{589D8E2E-89F6-467D-80A0-22CBC6AE7C50}" type="slidenum">
              <a:t>‹N›</a:t>
            </a:fld>
            <a:endParaRPr/>
          </a:p>
        </p:txBody>
      </p:sp>
      <p:sp>
        <p:nvSpPr>
          <p:cNvPr id="6" name="PlaceHolder 5"/>
          <p:cNvSpPr>
            <a:spLocks noGrp="1"/>
          </p:cNvSpPr>
          <p:nvPr>
            <p:ph type="dt" idx="4"/>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 name="PlaceHolder 4"/>
          <p:cNvSpPr>
            <a:spLocks noGrp="1"/>
          </p:cNvSpPr>
          <p:nvPr>
            <p:ph type="ftr" idx="5"/>
          </p:nvPr>
        </p:nvSpPr>
        <p:spPr/>
        <p:txBody>
          <a:bodyPr/>
          <a:lstStyle/>
          <a:p>
            <a:r>
              <a:t>Footer</a:t>
            </a:r>
          </a:p>
        </p:txBody>
      </p:sp>
      <p:sp>
        <p:nvSpPr>
          <p:cNvPr id="6" name="PlaceHolder 5"/>
          <p:cNvSpPr>
            <a:spLocks noGrp="1"/>
          </p:cNvSpPr>
          <p:nvPr>
            <p:ph type="sldNum" idx="6"/>
          </p:nvPr>
        </p:nvSpPr>
        <p:spPr/>
        <p:txBody>
          <a:bodyPr/>
          <a:lstStyle/>
          <a:p>
            <a:fld id="{C26FFF57-4810-4827-AF2B-D3BDEE91CB43}" type="slidenum">
              <a:t>‹N›</a:t>
            </a:fld>
            <a:endParaRPr/>
          </a:p>
        </p:txBody>
      </p:sp>
      <p:sp>
        <p:nvSpPr>
          <p:cNvPr id="7" name="PlaceHolder 6"/>
          <p:cNvSpPr>
            <a:spLocks noGrp="1"/>
          </p:cNvSpPr>
          <p:nvPr>
            <p:ph type="dt" idx="4"/>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3" name="PlaceHolder 2"/>
          <p:cNvSpPr>
            <a:spLocks noGrp="1"/>
          </p:cNvSpPr>
          <p:nvPr>
            <p:ph type="ftr" idx="5"/>
          </p:nvPr>
        </p:nvSpPr>
        <p:spPr/>
        <p:txBody>
          <a:bodyPr/>
          <a:lstStyle/>
          <a:p>
            <a:r>
              <a:t>Footer</a:t>
            </a:r>
          </a:p>
        </p:txBody>
      </p:sp>
      <p:sp>
        <p:nvSpPr>
          <p:cNvPr id="4" name="PlaceHolder 3"/>
          <p:cNvSpPr>
            <a:spLocks noGrp="1"/>
          </p:cNvSpPr>
          <p:nvPr>
            <p:ph type="sldNum" idx="6"/>
          </p:nvPr>
        </p:nvSpPr>
        <p:spPr/>
        <p:txBody>
          <a:bodyPr/>
          <a:lstStyle/>
          <a:p>
            <a:fld id="{691C510F-7E8F-4B47-A5E8-396688B37189}" type="slidenum">
              <a:t>‹N›</a:t>
            </a:fld>
            <a:endParaRPr/>
          </a:p>
        </p:txBody>
      </p:sp>
      <p:sp>
        <p:nvSpPr>
          <p:cNvPr id="5" name="PlaceHolder 4"/>
          <p:cNvSpPr>
            <a:spLocks noGrp="1"/>
          </p:cNvSpPr>
          <p:nvPr>
            <p:ph type="dt" idx="4"/>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a:noFill/>
          <a:ln w="0">
            <a:noFill/>
          </a:ln>
        </p:spPr>
        <p:txBody>
          <a:bodyPr lIns="0" tIns="0" rIns="0" bIns="0" anchor="ctr">
            <a:noAutofit/>
          </a:bodyPr>
          <a:lstStyle/>
          <a:p>
            <a:pPr algn="ctr"/>
            <a:endParaRPr lang="fr-FR" sz="3200" b="0" strike="noStrike" spc="-1">
              <a:latin typeface="Arial"/>
            </a:endParaRPr>
          </a:p>
        </p:txBody>
      </p:sp>
      <p:sp>
        <p:nvSpPr>
          <p:cNvPr id="3" name="PlaceHolder 2"/>
          <p:cNvSpPr>
            <a:spLocks noGrp="1"/>
          </p:cNvSpPr>
          <p:nvPr>
            <p:ph type="ftr" idx="5"/>
          </p:nvPr>
        </p:nvSpPr>
        <p:spPr/>
        <p:txBody>
          <a:bodyPr/>
          <a:lstStyle/>
          <a:p>
            <a:r>
              <a:t>Footer</a:t>
            </a:r>
          </a:p>
        </p:txBody>
      </p:sp>
      <p:sp>
        <p:nvSpPr>
          <p:cNvPr id="4" name="PlaceHolder 3"/>
          <p:cNvSpPr>
            <a:spLocks noGrp="1"/>
          </p:cNvSpPr>
          <p:nvPr>
            <p:ph type="sldNum" idx="6"/>
          </p:nvPr>
        </p:nvSpPr>
        <p:spPr/>
        <p:txBody>
          <a:bodyPr/>
          <a:lstStyle/>
          <a:p>
            <a:fld id="{79A0930F-583C-451D-975C-F8A52D59C9CC}" type="slidenum">
              <a:t>‹N›</a:t>
            </a:fld>
            <a:endParaRPr/>
          </a:p>
        </p:txBody>
      </p:sp>
      <p:sp>
        <p:nvSpPr>
          <p:cNvPr id="5" name="PlaceHolder 4"/>
          <p:cNvSpPr>
            <a:spLocks noGrp="1"/>
          </p:cNvSpPr>
          <p:nvPr>
            <p:ph type="dt" idx="4"/>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7B72684C-40B9-4DF3-94C5-06231C676977}" type="slidenum">
              <a:t>‹N›</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tIns="0" rIns="0" bIns="0" anchor="ctr">
            <a:noAutofit/>
          </a:bodyPr>
          <a:lstStyle/>
          <a:p>
            <a:pPr indent="0" algn="ctr">
              <a:buNone/>
            </a:pPr>
            <a:endParaRPr lang="fr-FR" sz="3200" b="0" strike="noStrike" spc="-1">
              <a:latin typeface="Arial"/>
            </a:endParaRPr>
          </a:p>
        </p:txBody>
      </p:sp>
      <p:sp>
        <p:nvSpPr>
          <p:cNvPr id="4" name="PlaceHolder 3"/>
          <p:cNvSpPr>
            <a:spLocks noGrp="1"/>
          </p:cNvSpPr>
          <p:nvPr>
            <p:ph type="ftr" idx="2"/>
          </p:nvPr>
        </p:nvSpPr>
        <p:spPr/>
        <p:txBody>
          <a:bodyPr/>
          <a:lstStyle/>
          <a:p>
            <a:r>
              <a:t>Footer</a:t>
            </a:r>
          </a:p>
        </p:txBody>
      </p:sp>
      <p:sp>
        <p:nvSpPr>
          <p:cNvPr id="2" name="PlaceHolder 4"/>
          <p:cNvSpPr>
            <a:spLocks noGrp="1"/>
          </p:cNvSpPr>
          <p:nvPr>
            <p:ph type="sldNum" idx="3"/>
          </p:nvPr>
        </p:nvSpPr>
        <p:spPr/>
        <p:txBody>
          <a:bodyPr/>
          <a:lstStyle/>
          <a:p>
            <a:fld id="{8061047D-99C5-4765-92F2-5561E40EB95A}" type="slidenum">
              <a:t>‹N›</a:t>
            </a:fld>
            <a:endParaRPr/>
          </a:p>
        </p:txBody>
      </p:sp>
      <p:sp>
        <p:nvSpPr>
          <p:cNvPr id="3" name="PlaceHolder 5"/>
          <p:cNvSpPr>
            <a:spLocks noGrp="1"/>
          </p:cNvSpPr>
          <p:nvPr>
            <p:ph type="dt" idx="1"/>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F2FE5749-7F45-4425-AF45-EC4E0762F5D2}" type="slidenum">
              <a:t>‹N›</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29C2DA54-53FB-438A-B32B-69AAC9D13B35}" type="slidenum">
              <a:t>‹N›</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 name="PlaceHolder 4"/>
          <p:cNvSpPr>
            <a:spLocks noGrp="1"/>
          </p:cNvSpPr>
          <p:nvPr>
            <p:ph type="ftr" idx="5"/>
          </p:nvPr>
        </p:nvSpPr>
        <p:spPr/>
        <p:txBody>
          <a:bodyPr/>
          <a:lstStyle/>
          <a:p>
            <a:r>
              <a:t>Footer</a:t>
            </a:r>
          </a:p>
        </p:txBody>
      </p:sp>
      <p:sp>
        <p:nvSpPr>
          <p:cNvPr id="6" name="PlaceHolder 5"/>
          <p:cNvSpPr>
            <a:spLocks noGrp="1"/>
          </p:cNvSpPr>
          <p:nvPr>
            <p:ph type="sldNum" idx="6"/>
          </p:nvPr>
        </p:nvSpPr>
        <p:spPr/>
        <p:txBody>
          <a:bodyPr/>
          <a:lstStyle/>
          <a:p>
            <a:fld id="{BD9EB809-D699-4A42-8535-872F440400E1}" type="slidenum">
              <a:t>‹N›</a:t>
            </a:fld>
            <a:endParaRPr/>
          </a:p>
        </p:txBody>
      </p:sp>
      <p:sp>
        <p:nvSpPr>
          <p:cNvPr id="7" name="PlaceHolder 6"/>
          <p:cNvSpPr>
            <a:spLocks noGrp="1"/>
          </p:cNvSpPr>
          <p:nvPr>
            <p:ph type="dt" idx="4"/>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 name="PlaceHolder 6"/>
          <p:cNvSpPr>
            <a:spLocks noGrp="1"/>
          </p:cNvSpPr>
          <p:nvPr>
            <p:ph type="ftr" idx="5"/>
          </p:nvPr>
        </p:nvSpPr>
        <p:spPr/>
        <p:txBody>
          <a:bodyPr/>
          <a:lstStyle/>
          <a:p>
            <a:r>
              <a:t>Footer</a:t>
            </a:r>
          </a:p>
        </p:txBody>
      </p:sp>
      <p:sp>
        <p:nvSpPr>
          <p:cNvPr id="8" name="PlaceHolder 7"/>
          <p:cNvSpPr>
            <a:spLocks noGrp="1"/>
          </p:cNvSpPr>
          <p:nvPr>
            <p:ph type="sldNum" idx="6"/>
          </p:nvPr>
        </p:nvSpPr>
        <p:spPr/>
        <p:txBody>
          <a:bodyPr/>
          <a:lstStyle/>
          <a:p>
            <a:fld id="{679E3215-696C-4FED-A3A5-E39FF85CA943}" type="slidenum">
              <a:t>‹N›</a:t>
            </a:fld>
            <a:endParaRPr/>
          </a:p>
        </p:txBody>
      </p:sp>
      <p:sp>
        <p:nvSpPr>
          <p:cNvPr id="9" name="PlaceHolder 8"/>
          <p:cNvSpPr>
            <a:spLocks noGrp="1"/>
          </p:cNvSpPr>
          <p:nvPr>
            <p:ph type="dt" idx="4"/>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9" name="PlaceHolder 8"/>
          <p:cNvSpPr>
            <a:spLocks noGrp="1"/>
          </p:cNvSpPr>
          <p:nvPr>
            <p:ph type="ftr" idx="5"/>
          </p:nvPr>
        </p:nvSpPr>
        <p:spPr/>
        <p:txBody>
          <a:bodyPr/>
          <a:lstStyle/>
          <a:p>
            <a:r>
              <a:t>Footer</a:t>
            </a:r>
          </a:p>
        </p:txBody>
      </p:sp>
      <p:sp>
        <p:nvSpPr>
          <p:cNvPr id="10" name="PlaceHolder 9"/>
          <p:cNvSpPr>
            <a:spLocks noGrp="1"/>
          </p:cNvSpPr>
          <p:nvPr>
            <p:ph type="sldNum" idx="6"/>
          </p:nvPr>
        </p:nvSpPr>
        <p:spPr/>
        <p:txBody>
          <a:bodyPr/>
          <a:lstStyle/>
          <a:p>
            <a:fld id="{5B0BC439-E41A-4AB5-97E0-3F14B4A4EBBB}" type="slidenum">
              <a:t>‹N›</a:t>
            </a:fld>
            <a:endParaRPr/>
          </a:p>
        </p:txBody>
      </p:sp>
      <p:sp>
        <p:nvSpPr>
          <p:cNvPr id="11" name="PlaceHolder 10"/>
          <p:cNvSpPr>
            <a:spLocks noGrp="1"/>
          </p:cNvSpPr>
          <p:nvPr>
            <p:ph type="dt" idx="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335BA465-9AC0-469B-8FE0-D95A52304D04}" type="slidenum">
              <a:t>‹N›</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194DF8A1-B344-4691-B44A-6A525577D74F}" type="slidenum">
              <a:t>‹N›</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9640A4C4-E509-4ECD-92A5-2BF84FEC673C}" type="slidenum">
              <a:t>‹N›</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tIns="0" rIns="0" bIns="0" anchor="ctr">
            <a:noAutofit/>
          </a:bodyPr>
          <a:lstStyle/>
          <a:p>
            <a:pPr algn="ctr"/>
            <a:endParaRPr lang="fr-FR" sz="3200" b="0" strike="noStrike" spc="-1">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4D1C1D12-1B8D-4D75-928D-87F1A91DDAD8}" type="slidenum">
              <a:t>‹N›</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B505565A-CD38-4D8E-B1F1-E4467C8F8528}"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33DC3DCB-FC4C-4DF8-8EDC-CD198886D3B4}"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it-IT" sz="1800" b="0" strike="noStrike" spc="-1">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indent="0">
              <a:lnSpc>
                <a:spcPct val="90000"/>
              </a:lnSpc>
              <a:spcBef>
                <a:spcPts val="1417"/>
              </a:spcBef>
              <a:buNone/>
            </a:pPr>
            <a:endParaRPr lang="it-IT"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80770D7B-EAD8-4D40-B767-BED99B5A295B}"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3640" cy="2387160"/>
          </a:xfrm>
          <a:prstGeom prst="rect">
            <a:avLst/>
          </a:prstGeom>
          <a:noFill/>
          <a:ln w="0">
            <a:noFill/>
          </a:ln>
        </p:spPr>
        <p:txBody>
          <a:bodyPr anchor="b">
            <a:noAutofit/>
          </a:bodyPr>
          <a:lstStyle/>
          <a:p>
            <a:pPr indent="0" algn="ctr">
              <a:lnSpc>
                <a:spcPct val="90000"/>
              </a:lnSpc>
              <a:buNone/>
            </a:pPr>
            <a:r>
              <a:rPr lang="it-IT" sz="6000" b="0" strike="noStrike" spc="-1">
                <a:solidFill>
                  <a:srgbClr val="000000"/>
                </a:solidFill>
                <a:latin typeface="Calibri Light"/>
              </a:rPr>
              <a:t>Fare clic per modificare lo stile del titolo dello schema</a:t>
            </a:r>
            <a:endParaRPr lang="it-IT" sz="6000" b="0" strike="noStrike" spc="-1">
              <a:solidFill>
                <a:srgbClr val="000000"/>
              </a:solidFill>
              <a:latin typeface="Calibri"/>
            </a:endParaRPr>
          </a:p>
        </p:txBody>
      </p:sp>
      <p:sp>
        <p:nvSpPr>
          <p:cNvPr id="6"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indent="0">
              <a:lnSpc>
                <a:spcPct val="100000"/>
              </a:lnSpc>
              <a:buNone/>
              <a:defRPr lang="it-IT" sz="1200" b="0" strike="noStrike" spc="-1">
                <a:solidFill>
                  <a:srgbClr val="8B8B8B"/>
                </a:solidFill>
                <a:latin typeface="Calibri"/>
              </a:defRPr>
            </a:lvl1pPr>
          </a:lstStyle>
          <a:p>
            <a:pPr indent="0">
              <a:lnSpc>
                <a:spcPct val="100000"/>
              </a:lnSpc>
              <a:buNone/>
            </a:pPr>
            <a:r>
              <a:rPr lang="it-IT" sz="1200" b="0" strike="noStrike" spc="-1">
                <a:solidFill>
                  <a:srgbClr val="8B8B8B"/>
                </a:solidFill>
                <a:latin typeface="Calibri"/>
              </a:rPr>
              <a:t>&lt;data/ora&gt;</a:t>
            </a:r>
            <a:endParaRPr lang="fr-FR" sz="1200" b="0" strike="noStrike" spc="-1">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indent="0" algn="ctr">
              <a:buNone/>
              <a:defRPr lang="fr-FR" sz="1400" b="0" strike="noStrike" spc="-1">
                <a:latin typeface="Times New Roman"/>
              </a:defRPr>
            </a:lvl1pPr>
          </a:lstStyle>
          <a:p>
            <a:pPr indent="0" algn="ctr">
              <a:buNone/>
            </a:pPr>
            <a:r>
              <a:rPr lang="fr-FR" sz="1400" b="0" strike="noStrike" spc="-1">
                <a:latin typeface="Times New Roman"/>
              </a:rPr>
              <a:t>&lt;piè di pagina&gt;</a:t>
            </a: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indent="0" algn="r">
              <a:lnSpc>
                <a:spcPct val="100000"/>
              </a:lnSpc>
              <a:buNone/>
              <a:defRPr lang="it-IT" sz="1200" b="0" strike="noStrike" spc="-1">
                <a:solidFill>
                  <a:srgbClr val="8B8B8B"/>
                </a:solidFill>
                <a:latin typeface="Calibri"/>
              </a:defRPr>
            </a:lvl1pPr>
          </a:lstStyle>
          <a:p>
            <a:pPr indent="0" algn="r">
              <a:lnSpc>
                <a:spcPct val="100000"/>
              </a:lnSpc>
              <a:buNone/>
            </a:pPr>
            <a:fld id="{8129043F-B041-4913-9206-772A44C96D4E}" type="slidenum">
              <a:rPr lang="it-IT" sz="1200" b="0" strike="noStrike" spc="-1">
                <a:solidFill>
                  <a:srgbClr val="8B8B8B"/>
                </a:solidFill>
                <a:latin typeface="Calibri"/>
              </a:rPr>
              <a:t>‹N›</a:t>
            </a:fld>
            <a:endParaRPr lang="fr-FR" sz="12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it-IT" sz="2800" b="0" strike="noStrike" spc="-1">
                <a:solidFill>
                  <a:srgbClr val="000000"/>
                </a:solidFill>
                <a:latin typeface="Calibri"/>
              </a:rPr>
              <a:t>Fai clic per modificare il formato del testo della struttura</a:t>
            </a:r>
          </a:p>
          <a:p>
            <a:pPr marL="864000" lvl="1" indent="-324000">
              <a:lnSpc>
                <a:spcPct val="90000"/>
              </a:lnSpc>
              <a:spcBef>
                <a:spcPts val="1134"/>
              </a:spcBef>
              <a:buClr>
                <a:srgbClr val="000000"/>
              </a:buClr>
              <a:buSzPct val="75000"/>
              <a:buFont typeface="Symbol" charset="2"/>
              <a:buChar char=""/>
            </a:pPr>
            <a:r>
              <a:rPr lang="it-IT" sz="2000" b="0" strike="noStrike" spc="-1">
                <a:solidFill>
                  <a:srgbClr val="000000"/>
                </a:solidFill>
                <a:latin typeface="Calibri"/>
              </a:rPr>
              <a:t>Secondo livello struttura</a:t>
            </a:r>
          </a:p>
          <a:p>
            <a:pPr marL="1296000" lvl="2" indent="-288000">
              <a:lnSpc>
                <a:spcPct val="90000"/>
              </a:lnSpc>
              <a:spcBef>
                <a:spcPts val="850"/>
              </a:spcBef>
              <a:buClr>
                <a:srgbClr val="000000"/>
              </a:buClr>
              <a:buSzPct val="45000"/>
              <a:buFont typeface="Wingdings" charset="2"/>
              <a:buChar char=""/>
            </a:pPr>
            <a:r>
              <a:rPr lang="it-IT" sz="1800" b="0" strike="noStrike" spc="-1">
                <a:solidFill>
                  <a:srgbClr val="000000"/>
                </a:solidFill>
                <a:latin typeface="Calibri"/>
              </a:rPr>
              <a:t>Terzo livello struttura</a:t>
            </a:r>
          </a:p>
          <a:p>
            <a:pPr marL="1728000" lvl="3" indent="-216000">
              <a:lnSpc>
                <a:spcPct val="90000"/>
              </a:lnSpc>
              <a:spcBef>
                <a:spcPts val="567"/>
              </a:spcBef>
              <a:buClr>
                <a:srgbClr val="000000"/>
              </a:buClr>
              <a:buSzPct val="75000"/>
              <a:buFont typeface="Symbol" charset="2"/>
              <a:buChar char=""/>
            </a:pPr>
            <a:r>
              <a:rPr lang="it-IT" sz="1800" b="0" strike="noStrike" spc="-1">
                <a:solidFill>
                  <a:srgbClr val="000000"/>
                </a:solidFill>
                <a:latin typeface="Calibri"/>
              </a:rPr>
              <a:t>Quarto livello struttura</a:t>
            </a:r>
          </a:p>
          <a:p>
            <a:pPr marL="2160000" lvl="4" indent="-216000">
              <a:lnSpc>
                <a:spcPct val="90000"/>
              </a:lnSpc>
              <a:spcBef>
                <a:spcPts val="283"/>
              </a:spcBef>
              <a:buClr>
                <a:srgbClr val="000000"/>
              </a:buClr>
              <a:buSzPct val="45000"/>
              <a:buFont typeface="Wingdings" charset="2"/>
              <a:buChar char=""/>
            </a:pPr>
            <a:r>
              <a:rPr lang="it-IT" sz="2000" b="0" strike="noStrike" spc="-1">
                <a:solidFill>
                  <a:srgbClr val="000000"/>
                </a:solidFill>
                <a:latin typeface="Calibri"/>
              </a:rPr>
              <a:t>Quinto livello struttura</a:t>
            </a:r>
          </a:p>
          <a:p>
            <a:pPr marL="2592000" lvl="5" indent="-216000">
              <a:lnSpc>
                <a:spcPct val="90000"/>
              </a:lnSpc>
              <a:spcBef>
                <a:spcPts val="283"/>
              </a:spcBef>
              <a:buClr>
                <a:srgbClr val="000000"/>
              </a:buClr>
              <a:buSzPct val="45000"/>
              <a:buFont typeface="Wingdings" charset="2"/>
              <a:buChar char=""/>
            </a:pPr>
            <a:r>
              <a:rPr lang="it-IT" sz="2000" b="0" strike="noStrike" spc="-1">
                <a:solidFill>
                  <a:srgbClr val="000000"/>
                </a:solidFill>
                <a:latin typeface="Calibri"/>
              </a:rPr>
              <a:t>Sesto livello struttura</a:t>
            </a:r>
          </a:p>
          <a:p>
            <a:pPr marL="3024000" lvl="6" indent="-216000">
              <a:lnSpc>
                <a:spcPct val="90000"/>
              </a:lnSpc>
              <a:spcBef>
                <a:spcPts val="283"/>
              </a:spcBef>
              <a:buClr>
                <a:srgbClr val="000000"/>
              </a:buClr>
              <a:buSzPct val="45000"/>
              <a:buFont typeface="Wingdings" charset="2"/>
              <a:buChar char=""/>
            </a:pPr>
            <a:r>
              <a:rPr lang="it-IT" sz="2000" b="0" strike="noStrike" spc="-1">
                <a:solidFill>
                  <a:srgbClr val="000000"/>
                </a:solidFill>
                <a:latin typeface="Calibri"/>
              </a:rPr>
              <a:t>Settimo livello struttura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nSpc>
                <a:spcPct val="90000"/>
              </a:lnSpc>
              <a:buNone/>
            </a:pPr>
            <a:r>
              <a:rPr lang="it-IT" sz="4400" b="0" strike="noStrike" spc="-1">
                <a:solidFill>
                  <a:srgbClr val="000000"/>
                </a:solidFill>
                <a:latin typeface="Calibri Light"/>
              </a:rPr>
              <a:t>Fare clic per modificare lo stile del titolo dello schema</a:t>
            </a:r>
            <a:endParaRPr lang="it-IT" sz="4400" b="0" strike="noStrike" spc="-1">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lstStyle/>
          <a:p>
            <a:pPr marL="228600" indent="-228600">
              <a:lnSpc>
                <a:spcPct val="90000"/>
              </a:lnSpc>
              <a:spcBef>
                <a:spcPts val="1001"/>
              </a:spcBef>
              <a:buClr>
                <a:srgbClr val="000000"/>
              </a:buClr>
              <a:buFont typeface="Arial"/>
              <a:buChar char="•"/>
            </a:pPr>
            <a:r>
              <a:rPr lang="it-IT" sz="2800" b="0" strike="noStrike" spc="-1">
                <a:solidFill>
                  <a:srgbClr val="000000"/>
                </a:solidFill>
                <a:latin typeface="Calibri"/>
              </a:rPr>
              <a:t>Fare clic per modificare gli stili del testo dello schema</a:t>
            </a:r>
          </a:p>
          <a:p>
            <a:pPr marL="685800" lvl="1" indent="-228600">
              <a:lnSpc>
                <a:spcPct val="90000"/>
              </a:lnSpc>
              <a:spcBef>
                <a:spcPts val="499"/>
              </a:spcBef>
              <a:buClr>
                <a:srgbClr val="000000"/>
              </a:buClr>
              <a:buFont typeface="Arial"/>
              <a:buChar char="•"/>
            </a:pPr>
            <a:r>
              <a:rPr lang="it-IT" sz="2400" b="0" strike="noStrike" spc="-1">
                <a:solidFill>
                  <a:srgbClr val="000000"/>
                </a:solidFill>
                <a:latin typeface="Calibri"/>
              </a:rPr>
              <a:t>Secondo livello</a:t>
            </a:r>
          </a:p>
          <a:p>
            <a:pPr marL="1143000" lvl="2" indent="-228600">
              <a:lnSpc>
                <a:spcPct val="90000"/>
              </a:lnSpc>
              <a:spcBef>
                <a:spcPts val="499"/>
              </a:spcBef>
              <a:buClr>
                <a:srgbClr val="000000"/>
              </a:buClr>
              <a:buFont typeface="Arial"/>
              <a:buChar char="•"/>
            </a:pPr>
            <a:r>
              <a:rPr lang="it-IT" sz="2000" b="0" strike="noStrike" spc="-1">
                <a:solidFill>
                  <a:srgbClr val="000000"/>
                </a:solidFill>
                <a:latin typeface="Calibri"/>
              </a:rPr>
              <a:t>Terzo livello</a:t>
            </a:r>
          </a:p>
          <a:p>
            <a:pPr marL="1600200" lvl="3" indent="-228600">
              <a:lnSpc>
                <a:spcPct val="90000"/>
              </a:lnSpc>
              <a:spcBef>
                <a:spcPts val="499"/>
              </a:spcBef>
              <a:buClr>
                <a:srgbClr val="000000"/>
              </a:buClr>
              <a:buFont typeface="Arial"/>
              <a:buChar char="•"/>
            </a:pPr>
            <a:r>
              <a:rPr lang="it-IT" sz="1800" b="0" strike="noStrike" spc="-1">
                <a:solidFill>
                  <a:srgbClr val="000000"/>
                </a:solidFill>
                <a:latin typeface="Calibri"/>
              </a:rPr>
              <a:t>Quarto livello</a:t>
            </a:r>
          </a:p>
          <a:p>
            <a:pPr marL="2057400" lvl="4" indent="-228600">
              <a:lnSpc>
                <a:spcPct val="90000"/>
              </a:lnSpc>
              <a:spcBef>
                <a:spcPts val="499"/>
              </a:spcBef>
              <a:buClr>
                <a:srgbClr val="000000"/>
              </a:buClr>
              <a:buFont typeface="Arial"/>
              <a:buChar char="•"/>
            </a:pPr>
            <a:r>
              <a:rPr lang="it-IT" sz="1800" b="0" strike="noStrike" spc="-1">
                <a:solidFill>
                  <a:srgbClr val="000000"/>
                </a:solidFill>
                <a:latin typeface="Calibri"/>
              </a:rPr>
              <a:t>Quinto livello</a:t>
            </a: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indent="0">
              <a:lnSpc>
                <a:spcPct val="100000"/>
              </a:lnSpc>
              <a:buNone/>
              <a:defRPr lang="it-IT" sz="1200" b="0" strike="noStrike" spc="-1">
                <a:solidFill>
                  <a:srgbClr val="8B8B8B"/>
                </a:solidFill>
                <a:latin typeface="Calibri"/>
              </a:defRPr>
            </a:lvl1pPr>
          </a:lstStyle>
          <a:p>
            <a:pPr indent="0">
              <a:lnSpc>
                <a:spcPct val="100000"/>
              </a:lnSpc>
              <a:buNone/>
            </a:pPr>
            <a:r>
              <a:rPr lang="it-IT" sz="1200" b="0" strike="noStrike" spc="-1">
                <a:solidFill>
                  <a:srgbClr val="8B8B8B"/>
                </a:solidFill>
                <a:latin typeface="Calibri"/>
              </a:rPr>
              <a:t>&lt;data/ora&gt;</a:t>
            </a:r>
            <a:endParaRPr lang="fr-FR" sz="1200" b="0" strike="noStrike" spc="-1">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indent="0" algn="ctr">
              <a:buNone/>
              <a:defRPr lang="fr-FR" sz="1400" b="0" strike="noStrike" spc="-1">
                <a:latin typeface="Times New Roman"/>
              </a:defRPr>
            </a:lvl1pPr>
          </a:lstStyle>
          <a:p>
            <a:pPr indent="0" algn="ctr">
              <a:buNone/>
            </a:pPr>
            <a:r>
              <a:rPr lang="fr-FR" sz="1400" b="0" strike="noStrike" spc="-1">
                <a:latin typeface="Times New Roman"/>
              </a:rPr>
              <a:t>&lt;piè di pagina&gt;</a:t>
            </a:r>
          </a:p>
        </p:txBody>
      </p:sp>
      <p:sp>
        <p:nvSpPr>
          <p:cNvPr id="45" name="PlaceHolder 5"/>
          <p:cNvSpPr>
            <a:spLocks noGrp="1"/>
          </p:cNvSpPr>
          <p:nvPr>
            <p:ph type="sldNum" idx="6"/>
          </p:nvPr>
        </p:nvSpPr>
        <p:spPr>
          <a:xfrm>
            <a:off x="8610480" y="6356520"/>
            <a:ext cx="2742840" cy="364680"/>
          </a:xfrm>
          <a:prstGeom prst="rect">
            <a:avLst/>
          </a:prstGeom>
          <a:noFill/>
          <a:ln w="0">
            <a:noFill/>
          </a:ln>
        </p:spPr>
        <p:txBody>
          <a:bodyPr anchor="ctr">
            <a:noAutofit/>
          </a:bodyPr>
          <a:lstStyle>
            <a:lvl1pPr indent="0" algn="r">
              <a:lnSpc>
                <a:spcPct val="100000"/>
              </a:lnSpc>
              <a:buNone/>
              <a:defRPr lang="it-IT" sz="1200" b="0" strike="noStrike" spc="-1">
                <a:solidFill>
                  <a:srgbClr val="8B8B8B"/>
                </a:solidFill>
                <a:latin typeface="Calibri"/>
              </a:defRPr>
            </a:lvl1pPr>
          </a:lstStyle>
          <a:p>
            <a:pPr indent="0" algn="r">
              <a:lnSpc>
                <a:spcPct val="100000"/>
              </a:lnSpc>
              <a:buNone/>
            </a:pPr>
            <a:fld id="{69F9EEFD-8CEA-4865-AEAA-1CEB1E9D0280}" type="slidenum">
              <a:rPr lang="it-IT" sz="1200" b="0" strike="noStrike" spc="-1">
                <a:solidFill>
                  <a:srgbClr val="8B8B8B"/>
                </a:solidFill>
                <a:latin typeface="Calibri"/>
              </a:rPr>
              <a:t>‹N›</a:t>
            </a:fld>
            <a:endParaRPr lang="fr-FR"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laceHolder 1"/>
          <p:cNvSpPr>
            <a:spLocks noGrp="1"/>
          </p:cNvSpPr>
          <p:nvPr>
            <p:ph type="title"/>
          </p:nvPr>
        </p:nvSpPr>
        <p:spPr>
          <a:xfrm>
            <a:off x="1523880" y="1122480"/>
            <a:ext cx="9143640" cy="2387160"/>
          </a:xfrm>
          <a:prstGeom prst="rect">
            <a:avLst/>
          </a:prstGeom>
          <a:noFill/>
          <a:ln w="0">
            <a:noFill/>
          </a:ln>
        </p:spPr>
        <p:txBody>
          <a:bodyPr anchor="b">
            <a:noAutofit/>
          </a:bodyPr>
          <a:lstStyle/>
          <a:p>
            <a:pPr indent="0" algn="ctr">
              <a:lnSpc>
                <a:spcPct val="90000"/>
              </a:lnSpc>
              <a:buNone/>
            </a:pPr>
            <a:r>
              <a:rPr lang="fr-FR" sz="6000" b="0" strike="noStrike" spc="-1">
                <a:solidFill>
                  <a:srgbClr val="000000"/>
                </a:solidFill>
                <a:latin typeface="Calibri Light"/>
              </a:rPr>
              <a:t>Le roman du classicisme à la Révolution</a:t>
            </a:r>
            <a:endParaRPr lang="fr-FR" sz="6000" b="0" strike="noStrike" spc="-1">
              <a:solidFill>
                <a:srgbClr val="000000"/>
              </a:solidFill>
              <a:latin typeface="Calibri"/>
            </a:endParaRPr>
          </a:p>
        </p:txBody>
      </p:sp>
      <p:sp>
        <p:nvSpPr>
          <p:cNvPr id="83" name="PlaceHolder 2"/>
          <p:cNvSpPr>
            <a:spLocks noGrp="1"/>
          </p:cNvSpPr>
          <p:nvPr>
            <p:ph type="subTitle"/>
          </p:nvPr>
        </p:nvSpPr>
        <p:spPr>
          <a:xfrm>
            <a:off x="1523880" y="3602160"/>
            <a:ext cx="9143640" cy="1655280"/>
          </a:xfrm>
          <a:prstGeom prst="rect">
            <a:avLst/>
          </a:prstGeom>
          <a:noFill/>
          <a:ln w="0">
            <a:noFill/>
          </a:ln>
        </p:spPr>
        <p:txBody>
          <a:bodyPr anchor="t">
            <a:noAutofit/>
          </a:bodyPr>
          <a:lstStyle/>
          <a:p>
            <a:pPr indent="0" algn="ctr">
              <a:lnSpc>
                <a:spcPct val="90000"/>
              </a:lnSpc>
              <a:spcBef>
                <a:spcPts val="1001"/>
              </a:spcBef>
              <a:buNone/>
              <a:tabLst>
                <a:tab pos="0" algn="l"/>
              </a:tabLst>
            </a:pPr>
            <a:r>
              <a:rPr lang="fr-FR" sz="2400" b="0" strike="noStrike" spc="-1">
                <a:solidFill>
                  <a:srgbClr val="000000"/>
                </a:solidFill>
                <a:latin typeface="Calibri"/>
              </a:rPr>
              <a:t>Letteratura francese (corso magistrale) </a:t>
            </a:r>
            <a:endParaRPr lang="fr-FR" sz="2400" b="0" strike="noStrike" spc="-1">
              <a:latin typeface="Arial"/>
            </a:endParaRPr>
          </a:p>
          <a:p>
            <a:pPr indent="0" algn="ctr">
              <a:lnSpc>
                <a:spcPct val="90000"/>
              </a:lnSpc>
              <a:spcBef>
                <a:spcPts val="1001"/>
              </a:spcBef>
              <a:buNone/>
              <a:tabLst>
                <a:tab pos="0" algn="l"/>
              </a:tabLst>
            </a:pPr>
            <a:r>
              <a:rPr lang="fr-FR" sz="2400" b="0" strike="noStrike" spc="-1">
                <a:solidFill>
                  <a:srgbClr val="000000"/>
                </a:solidFill>
                <a:latin typeface="Calibri"/>
              </a:rPr>
              <a:t>Prof. Fabio Vasarri</a:t>
            </a:r>
            <a:endParaRPr lang="fr-FR" sz="2400" b="0" strike="noStrike" spc="-1">
              <a:latin typeface="Arial"/>
            </a:endParaRPr>
          </a:p>
          <a:p>
            <a:pPr indent="0" algn="ctr">
              <a:lnSpc>
                <a:spcPct val="90000"/>
              </a:lnSpc>
              <a:spcBef>
                <a:spcPts val="1001"/>
              </a:spcBef>
              <a:buNone/>
              <a:tabLst>
                <a:tab pos="0" algn="l"/>
              </a:tabLst>
            </a:pPr>
            <a:r>
              <a:rPr lang="fr-FR" sz="2400" b="0" strike="noStrike" spc="-1">
                <a:solidFill>
                  <a:srgbClr val="000000"/>
                </a:solidFill>
                <a:latin typeface="Calibri"/>
              </a:rPr>
              <a:t>1° modulo a.a. 2022/23</a:t>
            </a:r>
            <a:endParaRPr lang="fr-FR" sz="2400" b="0" strike="noStrike" spc="-1">
              <a:latin typeface="Arial"/>
            </a:endParaRPr>
          </a:p>
          <a:p>
            <a:pPr indent="0" algn="ctr">
              <a:lnSpc>
                <a:spcPct val="90000"/>
              </a:lnSpc>
              <a:spcBef>
                <a:spcPts val="1001"/>
              </a:spcBef>
              <a:buNone/>
              <a:tabLst>
                <a:tab pos="0" algn="l"/>
              </a:tabLst>
            </a:pPr>
            <a:endParaRPr lang="fr-FR" sz="24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Madame de La Fayette</a:t>
            </a:r>
            <a:r>
              <a:rPr sz="4400"/>
              <a:t/>
            </a:r>
            <a:br>
              <a:rPr sz="4400"/>
            </a:br>
            <a:r>
              <a:rPr lang="fr-FR" sz="4400" b="0" i="1" strike="noStrike" spc="-1">
                <a:solidFill>
                  <a:srgbClr val="000000"/>
                </a:solidFill>
                <a:latin typeface="Calibri Light"/>
              </a:rPr>
              <a:t>La princesse de Clèves, IV</a:t>
            </a:r>
            <a:endParaRPr lang="fr-FR" sz="4400" b="0" strike="noStrike" spc="-1">
              <a:solidFill>
                <a:srgbClr val="000000"/>
              </a:solidFill>
              <a:latin typeface="Calibri"/>
            </a:endParaRPr>
          </a:p>
        </p:txBody>
      </p:sp>
      <p:sp>
        <p:nvSpPr>
          <p:cNvPr id="101" name="PlaceHolder 2"/>
          <p:cNvSpPr>
            <a:spLocks noGrp="1"/>
          </p:cNvSpPr>
          <p:nvPr>
            <p:ph/>
          </p:nvPr>
        </p:nvSpPr>
        <p:spPr>
          <a:xfrm>
            <a:off x="838080" y="1825560"/>
            <a:ext cx="10515240" cy="4350960"/>
          </a:xfrm>
          <a:prstGeom prst="rect">
            <a:avLst/>
          </a:prstGeom>
          <a:noFill/>
          <a:ln w="0">
            <a:noFill/>
          </a:ln>
        </p:spPr>
        <p:txBody>
          <a:bodyPr anchor="t">
            <a:noAutofit/>
          </a:bodyPr>
          <a:lstStyle/>
          <a:p>
            <a:pPr marL="228600" indent="-228600">
              <a:lnSpc>
                <a:spcPct val="90000"/>
              </a:lnSpc>
              <a:spcBef>
                <a:spcPts val="1400"/>
              </a:spcBef>
              <a:spcAft>
                <a:spcPts val="1400"/>
              </a:spcAft>
              <a:buClr>
                <a:srgbClr val="202122"/>
              </a:buClr>
              <a:buFont typeface="Arial"/>
              <a:buChar char="•"/>
            </a:pPr>
            <a:r>
              <a:rPr lang="fr-FR" sz="1700" b="0" strike="noStrike" spc="-1" dirty="0">
                <a:solidFill>
                  <a:srgbClr val="202122"/>
                </a:solidFill>
                <a:latin typeface="Arial"/>
              </a:rPr>
              <a:t>L’on ne peut exprimer ce que sentirent M. de Nemours et madame de Clèves, de se trouver seuls et en état de se parler pour la première fois.</a:t>
            </a:r>
            <a:endParaRPr lang="fr-FR" sz="17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700" b="0" strike="noStrike" spc="-1" dirty="0">
                <a:solidFill>
                  <a:srgbClr val="202122"/>
                </a:solidFill>
                <a:latin typeface="Arial"/>
              </a:rPr>
              <a:t>Puisque vous voulez que je vous parle, et que je m’y résous, répondit madame de Clèves, en s’asseyant, je le ferai avec une sincérité que vous trouverez malaisément dans les personnes de mon sexe. </a:t>
            </a:r>
            <a:endParaRPr lang="fr-FR" sz="17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700" b="0" strike="noStrike" spc="-1" dirty="0">
                <a:solidFill>
                  <a:srgbClr val="202122"/>
                </a:solidFill>
                <a:latin typeface="Arial"/>
                <a:ea typeface="Times New Roman"/>
              </a:rPr>
              <a:t>Je vous </a:t>
            </a:r>
            <a:r>
              <a:rPr lang="fr-FR" sz="1700" b="1" strike="noStrike" spc="-1" dirty="0">
                <a:solidFill>
                  <a:srgbClr val="202122"/>
                </a:solidFill>
                <a:latin typeface="Arial"/>
                <a:ea typeface="Times New Roman"/>
              </a:rPr>
              <a:t>avoue</a:t>
            </a:r>
            <a:r>
              <a:rPr lang="fr-FR" sz="1700" b="0" strike="noStrike" spc="-1" dirty="0">
                <a:solidFill>
                  <a:srgbClr val="202122"/>
                </a:solidFill>
                <a:latin typeface="Arial"/>
                <a:ea typeface="Times New Roman"/>
              </a:rPr>
              <a:t> que vous m’avez inspiré des sentiments qui m’étaient inconnus devant que de vous avoir vu, et dont j’avais même si peu d’idée qu’ils me donnèrent d’abord une surprise qui augmentait encore le trouble qui les suit toujours. […] je veux bien que vous le sachiez, et je trouve de la douceur à vous le dire. Je ne sais même si je ne vous le dis point </a:t>
            </a:r>
            <a:r>
              <a:rPr lang="fr-FR" sz="1700" b="1" strike="noStrike" spc="-1" dirty="0">
                <a:solidFill>
                  <a:srgbClr val="202122"/>
                </a:solidFill>
                <a:latin typeface="Arial"/>
                <a:ea typeface="Times New Roman"/>
              </a:rPr>
              <a:t>plus pour l’amour de moi</a:t>
            </a:r>
            <a:r>
              <a:rPr lang="fr-FR" sz="1700" b="0" strike="noStrike" spc="-1" dirty="0">
                <a:solidFill>
                  <a:srgbClr val="202122"/>
                </a:solidFill>
                <a:latin typeface="Arial"/>
                <a:ea typeface="Times New Roman"/>
              </a:rPr>
              <a:t> que pour l’amour de vous. Car, enfin, cet </a:t>
            </a:r>
            <a:r>
              <a:rPr lang="fr-FR" sz="1700" b="1" strike="noStrike" spc="-1" dirty="0">
                <a:solidFill>
                  <a:srgbClr val="202122"/>
                </a:solidFill>
                <a:latin typeface="Arial"/>
                <a:ea typeface="Times New Roman"/>
              </a:rPr>
              <a:t>aveu</a:t>
            </a:r>
            <a:r>
              <a:rPr lang="fr-FR" sz="1700" b="0" strike="noStrike" spc="-1" dirty="0">
                <a:solidFill>
                  <a:srgbClr val="202122"/>
                </a:solidFill>
                <a:latin typeface="Arial"/>
                <a:ea typeface="Times New Roman"/>
              </a:rPr>
              <a:t> n’aura point de suite, et je suivrai les règles austères que mon devoir m’impose. </a:t>
            </a:r>
            <a:endParaRPr lang="fr-FR" sz="17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700" b="0" strike="noStrike" spc="-1" dirty="0">
                <a:solidFill>
                  <a:srgbClr val="202122"/>
                </a:solidFill>
                <a:latin typeface="Arial"/>
                <a:ea typeface="Times New Roman"/>
              </a:rPr>
              <a:t>la certitude de n’être plus aimée de vous comme je le suis me paraît un si horrible malheur, que, quand je n’aurais point des raisons de </a:t>
            </a:r>
            <a:r>
              <a:rPr lang="fr-FR" sz="1700" b="1" strike="noStrike" spc="-1" dirty="0">
                <a:solidFill>
                  <a:srgbClr val="202122"/>
                </a:solidFill>
                <a:latin typeface="Arial"/>
                <a:ea typeface="Times New Roman"/>
              </a:rPr>
              <a:t>devoir</a:t>
            </a:r>
            <a:r>
              <a:rPr lang="fr-FR" sz="1700" b="0" strike="noStrike" spc="-1" dirty="0">
                <a:solidFill>
                  <a:srgbClr val="202122"/>
                </a:solidFill>
                <a:latin typeface="Arial"/>
                <a:ea typeface="Times New Roman"/>
              </a:rPr>
              <a:t> insurmontables, je doute si je pourrais me résoudre à m’exposer à ce malheur.</a:t>
            </a:r>
            <a:endParaRPr lang="fr-FR" sz="1700" b="0" strike="noStrike" spc="-1" dirty="0">
              <a:solidFill>
                <a:srgbClr val="000000"/>
              </a:solidFill>
              <a:latin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Madame de La Fayette</a:t>
            </a:r>
            <a:r>
              <a:rPr sz="4400"/>
              <a:t/>
            </a:r>
            <a:br>
              <a:rPr sz="4400"/>
            </a:br>
            <a:r>
              <a:rPr lang="fr-FR" sz="4400" b="0" i="1" strike="noStrike" spc="-1">
                <a:solidFill>
                  <a:srgbClr val="000000"/>
                </a:solidFill>
                <a:latin typeface="Calibri Light"/>
              </a:rPr>
              <a:t>La princesse de Clèves, IV</a:t>
            </a:r>
            <a:endParaRPr lang="fr-FR" sz="4400" b="0" strike="noStrike" spc="-1">
              <a:solidFill>
                <a:srgbClr val="000000"/>
              </a:solidFill>
              <a:latin typeface="Calibri"/>
            </a:endParaRPr>
          </a:p>
        </p:txBody>
      </p:sp>
      <p:sp>
        <p:nvSpPr>
          <p:cNvPr id="103" name="PlaceHolder 2"/>
          <p:cNvSpPr>
            <a:spLocks noGrp="1"/>
          </p:cNvSpPr>
          <p:nvPr>
            <p:ph/>
          </p:nvPr>
        </p:nvSpPr>
        <p:spPr>
          <a:xfrm>
            <a:off x="838080" y="1825560"/>
            <a:ext cx="10515240" cy="4350960"/>
          </a:xfrm>
          <a:prstGeom prst="rect">
            <a:avLst/>
          </a:prstGeom>
          <a:noFill/>
          <a:ln w="0">
            <a:noFill/>
          </a:ln>
        </p:spPr>
        <p:txBody>
          <a:bodyPr anchor="t">
            <a:noAutofit/>
          </a:bodyPr>
          <a:lstStyle/>
          <a:p>
            <a:pPr marL="228600" indent="-228600">
              <a:lnSpc>
                <a:spcPct val="90000"/>
              </a:lnSpc>
              <a:spcBef>
                <a:spcPts val="1400"/>
              </a:spcBef>
              <a:spcAft>
                <a:spcPts val="1400"/>
              </a:spcAft>
              <a:buClr>
                <a:srgbClr val="202122"/>
              </a:buClr>
              <a:buFont typeface="Arial"/>
              <a:buChar char="•"/>
            </a:pPr>
            <a:r>
              <a:rPr lang="fr-FR" sz="1400" b="0" strike="noStrike" spc="-1" dirty="0">
                <a:solidFill>
                  <a:srgbClr val="202122"/>
                </a:solidFill>
                <a:latin typeface="Arial"/>
                <a:ea typeface="Times New Roman"/>
              </a:rPr>
              <a:t>M. de Clèves était peut-être l’unique homme du monde capable de conserver de l’amour dans le mariage […] ; peut-être aussi que sa passion n’avait subsisté que parce qu’il n’en aurait pas trouvé en moi. Mais je n’aurais pas le même moyen de conserver la vôtre</a:t>
            </a:r>
            <a:r>
              <a:rPr lang="fr-FR" sz="1400" b="0" strike="noStrike" spc="-1" dirty="0">
                <a:solidFill>
                  <a:srgbClr val="000000"/>
                </a:solidFill>
                <a:latin typeface="Arial"/>
                <a:ea typeface="Times New Roman"/>
              </a:rPr>
              <a:t> : je crois même que les obstacles ont fait votre constance.</a:t>
            </a:r>
            <a:endParaRPr lang="fr-FR" sz="14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400" b="0" strike="noStrike" spc="-1" dirty="0">
                <a:solidFill>
                  <a:srgbClr val="202122"/>
                </a:solidFill>
                <a:latin typeface="Arial"/>
                <a:ea typeface="Times New Roman"/>
              </a:rPr>
              <a:t>les </a:t>
            </a:r>
            <a:r>
              <a:rPr lang="fr-FR" sz="1400" b="1" strike="noStrike" spc="-1" dirty="0">
                <a:solidFill>
                  <a:srgbClr val="202122"/>
                </a:solidFill>
                <a:latin typeface="Arial"/>
                <a:ea typeface="Times New Roman"/>
              </a:rPr>
              <a:t>passions</a:t>
            </a:r>
            <a:r>
              <a:rPr lang="fr-FR" sz="1400" b="0" strike="noStrike" spc="-1" dirty="0">
                <a:solidFill>
                  <a:srgbClr val="202122"/>
                </a:solidFill>
                <a:latin typeface="Arial"/>
                <a:ea typeface="Times New Roman"/>
              </a:rPr>
              <a:t> peuvent me conduire, mais elles ne sauraient m’aveugler ; rien ne me peut empêcher de connaître que vous êtes né avec toutes les dispositions pour la galanterie […]; </a:t>
            </a:r>
            <a:r>
              <a:rPr lang="fr-FR" sz="1400" b="0" strike="noStrike" spc="-1" dirty="0">
                <a:solidFill>
                  <a:srgbClr val="202122"/>
                </a:solidFill>
                <a:latin typeface="Arial"/>
                <a:ea typeface="Calibri"/>
              </a:rPr>
              <a:t>vous avez déjà eu plusieurs passions ; vous en auriez encore ; je ne ferais plus votre bonheur ; je vous verrais pour une autre comme vous auriez été pour moi : j’en aurais une douleur mortelle, et je ne serais pas même assurée de n’avoir point le malheur de la jalousie</a:t>
            </a:r>
            <a:r>
              <a:rPr lang="fr-FR" sz="1400" b="0" strike="noStrike" spc="-1" dirty="0">
                <a:solidFill>
                  <a:srgbClr val="000000"/>
                </a:solidFill>
                <a:latin typeface="Arial"/>
                <a:ea typeface="Calibri"/>
              </a:rPr>
              <a:t>.</a:t>
            </a:r>
            <a:endParaRPr lang="fr-FR" sz="14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400" b="0" strike="noStrike" spc="-1" dirty="0">
                <a:solidFill>
                  <a:srgbClr val="202122"/>
                </a:solidFill>
                <a:latin typeface="Arial"/>
                <a:ea typeface="Times New Roman"/>
              </a:rPr>
              <a:t>ce que je crois devoir à la mémoire de M. de Clèves serait faible, s’il n’était soutenu par l’</a:t>
            </a:r>
            <a:r>
              <a:rPr lang="fr-FR" sz="1400" b="1" strike="noStrike" spc="-1" dirty="0">
                <a:solidFill>
                  <a:srgbClr val="202122"/>
                </a:solidFill>
                <a:latin typeface="Arial"/>
                <a:ea typeface="Times New Roman"/>
              </a:rPr>
              <a:t>intérêt</a:t>
            </a:r>
            <a:r>
              <a:rPr lang="fr-FR" sz="1400" b="0" strike="noStrike" spc="-1" dirty="0">
                <a:solidFill>
                  <a:srgbClr val="202122"/>
                </a:solidFill>
                <a:latin typeface="Arial"/>
                <a:ea typeface="Times New Roman"/>
              </a:rPr>
              <a:t> de mon </a:t>
            </a:r>
            <a:r>
              <a:rPr lang="fr-FR" sz="1400" b="1" strike="noStrike" spc="-1" dirty="0">
                <a:solidFill>
                  <a:srgbClr val="202122"/>
                </a:solidFill>
                <a:latin typeface="Arial"/>
                <a:ea typeface="Times New Roman"/>
              </a:rPr>
              <a:t>repos</a:t>
            </a:r>
            <a:r>
              <a:rPr lang="fr-FR" sz="1400" b="0" strike="noStrike" spc="-1" dirty="0">
                <a:solidFill>
                  <a:srgbClr val="202122"/>
                </a:solidFill>
                <a:latin typeface="Arial"/>
                <a:ea typeface="Times New Roman"/>
              </a:rPr>
              <a:t> ; et les raisons de mon repos ont besoin d’être soutenues de celles de mon </a:t>
            </a:r>
            <a:r>
              <a:rPr lang="fr-FR" sz="1400" b="1" strike="noStrike" spc="-1" dirty="0">
                <a:solidFill>
                  <a:srgbClr val="202122"/>
                </a:solidFill>
                <a:latin typeface="Arial"/>
                <a:ea typeface="Times New Roman"/>
              </a:rPr>
              <a:t>devoir</a:t>
            </a:r>
            <a:r>
              <a:rPr lang="fr-FR" sz="1400" b="0" strike="noStrike" spc="-1" dirty="0">
                <a:solidFill>
                  <a:srgbClr val="202122"/>
                </a:solidFill>
                <a:latin typeface="Arial"/>
                <a:ea typeface="Times New Roman"/>
              </a:rPr>
              <a:t> ; mais, quoique je me défie de moi-même, je crois que je ne vaincrai jamais mes scrupules, et je n’espère pas aussi de surmonter l’inclination que j’ai pour vous. Elle me rendra malheureuse, et je me priverai de votre vue, quelque violence qu’il m’en coûte. Je vous conjure, par tout le pouvoir que j’ai sur vous, de ne chercher aucune occasion de me voir.</a:t>
            </a:r>
            <a:endParaRPr lang="fr-FR" sz="14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400" b="0" strike="noStrike" spc="-1" dirty="0">
                <a:solidFill>
                  <a:srgbClr val="202122"/>
                </a:solidFill>
                <a:latin typeface="Arial"/>
                <a:ea typeface="Times New Roman"/>
              </a:rPr>
              <a:t> Il se passa un assez grand combat en elle-même.</a:t>
            </a:r>
            <a:endParaRPr lang="fr-FR" sz="14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400" b="0" strike="noStrike" spc="-1" dirty="0">
                <a:solidFill>
                  <a:srgbClr val="202122"/>
                </a:solidFill>
                <a:latin typeface="Arial"/>
                <a:ea typeface="Times New Roman"/>
              </a:rPr>
              <a:t>Enfin, des années entières s’étant passées, le temps et l’absence ralentirent sa douleur et éteignirent sa passion [= de M. de Nemours].</a:t>
            </a:r>
          </a:p>
          <a:p>
            <a:pPr marL="0" indent="0">
              <a:lnSpc>
                <a:spcPct val="90000"/>
              </a:lnSpc>
              <a:spcBef>
                <a:spcPts val="1400"/>
              </a:spcBef>
              <a:spcAft>
                <a:spcPts val="1400"/>
              </a:spcAft>
              <a:buClr>
                <a:srgbClr val="202122"/>
              </a:buClr>
              <a:buNone/>
            </a:pPr>
            <a:endParaRPr lang="fr-FR" sz="1400" b="0" strike="noStrike" spc="-1" dirty="0">
              <a:solidFill>
                <a:srgbClr val="000000"/>
              </a:solidFill>
              <a:latin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sz="4400" dirty="0"/>
              <a:t/>
            </a:r>
            <a:br>
              <a:rPr sz="4400" dirty="0"/>
            </a:br>
            <a:r>
              <a:rPr lang="fr-FR" sz="4400" b="0" strike="noStrike" spc="-1" dirty="0">
                <a:solidFill>
                  <a:srgbClr val="000000"/>
                </a:solidFill>
                <a:latin typeface="Calibri Light"/>
              </a:rPr>
              <a:t>Prévost, </a:t>
            </a:r>
            <a:r>
              <a:rPr lang="fr-FR" sz="4400" b="0" i="1" strike="noStrike" spc="-1" dirty="0">
                <a:solidFill>
                  <a:srgbClr val="000000"/>
                </a:solidFill>
                <a:latin typeface="Calibri Light"/>
              </a:rPr>
              <a:t>Histoire du chevalier</a:t>
            </a:r>
            <a:r>
              <a:rPr sz="4400" dirty="0"/>
              <a:t/>
            </a:r>
            <a:br>
              <a:rPr sz="4400" dirty="0"/>
            </a:br>
            <a:r>
              <a:rPr lang="fr-FR" sz="4400" b="0" i="1" strike="noStrike" spc="-1" dirty="0">
                <a:solidFill>
                  <a:srgbClr val="000000"/>
                </a:solidFill>
                <a:latin typeface="Calibri Light"/>
              </a:rPr>
              <a:t>des </a:t>
            </a:r>
            <a:r>
              <a:rPr lang="fr-FR" sz="4400" b="0" i="1" strike="noStrike" spc="-1" dirty="0" err="1">
                <a:solidFill>
                  <a:srgbClr val="000000"/>
                </a:solidFill>
                <a:latin typeface="Calibri Light"/>
              </a:rPr>
              <a:t>Grieux</a:t>
            </a:r>
            <a:r>
              <a:rPr lang="fr-FR" sz="4400" b="0" i="1" strike="noStrike" spc="-1" dirty="0">
                <a:solidFill>
                  <a:srgbClr val="000000"/>
                </a:solidFill>
                <a:latin typeface="Calibri Light"/>
              </a:rPr>
              <a:t> et de Manon </a:t>
            </a:r>
            <a:r>
              <a:rPr lang="fr-FR" sz="4400" b="0" i="1" strike="noStrike" spc="-1" dirty="0" err="1">
                <a:solidFill>
                  <a:srgbClr val="000000"/>
                </a:solidFill>
                <a:latin typeface="Calibri Light"/>
              </a:rPr>
              <a:t>Lescaut</a:t>
            </a:r>
            <a:r>
              <a:rPr sz="4400" dirty="0"/>
              <a:t/>
            </a:r>
            <a:br>
              <a:rPr sz="4400" dirty="0"/>
            </a:br>
            <a:endParaRPr lang="fr-FR" sz="4400" b="0" strike="noStrike" spc="-1" dirty="0">
              <a:solidFill>
                <a:srgbClr val="000000"/>
              </a:solidFill>
              <a:latin typeface="Calibri"/>
            </a:endParaRPr>
          </a:p>
        </p:txBody>
      </p:sp>
      <p:sp>
        <p:nvSpPr>
          <p:cNvPr id="105" name="PlaceHolder 2"/>
          <p:cNvSpPr>
            <a:spLocks noGrp="1"/>
          </p:cNvSpPr>
          <p:nvPr>
            <p:ph/>
          </p:nvPr>
        </p:nvSpPr>
        <p:spPr>
          <a:xfrm>
            <a:off x="838080" y="1825560"/>
            <a:ext cx="10515240" cy="4350960"/>
          </a:xfrm>
          <a:prstGeom prst="rect">
            <a:avLst/>
          </a:prstGeom>
          <a:noFill/>
          <a:ln w="0">
            <a:noFill/>
          </a:ln>
        </p:spPr>
        <p:txBody>
          <a:bodyPr anchor="t">
            <a:normAutofit fontScale="89000" lnSpcReduction="10000"/>
          </a:bodyPr>
          <a:lstStyle/>
          <a:p>
            <a:pPr marL="228600" indent="-228600" algn="just">
              <a:lnSpc>
                <a:spcPct val="90000"/>
              </a:lnSpc>
              <a:spcBef>
                <a:spcPts val="1001"/>
              </a:spcBef>
              <a:buClr>
                <a:srgbClr val="202122"/>
              </a:buClr>
              <a:buFont typeface="Arial"/>
              <a:buChar char="•"/>
            </a:pPr>
            <a:r>
              <a:rPr lang="fr-FR" sz="1800" b="0" strike="noStrike" spc="-1" dirty="0">
                <a:solidFill>
                  <a:srgbClr val="202122"/>
                </a:solidFill>
                <a:latin typeface="Arial"/>
                <a:ea typeface="Times New Roman"/>
              </a:rPr>
              <a:t>J’ai à peindre </a:t>
            </a:r>
            <a:r>
              <a:rPr lang="fr-FR" sz="1800" b="1" strike="noStrike" spc="-1" dirty="0">
                <a:solidFill>
                  <a:srgbClr val="202122"/>
                </a:solidFill>
                <a:latin typeface="Arial"/>
                <a:ea typeface="Times New Roman"/>
              </a:rPr>
              <a:t>un jeune aveugle</a:t>
            </a:r>
            <a:r>
              <a:rPr lang="fr-FR" sz="1800" b="0" strike="noStrike" spc="-1" dirty="0">
                <a:solidFill>
                  <a:srgbClr val="202122"/>
                </a:solidFill>
                <a:latin typeface="Arial"/>
                <a:ea typeface="Times New Roman"/>
              </a:rPr>
              <a:t> qui refuse d’être heureux pour se précipiter volontairement dans les dernières infortunes ; qui, avec toutes les qualités dont se forme le plus brillant mérite, préfère par choix une vie obscure et vagabonde à tous les avantages de la fortune et de la nature ; qui prévoit ses malheurs sans vouloir les éviter ; qui les sent et qui en est accablé sans profiter des remèdes qu’on lui offre sans cesse, et qui peuvent à tous moments les finir ; enfin </a:t>
            </a:r>
            <a:r>
              <a:rPr lang="fr-FR" sz="1800" b="1" strike="noStrike" spc="-1" dirty="0">
                <a:solidFill>
                  <a:srgbClr val="202122"/>
                </a:solidFill>
                <a:latin typeface="Arial"/>
                <a:ea typeface="Times New Roman"/>
              </a:rPr>
              <a:t>un caractère ambigu, un mélange de vertus et de vices, un contraste perpétuel de bons sentiments et d’actions mauvaises</a:t>
            </a:r>
            <a:r>
              <a:rPr lang="fr-FR" sz="1800" b="0" strike="noStrike" spc="-1" dirty="0">
                <a:solidFill>
                  <a:srgbClr val="202122"/>
                </a:solidFill>
                <a:latin typeface="Arial"/>
                <a:ea typeface="Times New Roman"/>
              </a:rPr>
              <a:t> : tel est le fond du tableau que je présente (Avis de l’auteur). </a:t>
            </a:r>
            <a:endParaRPr lang="fr-FR" sz="1800" b="0" strike="noStrike" spc="-1" dirty="0">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dirty="0">
                <a:solidFill>
                  <a:srgbClr val="202122"/>
                </a:solidFill>
                <a:latin typeface="Arial"/>
                <a:ea typeface="Times New Roman"/>
              </a:rPr>
              <a:t>nous vîmes arriver le coche d’Arras, et nous le suivîmes jusqu’à l’hôtellerie où ces voitures descendent […]. Il en sortit quelques femmes qui se retirèrent aussitôt ; mais il en resta </a:t>
            </a:r>
            <a:r>
              <a:rPr lang="fr-FR" sz="1800" b="1" strike="noStrike" spc="-1" dirty="0">
                <a:solidFill>
                  <a:srgbClr val="202122"/>
                </a:solidFill>
                <a:latin typeface="Arial"/>
                <a:ea typeface="Times New Roman"/>
              </a:rPr>
              <a:t>une, fort jeune</a:t>
            </a:r>
            <a:r>
              <a:rPr lang="fr-FR" sz="1800" b="0" strike="noStrike" spc="-1" dirty="0">
                <a:solidFill>
                  <a:srgbClr val="202122"/>
                </a:solidFill>
                <a:latin typeface="Arial"/>
                <a:ea typeface="Times New Roman"/>
              </a:rPr>
              <a:t>, qui s’arrêta seule dans la cour […]. Elle me parut si charmante, que moi, qui n’avais jamais pensé à la différence des sexes, ni regardé une fille avec un peu d’attention ; moi, dis-je, dont tout le monde admirait la sagesse et la retenue, je me trouvai enflammé tout d’un coup jusqu’au transport […]. </a:t>
            </a:r>
            <a:endParaRPr lang="fr-FR" sz="1800" b="0" strike="noStrike" spc="-1" dirty="0">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dirty="0">
                <a:solidFill>
                  <a:srgbClr val="202122"/>
                </a:solidFill>
                <a:latin typeface="Arial"/>
                <a:ea typeface="Times New Roman"/>
              </a:rPr>
              <a:t>Quoiqu’elle fût encore moins âgée que moi, elle reçut mes politesses sans paraître embarrassée. Je lui demandai ce qui l’amenait à Amiens […]. Elle me répondit ingénument qu’elle y était envoyée par ses parents pour être religieuse. L’amour me rendait déjà si éclairé depuis un moment qu’il était dans mon cœur, que je regardai ce dessein comme un coup mortel pour mes désirs. Je lui parlai d’une manière qui lui fit comprendre mes sentiments ; car elle était bien plus expérimentée que moi : c’était malgré elle qu’on l’envoyait au couvent, pour arrêter sans doute </a:t>
            </a:r>
            <a:r>
              <a:rPr lang="fr-FR" sz="1800" b="1" strike="noStrike" spc="-1" dirty="0">
                <a:solidFill>
                  <a:srgbClr val="202122"/>
                </a:solidFill>
                <a:latin typeface="Arial"/>
                <a:ea typeface="Times New Roman"/>
              </a:rPr>
              <a:t>son penchant au plaisir</a:t>
            </a:r>
            <a:r>
              <a:rPr lang="fr-FR" sz="1800" b="0" strike="noStrike" spc="-1" dirty="0">
                <a:solidFill>
                  <a:srgbClr val="202122"/>
                </a:solidFill>
                <a:latin typeface="Arial"/>
                <a:ea typeface="Times New Roman"/>
              </a:rPr>
              <a:t>, qui s’était déjà déclaré, et qui a causé dans la suite tous ses </a:t>
            </a:r>
            <a:r>
              <a:rPr lang="fr-FR" sz="1800" b="1" strike="noStrike" spc="-1" dirty="0">
                <a:solidFill>
                  <a:srgbClr val="202122"/>
                </a:solidFill>
                <a:latin typeface="Arial"/>
                <a:ea typeface="Times New Roman"/>
              </a:rPr>
              <a:t>malheurs</a:t>
            </a:r>
            <a:r>
              <a:rPr lang="fr-FR" sz="1800" b="0" strike="noStrike" spc="-1" dirty="0">
                <a:solidFill>
                  <a:srgbClr val="202122"/>
                </a:solidFill>
                <a:latin typeface="Arial"/>
                <a:ea typeface="Times New Roman"/>
              </a:rPr>
              <a:t> et les miens.</a:t>
            </a:r>
            <a:endParaRPr lang="fr-FR" sz="1800" b="0" strike="noStrike" spc="-1" dirty="0">
              <a:solidFill>
                <a:srgbClr val="000000"/>
              </a:solidFill>
              <a:latin typeface="Calibri"/>
            </a:endParaRPr>
          </a:p>
          <a:p>
            <a:pPr indent="0">
              <a:lnSpc>
                <a:spcPct val="90000"/>
              </a:lnSpc>
              <a:spcBef>
                <a:spcPts val="1001"/>
              </a:spcBef>
              <a:buNone/>
            </a:pPr>
            <a:endParaRPr lang="fr-FR" sz="1800" b="0" strike="noStrike" spc="-1" dirty="0">
              <a:solidFill>
                <a:srgbClr val="000000"/>
              </a:solidFill>
              <a:latin typeface="Calibri"/>
            </a:endParaRPr>
          </a:p>
          <a:p>
            <a:pPr indent="0">
              <a:lnSpc>
                <a:spcPct val="90000"/>
              </a:lnSpc>
              <a:spcBef>
                <a:spcPts val="1001"/>
              </a:spcBef>
              <a:buNone/>
            </a:pPr>
            <a:endParaRPr lang="fr-FR" sz="2800" b="0" strike="noStrike" spc="-1" dirty="0">
              <a:solidFill>
                <a:srgbClr val="000000"/>
              </a:solidFill>
              <a:latin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sz="4400"/>
              <a:t/>
            </a:r>
            <a:br>
              <a:rPr sz="4400"/>
            </a:br>
            <a:r>
              <a:rPr lang="fr-FR" sz="4400" b="0" strike="noStrike" spc="-1">
                <a:solidFill>
                  <a:srgbClr val="000000"/>
                </a:solidFill>
                <a:latin typeface="Calibri Light"/>
              </a:rPr>
              <a:t>Prévost, </a:t>
            </a:r>
            <a:r>
              <a:rPr lang="fr-FR" sz="4400" b="0" i="1" strike="noStrike" spc="-1">
                <a:solidFill>
                  <a:srgbClr val="000000"/>
                </a:solidFill>
                <a:latin typeface="Calibri Light"/>
              </a:rPr>
              <a:t>Manon Lescaut</a:t>
            </a:r>
            <a:r>
              <a:rPr sz="4400"/>
              <a:t/>
            </a:r>
            <a:br>
              <a:rPr sz="4400"/>
            </a:br>
            <a:endParaRPr lang="fr-FR" sz="4400" b="0" strike="noStrike" spc="-1">
              <a:solidFill>
                <a:srgbClr val="000000"/>
              </a:solidFill>
              <a:latin typeface="Calibri"/>
            </a:endParaRPr>
          </a:p>
        </p:txBody>
      </p:sp>
      <p:sp>
        <p:nvSpPr>
          <p:cNvPr id="107" name="PlaceHolder 2"/>
          <p:cNvSpPr>
            <a:spLocks noGrp="1"/>
          </p:cNvSpPr>
          <p:nvPr>
            <p:ph/>
          </p:nvPr>
        </p:nvSpPr>
        <p:spPr>
          <a:xfrm>
            <a:off x="838080" y="1825560"/>
            <a:ext cx="10515240" cy="4350960"/>
          </a:xfrm>
          <a:prstGeom prst="rect">
            <a:avLst/>
          </a:prstGeom>
          <a:noFill/>
          <a:ln w="0">
            <a:noFill/>
          </a:ln>
        </p:spPr>
        <p:txBody>
          <a:bodyPr anchor="t">
            <a:normAutofit fontScale="90000"/>
          </a:bodyPr>
          <a:lstStyle/>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Times New Roman"/>
              </a:rPr>
              <a:t>On nous servit à souper. Je me mis à table d’un air fort gai ; mais à la lumière de la chandelle, qui était entre elle et moi, je crus apercevoir de la tristesse sur le visage et dans les yeux de ma chère maîtresse. Cette pensée m’en inspira aussi. Je remarquai que ses regards s’attachaient sur moi d’une autre façon qu’ils n’avaient accoutumé. Je ne pouvais démêler si c’était de l’amour ou de la compassion, quoiqu’il me parût que c’était un sentiment doux et languissant. […] Nous ne pensions ni à parler ni à manger. Enfin je vis tomber des larmes de ses beaux yeux : perfides larmes !</a:t>
            </a:r>
            <a:endParaRPr lang="fr-FR" sz="1800" b="0" strike="noStrike" spc="-1">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Times New Roman"/>
              </a:rPr>
              <a:t>« Ah Dieux ! m’écriai-je, vous pleurez, ma chère Manon : vous êtes affligée jusqu’à pleurer, et vous ne me dites pas un seul mot de vos peines ! » Elle ne me répondit que par quelques soupirs, qui augmentèrent mon inquiétude. Je me levai en tremblant ; je la conjurai avec tous les empressements de l’amour de me découvrir le sujet de ses pleurs ; j’en versai moi-même en essuyant les siens ; j’étais plus mort que vif […].</a:t>
            </a:r>
            <a:endParaRPr lang="fr-FR" sz="1800" b="0" strike="noStrike" spc="-1">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Times New Roman"/>
              </a:rPr>
              <a:t>Dans le temps que j’étais ainsi tout occupé d’elle, j’entendis le bruit de plusieurs personnes qui montaient l’escalier. On frappa doucement à la porte. Manon me donna un baiser ; et, s’échappant de mes bras, elle entra rapidement dans le cabinet, qu’elle ferma aussitôt sur elle. Je me figurais qu’étant un peu en désordre, elle voulait se cacher aux yeux des étrangers qui avaient frappé. J’allai leur ouvrir moi-même.</a:t>
            </a:r>
            <a:endParaRPr lang="fr-FR" sz="1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1800" b="0" strike="noStrike" spc="-1">
                <a:solidFill>
                  <a:srgbClr val="202122"/>
                </a:solidFill>
                <a:latin typeface="Arial"/>
                <a:ea typeface="Times New Roman"/>
              </a:rPr>
              <a:t>À peine avais-je ouvert, que je me vis saisir par trois hommes que je reconnus pour les laquais de mon père.</a:t>
            </a:r>
            <a:endParaRPr lang="fr-FR" sz="1800" b="0" strike="noStrike" spc="-1">
              <a:solidFill>
                <a:srgbClr val="000000"/>
              </a:solidFill>
              <a:latin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sz="4400"/>
              <a:t/>
            </a:r>
            <a:br>
              <a:rPr sz="4400"/>
            </a:br>
            <a:r>
              <a:rPr lang="fr-FR" sz="4400" b="0" strike="noStrike" spc="-1">
                <a:solidFill>
                  <a:srgbClr val="000000"/>
                </a:solidFill>
                <a:latin typeface="Calibri Light"/>
              </a:rPr>
              <a:t>Prévost, </a:t>
            </a:r>
            <a:r>
              <a:rPr lang="fr-FR" sz="4400" b="0" i="1" strike="noStrike" spc="-1">
                <a:solidFill>
                  <a:srgbClr val="000000"/>
                </a:solidFill>
                <a:latin typeface="Calibri Light"/>
              </a:rPr>
              <a:t>Manon Lescaut</a:t>
            </a:r>
            <a:r>
              <a:rPr sz="4400"/>
              <a:t/>
            </a:r>
            <a:br>
              <a:rPr sz="4400"/>
            </a:br>
            <a:endParaRPr lang="fr-FR" sz="4400" b="0" strike="noStrike" spc="-1">
              <a:solidFill>
                <a:srgbClr val="000000"/>
              </a:solidFill>
              <a:latin typeface="Calibri"/>
            </a:endParaRPr>
          </a:p>
        </p:txBody>
      </p:sp>
      <p:sp>
        <p:nvSpPr>
          <p:cNvPr id="109" name="PlaceHolder 2"/>
          <p:cNvSpPr>
            <a:spLocks noGrp="1"/>
          </p:cNvSpPr>
          <p:nvPr>
            <p:ph/>
          </p:nvPr>
        </p:nvSpPr>
        <p:spPr>
          <a:xfrm>
            <a:off x="838080" y="1825560"/>
            <a:ext cx="10515240" cy="4350960"/>
          </a:xfrm>
          <a:prstGeom prst="rect">
            <a:avLst/>
          </a:prstGeom>
          <a:noFill/>
          <a:ln w="0">
            <a:noFill/>
          </a:ln>
        </p:spPr>
        <p:txBody>
          <a:bodyPr anchor="t">
            <a:normAutofit fontScale="59000" lnSpcReduction="20000"/>
          </a:bodyPr>
          <a:lstStyle/>
          <a:p>
            <a:pPr indent="0" algn="just">
              <a:lnSpc>
                <a:spcPct val="90000"/>
              </a:lnSpc>
              <a:spcBef>
                <a:spcPts val="1001"/>
              </a:spcBef>
              <a:buNone/>
            </a:pPr>
            <a:endParaRPr lang="fr-FR" sz="28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3400" b="0" strike="noStrike" spc="-1" dirty="0">
                <a:solidFill>
                  <a:srgbClr val="202122"/>
                </a:solidFill>
                <a:latin typeface="Arial"/>
              </a:rPr>
              <a:t>Manon était une créature d’un caractère extraordinaire. Jamais fille n’eut moins d’attachement qu’elle pour l’</a:t>
            </a:r>
            <a:r>
              <a:rPr lang="fr-FR" sz="3400" b="1" strike="noStrike" spc="-1" dirty="0">
                <a:solidFill>
                  <a:srgbClr val="202122"/>
                </a:solidFill>
                <a:latin typeface="Arial"/>
              </a:rPr>
              <a:t>argent</a:t>
            </a:r>
            <a:r>
              <a:rPr lang="fr-FR" sz="3400" b="0" strike="noStrike" spc="-1" dirty="0">
                <a:solidFill>
                  <a:srgbClr val="202122"/>
                </a:solidFill>
                <a:latin typeface="Arial"/>
              </a:rPr>
              <a:t> ; mais elle ne pouvait être tranquille un moment avec la crainte d’en manquer. C’était du </a:t>
            </a:r>
            <a:r>
              <a:rPr lang="fr-FR" sz="3400" b="1" strike="noStrike" spc="-1" dirty="0">
                <a:solidFill>
                  <a:srgbClr val="202122"/>
                </a:solidFill>
                <a:latin typeface="Arial"/>
              </a:rPr>
              <a:t>plaisir</a:t>
            </a:r>
            <a:r>
              <a:rPr lang="fr-FR" sz="3400" b="0" strike="noStrike" spc="-1" dirty="0">
                <a:solidFill>
                  <a:srgbClr val="202122"/>
                </a:solidFill>
                <a:latin typeface="Arial"/>
              </a:rPr>
              <a:t> et des </a:t>
            </a:r>
            <a:r>
              <a:rPr lang="fr-FR" sz="3400" b="1" strike="noStrike" spc="-1" dirty="0">
                <a:solidFill>
                  <a:srgbClr val="202122"/>
                </a:solidFill>
                <a:latin typeface="Arial"/>
              </a:rPr>
              <a:t>passe-temps</a:t>
            </a:r>
            <a:r>
              <a:rPr lang="fr-FR" sz="3400" b="0" strike="noStrike" spc="-1" dirty="0">
                <a:solidFill>
                  <a:srgbClr val="202122"/>
                </a:solidFill>
                <a:latin typeface="Arial"/>
              </a:rPr>
              <a:t> qu’il lui fallait. Elle n’eût jamais voulu toucher un sou, si l’on pouvait se divertir sans qu’il en coûte ; elle ne s’informait pas même quel était le fond de nos richesses, pourvu qu’elle pût passer agréablement la journée ; de sorte que, n’étant ni excessivement livrée au </a:t>
            </a:r>
            <a:r>
              <a:rPr lang="fr-FR" sz="3400" b="1" strike="noStrike" spc="-1" dirty="0">
                <a:solidFill>
                  <a:srgbClr val="202122"/>
                </a:solidFill>
                <a:latin typeface="Arial"/>
              </a:rPr>
              <a:t>jeu</a:t>
            </a:r>
            <a:r>
              <a:rPr lang="fr-FR" sz="3400" b="0" strike="noStrike" spc="-1" dirty="0">
                <a:solidFill>
                  <a:srgbClr val="202122"/>
                </a:solidFill>
                <a:latin typeface="Arial"/>
              </a:rPr>
              <a:t>, ni capable d’être éblouie par le faste des grandes </a:t>
            </a:r>
            <a:r>
              <a:rPr lang="fr-FR" sz="3400" b="1" strike="noStrike" spc="-1" dirty="0">
                <a:solidFill>
                  <a:srgbClr val="202122"/>
                </a:solidFill>
                <a:latin typeface="Arial"/>
              </a:rPr>
              <a:t>dépenses</a:t>
            </a:r>
            <a:r>
              <a:rPr lang="fr-FR" sz="3400" b="0" strike="noStrike" spc="-1" dirty="0">
                <a:solidFill>
                  <a:srgbClr val="202122"/>
                </a:solidFill>
                <a:latin typeface="Arial"/>
              </a:rPr>
              <a:t>, rien n’était plus facile que de la satisfaire, en lui faisant naître tous les jours des amusements de son goût. Mais c’était une chose si nécessaire pour elle d’être ainsi occupée par le plaisir, qu’il n’y avait pas le moindre fond à faire sans cela sur son humeur et sur ses inclinations. Quoiqu’elle m’aimât tendrement, et que je fusse le seul, comme elle en convenait volontiers, qui pût lui faire goûter parfaitement les douceurs de l’amour, j’étais presque certain que sa tendresse ne tiendrait point contre de certaines craintes. Elle m’aurait préféré à toute la terre avec une </a:t>
            </a:r>
            <a:r>
              <a:rPr lang="fr-FR" sz="3400" b="1" strike="noStrike" spc="-1" dirty="0">
                <a:solidFill>
                  <a:srgbClr val="202122"/>
                </a:solidFill>
                <a:latin typeface="Arial"/>
              </a:rPr>
              <a:t>fortune</a:t>
            </a:r>
            <a:r>
              <a:rPr lang="fr-FR" sz="3400" b="0" strike="noStrike" spc="-1" dirty="0">
                <a:solidFill>
                  <a:srgbClr val="202122"/>
                </a:solidFill>
                <a:latin typeface="Arial"/>
              </a:rPr>
              <a:t> médiocre ; mais je ne doutais nullement qu’elle ne m’abandonnât pour quelque nouveau B</a:t>
            </a:r>
            <a:r>
              <a:rPr lang="fr-FR" sz="3400" b="0" strike="noStrike" spc="-1" baseline="30000" dirty="0">
                <a:solidFill>
                  <a:srgbClr val="202122"/>
                </a:solidFill>
                <a:latin typeface="Arial"/>
              </a:rPr>
              <a:t>***</a:t>
            </a:r>
            <a:r>
              <a:rPr lang="fr-FR" sz="3400" b="0" strike="noStrike" spc="-1" dirty="0">
                <a:solidFill>
                  <a:srgbClr val="202122"/>
                </a:solidFill>
                <a:latin typeface="Arial"/>
              </a:rPr>
              <a:t>, lorsqu’il ne me resterait que de la constance et de la fidélité à lui offrir.</a:t>
            </a:r>
            <a:endParaRPr lang="fr-FR" sz="3400" b="0" strike="noStrike" spc="-1" dirty="0">
              <a:solidFill>
                <a:srgbClr val="000000"/>
              </a:solidFill>
              <a:latin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sz="4400"/>
              <a:t/>
            </a:r>
            <a:br>
              <a:rPr sz="4400"/>
            </a:br>
            <a:r>
              <a:rPr lang="fr-FR" sz="4400" b="0" strike="noStrike" spc="-1">
                <a:solidFill>
                  <a:srgbClr val="000000"/>
                </a:solidFill>
                <a:latin typeface="Calibri Light"/>
              </a:rPr>
              <a:t>Prévost, </a:t>
            </a:r>
            <a:r>
              <a:rPr lang="fr-FR" sz="4400" b="0" i="1" strike="noStrike" spc="-1">
                <a:solidFill>
                  <a:srgbClr val="000000"/>
                </a:solidFill>
                <a:latin typeface="Calibri Light"/>
              </a:rPr>
              <a:t>Manon Lescaut</a:t>
            </a:r>
            <a:r>
              <a:rPr sz="4400"/>
              <a:t/>
            </a:r>
            <a:br>
              <a:rPr sz="4400"/>
            </a:br>
            <a:endParaRPr lang="fr-FR" sz="4400" b="0" strike="noStrike" spc="-1">
              <a:solidFill>
                <a:srgbClr val="000000"/>
              </a:solidFill>
              <a:latin typeface="Calibri"/>
            </a:endParaRPr>
          </a:p>
        </p:txBody>
      </p:sp>
      <p:sp>
        <p:nvSpPr>
          <p:cNvPr id="111" name="PlaceHolder 2"/>
          <p:cNvSpPr>
            <a:spLocks noGrp="1"/>
          </p:cNvSpPr>
          <p:nvPr>
            <p:ph/>
          </p:nvPr>
        </p:nvSpPr>
        <p:spPr>
          <a:xfrm>
            <a:off x="838080" y="1825560"/>
            <a:ext cx="10515240" cy="4350960"/>
          </a:xfrm>
          <a:prstGeom prst="rect">
            <a:avLst/>
          </a:prstGeom>
          <a:noFill/>
          <a:ln w="0">
            <a:noFill/>
          </a:ln>
        </p:spPr>
        <p:txBody>
          <a:bodyPr anchor="t">
            <a:noAutofit/>
          </a:bodyPr>
          <a:lstStyle/>
          <a:p>
            <a:pPr marL="228600" indent="304920" algn="just">
              <a:lnSpc>
                <a:spcPct val="90000"/>
              </a:lnSpc>
              <a:spcBef>
                <a:spcPts val="601"/>
              </a:spcBef>
              <a:spcAft>
                <a:spcPts val="601"/>
              </a:spcAft>
              <a:buClr>
                <a:srgbClr val="202122"/>
              </a:buClr>
              <a:buFont typeface="Arial"/>
              <a:buChar char="•"/>
            </a:pPr>
            <a:r>
              <a:rPr lang="fr-FR" sz="1800" b="0" strike="noStrike" spc="-1" dirty="0">
                <a:solidFill>
                  <a:srgbClr val="202122"/>
                </a:solidFill>
                <a:latin typeface="Arial"/>
                <a:ea typeface="Times New Roman"/>
              </a:rPr>
              <a:t>« J’aime Manon ; je tends, au travers de mille douleurs, à vivre heureux et tranquille auprès d’elle. La voie par où je marche est malheureuse ; mais l’espérance d’arriver à son terme y répand toujours de la douceur, et je me croirai trop bien payé par un moment passé avec elle de tous les chagrins que j’essuie pour l’obtenir. Toutes choses me paraissent donc égales de votre côté et du mien, ou, s’il y a quelque différence, elle est encore à mon avantage ; car le </a:t>
            </a:r>
            <a:r>
              <a:rPr lang="fr-FR" sz="1800" b="1" strike="noStrike" spc="-1" dirty="0">
                <a:solidFill>
                  <a:srgbClr val="202122"/>
                </a:solidFill>
                <a:latin typeface="Arial"/>
                <a:ea typeface="Times New Roman"/>
              </a:rPr>
              <a:t>bonheur</a:t>
            </a:r>
            <a:r>
              <a:rPr lang="fr-FR" sz="1800" b="0" strike="noStrike" spc="-1" dirty="0">
                <a:solidFill>
                  <a:srgbClr val="202122"/>
                </a:solidFill>
                <a:latin typeface="Arial"/>
                <a:ea typeface="Times New Roman"/>
              </a:rPr>
              <a:t> que j’espère est proche, et l’autre est éloigné : le mien est de la nature des peines, c’est-à-dire </a:t>
            </a:r>
            <a:r>
              <a:rPr lang="fr-FR" sz="1800" b="1" strike="noStrike" spc="-1" dirty="0">
                <a:solidFill>
                  <a:srgbClr val="202122"/>
                </a:solidFill>
                <a:latin typeface="Arial"/>
                <a:ea typeface="Times New Roman"/>
              </a:rPr>
              <a:t>sensible au corps</a:t>
            </a:r>
            <a:r>
              <a:rPr lang="fr-FR" sz="1800" b="0" strike="noStrike" spc="-1" dirty="0">
                <a:solidFill>
                  <a:srgbClr val="202122"/>
                </a:solidFill>
                <a:latin typeface="Arial"/>
                <a:ea typeface="Times New Roman"/>
              </a:rPr>
              <a:t> ; et l’autre est d’une nature inconnue, qui n’est certaine que par la </a:t>
            </a:r>
            <a:r>
              <a:rPr lang="fr-FR" sz="1800" b="1" strike="noStrike" spc="-1" dirty="0">
                <a:solidFill>
                  <a:srgbClr val="202122"/>
                </a:solidFill>
                <a:latin typeface="Arial"/>
                <a:ea typeface="Times New Roman"/>
              </a:rPr>
              <a:t>foi</a:t>
            </a:r>
            <a:r>
              <a:rPr lang="fr-FR" sz="1800" b="0" strike="noStrike" spc="-1" dirty="0">
                <a:solidFill>
                  <a:srgbClr val="202122"/>
                </a:solidFill>
                <a:latin typeface="Arial"/>
                <a:ea typeface="Times New Roman"/>
              </a:rPr>
              <a:t> ».</a:t>
            </a:r>
            <a:endParaRPr lang="fr-FR" sz="18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1800" b="0" strike="noStrike" spc="-1" dirty="0" err="1">
                <a:solidFill>
                  <a:srgbClr val="202122"/>
                </a:solidFill>
                <a:latin typeface="Arial"/>
                <a:ea typeface="Times New Roman"/>
              </a:rPr>
              <a:t>Tiberge</a:t>
            </a:r>
            <a:r>
              <a:rPr lang="fr-FR" sz="1800" b="0" strike="noStrike" spc="-1" dirty="0">
                <a:solidFill>
                  <a:srgbClr val="202122"/>
                </a:solidFill>
                <a:latin typeface="Arial"/>
                <a:ea typeface="Times New Roman"/>
              </a:rPr>
              <a:t> parut effrayé de ce raisonnement. Il recula de deux pas en me disant, de l’air le plus sérieux, que non seulement ce que je venais de dire blessait le bon sens, mais que c’était </a:t>
            </a:r>
            <a:r>
              <a:rPr lang="fr-FR" sz="1800" b="1" strike="noStrike" spc="-1" dirty="0">
                <a:solidFill>
                  <a:srgbClr val="202122"/>
                </a:solidFill>
                <a:latin typeface="Arial"/>
                <a:ea typeface="Times New Roman"/>
              </a:rPr>
              <a:t>un malheureux sophisme d’impiété et d’irréligion</a:t>
            </a:r>
            <a:r>
              <a:rPr lang="fr-FR" sz="1800" b="0" strike="noStrike" spc="-1" dirty="0">
                <a:solidFill>
                  <a:srgbClr val="202122"/>
                </a:solidFill>
                <a:latin typeface="Arial"/>
                <a:ea typeface="Times New Roman"/>
              </a:rPr>
              <a:t> ; « car cette comparaison, ajouta-t-il, du terme de vos peines avec celui qui est proposé par la religion, est </a:t>
            </a:r>
            <a:r>
              <a:rPr lang="fr-FR" sz="1800" b="1" strike="noStrike" spc="-1" dirty="0">
                <a:solidFill>
                  <a:srgbClr val="202122"/>
                </a:solidFill>
                <a:latin typeface="Arial"/>
                <a:ea typeface="Times New Roman"/>
              </a:rPr>
              <a:t>une idée des plus libertines</a:t>
            </a:r>
            <a:r>
              <a:rPr lang="fr-FR" sz="1800" b="0" strike="noStrike" spc="-1" dirty="0">
                <a:solidFill>
                  <a:srgbClr val="202122"/>
                </a:solidFill>
                <a:latin typeface="Arial"/>
                <a:ea typeface="Times New Roman"/>
              </a:rPr>
              <a:t> et des plus monstrueuses.</a:t>
            </a:r>
            <a:endParaRPr lang="fr-FR" sz="18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1800" b="0" strike="noStrike" spc="-1" dirty="0">
                <a:solidFill>
                  <a:srgbClr val="202122"/>
                </a:solidFill>
                <a:latin typeface="Arial"/>
                <a:ea typeface="Times New Roman"/>
              </a:rPr>
              <a:t>[ des </a:t>
            </a:r>
            <a:r>
              <a:rPr lang="fr-FR" sz="1800" b="0" strike="noStrike" spc="-1" dirty="0" err="1">
                <a:solidFill>
                  <a:srgbClr val="202122"/>
                </a:solidFill>
                <a:latin typeface="Arial"/>
                <a:ea typeface="Times New Roman"/>
              </a:rPr>
              <a:t>Grieux</a:t>
            </a:r>
            <a:r>
              <a:rPr lang="fr-FR" sz="1800" b="0" strike="noStrike" spc="-1" dirty="0">
                <a:solidFill>
                  <a:srgbClr val="202122"/>
                </a:solidFill>
                <a:latin typeface="Arial"/>
                <a:ea typeface="Times New Roman"/>
              </a:rPr>
              <a:t>: ] « De la manière dont nous sommes faits, il est certain que </a:t>
            </a:r>
            <a:r>
              <a:rPr lang="fr-FR" sz="1800" b="1" strike="noStrike" spc="-1" dirty="0">
                <a:solidFill>
                  <a:srgbClr val="202122"/>
                </a:solidFill>
                <a:latin typeface="Arial"/>
                <a:ea typeface="Times New Roman"/>
              </a:rPr>
              <a:t>notre félicité consiste dans le plaisir</a:t>
            </a:r>
            <a:r>
              <a:rPr lang="fr-FR" sz="1800" b="0" strike="noStrike" spc="-1" dirty="0">
                <a:solidFill>
                  <a:srgbClr val="202122"/>
                </a:solidFill>
                <a:latin typeface="Arial"/>
                <a:ea typeface="Times New Roman"/>
              </a:rPr>
              <a:t>. Je défie qu’on s’en forme une autre idée : or le cœur n’a pas besoin de se consulter longtemps pour sentir que </a:t>
            </a:r>
            <a:r>
              <a:rPr lang="fr-FR" sz="1800" b="1" strike="noStrike" spc="-1" dirty="0">
                <a:solidFill>
                  <a:srgbClr val="202122"/>
                </a:solidFill>
                <a:latin typeface="Arial"/>
                <a:ea typeface="Times New Roman"/>
              </a:rPr>
              <a:t>de tous les plaisirs les plus doux sont ceux de l’amour</a:t>
            </a:r>
            <a:r>
              <a:rPr lang="fr-FR" sz="1800" b="0" strike="noStrike" spc="-1" dirty="0">
                <a:solidFill>
                  <a:srgbClr val="202122"/>
                </a:solidFill>
                <a:latin typeface="Arial"/>
                <a:ea typeface="Times New Roman"/>
              </a:rPr>
              <a:t> ». </a:t>
            </a:r>
            <a:endParaRPr lang="fr-FR" sz="1800" b="0" strike="noStrike" spc="-1" dirty="0">
              <a:solidFill>
                <a:srgbClr val="000000"/>
              </a:solidFill>
              <a:latin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 name="Rectangle 24"/>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sp>
      <p:sp>
        <p:nvSpPr>
          <p:cNvPr id="113" name="Rectangle 26"/>
          <p:cNvSpPr/>
          <p:nvPr/>
        </p:nvSpPr>
        <p:spPr>
          <a:xfrm flipH="1">
            <a:off x="0" y="0"/>
            <a:ext cx="12191760" cy="1590480"/>
          </a:xfrm>
          <a:prstGeom prst="rect">
            <a:avLst/>
          </a:prstGeom>
          <a:gradFill rotWithShape="0">
            <a:gsLst>
              <a:gs pos="0">
                <a:srgbClr val="000000"/>
              </a:gs>
              <a:gs pos="100000">
                <a:srgbClr val="2F5597"/>
              </a:gs>
            </a:gsLst>
            <a:lin ang="2400000"/>
          </a:gradFill>
          <a:ln>
            <a:noFill/>
          </a:ln>
        </p:spPr>
        <p:style>
          <a:lnRef idx="2">
            <a:schemeClr val="accent1">
              <a:shade val="50000"/>
            </a:schemeClr>
          </a:lnRef>
          <a:fillRef idx="1">
            <a:schemeClr val="accent1"/>
          </a:fillRef>
          <a:effectRef idx="0">
            <a:schemeClr val="accent1"/>
          </a:effectRef>
          <a:fontRef idx="minor"/>
        </p:style>
      </p:sp>
      <p:sp>
        <p:nvSpPr>
          <p:cNvPr id="114" name="Rectangle 28"/>
          <p:cNvSpPr/>
          <p:nvPr/>
        </p:nvSpPr>
        <p:spPr>
          <a:xfrm rot="10800000" flipH="1">
            <a:off x="360" y="360"/>
            <a:ext cx="8115120" cy="1590480"/>
          </a:xfrm>
          <a:prstGeom prst="rect">
            <a:avLst/>
          </a:prstGeom>
          <a:gradFill rotWithShape="0">
            <a:gsLst>
              <a:gs pos="20000">
                <a:srgbClr val="4472C4">
                  <a:alpha val="0"/>
                </a:srgbClr>
              </a:gs>
              <a:gs pos="100000">
                <a:srgbClr val="203864">
                  <a:alpha val="55294"/>
                </a:srgbClr>
              </a:gs>
            </a:gsLst>
            <a:lin ang="7800000"/>
          </a:gradFill>
          <a:ln>
            <a:noFill/>
          </a:ln>
        </p:spPr>
        <p:style>
          <a:lnRef idx="2">
            <a:schemeClr val="accent1">
              <a:shade val="50000"/>
            </a:schemeClr>
          </a:lnRef>
          <a:fillRef idx="1">
            <a:schemeClr val="accent1"/>
          </a:fillRef>
          <a:effectRef idx="0">
            <a:schemeClr val="accent1"/>
          </a:effectRef>
          <a:fontRef idx="minor"/>
        </p:style>
      </p:sp>
      <p:sp>
        <p:nvSpPr>
          <p:cNvPr id="115" name="Rectangle 30"/>
          <p:cNvSpPr/>
          <p:nvPr/>
        </p:nvSpPr>
        <p:spPr>
          <a:xfrm flipH="1">
            <a:off x="8114400" y="0"/>
            <a:ext cx="4076280" cy="1590480"/>
          </a:xfrm>
          <a:prstGeom prst="rect">
            <a:avLst/>
          </a:prstGeom>
          <a:gradFill rotWithShape="0">
            <a:gsLst>
              <a:gs pos="0">
                <a:srgbClr val="4472C4">
                  <a:alpha val="66274"/>
                </a:srgbClr>
              </a:gs>
              <a:gs pos="100000">
                <a:srgbClr val="000000">
                  <a:alpha val="30196"/>
                </a:srgbClr>
              </a:gs>
            </a:gsLst>
            <a:lin ang="19200000"/>
          </a:gradFill>
          <a:ln>
            <a:noFill/>
          </a:ln>
        </p:spPr>
        <p:style>
          <a:lnRef idx="2">
            <a:schemeClr val="accent1">
              <a:shade val="50000"/>
            </a:schemeClr>
          </a:lnRef>
          <a:fillRef idx="1">
            <a:schemeClr val="accent1"/>
          </a:fillRef>
          <a:effectRef idx="0">
            <a:schemeClr val="accent1"/>
          </a:effectRef>
          <a:fontRef idx="minor"/>
        </p:style>
      </p:sp>
      <p:sp>
        <p:nvSpPr>
          <p:cNvPr id="116" name="Rectangle 32"/>
          <p:cNvSpPr/>
          <p:nvPr/>
        </p:nvSpPr>
        <p:spPr>
          <a:xfrm>
            <a:off x="459360" y="0"/>
            <a:ext cx="11732400" cy="1596960"/>
          </a:xfrm>
          <a:prstGeom prst="rect">
            <a:avLst/>
          </a:prstGeom>
          <a:gradFill rotWithShape="0">
            <a:gsLst>
              <a:gs pos="50000">
                <a:srgbClr val="000000">
                  <a:alpha val="0"/>
                </a:srgbClr>
              </a:gs>
              <a:gs pos="100000">
                <a:srgbClr val="203864">
                  <a:alpha val="52156"/>
                </a:srgbClr>
              </a:gs>
            </a:gsLst>
            <a:lin ang="16800000"/>
          </a:gradFill>
          <a:ln>
            <a:noFill/>
          </a:ln>
        </p:spPr>
        <p:style>
          <a:lnRef idx="2">
            <a:schemeClr val="accent1">
              <a:shade val="50000"/>
            </a:schemeClr>
          </a:lnRef>
          <a:fillRef idx="1">
            <a:schemeClr val="accent1"/>
          </a:fillRef>
          <a:effectRef idx="0">
            <a:schemeClr val="accent1"/>
          </a:effectRef>
          <a:fontRef idx="minor"/>
        </p:style>
      </p:sp>
      <p:sp>
        <p:nvSpPr>
          <p:cNvPr id="117" name="PlaceHolder 1"/>
          <p:cNvSpPr>
            <a:spLocks noGrp="1"/>
          </p:cNvSpPr>
          <p:nvPr>
            <p:ph type="title"/>
          </p:nvPr>
        </p:nvSpPr>
        <p:spPr>
          <a:xfrm>
            <a:off x="1371600" y="294480"/>
            <a:ext cx="9895680" cy="1033200"/>
          </a:xfrm>
          <a:prstGeom prst="rect">
            <a:avLst/>
          </a:prstGeom>
          <a:noFill/>
          <a:ln w="0">
            <a:noFill/>
          </a:ln>
        </p:spPr>
        <p:txBody>
          <a:bodyPr anchor="ctr">
            <a:normAutofit/>
          </a:bodyPr>
          <a:lstStyle/>
          <a:p>
            <a:pPr indent="0" algn="ctr">
              <a:lnSpc>
                <a:spcPct val="90000"/>
              </a:lnSpc>
              <a:buNone/>
            </a:pPr>
            <a:r>
              <a:rPr lang="fr-FR" sz="3400" b="0" strike="noStrike" spc="-1">
                <a:solidFill>
                  <a:srgbClr val="FFFFFF"/>
                </a:solidFill>
                <a:latin typeface="Calibri Light"/>
              </a:rPr>
              <a:t>Rousseau</a:t>
            </a:r>
            <a:r>
              <a:rPr sz="3400"/>
              <a:t/>
            </a:r>
            <a:br>
              <a:rPr sz="3400"/>
            </a:br>
            <a:r>
              <a:rPr lang="fr-FR" sz="3400" b="0" i="1" strike="noStrike" spc="-1">
                <a:solidFill>
                  <a:srgbClr val="FFFFFF"/>
                </a:solidFill>
                <a:latin typeface="Calibri Light"/>
              </a:rPr>
              <a:t>Julie ou La nouvelle Hélo</a:t>
            </a:r>
            <a:r>
              <a:rPr lang="fr-FR" sz="3400" b="0" i="1" strike="noStrike" spc="-1">
                <a:solidFill>
                  <a:srgbClr val="FFFFFF"/>
                </a:solidFill>
                <a:latin typeface="Calibri Light"/>
                <a:ea typeface="Times New Roman"/>
              </a:rPr>
              <a:t>ïse</a:t>
            </a:r>
            <a:endParaRPr lang="fr-FR" sz="3400" b="0" strike="noStrike" spc="-1">
              <a:solidFill>
                <a:srgbClr val="000000"/>
              </a:solidFill>
              <a:latin typeface="Calibri"/>
            </a:endParaRPr>
          </a:p>
        </p:txBody>
      </p:sp>
      <p:sp>
        <p:nvSpPr>
          <p:cNvPr id="118" name="PlaceHolder 2"/>
          <p:cNvSpPr>
            <a:spLocks noGrp="1"/>
          </p:cNvSpPr>
          <p:nvPr>
            <p:ph/>
          </p:nvPr>
        </p:nvSpPr>
        <p:spPr>
          <a:xfrm>
            <a:off x="1371600" y="2318040"/>
            <a:ext cx="9723600" cy="3683160"/>
          </a:xfrm>
          <a:prstGeom prst="rect">
            <a:avLst/>
          </a:prstGeom>
          <a:noFill/>
          <a:ln w="0">
            <a:noFill/>
          </a:ln>
        </p:spPr>
        <p:txBody>
          <a:bodyPr anchor="ctr">
            <a:normAutofit/>
          </a:bodyPr>
          <a:lstStyle/>
          <a:p>
            <a:pPr marL="228600" indent="-228600">
              <a:lnSpc>
                <a:spcPct val="90000"/>
              </a:lnSpc>
              <a:spcBef>
                <a:spcPts val="1001"/>
              </a:spcBef>
              <a:buClr>
                <a:srgbClr val="000000"/>
              </a:buClr>
              <a:buFont typeface="Arial"/>
              <a:buChar char="•"/>
            </a:pPr>
            <a:r>
              <a:rPr lang="fr-FR" sz="1700" b="0" strike="noStrike" spc="-1">
                <a:solidFill>
                  <a:srgbClr val="000000"/>
                </a:solidFill>
                <a:latin typeface="Arial"/>
              </a:rPr>
              <a:t>Préface: Il faut des spectacles dans les grandes villes, et des romans aux peuples corrompus. J’ai vu les mœurs de mon temps, et j’ai publié ces lettres. Que n’ai-je vécu dans un siècle où je dusse les jeter au feu !</a:t>
            </a:r>
            <a:endParaRPr lang="fr-FR" sz="1700" b="0" strike="noStrike" spc="-1">
              <a:solidFill>
                <a:srgbClr val="000000"/>
              </a:solidFill>
              <a:latin typeface="Calibri"/>
            </a:endParaRPr>
          </a:p>
          <a:p>
            <a:pPr marL="228600" indent="-228600">
              <a:lnSpc>
                <a:spcPct val="90000"/>
              </a:lnSpc>
              <a:spcBef>
                <a:spcPts val="1001"/>
              </a:spcBef>
              <a:buClr>
                <a:srgbClr val="000000"/>
              </a:buClr>
              <a:buFont typeface="Arial"/>
              <a:buChar char="•"/>
            </a:pPr>
            <a:r>
              <a:rPr lang="fr-FR" sz="1700" b="0" strike="noStrike" spc="-1">
                <a:solidFill>
                  <a:srgbClr val="000000"/>
                </a:solidFill>
                <a:latin typeface="Arial"/>
              </a:rPr>
              <a:t>[…] Jamais fille chaste n’a lu de romans, et j’ai mis à celui-ci un titre assez décidé pour qu’en l’ouvrant on sût à quoi s’en tenir. Celle qui, malgré ce titre, en osera lire une seule page est une fille perdue.</a:t>
            </a:r>
            <a:endParaRPr lang="fr-FR" sz="1700" b="0" strike="noStrike" spc="-1">
              <a:solidFill>
                <a:srgbClr val="000000"/>
              </a:solidFill>
              <a:latin typeface="Calibri"/>
            </a:endParaRPr>
          </a:p>
          <a:p>
            <a:pPr indent="0">
              <a:lnSpc>
                <a:spcPct val="90000"/>
              </a:lnSpc>
              <a:spcBef>
                <a:spcPts val="1001"/>
              </a:spcBef>
              <a:buNone/>
            </a:pPr>
            <a:endParaRPr lang="fr-FR" sz="1700" b="0" strike="noStrike" spc="-1">
              <a:solidFill>
                <a:srgbClr val="000000"/>
              </a:solidFill>
              <a:latin typeface="Calibri"/>
            </a:endParaRPr>
          </a:p>
          <a:p>
            <a:pPr marL="228600" indent="-228600">
              <a:lnSpc>
                <a:spcPct val="90000"/>
              </a:lnSpc>
              <a:spcBef>
                <a:spcPts val="1001"/>
              </a:spcBef>
              <a:buClr>
                <a:srgbClr val="000000"/>
              </a:buClr>
              <a:buFont typeface="Arial"/>
              <a:buChar char="•"/>
            </a:pPr>
            <a:r>
              <a:rPr lang="fr-FR" sz="1700" b="0" strike="noStrike" spc="-1">
                <a:solidFill>
                  <a:srgbClr val="000000"/>
                </a:solidFill>
                <a:latin typeface="Arial"/>
              </a:rPr>
              <a:t>I, 14: Mais que devins-je un moment après quand je sentis… la main me tremble… un doux frémissement… ta bouche de roses… la bouche de Julie… se poser, se presser sur la mienne, et mon corps serré dans tes bras ! Non, le feu du ciel n’est pas plus vif ni plus prompt que celui qui vint à l’instant m’embraser. Toutes les parties de moi-même se rassemblèrent sous ce toucher délicieux. </a:t>
            </a:r>
            <a:r>
              <a:rPr sz="1700"/>
              <a:t/>
            </a:r>
            <a:br>
              <a:rPr sz="1700"/>
            </a:br>
            <a:r>
              <a:rPr lang="fr-FR" sz="1700" b="0" strike="noStrike" spc="-1">
                <a:solidFill>
                  <a:srgbClr val="000000"/>
                </a:solidFill>
                <a:latin typeface="Calibri"/>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Rousseau</a:t>
            </a:r>
            <a:r>
              <a:rPr sz="4400"/>
              <a:t/>
            </a:r>
            <a:br>
              <a:rPr sz="4400"/>
            </a:br>
            <a:r>
              <a:rPr lang="fr-FR" sz="4400" b="0" i="1" strike="noStrike" spc="-1">
                <a:solidFill>
                  <a:srgbClr val="000000"/>
                </a:solidFill>
                <a:latin typeface="Calibri Light"/>
              </a:rPr>
              <a:t>La nouvelle Hélo</a:t>
            </a:r>
            <a:r>
              <a:rPr lang="fr-FR" sz="4400" b="0" i="1" strike="noStrike" spc="-1">
                <a:solidFill>
                  <a:srgbClr val="202122"/>
                </a:solidFill>
                <a:latin typeface="Calibri Light"/>
                <a:ea typeface="Times New Roman"/>
              </a:rPr>
              <a:t>ï</a:t>
            </a:r>
            <a:r>
              <a:rPr lang="fr-FR" sz="4800" b="0" i="1" strike="noStrike" spc="-1">
                <a:solidFill>
                  <a:srgbClr val="000000"/>
                </a:solidFill>
                <a:latin typeface="Calibri Light"/>
                <a:ea typeface="Times New Roman"/>
              </a:rPr>
              <a:t>se</a:t>
            </a:r>
            <a:r>
              <a:rPr lang="fr-FR" sz="4400" b="0" strike="noStrike" spc="-1">
                <a:solidFill>
                  <a:srgbClr val="000000"/>
                </a:solidFill>
                <a:latin typeface="Calibri Light"/>
                <a:ea typeface="Times New Roman"/>
              </a:rPr>
              <a:t>, III, 14</a:t>
            </a:r>
            <a:endParaRPr lang="fr-FR" sz="4400" b="0" strike="noStrike" spc="-1">
              <a:solidFill>
                <a:srgbClr val="000000"/>
              </a:solidFill>
              <a:latin typeface="Calibri"/>
            </a:endParaRPr>
          </a:p>
        </p:txBody>
      </p:sp>
      <p:sp>
        <p:nvSpPr>
          <p:cNvPr id="120" name="PlaceHolder 2"/>
          <p:cNvSpPr>
            <a:spLocks noGrp="1"/>
          </p:cNvSpPr>
          <p:nvPr>
            <p:ph/>
          </p:nvPr>
        </p:nvSpPr>
        <p:spPr>
          <a:xfrm>
            <a:off x="838080" y="1825560"/>
            <a:ext cx="10515240" cy="4350960"/>
          </a:xfrm>
          <a:prstGeom prst="rect">
            <a:avLst/>
          </a:prstGeom>
          <a:noFill/>
          <a:ln w="0">
            <a:noFill/>
          </a:ln>
        </p:spPr>
        <p:txBody>
          <a:bodyPr anchor="t">
            <a:normAutofit fontScale="25000" lnSpcReduction="20000"/>
          </a:bodyPr>
          <a:lstStyle/>
          <a:p>
            <a:pPr indent="0" algn="just">
              <a:lnSpc>
                <a:spcPct val="90000"/>
              </a:lnSpc>
              <a:spcBef>
                <a:spcPts val="1001"/>
              </a:spcBef>
              <a:buNone/>
            </a:pPr>
            <a:endParaRPr lang="fr-FR" sz="28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7200" b="0" strike="noStrike" spc="-1" dirty="0">
                <a:solidFill>
                  <a:srgbClr val="202122"/>
                </a:solidFill>
                <a:latin typeface="+mj-lt"/>
              </a:rPr>
              <a:t>Chère cousine, j’épargne à ton pauvre cœur le détail de cette attendrissante scène. Il te vit, et se tut ; il l’avait promis : mais quel silence ! il se jeta à genoux ; il baisait tes rideaux en sanglotant ; il élevait les mains et les yeux ; il poussait de sourds gémissements ; il avait peine à contenir sa douleur et ses cris. Sans le voir, tu sortis machinalement une de tes mains ; il s’en saisit avec une espèce de fureur ; les baisers de feu qu’il appliquait sur cette main malade t’éveillèrent mieux que le bruit et la voix de tout ce qui t’environnait. Je vis que tu l’avais reconnu ; et, malgré sa résistance et ses plaintes, je l’arrachai de la chambre à l’instant, espérant éluder l’idée d’une si courte apparition par le prétexte du délire […].</a:t>
            </a:r>
            <a:endParaRPr lang="fr-FR" sz="7200" spc="-1" dirty="0">
              <a:solidFill>
                <a:srgbClr val="000000"/>
              </a:solidFill>
              <a:latin typeface="+mj-lt"/>
            </a:endParaRPr>
          </a:p>
          <a:p>
            <a:pPr marL="0" indent="0" algn="just">
              <a:lnSpc>
                <a:spcPct val="90000"/>
              </a:lnSpc>
              <a:spcBef>
                <a:spcPts val="1001"/>
              </a:spcBef>
              <a:buClr>
                <a:srgbClr val="202122"/>
              </a:buClr>
              <a:buNone/>
            </a:pPr>
            <a:endParaRPr lang="fr-FR" sz="7200" b="0" strike="noStrike" spc="-1" dirty="0">
              <a:solidFill>
                <a:srgbClr val="000000"/>
              </a:solidFill>
              <a:latin typeface="+mj-lt"/>
            </a:endParaRPr>
          </a:p>
          <a:p>
            <a:pPr marL="228600" indent="-228600" algn="just">
              <a:lnSpc>
                <a:spcPct val="90000"/>
              </a:lnSpc>
              <a:spcBef>
                <a:spcPts val="1001"/>
              </a:spcBef>
              <a:buClr>
                <a:srgbClr val="202122"/>
              </a:buClr>
              <a:buFont typeface="Arial"/>
              <a:buChar char="•"/>
              <a:tabLst>
                <a:tab pos="0" algn="l"/>
              </a:tabLst>
            </a:pPr>
            <a:r>
              <a:rPr lang="fr-FR" sz="7200" b="0" strike="noStrike" spc="-1" dirty="0">
                <a:solidFill>
                  <a:srgbClr val="202122"/>
                </a:solidFill>
                <a:latin typeface="+mj-lt"/>
              </a:rPr>
              <a:t>Il partit comme il l’avait promis, et je lui fis jurer qu’il ne s’arrêterait pas au voisinage. Mais, ma chère, ce n’est pas tout ; il faut achever de te dire ce qu’aussi bien tu ne pourrais ignorer longtemps. Milord </a:t>
            </a:r>
            <a:r>
              <a:rPr lang="fr-FR" sz="7200" b="0" strike="noStrike" spc="-1" dirty="0" err="1">
                <a:solidFill>
                  <a:srgbClr val="202122"/>
                </a:solidFill>
                <a:latin typeface="+mj-lt"/>
              </a:rPr>
              <a:t>Edouard</a:t>
            </a:r>
            <a:r>
              <a:rPr lang="fr-FR" sz="7200" b="0" strike="noStrike" spc="-1" dirty="0">
                <a:solidFill>
                  <a:srgbClr val="202122"/>
                </a:solidFill>
                <a:latin typeface="+mj-lt"/>
              </a:rPr>
              <a:t> passa deux jours après ; il se pressa pour l’atteindre ; il le joignit à Dijon, et le trouva malade. L’infortuné avait gagné la petite vérole. Il m’avait caché qu’il ne l’avait point eue, et je te l’avais mené sans précaution. Ne pouvant guérir ton mal, il le voulut partager. En me rappelant la manière dont il baisait ta main, je ne puis douter qu’il ne se soit inoculé volontairement. On ne pouvait être plus mal préparé ; mais c’était </a:t>
            </a:r>
            <a:r>
              <a:rPr lang="fr-FR" sz="7200" b="1" strike="noStrike" spc="-1" dirty="0">
                <a:solidFill>
                  <a:srgbClr val="202122"/>
                </a:solidFill>
                <a:latin typeface="+mj-lt"/>
              </a:rPr>
              <a:t>l’inoculation de l’amour</a:t>
            </a:r>
            <a:r>
              <a:rPr lang="fr-FR" sz="7200" b="0" strike="noStrike" spc="-1" dirty="0">
                <a:solidFill>
                  <a:srgbClr val="202122"/>
                </a:solidFill>
                <a:latin typeface="+mj-lt"/>
              </a:rPr>
              <a:t>, elle fut heureuse. Ce père de la vie l’a conservée au plus tendre amant qui fut jamais : il est guéri ; et, suivant la dernière lettre de milord </a:t>
            </a:r>
            <a:r>
              <a:rPr lang="fr-FR" sz="7200" b="0" strike="noStrike" spc="-1" dirty="0" err="1">
                <a:solidFill>
                  <a:srgbClr val="202122"/>
                </a:solidFill>
                <a:latin typeface="+mj-lt"/>
              </a:rPr>
              <a:t>Edouard</a:t>
            </a:r>
            <a:r>
              <a:rPr lang="fr-FR" sz="7200" b="0" strike="noStrike" spc="-1" dirty="0">
                <a:solidFill>
                  <a:srgbClr val="202122"/>
                </a:solidFill>
                <a:latin typeface="+mj-lt"/>
              </a:rPr>
              <a:t>, ils doivent être actuellement repartis pour Paris.</a:t>
            </a:r>
          </a:p>
          <a:p>
            <a:pPr marL="228600" indent="-228600" algn="just">
              <a:lnSpc>
                <a:spcPct val="90000"/>
              </a:lnSpc>
              <a:spcBef>
                <a:spcPts val="1001"/>
              </a:spcBef>
              <a:buClr>
                <a:srgbClr val="202122"/>
              </a:buClr>
              <a:buFont typeface="Arial"/>
              <a:buChar char="•"/>
              <a:tabLst>
                <a:tab pos="0" algn="l"/>
              </a:tabLst>
            </a:pPr>
            <a:endParaRPr lang="fr-FR" sz="7200" spc="-1" dirty="0">
              <a:solidFill>
                <a:srgbClr val="202122"/>
              </a:solidFill>
              <a:latin typeface="+mj-lt"/>
            </a:endParaRPr>
          </a:p>
          <a:p>
            <a:pPr marL="0" indent="0" algn="just">
              <a:lnSpc>
                <a:spcPct val="90000"/>
              </a:lnSpc>
              <a:spcBef>
                <a:spcPts val="1001"/>
              </a:spcBef>
              <a:buClr>
                <a:srgbClr val="202122"/>
              </a:buClr>
              <a:buNone/>
              <a:tabLst>
                <a:tab pos="0" algn="l"/>
              </a:tabLst>
            </a:pPr>
            <a:r>
              <a:rPr sz="2800" dirty="0">
                <a:latin typeface="+mj-lt"/>
              </a:rPr>
              <a:t/>
            </a:r>
            <a:br>
              <a:rPr sz="2800" dirty="0">
                <a:latin typeface="+mj-lt"/>
              </a:rPr>
            </a:br>
            <a:endParaRPr lang="fr-FR" sz="2800" b="0" strike="noStrike" spc="-1" dirty="0">
              <a:solidFill>
                <a:srgbClr val="000000"/>
              </a:solidFill>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Rousseau</a:t>
            </a:r>
            <a:r>
              <a:rPr sz="4400"/>
              <a:t/>
            </a:r>
            <a:br>
              <a:rPr sz="4400"/>
            </a:br>
            <a:r>
              <a:rPr lang="fr-FR" sz="4400" b="0" i="1" strike="noStrike" spc="-1">
                <a:solidFill>
                  <a:srgbClr val="000000"/>
                </a:solidFill>
                <a:latin typeface="Calibri Light"/>
              </a:rPr>
              <a:t>La nouvelle Hélo</a:t>
            </a:r>
            <a:r>
              <a:rPr lang="fr-FR" sz="4400" b="0" i="1" strike="noStrike" spc="-1">
                <a:solidFill>
                  <a:srgbClr val="202122"/>
                </a:solidFill>
                <a:latin typeface="Calibri Light"/>
                <a:ea typeface="Times New Roman"/>
              </a:rPr>
              <a:t>ï</a:t>
            </a:r>
            <a:r>
              <a:rPr lang="fr-FR" sz="4800" b="0" i="1" strike="noStrike" spc="-1">
                <a:solidFill>
                  <a:srgbClr val="000000"/>
                </a:solidFill>
                <a:latin typeface="Calibri Light"/>
                <a:ea typeface="Times New Roman"/>
              </a:rPr>
              <a:t>se</a:t>
            </a:r>
            <a:r>
              <a:rPr lang="fr-FR" sz="4400" b="0" strike="noStrike" spc="-1">
                <a:solidFill>
                  <a:srgbClr val="000000"/>
                </a:solidFill>
                <a:latin typeface="Calibri Light"/>
                <a:ea typeface="Times New Roman"/>
              </a:rPr>
              <a:t>, III, 18</a:t>
            </a:r>
            <a:endParaRPr lang="fr-FR" sz="4400" b="0" strike="noStrike" spc="-1">
              <a:solidFill>
                <a:srgbClr val="000000"/>
              </a:solidFill>
              <a:latin typeface="Calibri"/>
            </a:endParaRPr>
          </a:p>
        </p:txBody>
      </p:sp>
      <p:sp>
        <p:nvSpPr>
          <p:cNvPr id="122" name="PlaceHolder 2"/>
          <p:cNvSpPr>
            <a:spLocks noGrp="1"/>
          </p:cNvSpPr>
          <p:nvPr>
            <p:ph/>
          </p:nvPr>
        </p:nvSpPr>
        <p:spPr>
          <a:xfrm>
            <a:off x="838080" y="1825560"/>
            <a:ext cx="10515240" cy="4350960"/>
          </a:xfrm>
          <a:prstGeom prst="rect">
            <a:avLst/>
          </a:prstGeom>
          <a:noFill/>
          <a:ln w="0">
            <a:noFill/>
          </a:ln>
        </p:spPr>
        <p:txBody>
          <a:bodyPr anchor="t">
            <a:normAutofit fontScale="92500" lnSpcReduction="20000"/>
          </a:bodyPr>
          <a:lstStyle/>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Un instant, un seul instant embrasa [mes sens] d’un </a:t>
            </a:r>
            <a:r>
              <a:rPr lang="fr-FR" sz="2800" b="1" strike="noStrike" spc="-1">
                <a:solidFill>
                  <a:srgbClr val="202122"/>
                </a:solidFill>
                <a:latin typeface="Arial"/>
              </a:rPr>
              <a:t>feu</a:t>
            </a:r>
            <a:r>
              <a:rPr lang="fr-FR" sz="2800" b="0" strike="noStrike" spc="-1">
                <a:solidFill>
                  <a:srgbClr val="202122"/>
                </a:solidFill>
                <a:latin typeface="Arial"/>
              </a:rPr>
              <a:t> que rien ne put éteindre ; et si ma volonté résistait encore, dès lors mon cœur fut </a:t>
            </a:r>
            <a:r>
              <a:rPr lang="fr-FR" sz="2800" b="1" strike="noStrike" spc="-1">
                <a:solidFill>
                  <a:srgbClr val="202122"/>
                </a:solidFill>
                <a:latin typeface="Arial"/>
              </a:rPr>
              <a:t>corrompu</a:t>
            </a:r>
            <a:r>
              <a:rPr lang="fr-FR" sz="2800" b="0" strike="noStrike" spc="-1">
                <a:solidFill>
                  <a:srgbClr val="202122"/>
                </a:solidFill>
                <a:latin typeface="Arial"/>
              </a:rPr>
              <a:t>.</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Je souhaitai d’être délivrée de la vie. Le ciel parut avoir pitié de moi ; mais la cruelle mort m’épargna pour me perdre. Je vous </a:t>
            </a:r>
            <a:r>
              <a:rPr lang="fr-FR" sz="2800" b="1" strike="noStrike" spc="-1">
                <a:solidFill>
                  <a:srgbClr val="202122"/>
                </a:solidFill>
                <a:latin typeface="Arial"/>
              </a:rPr>
              <a:t>vis</a:t>
            </a:r>
            <a:r>
              <a:rPr lang="fr-FR" sz="2800" b="0" strike="noStrike" spc="-1">
                <a:solidFill>
                  <a:srgbClr val="202122"/>
                </a:solidFill>
                <a:latin typeface="Arial"/>
              </a:rPr>
              <a:t>, je </a:t>
            </a:r>
            <a:r>
              <a:rPr lang="fr-FR" sz="2800" b="1" strike="noStrike" spc="-1">
                <a:solidFill>
                  <a:srgbClr val="202122"/>
                </a:solidFill>
                <a:latin typeface="Arial"/>
              </a:rPr>
              <a:t>fus</a:t>
            </a:r>
            <a:r>
              <a:rPr lang="fr-FR" sz="2800" b="0" strike="noStrike" spc="-1">
                <a:solidFill>
                  <a:srgbClr val="202122"/>
                </a:solidFill>
                <a:latin typeface="Arial"/>
              </a:rPr>
              <a:t> guérie, et je </a:t>
            </a:r>
            <a:r>
              <a:rPr lang="fr-FR" sz="2800" b="1" strike="noStrike" spc="-1">
                <a:solidFill>
                  <a:srgbClr val="202122"/>
                </a:solidFill>
                <a:latin typeface="Arial"/>
              </a:rPr>
              <a:t>péris</a:t>
            </a:r>
            <a:r>
              <a:rPr lang="fr-FR" sz="2800" b="0" strike="noStrike" spc="-1">
                <a:solidFill>
                  <a:srgbClr val="202122"/>
                </a:solidFill>
                <a:latin typeface="Arial"/>
              </a:rPr>
              <a:t>.</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Le </a:t>
            </a:r>
            <a:r>
              <a:rPr lang="fr-FR" sz="2800" b="1" strike="noStrike" spc="-1">
                <a:solidFill>
                  <a:srgbClr val="202122"/>
                </a:solidFill>
                <a:latin typeface="Arial"/>
              </a:rPr>
              <a:t>premier fruit</a:t>
            </a:r>
            <a:r>
              <a:rPr lang="fr-FR" sz="2800" b="0" strike="noStrike" spc="-1">
                <a:solidFill>
                  <a:srgbClr val="202122"/>
                </a:solidFill>
                <a:latin typeface="Arial"/>
              </a:rPr>
              <a:t> de notre amour devait serrer ce doux lien.</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Sitôt que j’aurais porté des marques sensibles de </a:t>
            </a:r>
            <a:r>
              <a:rPr lang="fr-FR" sz="2800" b="1" strike="noStrike" spc="-1">
                <a:solidFill>
                  <a:srgbClr val="202122"/>
                </a:solidFill>
                <a:latin typeface="Arial"/>
              </a:rPr>
              <a:t>mon état</a:t>
            </a:r>
            <a:r>
              <a:rPr lang="fr-FR" sz="2800" b="0" strike="noStrike" spc="-1">
                <a:solidFill>
                  <a:srgbClr val="202122"/>
                </a:solidFill>
                <a:latin typeface="Arial"/>
              </a:rPr>
              <a:t>, j’avais résolu d’en faire, en présence de toute ma famille, une déclaration publique.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Hélas ! je fus encore abusée par une si douce espérance. Le ciel rejeta des projets conçus dans le </a:t>
            </a:r>
            <a:r>
              <a:rPr lang="fr-FR" sz="2800" b="1" strike="noStrike" spc="-1">
                <a:solidFill>
                  <a:srgbClr val="202122"/>
                </a:solidFill>
                <a:latin typeface="Arial"/>
              </a:rPr>
              <a:t>crime</a:t>
            </a:r>
            <a:r>
              <a:rPr lang="fr-FR" sz="2800" b="0" strike="noStrike" spc="-1">
                <a:solidFill>
                  <a:srgbClr val="202122"/>
                </a:solidFill>
                <a:latin typeface="Arial"/>
              </a:rPr>
              <a:t> ; je ne méritais pas l’honneur d’être </a:t>
            </a:r>
            <a:r>
              <a:rPr lang="fr-FR" sz="2800" b="1" strike="noStrike" spc="-1">
                <a:solidFill>
                  <a:srgbClr val="202122"/>
                </a:solidFill>
                <a:latin typeface="Arial"/>
              </a:rPr>
              <a:t>mère</a:t>
            </a:r>
            <a:r>
              <a:rPr lang="fr-FR" sz="2800" b="0" strike="noStrike" spc="-1">
                <a:solidFill>
                  <a:srgbClr val="202122"/>
                </a:solidFill>
                <a:latin typeface="Arial"/>
              </a:rPr>
              <a:t>.</a:t>
            </a:r>
            <a:endParaRPr lang="fr-FR" sz="2800" b="0" strike="noStrike" spc="-1">
              <a:solidFill>
                <a:srgbClr val="000000"/>
              </a:solidFill>
              <a:latin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Rousseau</a:t>
            </a:r>
            <a:r>
              <a:rPr sz="4400"/>
              <a:t/>
            </a:r>
            <a:br>
              <a:rPr sz="4400"/>
            </a:br>
            <a:r>
              <a:rPr lang="fr-FR" sz="4400" b="0" i="1" strike="noStrike" spc="-1">
                <a:solidFill>
                  <a:srgbClr val="000000"/>
                </a:solidFill>
                <a:latin typeface="Calibri Light"/>
              </a:rPr>
              <a:t>La nouvelle Hélo</a:t>
            </a:r>
            <a:r>
              <a:rPr lang="fr-FR" sz="4400" b="0" i="1" strike="noStrike" spc="-1">
                <a:solidFill>
                  <a:srgbClr val="202122"/>
                </a:solidFill>
                <a:latin typeface="Calibri Light"/>
                <a:ea typeface="Times New Roman"/>
              </a:rPr>
              <a:t>ï</a:t>
            </a:r>
            <a:r>
              <a:rPr lang="fr-FR" sz="4800" b="0" i="1" strike="noStrike" spc="-1">
                <a:solidFill>
                  <a:srgbClr val="000000"/>
                </a:solidFill>
                <a:latin typeface="Calibri Light"/>
                <a:ea typeface="Times New Roman"/>
              </a:rPr>
              <a:t>se</a:t>
            </a:r>
            <a:r>
              <a:rPr lang="fr-FR" sz="4400" b="0" strike="noStrike" spc="-1">
                <a:solidFill>
                  <a:srgbClr val="000000"/>
                </a:solidFill>
                <a:latin typeface="Calibri Light"/>
                <a:ea typeface="Times New Roman"/>
              </a:rPr>
              <a:t>, III, 18</a:t>
            </a:r>
            <a:endParaRPr lang="fr-FR" sz="4400" b="0" strike="noStrike" spc="-1">
              <a:solidFill>
                <a:srgbClr val="000000"/>
              </a:solidFill>
              <a:latin typeface="Calibri"/>
            </a:endParaRPr>
          </a:p>
        </p:txBody>
      </p:sp>
      <p:sp>
        <p:nvSpPr>
          <p:cNvPr id="124" name="PlaceHolder 2"/>
          <p:cNvSpPr>
            <a:spLocks noGrp="1"/>
          </p:cNvSpPr>
          <p:nvPr>
            <p:ph/>
          </p:nvPr>
        </p:nvSpPr>
        <p:spPr>
          <a:xfrm>
            <a:off x="838080" y="1825560"/>
            <a:ext cx="10515240" cy="4350960"/>
          </a:xfrm>
          <a:prstGeom prst="rect">
            <a:avLst/>
          </a:prstGeom>
          <a:noFill/>
          <a:ln w="0">
            <a:noFill/>
          </a:ln>
        </p:spPr>
        <p:txBody>
          <a:bodyPr anchor="t">
            <a:normAutofit fontScale="88500" lnSpcReduction="10000"/>
          </a:bodyPr>
          <a:lstStyle/>
          <a:p>
            <a:pPr indent="0">
              <a:lnSpc>
                <a:spcPct val="90000"/>
              </a:lnSpc>
              <a:spcBef>
                <a:spcPts val="1001"/>
              </a:spcBef>
              <a:buNone/>
            </a:pP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Mon </a:t>
            </a:r>
            <a:r>
              <a:rPr lang="fr-FR" sz="2800" b="1" strike="noStrike" spc="-1">
                <a:solidFill>
                  <a:srgbClr val="202122"/>
                </a:solidFill>
                <a:latin typeface="Arial"/>
              </a:rPr>
              <a:t>cœur</a:t>
            </a:r>
            <a:r>
              <a:rPr lang="fr-FR" sz="2800" b="0" strike="noStrike" spc="-1">
                <a:solidFill>
                  <a:srgbClr val="202122"/>
                </a:solidFill>
                <a:latin typeface="Arial"/>
              </a:rPr>
              <a:t> était si corrompu que ma </a:t>
            </a:r>
            <a:r>
              <a:rPr lang="fr-FR" sz="2800" b="1" strike="noStrike" spc="-1">
                <a:solidFill>
                  <a:srgbClr val="202122"/>
                </a:solidFill>
                <a:latin typeface="Arial"/>
              </a:rPr>
              <a:t>raison</a:t>
            </a:r>
            <a:r>
              <a:rPr lang="fr-FR" sz="2800" b="0" strike="noStrike" spc="-1">
                <a:solidFill>
                  <a:srgbClr val="202122"/>
                </a:solidFill>
                <a:latin typeface="Arial"/>
              </a:rPr>
              <a:t> ne put résister aux discours de vos </a:t>
            </a:r>
            <a:r>
              <a:rPr lang="fr-FR" sz="2800" b="1" strike="noStrike" spc="-1">
                <a:solidFill>
                  <a:srgbClr val="202122"/>
                </a:solidFill>
                <a:latin typeface="Arial"/>
              </a:rPr>
              <a:t>philosophes</a:t>
            </a:r>
            <a:r>
              <a:rPr lang="fr-FR" sz="2800" b="0" strike="noStrike" spc="-1">
                <a:solidFill>
                  <a:srgbClr val="202122"/>
                </a:solidFill>
                <a:latin typeface="Arial"/>
              </a:rPr>
              <a:t> […]; ils disculpent un adultère secret.</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 vains </a:t>
            </a:r>
            <a:r>
              <a:rPr lang="fr-FR" sz="2800" b="1" strike="noStrike" spc="-1">
                <a:solidFill>
                  <a:srgbClr val="202122"/>
                </a:solidFill>
                <a:latin typeface="Arial"/>
              </a:rPr>
              <a:t>sophismes</a:t>
            </a:r>
            <a:r>
              <a:rPr lang="fr-FR" sz="2800" b="0" strike="noStrike" spc="-1">
                <a:solidFill>
                  <a:srgbClr val="202122"/>
                </a:solidFill>
                <a:latin typeface="Arial"/>
              </a:rPr>
              <a:t> d’une raison qui ne s’appuie que sur elle-même.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Dans l’instant même où j’étais prête à jurer à un autre une éternelle fidélité, mon cœur vous jurait encore un amour éternel.</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Nous étions trop unis vous et moi pour qu’en changeant d’espèce notre union se détruise. Si vous perdez une tendre </a:t>
            </a:r>
            <a:r>
              <a:rPr lang="fr-FR" sz="2800" b="1" strike="noStrike" spc="-1">
                <a:solidFill>
                  <a:srgbClr val="202122"/>
                </a:solidFill>
                <a:latin typeface="Arial"/>
              </a:rPr>
              <a:t>amante</a:t>
            </a:r>
            <a:r>
              <a:rPr lang="fr-FR" sz="2800" b="0" strike="noStrike" spc="-1">
                <a:solidFill>
                  <a:srgbClr val="202122"/>
                </a:solidFill>
                <a:latin typeface="Arial"/>
              </a:rPr>
              <a:t>, vous gagnez une fidèle </a:t>
            </a:r>
            <a:r>
              <a:rPr lang="fr-FR" sz="2800" b="1" strike="noStrike" spc="-1">
                <a:solidFill>
                  <a:srgbClr val="202122"/>
                </a:solidFill>
                <a:latin typeface="Arial"/>
              </a:rPr>
              <a:t>amie</a:t>
            </a:r>
            <a:r>
              <a:rPr lang="fr-FR" sz="2800" b="0" strike="noStrike" spc="-1">
                <a:solidFill>
                  <a:srgbClr val="202122"/>
                </a:solidFill>
                <a:latin typeface="Arial"/>
              </a:rPr>
              <a:t> […] je sens plus que jamais qu’il n’y a point de </a:t>
            </a:r>
            <a:r>
              <a:rPr lang="fr-FR" sz="2800" b="1" strike="noStrike" spc="-1">
                <a:solidFill>
                  <a:srgbClr val="202122"/>
                </a:solidFill>
                <a:latin typeface="Arial"/>
              </a:rPr>
              <a:t>bonheur</a:t>
            </a:r>
            <a:r>
              <a:rPr lang="fr-FR" sz="2800" b="0" strike="noStrike" spc="-1">
                <a:solidFill>
                  <a:srgbClr val="202122"/>
                </a:solidFill>
                <a:latin typeface="Arial"/>
              </a:rPr>
              <a:t> sans la </a:t>
            </a:r>
            <a:r>
              <a:rPr lang="fr-FR" sz="2800" b="1" strike="noStrike" spc="-1">
                <a:solidFill>
                  <a:srgbClr val="202122"/>
                </a:solidFill>
                <a:latin typeface="Arial"/>
              </a:rPr>
              <a:t>vertu</a:t>
            </a:r>
            <a:r>
              <a:rPr lang="fr-FR" sz="2800" b="0" strike="noStrike" spc="-1">
                <a:solidFill>
                  <a:srgbClr val="202122"/>
                </a:solidFill>
                <a:latin typeface="Arial"/>
              </a:rPr>
              <a:t>. Si vous m’aimez véritablement, donnez-moi la douce consolation de voir que nos cœurs ne s’accordent pas moins dans leur </a:t>
            </a:r>
            <a:r>
              <a:rPr lang="fr-FR" sz="2800" b="1" strike="noStrike" spc="-1">
                <a:solidFill>
                  <a:srgbClr val="202122"/>
                </a:solidFill>
                <a:latin typeface="Arial"/>
              </a:rPr>
              <a:t>retour au bien</a:t>
            </a:r>
            <a:r>
              <a:rPr lang="fr-FR" sz="2800" b="0" strike="noStrike" spc="-1">
                <a:solidFill>
                  <a:srgbClr val="202122"/>
                </a:solidFill>
                <a:latin typeface="Arial"/>
              </a:rPr>
              <a:t> qu’ils s’accordèrent dans leur égarement.</a:t>
            </a: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838080" y="557280"/>
            <a:ext cx="10515240" cy="1133280"/>
          </a:xfrm>
          <a:prstGeom prst="rect">
            <a:avLst/>
          </a:prstGeom>
          <a:noFill/>
          <a:ln w="0">
            <a:noFill/>
          </a:ln>
        </p:spPr>
        <p:txBody>
          <a:bodyPr anchor="ctr">
            <a:normAutofit fontScale="90000"/>
          </a:bodyPr>
          <a:lstStyle/>
          <a:p>
            <a:pPr indent="0" algn="ctr">
              <a:lnSpc>
                <a:spcPct val="90000"/>
              </a:lnSpc>
              <a:buNone/>
            </a:pPr>
            <a:r>
              <a:rPr lang="fr-FR" sz="5200" b="0" strike="noStrike" spc="-1">
                <a:solidFill>
                  <a:srgbClr val="000000"/>
                </a:solidFill>
                <a:latin typeface="Calibri Light"/>
              </a:rPr>
              <a:t>Techniques narratives des romans</a:t>
            </a:r>
            <a:r>
              <a:rPr sz="5200"/>
              <a:t/>
            </a:r>
            <a:br>
              <a:rPr sz="5200"/>
            </a:br>
            <a:r>
              <a:rPr lang="fr-FR" sz="5200" b="0" strike="noStrike" spc="-1">
                <a:solidFill>
                  <a:srgbClr val="000000"/>
                </a:solidFill>
                <a:latin typeface="Calibri Light"/>
              </a:rPr>
              <a:t>du corpus</a:t>
            </a:r>
            <a:endParaRPr lang="fr-FR" sz="5200" b="0" strike="noStrike" spc="-1">
              <a:solidFill>
                <a:srgbClr val="000000"/>
              </a:solidFill>
              <a:latin typeface="Calibri"/>
            </a:endParaRPr>
          </a:p>
        </p:txBody>
      </p:sp>
      <p:graphicFrame>
        <p:nvGraphicFramePr>
          <p:cNvPr id="85" name="Tabella 9"/>
          <p:cNvGraphicFramePr/>
          <p:nvPr/>
        </p:nvGraphicFramePr>
        <p:xfrm>
          <a:off x="1279080" y="1828800"/>
          <a:ext cx="9685080" cy="4225880"/>
        </p:xfrm>
        <a:graphic>
          <a:graphicData uri="http://schemas.openxmlformats.org/drawingml/2006/table">
            <a:tbl>
              <a:tblPr/>
              <a:tblGrid>
                <a:gridCol w="3567240">
                  <a:extLst>
                    <a:ext uri="{9D8B030D-6E8A-4147-A177-3AD203B41FA5}">
                      <a16:colId xmlns:a16="http://schemas.microsoft.com/office/drawing/2014/main" val="20000"/>
                    </a:ext>
                  </a:extLst>
                </a:gridCol>
                <a:gridCol w="2808720">
                  <a:extLst>
                    <a:ext uri="{9D8B030D-6E8A-4147-A177-3AD203B41FA5}">
                      <a16:colId xmlns:a16="http://schemas.microsoft.com/office/drawing/2014/main" val="20001"/>
                    </a:ext>
                  </a:extLst>
                </a:gridCol>
                <a:gridCol w="3309120">
                  <a:extLst>
                    <a:ext uri="{9D8B030D-6E8A-4147-A177-3AD203B41FA5}">
                      <a16:colId xmlns:a16="http://schemas.microsoft.com/office/drawing/2014/main" val="20002"/>
                    </a:ext>
                  </a:extLst>
                </a:gridCol>
              </a:tblGrid>
              <a:tr h="778680">
                <a:tc rowSpan="2">
                  <a:txBody>
                    <a:bodyPr/>
                    <a:lstStyle/>
                    <a:p>
                      <a:pPr>
                        <a:lnSpc>
                          <a:spcPct val="100000"/>
                        </a:lnSpc>
                      </a:pPr>
                      <a:endParaRPr lang="fr-FR" sz="2100" b="0" strike="noStrike" spc="-1">
                        <a:latin typeface="Arial"/>
                      </a:endParaRPr>
                    </a:p>
                    <a:p>
                      <a:pPr>
                        <a:lnSpc>
                          <a:spcPct val="100000"/>
                        </a:lnSpc>
                      </a:pPr>
                      <a:endParaRPr lang="fr-FR" sz="2100" b="0" strike="noStrike" spc="-1">
                        <a:latin typeface="Arial"/>
                      </a:endParaRPr>
                    </a:p>
                    <a:p>
                      <a:pPr>
                        <a:lnSpc>
                          <a:spcPct val="100000"/>
                        </a:lnSpc>
                      </a:pPr>
                      <a:endParaRPr lang="fr-FR" sz="2100" b="0" strike="noStrike" spc="-1">
                        <a:latin typeface="Arial"/>
                      </a:endParaRPr>
                    </a:p>
                    <a:p>
                      <a:pPr>
                        <a:lnSpc>
                          <a:spcPct val="100000"/>
                        </a:lnSpc>
                      </a:pPr>
                      <a:r>
                        <a:rPr lang="it-IT" sz="2100" b="0" strike="noStrike" spc="-1">
                          <a:solidFill>
                            <a:srgbClr val="000000"/>
                          </a:solidFill>
                          <a:latin typeface="Calibri"/>
                        </a:rPr>
                        <a:t>Roman par lettres (épistolaire)</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chemeClr val="accent3">
                        <a:lumMod val="40000"/>
                        <a:lumOff val="60000"/>
                      </a:schemeClr>
                    </a:solidFill>
                  </a:tcPr>
                </a:tc>
                <a:tc>
                  <a:txBody>
                    <a:bodyPr/>
                    <a:lstStyle/>
                    <a:p>
                      <a:pPr>
                        <a:lnSpc>
                          <a:spcPct val="100000"/>
                        </a:lnSpc>
                      </a:pPr>
                      <a:r>
                        <a:rPr lang="it-IT" sz="2100" b="0" strike="noStrike" spc="-1">
                          <a:solidFill>
                            <a:srgbClr val="000000"/>
                          </a:solidFill>
                          <a:latin typeface="Calibri"/>
                        </a:rPr>
                        <a:t>monodique</a:t>
                      </a:r>
                      <a:endParaRPr lang="fr-FR" sz="2100" b="0" strike="noStrike" spc="-1">
                        <a:latin typeface="Arial"/>
                      </a:endParaRPr>
                    </a:p>
                    <a:p>
                      <a:pPr>
                        <a:lnSpc>
                          <a:spcPct val="100000"/>
                        </a:lnSpc>
                      </a:pPr>
                      <a:r>
                        <a:rPr lang="it-IT" sz="2100" b="0" strike="noStrike" spc="-1">
                          <a:solidFill>
                            <a:srgbClr val="000000"/>
                          </a:solidFill>
                          <a:latin typeface="Calibri"/>
                        </a:rPr>
                        <a:t>(1 personnage)</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A5A5A5"/>
                    </a:solidFill>
                  </a:tcPr>
                </a:tc>
                <a:tc>
                  <a:txBody>
                    <a:bodyPr/>
                    <a:lstStyle/>
                    <a:p>
                      <a:pPr>
                        <a:lnSpc>
                          <a:spcPct val="100000"/>
                        </a:lnSpc>
                      </a:pPr>
                      <a:r>
                        <a:rPr lang="it-IT" sz="2100" b="0" i="1" strike="noStrike" spc="-1">
                          <a:solidFill>
                            <a:srgbClr val="000000"/>
                          </a:solidFill>
                          <a:latin typeface="Calibri"/>
                        </a:rPr>
                        <a:t>Lettres portugaises</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A5A5A5"/>
                    </a:solidFill>
                  </a:tcPr>
                </a:tc>
                <a:extLst>
                  <a:ext uri="{0D108BD9-81ED-4DB2-BD59-A6C34878D82A}">
                    <a16:rowId xmlns:a16="http://schemas.microsoft.com/office/drawing/2014/main" val="10000"/>
                  </a:ext>
                </a:extLst>
              </a:tr>
              <a:tr h="1471680">
                <a:tc vMerge="1">
                  <a:txBody>
                    <a:bodyPr/>
                    <a:lstStyle/>
                    <a:p>
                      <a:endParaRPr lang="it-IT"/>
                    </a:p>
                  </a:txBody>
                  <a:tcPr marL="90000" marR="90000">
                    <a:lnL>
                      <a:noFill/>
                    </a:lnL>
                    <a:lnR>
                      <a:noFill/>
                    </a:lnR>
                    <a:lnT>
                      <a:noFill/>
                    </a:lnT>
                    <a:lnB>
                      <a:noFill/>
                    </a:lnB>
                    <a:solidFill>
                      <a:srgbClr val="729FCF"/>
                    </a:solidFill>
                  </a:tcPr>
                </a:tc>
                <a:tc>
                  <a:txBody>
                    <a:bodyPr/>
                    <a:lstStyle/>
                    <a:p>
                      <a:pPr>
                        <a:lnSpc>
                          <a:spcPct val="100000"/>
                        </a:lnSpc>
                      </a:pPr>
                      <a:endParaRPr lang="fr-FR" sz="2100" b="0" strike="noStrike" spc="-1">
                        <a:latin typeface="Arial"/>
                      </a:endParaRPr>
                    </a:p>
                    <a:p>
                      <a:pPr>
                        <a:lnSpc>
                          <a:spcPct val="100000"/>
                        </a:lnSpc>
                      </a:pPr>
                      <a:r>
                        <a:rPr lang="it-IT" sz="2100" b="0" strike="noStrike" spc="-1">
                          <a:solidFill>
                            <a:schemeClr val="dk1"/>
                          </a:solidFill>
                          <a:latin typeface="Calibri"/>
                        </a:rPr>
                        <a:t>polyhponique</a:t>
                      </a:r>
                      <a:endParaRPr lang="fr-FR" sz="2100" b="0" strike="noStrike" spc="-1">
                        <a:latin typeface="Arial"/>
                      </a:endParaRPr>
                    </a:p>
                    <a:p>
                      <a:pPr>
                        <a:lnSpc>
                          <a:spcPct val="100000"/>
                        </a:lnSpc>
                      </a:pPr>
                      <a:r>
                        <a:rPr lang="it-IT" sz="2100" b="0" strike="noStrike" spc="-1">
                          <a:solidFill>
                            <a:schemeClr val="dk1"/>
                          </a:solidFill>
                          <a:latin typeface="Calibri"/>
                        </a:rPr>
                        <a:t>(plusieurs personnages)</a:t>
                      </a:r>
                      <a:endParaRPr lang="fr-FR" sz="2100" b="0" strike="noStrike" spc="-1">
                        <a:latin typeface="Arial"/>
                      </a:endParaRPr>
                    </a:p>
                    <a:p>
                      <a:pPr>
                        <a:lnSpc>
                          <a:spcPct val="100000"/>
                        </a:lnSpc>
                      </a:pP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tc>
                  <a:txBody>
                    <a:bodyPr/>
                    <a:lstStyle/>
                    <a:p>
                      <a:pPr>
                        <a:lnSpc>
                          <a:spcPct val="100000"/>
                        </a:lnSpc>
                      </a:pPr>
                      <a:r>
                        <a:rPr lang="it-IT" sz="2100" b="0" i="1" strike="noStrike" spc="-1">
                          <a:solidFill>
                            <a:srgbClr val="000000"/>
                          </a:solidFill>
                          <a:latin typeface="Calibri"/>
                        </a:rPr>
                        <a:t>La nouvelle Hélo</a:t>
                      </a:r>
                      <a:r>
                        <a:rPr lang="it-IT" sz="2100" b="0" i="1" strike="noStrike" spc="-1">
                          <a:solidFill>
                            <a:srgbClr val="202122"/>
                          </a:solidFill>
                          <a:latin typeface="Calibri"/>
                          <a:ea typeface="Times New Roman"/>
                        </a:rPr>
                        <a:t>ï</a:t>
                      </a:r>
                      <a:r>
                        <a:rPr lang="it-IT" sz="2100" b="0" i="1" strike="noStrike" spc="-1">
                          <a:solidFill>
                            <a:srgbClr val="000000"/>
                          </a:solidFill>
                          <a:latin typeface="Calibri"/>
                          <a:ea typeface="Times New Roman"/>
                        </a:rPr>
                        <a:t>se</a:t>
                      </a:r>
                      <a:endParaRPr lang="fr-FR" sz="2100" b="0" strike="noStrike" spc="-1">
                        <a:latin typeface="Arial"/>
                      </a:endParaRPr>
                    </a:p>
                    <a:p>
                      <a:pPr>
                        <a:lnSpc>
                          <a:spcPct val="100000"/>
                        </a:lnSpc>
                      </a:pPr>
                      <a:endParaRPr lang="fr-FR" sz="2100" b="0" strike="noStrike" spc="-1">
                        <a:latin typeface="Arial"/>
                      </a:endParaRPr>
                    </a:p>
                    <a:p>
                      <a:pPr>
                        <a:lnSpc>
                          <a:spcPct val="100000"/>
                        </a:lnSpc>
                      </a:pPr>
                      <a:r>
                        <a:rPr lang="it-IT" sz="2100" b="0" i="1" strike="noStrike" spc="-1">
                          <a:solidFill>
                            <a:schemeClr val="dk1"/>
                          </a:solidFill>
                          <a:latin typeface="Calibri"/>
                          <a:ea typeface="Times New Roman"/>
                        </a:rPr>
                        <a:t>Les liaisons dangereuses</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extLst>
                  <a:ext uri="{0D108BD9-81ED-4DB2-BD59-A6C34878D82A}">
                    <a16:rowId xmlns:a16="http://schemas.microsoft.com/office/drawing/2014/main" val="10001"/>
                  </a:ext>
                </a:extLst>
              </a:tr>
              <a:tr h="958320">
                <a:tc rowSpan="2">
                  <a:txBody>
                    <a:bodyPr/>
                    <a:lstStyle/>
                    <a:p>
                      <a:pPr>
                        <a:lnSpc>
                          <a:spcPct val="100000"/>
                        </a:lnSpc>
                      </a:pPr>
                      <a:endParaRPr lang="fr-FR" sz="2100" b="0" strike="noStrike" spc="-1">
                        <a:latin typeface="Arial"/>
                      </a:endParaRPr>
                    </a:p>
                    <a:p>
                      <a:pPr>
                        <a:lnSpc>
                          <a:spcPct val="100000"/>
                        </a:lnSpc>
                      </a:pPr>
                      <a:r>
                        <a:rPr lang="it-IT" sz="2100" b="0" strike="noStrike" spc="-1">
                          <a:solidFill>
                            <a:schemeClr val="dk1"/>
                          </a:solidFill>
                          <a:latin typeface="Calibri"/>
                        </a:rPr>
                        <a:t>Récit à la troisième personne</a:t>
                      </a:r>
                      <a:endParaRPr lang="fr-FR" sz="2100" b="0" strike="noStrike" spc="-1">
                        <a:latin typeface="Arial"/>
                      </a:endParaRPr>
                    </a:p>
                    <a:p>
                      <a:pPr>
                        <a:lnSpc>
                          <a:spcPct val="100000"/>
                        </a:lnSpc>
                      </a:pP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F0F0F0"/>
                    </a:solidFill>
                  </a:tcPr>
                </a:tc>
                <a:tc>
                  <a:txBody>
                    <a:bodyPr/>
                    <a:lstStyle/>
                    <a:p>
                      <a:pPr>
                        <a:lnSpc>
                          <a:spcPct val="100000"/>
                        </a:lnSpc>
                      </a:pPr>
                      <a:r>
                        <a:rPr lang="it-IT" sz="2100" b="0" strike="noStrike" spc="-1">
                          <a:solidFill>
                            <a:schemeClr val="dk1"/>
                          </a:solidFill>
                          <a:latin typeface="Calibri"/>
                        </a:rPr>
                        <a:t>narrateur implicite</a:t>
                      </a:r>
                      <a:endParaRPr lang="fr-FR" sz="2100" b="0" strike="noStrike" spc="-1">
                        <a:latin typeface="Arial"/>
                      </a:endParaRPr>
                    </a:p>
                    <a:p>
                      <a:pPr>
                        <a:lnSpc>
                          <a:spcPct val="100000"/>
                        </a:lnSpc>
                      </a:pPr>
                      <a:r>
                        <a:rPr lang="it-IT" sz="2100" b="0" strike="noStrike" spc="-1">
                          <a:solidFill>
                            <a:schemeClr val="dk1"/>
                          </a:solidFill>
                          <a:latin typeface="Calibri"/>
                        </a:rPr>
                        <a:t>(mais: focalisation interne)</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F0F0F0"/>
                    </a:solidFill>
                  </a:tcPr>
                </a:tc>
                <a:tc>
                  <a:txBody>
                    <a:bodyPr/>
                    <a:lstStyle/>
                    <a:p>
                      <a:pPr>
                        <a:lnSpc>
                          <a:spcPct val="100000"/>
                        </a:lnSpc>
                      </a:pPr>
                      <a:endParaRPr lang="fr-FR" sz="2100" b="0" strike="noStrike" spc="-1">
                        <a:latin typeface="Arial"/>
                      </a:endParaRPr>
                    </a:p>
                    <a:p>
                      <a:pPr>
                        <a:lnSpc>
                          <a:spcPct val="100000"/>
                        </a:lnSpc>
                      </a:pPr>
                      <a:r>
                        <a:rPr lang="it-IT" sz="2100" b="0" i="1" strike="noStrike" spc="-1">
                          <a:solidFill>
                            <a:schemeClr val="dk1"/>
                          </a:solidFill>
                          <a:latin typeface="Calibri"/>
                        </a:rPr>
                        <a:t>La princesse de Clèves</a:t>
                      </a:r>
                      <a:endParaRPr lang="fr-FR" sz="2100" b="0" strike="noStrike" spc="-1">
                        <a:latin typeface="Arial"/>
                      </a:endParaRPr>
                    </a:p>
                    <a:p>
                      <a:pPr>
                        <a:lnSpc>
                          <a:spcPct val="100000"/>
                        </a:lnSpc>
                      </a:pP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F0F0F0"/>
                    </a:solidFill>
                  </a:tcPr>
                </a:tc>
                <a:extLst>
                  <a:ext uri="{0D108BD9-81ED-4DB2-BD59-A6C34878D82A}">
                    <a16:rowId xmlns:a16="http://schemas.microsoft.com/office/drawing/2014/main" val="10002"/>
                  </a:ext>
                </a:extLst>
              </a:tr>
              <a:tr h="0">
                <a:tc vMerge="1">
                  <a:txBody>
                    <a:bodyPr/>
                    <a:lstStyle/>
                    <a:p>
                      <a:endParaRPr lang="it-IT"/>
                    </a:p>
                  </a:txBody>
                  <a:tcPr marL="90000" marR="90000">
                    <a:lnL>
                      <a:noFill/>
                    </a:lnL>
                    <a:lnR>
                      <a:noFill/>
                    </a:lnR>
                    <a:lnT>
                      <a:noFill/>
                    </a:lnT>
                    <a:lnB>
                      <a:noFill/>
                    </a:lnB>
                    <a:solidFill>
                      <a:srgbClr val="729FCF"/>
                    </a:solidFill>
                  </a:tcPr>
                </a:tc>
                <a:tc rowSpan="2">
                  <a:txBody>
                    <a:bodyPr/>
                    <a:lstStyle/>
                    <a:p>
                      <a:pPr>
                        <a:lnSpc>
                          <a:spcPct val="100000"/>
                        </a:lnSpc>
                      </a:pPr>
                      <a:r>
                        <a:rPr lang="it-IT" sz="2100" b="0" strike="noStrike" spc="-1">
                          <a:solidFill>
                            <a:schemeClr val="dk1"/>
                          </a:solidFill>
                          <a:latin typeface="Calibri"/>
                        </a:rPr>
                        <a:t>des Grieux</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tc rowSpan="2">
                  <a:txBody>
                    <a:bodyPr/>
                    <a:lstStyle/>
                    <a:p>
                      <a:pPr>
                        <a:lnSpc>
                          <a:spcPct val="100000"/>
                        </a:lnSpc>
                      </a:pPr>
                      <a:r>
                        <a:rPr lang="it-IT" sz="2100" b="0" i="1" strike="noStrike" spc="-1">
                          <a:solidFill>
                            <a:srgbClr val="000000"/>
                          </a:solidFill>
                          <a:latin typeface="Calibri"/>
                        </a:rPr>
                        <a:t>Manon Lescaut</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extLst>
                  <a:ext uri="{0D108BD9-81ED-4DB2-BD59-A6C34878D82A}">
                    <a16:rowId xmlns:a16="http://schemas.microsoft.com/office/drawing/2014/main" val="10003"/>
                  </a:ext>
                </a:extLst>
              </a:tr>
              <a:tr h="372960">
                <a:tc rowSpan="2">
                  <a:txBody>
                    <a:bodyPr/>
                    <a:lstStyle/>
                    <a:p>
                      <a:pPr>
                        <a:lnSpc>
                          <a:spcPct val="100000"/>
                        </a:lnSpc>
                        <a:tabLst>
                          <a:tab pos="0" algn="l"/>
                        </a:tabLst>
                      </a:pPr>
                      <a:r>
                        <a:rPr lang="it-IT" sz="2100" b="0" strike="noStrike" spc="-1">
                          <a:solidFill>
                            <a:schemeClr val="dk1"/>
                          </a:solidFill>
                          <a:latin typeface="Calibri"/>
                        </a:rPr>
                        <a:t>Récit à la première personne</a:t>
                      </a:r>
                      <a:endParaRPr lang="fr-FR" sz="2100" b="0" strike="noStrike" spc="-1">
                        <a:latin typeface="Arial"/>
                      </a:endParaRPr>
                    </a:p>
                    <a:p>
                      <a:pPr>
                        <a:lnSpc>
                          <a:spcPct val="100000"/>
                        </a:lnSpc>
                        <a:tabLst>
                          <a:tab pos="0" algn="l"/>
                        </a:tabLst>
                      </a:pP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F0F0F0"/>
                    </a:solidFill>
                  </a:tcPr>
                </a:tc>
                <a:tc vMerge="1">
                  <a:txBody>
                    <a:bodyPr/>
                    <a:lstStyle/>
                    <a:p>
                      <a:endParaRPr lang="it-IT"/>
                    </a:p>
                  </a:txBody>
                  <a:tcPr marL="90000" marR="90000">
                    <a:lnL>
                      <a:noFill/>
                    </a:lnL>
                    <a:lnR>
                      <a:noFill/>
                    </a:lnR>
                    <a:lnT>
                      <a:noFill/>
                    </a:lnT>
                    <a:lnB>
                      <a:noFill/>
                    </a:lnB>
                    <a:solidFill>
                      <a:srgbClr val="729FCF"/>
                    </a:solidFill>
                  </a:tcPr>
                </a:tc>
                <a:tc vMerge="1">
                  <a:txBody>
                    <a:bodyPr/>
                    <a:lstStyle/>
                    <a:p>
                      <a:endParaRPr lang="it-IT"/>
                    </a:p>
                  </a:txBody>
                  <a:tcPr marL="90000" marR="90000">
                    <a:lnL>
                      <a:noFill/>
                    </a:lnL>
                    <a:lnR>
                      <a:noFill/>
                    </a:lnR>
                    <a:lnT>
                      <a:noFill/>
                    </a:lnT>
                    <a:lnB>
                      <a:noFill/>
                    </a:lnB>
                    <a:solidFill>
                      <a:srgbClr val="729FCF"/>
                    </a:solidFill>
                  </a:tcPr>
                </a:tc>
                <a:extLst>
                  <a:ext uri="{0D108BD9-81ED-4DB2-BD59-A6C34878D82A}">
                    <a16:rowId xmlns:a16="http://schemas.microsoft.com/office/drawing/2014/main" val="10004"/>
                  </a:ext>
                </a:extLst>
              </a:tr>
              <a:tr h="479880">
                <a:tc vMerge="1">
                  <a:txBody>
                    <a:bodyPr/>
                    <a:lstStyle/>
                    <a:p>
                      <a:endParaRPr lang="it-IT"/>
                    </a:p>
                  </a:txBody>
                  <a:tcPr marL="90000" marR="90000">
                    <a:lnL>
                      <a:noFill/>
                    </a:lnL>
                    <a:lnR>
                      <a:noFill/>
                    </a:lnR>
                    <a:lnT>
                      <a:noFill/>
                    </a:lnT>
                    <a:lnB>
                      <a:noFill/>
                    </a:lnB>
                    <a:solidFill>
                      <a:srgbClr val="729FCF"/>
                    </a:solidFill>
                  </a:tcPr>
                </a:tc>
                <a:tc>
                  <a:txBody>
                    <a:bodyPr/>
                    <a:lstStyle/>
                    <a:p>
                      <a:pPr>
                        <a:lnSpc>
                          <a:spcPct val="100000"/>
                        </a:lnSpc>
                      </a:pPr>
                      <a:r>
                        <a:rPr lang="it-IT" sz="2100" b="0" strike="noStrike" spc="-1">
                          <a:solidFill>
                            <a:schemeClr val="dk1"/>
                          </a:solidFill>
                          <a:latin typeface="Calibri"/>
                        </a:rPr>
                        <a:t>le vieillard</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tc>
                  <a:txBody>
                    <a:bodyPr/>
                    <a:lstStyle/>
                    <a:p>
                      <a:pPr>
                        <a:lnSpc>
                          <a:spcPct val="100000"/>
                        </a:lnSpc>
                      </a:pPr>
                      <a:r>
                        <a:rPr lang="it-IT" sz="2100" b="0" i="1" strike="noStrike" spc="-1">
                          <a:solidFill>
                            <a:srgbClr val="000000"/>
                          </a:solidFill>
                          <a:latin typeface="Calibri"/>
                        </a:rPr>
                        <a:t>Paul et Virginie</a:t>
                      </a:r>
                      <a:endParaRPr lang="fr-FR" sz="2100" b="0" strike="noStrike" spc="-1">
                        <a:latin typeface="Arial"/>
                      </a:endParaRPr>
                    </a:p>
                  </a:txBody>
                  <a:tcPr marL="104400" marR="104400">
                    <a:lnL w="12240">
                      <a:solidFill>
                        <a:srgbClr val="FFFFFF"/>
                      </a:solidFill>
                    </a:lnL>
                    <a:lnR w="12240">
                      <a:solidFill>
                        <a:srgbClr val="FFFFFF"/>
                      </a:solidFill>
                    </a:lnR>
                    <a:lnT w="12240">
                      <a:solidFill>
                        <a:srgbClr val="FFFFFF"/>
                      </a:solidFill>
                    </a:lnT>
                    <a:lnB w="12240">
                      <a:solidFill>
                        <a:srgbClr val="FFFFFF"/>
                      </a:solidFill>
                    </a:lnB>
                    <a:solidFill>
                      <a:srgbClr val="E0E0E0"/>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Rousseau</a:t>
            </a:r>
            <a:r>
              <a:rPr sz="4400"/>
              <a:t/>
            </a:r>
            <a:br>
              <a:rPr sz="4400"/>
            </a:br>
            <a:r>
              <a:rPr lang="fr-FR" sz="4400" b="0" i="1" strike="noStrike" spc="-1">
                <a:solidFill>
                  <a:srgbClr val="000000"/>
                </a:solidFill>
                <a:latin typeface="Calibri Light"/>
              </a:rPr>
              <a:t>La nouvelle Hélo</a:t>
            </a:r>
            <a:r>
              <a:rPr lang="fr-FR" sz="4400" b="0" i="1" strike="noStrike" spc="-1">
                <a:solidFill>
                  <a:srgbClr val="202122"/>
                </a:solidFill>
                <a:latin typeface="Calibri Light"/>
                <a:ea typeface="Times New Roman"/>
              </a:rPr>
              <a:t>ï</a:t>
            </a:r>
            <a:r>
              <a:rPr lang="fr-FR" sz="4800" b="0" i="1" strike="noStrike" spc="-1">
                <a:solidFill>
                  <a:srgbClr val="000000"/>
                </a:solidFill>
                <a:latin typeface="Calibri Light"/>
                <a:ea typeface="Times New Roman"/>
              </a:rPr>
              <a:t>se</a:t>
            </a:r>
            <a:r>
              <a:rPr lang="fr-FR" sz="4400" b="0" strike="noStrike" spc="-1">
                <a:solidFill>
                  <a:srgbClr val="000000"/>
                </a:solidFill>
                <a:latin typeface="Calibri Light"/>
                <a:ea typeface="Times New Roman"/>
              </a:rPr>
              <a:t>, IV, 17</a:t>
            </a:r>
            <a:endParaRPr lang="fr-FR" sz="4400" b="0" strike="noStrike" spc="-1">
              <a:solidFill>
                <a:srgbClr val="000000"/>
              </a:solidFill>
              <a:latin typeface="Calibri"/>
            </a:endParaRPr>
          </a:p>
        </p:txBody>
      </p:sp>
      <p:sp>
        <p:nvSpPr>
          <p:cNvPr id="126" name="PlaceHolder 2"/>
          <p:cNvSpPr>
            <a:spLocks noGrp="1"/>
          </p:cNvSpPr>
          <p:nvPr>
            <p:ph/>
          </p:nvPr>
        </p:nvSpPr>
        <p:spPr>
          <a:xfrm>
            <a:off x="838080" y="1825560"/>
            <a:ext cx="10515240" cy="4350960"/>
          </a:xfrm>
          <a:prstGeom prst="rect">
            <a:avLst/>
          </a:prstGeom>
          <a:noFill/>
          <a:ln w="0">
            <a:noFill/>
          </a:ln>
        </p:spPr>
        <p:txBody>
          <a:bodyPr anchor="t">
            <a:noAutofit/>
          </a:bodyPr>
          <a:lstStyle/>
          <a:p>
            <a:pPr indent="0" algn="just">
              <a:lnSpc>
                <a:spcPct val="90000"/>
              </a:lnSpc>
              <a:spcBef>
                <a:spcPts val="1001"/>
              </a:spcBef>
              <a:buNone/>
            </a:pP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Mais se trouver auprès d’elle, mais la voir, la toucher, lui parler, l’aimer, l’adorer, et, presque en la possédant encore, la sentir perdue à jamais pour moi ; voilà ce qui me jetait dans des accès de fureur et de rage qui m’agitèrent par degrés jusqu’au désespoir. Bientôt je commençai de rouler dans mon esprit des projets funestes, et, dans un transport dont je frémis en y pensant, je fus violemment tenté de la précipiter avec moi dans les flots, et d’y finir dans ses bras ma vie et mes longs tourments. </a:t>
            </a: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Rousseau</a:t>
            </a:r>
            <a:r>
              <a:rPr sz="4400"/>
              <a:t/>
            </a:r>
            <a:br>
              <a:rPr sz="4400"/>
            </a:br>
            <a:r>
              <a:rPr lang="fr-FR" sz="4400" b="0" i="1" strike="noStrike" spc="-1">
                <a:solidFill>
                  <a:srgbClr val="000000"/>
                </a:solidFill>
                <a:latin typeface="Calibri Light"/>
              </a:rPr>
              <a:t>La nouvelle Hélo</a:t>
            </a:r>
            <a:r>
              <a:rPr lang="fr-FR" sz="4400" b="0" i="1" strike="noStrike" spc="-1">
                <a:solidFill>
                  <a:srgbClr val="202122"/>
                </a:solidFill>
                <a:latin typeface="Calibri Light"/>
                <a:ea typeface="Times New Roman"/>
              </a:rPr>
              <a:t>ï</a:t>
            </a:r>
            <a:r>
              <a:rPr lang="fr-FR" sz="4800" b="0" i="1" strike="noStrike" spc="-1">
                <a:solidFill>
                  <a:srgbClr val="000000"/>
                </a:solidFill>
                <a:latin typeface="Calibri Light"/>
                <a:ea typeface="Times New Roman"/>
              </a:rPr>
              <a:t>se</a:t>
            </a:r>
            <a:r>
              <a:rPr lang="fr-FR" sz="4400" b="0" strike="noStrike" spc="-1">
                <a:solidFill>
                  <a:srgbClr val="000000"/>
                </a:solidFill>
                <a:latin typeface="Calibri Light"/>
                <a:ea typeface="Times New Roman"/>
              </a:rPr>
              <a:t>, VI, 12</a:t>
            </a:r>
            <a:endParaRPr lang="fr-FR" sz="4400" b="0" strike="noStrike" spc="-1">
              <a:solidFill>
                <a:srgbClr val="000000"/>
              </a:solidFill>
              <a:latin typeface="Calibri"/>
            </a:endParaRPr>
          </a:p>
        </p:txBody>
      </p:sp>
      <p:sp>
        <p:nvSpPr>
          <p:cNvPr id="128" name="PlaceHolder 2"/>
          <p:cNvSpPr>
            <a:spLocks noGrp="1"/>
          </p:cNvSpPr>
          <p:nvPr>
            <p:ph/>
          </p:nvPr>
        </p:nvSpPr>
        <p:spPr>
          <a:xfrm>
            <a:off x="838080" y="1825560"/>
            <a:ext cx="10515240" cy="4350960"/>
          </a:xfrm>
          <a:prstGeom prst="rect">
            <a:avLst/>
          </a:prstGeom>
          <a:noFill/>
          <a:ln w="0">
            <a:noFill/>
          </a:ln>
        </p:spPr>
        <p:txBody>
          <a:bodyPr anchor="t">
            <a:normAutofit fontScale="90500" lnSpcReduction="20000"/>
          </a:bodyPr>
          <a:lstStyle/>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j’eus beau vouloir étouffer le premier sentiment qui m’a fait vivre, il s’est concentré dans mon cœur. Il s’y réveille au moment qu’il n’est plus à craindre ; il me soutient quand mes forces m’abandonnent ; il me ranime quand je me meurs. Mon ami, je fais cet aveu sans honte ; ce sentiment resté malgré moi fut involontaire ; il n’a rien coûté à mon innocence ; tout ce qui dépend de ma </a:t>
            </a:r>
            <a:r>
              <a:rPr lang="fr-FR" sz="2800" b="1" strike="noStrike" spc="-1">
                <a:solidFill>
                  <a:srgbClr val="202122"/>
                </a:solidFill>
                <a:latin typeface="Arial"/>
              </a:rPr>
              <a:t>volonté</a:t>
            </a:r>
            <a:r>
              <a:rPr lang="fr-FR" sz="2800" b="0" strike="noStrike" spc="-1">
                <a:solidFill>
                  <a:srgbClr val="202122"/>
                </a:solidFill>
                <a:latin typeface="Arial"/>
              </a:rPr>
              <a:t> fut pour mon </a:t>
            </a:r>
            <a:r>
              <a:rPr lang="fr-FR" sz="2800" b="1" strike="noStrike" spc="-1">
                <a:solidFill>
                  <a:srgbClr val="202122"/>
                </a:solidFill>
                <a:latin typeface="Arial"/>
              </a:rPr>
              <a:t>devoir</a:t>
            </a:r>
            <a:r>
              <a:rPr lang="fr-FR" sz="2800" b="0" strike="noStrike" spc="-1">
                <a:solidFill>
                  <a:srgbClr val="202122"/>
                </a:solidFill>
                <a:latin typeface="Arial"/>
              </a:rPr>
              <a:t> : si le </a:t>
            </a:r>
            <a:r>
              <a:rPr lang="fr-FR" sz="2800" b="1" strike="noStrike" spc="-1">
                <a:solidFill>
                  <a:srgbClr val="202122"/>
                </a:solidFill>
                <a:latin typeface="Arial"/>
              </a:rPr>
              <a:t>cœur</a:t>
            </a:r>
            <a:r>
              <a:rPr lang="fr-FR" sz="2800" b="0" strike="noStrike" spc="-1">
                <a:solidFill>
                  <a:srgbClr val="202122"/>
                </a:solidFill>
                <a:latin typeface="Arial"/>
              </a:rPr>
              <a:t> qui n’en dépend pas fut pour vous, ce fut mon tourment et non pas mon crime. J’ai fait ce que j’ai dû faire ; la </a:t>
            </a:r>
            <a:r>
              <a:rPr lang="fr-FR" sz="2800" b="1" strike="noStrike" spc="-1">
                <a:solidFill>
                  <a:srgbClr val="202122"/>
                </a:solidFill>
                <a:latin typeface="Arial"/>
              </a:rPr>
              <a:t>vertu</a:t>
            </a:r>
            <a:r>
              <a:rPr lang="fr-FR" sz="2800" b="0" strike="noStrike" spc="-1">
                <a:solidFill>
                  <a:srgbClr val="202122"/>
                </a:solidFill>
                <a:latin typeface="Arial"/>
              </a:rPr>
              <a:t> me reste sans tache, et l’</a:t>
            </a:r>
            <a:r>
              <a:rPr lang="fr-FR" sz="2800" b="1" strike="noStrike" spc="-1">
                <a:solidFill>
                  <a:srgbClr val="202122"/>
                </a:solidFill>
                <a:latin typeface="Arial"/>
              </a:rPr>
              <a:t>amour</a:t>
            </a:r>
            <a:r>
              <a:rPr lang="fr-FR" sz="2800" b="0" strike="noStrike" spc="-1">
                <a:solidFill>
                  <a:srgbClr val="202122"/>
                </a:solidFill>
                <a:latin typeface="Arial"/>
              </a:rPr>
              <a:t> m’est resté sans remords.</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La vertu qui nous sépara sur la terre nous unira dans le séjour éternel. Je meurs dans cette douce attente : trop heureuse d’acheter au prix de ma vie le droit de t’aimer toujours sans crime, et de te le dire encore une fois !</a:t>
            </a:r>
            <a:r>
              <a:rPr sz="2800"/>
              <a:t/>
            </a:r>
            <a:br>
              <a:rPr sz="2800"/>
            </a:br>
            <a:r>
              <a:rPr lang="fr-FR" sz="2800" b="0" strike="noStrike" spc="-1">
                <a:solidFill>
                  <a:srgbClr val="000000"/>
                </a:solidFill>
                <a:latin typeface="Calibri"/>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Bernardin de Saint-Pierre</a:t>
            </a:r>
            <a:r>
              <a:rPr sz="4400"/>
              <a:t/>
            </a:r>
            <a:br>
              <a:rPr sz="4400"/>
            </a:br>
            <a:r>
              <a:rPr lang="fr-FR" sz="4400" b="0" i="1" strike="noStrike" spc="-1">
                <a:solidFill>
                  <a:srgbClr val="000000"/>
                </a:solidFill>
                <a:latin typeface="Calibri Light"/>
              </a:rPr>
              <a:t>Paul et Virginie</a:t>
            </a:r>
            <a:endParaRPr lang="fr-FR" sz="4400" b="0" strike="noStrike" spc="-1">
              <a:solidFill>
                <a:srgbClr val="000000"/>
              </a:solidFill>
              <a:latin typeface="Calibri"/>
            </a:endParaRPr>
          </a:p>
        </p:txBody>
      </p:sp>
      <p:sp>
        <p:nvSpPr>
          <p:cNvPr id="140" name="PlaceHolder 2"/>
          <p:cNvSpPr>
            <a:spLocks noGrp="1"/>
          </p:cNvSpPr>
          <p:nvPr>
            <p:ph idx="4294967295"/>
          </p:nvPr>
        </p:nvSpPr>
        <p:spPr>
          <a:xfrm>
            <a:off x="838080" y="1825560"/>
            <a:ext cx="10515240" cy="4350960"/>
          </a:xfrm>
          <a:prstGeom prst="rect">
            <a:avLst/>
          </a:prstGeom>
          <a:noFill/>
          <a:ln w="0">
            <a:noFill/>
          </a:ln>
        </p:spPr>
        <p:txBody>
          <a:bodyPr anchor="t">
            <a:normAutofit fontScale="95000" lnSpcReduction="10000"/>
          </a:bodyPr>
          <a:lstStyle/>
          <a:p>
            <a:pPr marL="228600" indent="-228600">
              <a:lnSpc>
                <a:spcPct val="90000"/>
              </a:lnSpc>
              <a:spcBef>
                <a:spcPts val="1001"/>
              </a:spcBef>
              <a:buClr>
                <a:srgbClr val="000000"/>
              </a:buClr>
              <a:buFont typeface="Arial"/>
              <a:buChar char="•"/>
            </a:pPr>
            <a:r>
              <a:rPr lang="fr-FR" sz="2800" b="0" strike="noStrike" spc="-1">
                <a:solidFill>
                  <a:srgbClr val="000000"/>
                </a:solidFill>
                <a:latin typeface="Calibri"/>
              </a:rPr>
              <a:t>Notre bonheur consiste à vivre suivant la nature et la vertu (Avant-propos).</a:t>
            </a: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Elles prenaient plaisir à mettre [leurs enfants] ensemble dans le même bain, et à les coucher dans le même berceau. Souvent elles les changeaient de lait. « Mon amie, disait madame de la Tour, chacune de nous aura deux enfants, et chacun de nos enfants aura deux mères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Je n’arrivais point de fois ici que je ne les visse tous deux tout nus, suivant la coutume du pays, pouvant à peine marcher, se tenant ensemble par les mains et sous les bras, comme on représente la constellation des gémeaux. </a:t>
            </a:r>
            <a:endParaRPr lang="fr-FR" sz="2800" b="0" strike="noStrike" spc="-1">
              <a:solidFill>
                <a:srgbClr val="000000"/>
              </a:solidFill>
              <a:latin typeface="Calibri"/>
            </a:endParaRPr>
          </a:p>
        </p:txBody>
      </p:sp>
    </p:spTree>
    <p:extLst>
      <p:ext uri="{BB962C8B-B14F-4D97-AF65-F5344CB8AC3E}">
        <p14:creationId xmlns:p14="http://schemas.microsoft.com/office/powerpoint/2010/main" val="3120819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Bernardin de Saint-Pierre</a:t>
            </a:r>
            <a:r>
              <a:rPr sz="4400"/>
              <a:t/>
            </a:r>
            <a:br>
              <a:rPr sz="4400"/>
            </a:br>
            <a:r>
              <a:rPr lang="fr-FR" sz="4400" b="0" i="1" strike="noStrike" spc="-1">
                <a:solidFill>
                  <a:srgbClr val="000000"/>
                </a:solidFill>
                <a:latin typeface="Calibri Light"/>
              </a:rPr>
              <a:t>Paul et Virginie</a:t>
            </a:r>
            <a:endParaRPr lang="fr-FR" sz="4400" b="0" strike="noStrike" spc="-1">
              <a:solidFill>
                <a:srgbClr val="000000"/>
              </a:solidFill>
              <a:latin typeface="Calibri"/>
            </a:endParaRPr>
          </a:p>
        </p:txBody>
      </p:sp>
      <p:sp>
        <p:nvSpPr>
          <p:cNvPr id="142" name="PlaceHolder 2"/>
          <p:cNvSpPr>
            <a:spLocks noGrp="1"/>
          </p:cNvSpPr>
          <p:nvPr>
            <p:ph idx="4294967295"/>
          </p:nvPr>
        </p:nvSpPr>
        <p:spPr>
          <a:xfrm>
            <a:off x="838080" y="1825560"/>
            <a:ext cx="10515240" cy="4350960"/>
          </a:xfrm>
          <a:prstGeom prst="rect">
            <a:avLst/>
          </a:prstGeom>
          <a:noFill/>
          <a:ln w="0">
            <a:noFill/>
          </a:ln>
        </p:spPr>
        <p:txBody>
          <a:bodyPr anchor="t">
            <a:normAutofit fontScale="87500" lnSpcReduction="20000"/>
          </a:bodyPr>
          <a:lstStyle/>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tels dans le jardin d’</a:t>
            </a:r>
            <a:r>
              <a:rPr lang="fr-FR" sz="2800" b="1" strike="noStrike" spc="-1">
                <a:solidFill>
                  <a:srgbClr val="202122"/>
                </a:solidFill>
                <a:latin typeface="Arial"/>
              </a:rPr>
              <a:t>Éden</a:t>
            </a:r>
            <a:r>
              <a:rPr lang="fr-FR" sz="2800" b="0" strike="noStrike" spc="-1">
                <a:solidFill>
                  <a:srgbClr val="202122"/>
                </a:solidFill>
                <a:latin typeface="Arial"/>
              </a:rPr>
              <a:t> parurent nos premiers parents, lorsque sortant des mains de Dieu, ils se virent, s’approchèrent, et conversèrent d’abord comme </a:t>
            </a:r>
            <a:r>
              <a:rPr lang="fr-FR" sz="2800" b="1" strike="noStrike" spc="-1">
                <a:solidFill>
                  <a:srgbClr val="202122"/>
                </a:solidFill>
                <a:latin typeface="Arial"/>
              </a:rPr>
              <a:t>frere</a:t>
            </a:r>
            <a:r>
              <a:rPr lang="fr-FR" sz="2800" b="0" strike="noStrike" spc="-1">
                <a:solidFill>
                  <a:srgbClr val="202122"/>
                </a:solidFill>
                <a:latin typeface="Arial"/>
              </a:rPr>
              <a:t> et comme </a:t>
            </a:r>
            <a:r>
              <a:rPr lang="fr-FR" sz="2800" b="1" strike="noStrike" spc="-1">
                <a:solidFill>
                  <a:srgbClr val="202122"/>
                </a:solidFill>
                <a:latin typeface="Arial"/>
              </a:rPr>
              <a:t>sœur</a:t>
            </a:r>
            <a:r>
              <a:rPr lang="fr-FR" sz="2800" b="0" strike="noStrike" spc="-1">
                <a:solidFill>
                  <a:srgbClr val="202122"/>
                </a:solidFill>
                <a:latin typeface="Arial"/>
              </a:rPr>
              <a:t>. Virginie, douce, modeste, confiante comme Ève ; et Paul, semblable à Adam, ayant la taille d’un homme avec la simplicité d’un enfant.</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Cependant depuis quelque temps Virginie se sentait agitée d’</a:t>
            </a:r>
            <a:r>
              <a:rPr lang="fr-FR" sz="2800" b="1" strike="noStrike" spc="-1">
                <a:solidFill>
                  <a:srgbClr val="202122"/>
                </a:solidFill>
                <a:latin typeface="Arial"/>
              </a:rPr>
              <a:t>un mal inconnu</a:t>
            </a:r>
            <a:r>
              <a:rPr lang="fr-FR" sz="2800" b="0" strike="noStrike" spc="-1">
                <a:solidFill>
                  <a:srgbClr val="202122"/>
                </a:solidFill>
                <a:latin typeface="Arial"/>
              </a:rPr>
              <a:t>. Ses beaux yeux bleus se marbraient de noir ; son teint jaunissait ; une langueur universelle abattait son corps.</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 l’herbe était brûlée ; des exhalaisons chaudes sortaient du flanc des montagnes, et la plupart de leurs ruisseaux étaient desséchés.</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Bientôt des </a:t>
            </a:r>
            <a:r>
              <a:rPr lang="fr-FR" sz="2800" b="1" strike="noStrike" spc="-1">
                <a:solidFill>
                  <a:srgbClr val="202122"/>
                </a:solidFill>
                <a:latin typeface="Arial"/>
              </a:rPr>
              <a:t>tonnerres</a:t>
            </a:r>
            <a:r>
              <a:rPr lang="fr-FR" sz="2800" b="0" strike="noStrike" spc="-1">
                <a:solidFill>
                  <a:srgbClr val="202122"/>
                </a:solidFill>
                <a:latin typeface="Arial"/>
              </a:rPr>
              <a:t> affreux firent retentir de leurs éclats les bois, les plaines et les vallons ; des </a:t>
            </a:r>
            <a:r>
              <a:rPr lang="fr-FR" sz="2800" b="1" strike="noStrike" spc="-1">
                <a:solidFill>
                  <a:srgbClr val="202122"/>
                </a:solidFill>
                <a:latin typeface="Arial"/>
              </a:rPr>
              <a:t>pluies</a:t>
            </a:r>
            <a:r>
              <a:rPr lang="fr-FR" sz="2800" b="0" strike="noStrike" spc="-1">
                <a:solidFill>
                  <a:srgbClr val="202122"/>
                </a:solidFill>
                <a:latin typeface="Arial"/>
              </a:rPr>
              <a:t> épouvantables, semblables à des </a:t>
            </a:r>
            <a:r>
              <a:rPr lang="fr-FR" sz="2800" b="1" strike="noStrike" spc="-1">
                <a:solidFill>
                  <a:srgbClr val="202122"/>
                </a:solidFill>
                <a:latin typeface="Arial"/>
              </a:rPr>
              <a:t>cataractes</a:t>
            </a:r>
            <a:r>
              <a:rPr lang="fr-FR" sz="2800" b="0" strike="noStrike" spc="-1">
                <a:solidFill>
                  <a:srgbClr val="202122"/>
                </a:solidFill>
                <a:latin typeface="Arial"/>
              </a:rPr>
              <a:t>, tombèrent du ciel.</a:t>
            </a: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p:txBody>
      </p:sp>
    </p:spTree>
    <p:extLst>
      <p:ext uri="{BB962C8B-B14F-4D97-AF65-F5344CB8AC3E}">
        <p14:creationId xmlns:p14="http://schemas.microsoft.com/office/powerpoint/2010/main" val="2251699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Bernardin de Saint-Pierre</a:t>
            </a:r>
            <a:r>
              <a:rPr sz="4400"/>
              <a:t/>
            </a:r>
            <a:br>
              <a:rPr sz="4400"/>
            </a:br>
            <a:r>
              <a:rPr lang="fr-FR" sz="4400" b="0" i="1" strike="noStrike" spc="-1">
                <a:solidFill>
                  <a:srgbClr val="000000"/>
                </a:solidFill>
                <a:latin typeface="Calibri Light"/>
              </a:rPr>
              <a:t>Paul et Virginie</a:t>
            </a:r>
            <a:endParaRPr lang="fr-FR" sz="4400" b="0" strike="noStrike" spc="-1">
              <a:solidFill>
                <a:srgbClr val="000000"/>
              </a:solidFill>
              <a:latin typeface="Calibri"/>
            </a:endParaRPr>
          </a:p>
        </p:txBody>
      </p:sp>
      <p:sp>
        <p:nvSpPr>
          <p:cNvPr id="144" name="PlaceHolder 2"/>
          <p:cNvSpPr>
            <a:spLocks noGrp="1"/>
          </p:cNvSpPr>
          <p:nvPr>
            <p:ph idx="4294967295"/>
          </p:nvPr>
        </p:nvSpPr>
        <p:spPr>
          <a:xfrm>
            <a:off x="838080" y="1825560"/>
            <a:ext cx="10515240" cy="4350960"/>
          </a:xfrm>
          <a:prstGeom prst="rect">
            <a:avLst/>
          </a:prstGeom>
          <a:noFill/>
          <a:ln w="0">
            <a:noFill/>
          </a:ln>
        </p:spPr>
        <p:txBody>
          <a:bodyPr anchor="t">
            <a:normAutofit fontScale="89500" lnSpcReduction="20000"/>
          </a:bodyPr>
          <a:lstStyle/>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Aussi aucun livre ne lui [à Paul] fit autant de plaisir que le </a:t>
            </a:r>
            <a:r>
              <a:rPr lang="fr-FR" sz="2800" b="0" i="1" strike="noStrike" spc="-1">
                <a:solidFill>
                  <a:srgbClr val="202122"/>
                </a:solidFill>
                <a:latin typeface="Arial"/>
              </a:rPr>
              <a:t>Télémaque</a:t>
            </a:r>
            <a:r>
              <a:rPr lang="fr-FR" sz="2800" b="0" strike="noStrike" spc="-1">
                <a:solidFill>
                  <a:srgbClr val="202122"/>
                </a:solidFill>
                <a:latin typeface="Arial"/>
              </a:rPr>
              <a:t>, par ses tableaux de la vie champêtre et des passions naturelles au cœur humain.</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D’un autre côté il fut tout bouleversé par la lecture de </a:t>
            </a:r>
            <a:r>
              <a:rPr lang="fr-FR" sz="2800" b="1" strike="noStrike" spc="-1">
                <a:solidFill>
                  <a:srgbClr val="202122"/>
                </a:solidFill>
                <a:latin typeface="Arial"/>
              </a:rPr>
              <a:t>nos romans à la mode</a:t>
            </a:r>
            <a:r>
              <a:rPr lang="fr-FR" sz="2800" b="0" strike="noStrike" spc="-1">
                <a:solidFill>
                  <a:srgbClr val="202122"/>
                </a:solidFill>
                <a:latin typeface="Arial"/>
              </a:rPr>
              <a:t>, pleins de mœurs et de maximes licencieuses ; et quand il sut que ces romans renfermaient une peinture véritable des sociétés de l’Europe, il craignit, non sans quelque apparence de raison, que Virginie ne vînt à s’y </a:t>
            </a:r>
            <a:r>
              <a:rPr lang="fr-FR" sz="2800" b="1" strike="noStrike" spc="-1">
                <a:solidFill>
                  <a:srgbClr val="202122"/>
                </a:solidFill>
                <a:latin typeface="Arial"/>
              </a:rPr>
              <a:t>corrompre</a:t>
            </a:r>
            <a:r>
              <a:rPr lang="fr-FR" sz="2800" b="0" strike="noStrike" spc="-1">
                <a:solidFill>
                  <a:srgbClr val="202122"/>
                </a:solidFill>
                <a:latin typeface="Arial"/>
              </a:rPr>
              <a:t> et à l’oublier.</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[Lettre de Virginie à sa mère] Mes femmes de chambre, ou plutôt celles de ma grand’tante […], me disent […] : Mademoiselle, souvenez-vous que vous êtes Française, et que vous devez oublier le pays des sauvages. Ah ! je m’oublierais plutôt moi-même que d’oublier le lieu où je suis née, et où vous vivez ! C’est ce pays-ci qui est pour moi </a:t>
            </a:r>
            <a:r>
              <a:rPr lang="fr-FR" sz="2800" b="1" strike="noStrike" spc="-1">
                <a:solidFill>
                  <a:srgbClr val="202122"/>
                </a:solidFill>
                <a:latin typeface="Arial"/>
              </a:rPr>
              <a:t>un pays de sauvages</a:t>
            </a:r>
            <a:r>
              <a:rPr lang="fr-FR" sz="2800" b="0" strike="noStrike" spc="-1">
                <a:solidFill>
                  <a:srgbClr val="202122"/>
                </a:solidFill>
                <a:latin typeface="Arial"/>
              </a:rPr>
              <a:t>.</a:t>
            </a:r>
            <a:endParaRPr lang="fr-FR" sz="2800" b="0" strike="noStrike" spc="-1">
              <a:solidFill>
                <a:srgbClr val="000000"/>
              </a:solidFill>
              <a:latin typeface="Calibri"/>
            </a:endParaRPr>
          </a:p>
        </p:txBody>
      </p:sp>
    </p:spTree>
    <p:extLst>
      <p:ext uri="{BB962C8B-B14F-4D97-AF65-F5344CB8AC3E}">
        <p14:creationId xmlns:p14="http://schemas.microsoft.com/office/powerpoint/2010/main" val="1966163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Bernardin de Saint-Pierre</a:t>
            </a:r>
            <a:r>
              <a:rPr sz="4400"/>
              <a:t/>
            </a:r>
            <a:br>
              <a:rPr sz="4400"/>
            </a:br>
            <a:r>
              <a:rPr lang="fr-FR" sz="4400" b="0" i="1" strike="noStrike" spc="-1">
                <a:solidFill>
                  <a:srgbClr val="000000"/>
                </a:solidFill>
                <a:latin typeface="Calibri Light"/>
              </a:rPr>
              <a:t>Paul et Virginie</a:t>
            </a:r>
            <a:endParaRPr lang="fr-FR" sz="4400" b="0" strike="noStrike" spc="-1">
              <a:solidFill>
                <a:srgbClr val="000000"/>
              </a:solidFill>
              <a:latin typeface="Calibri"/>
            </a:endParaRPr>
          </a:p>
        </p:txBody>
      </p:sp>
      <p:sp>
        <p:nvSpPr>
          <p:cNvPr id="146" name="PlaceHolder 2"/>
          <p:cNvSpPr>
            <a:spLocks noGrp="1"/>
          </p:cNvSpPr>
          <p:nvPr>
            <p:ph idx="4294967295"/>
          </p:nvPr>
        </p:nvSpPr>
        <p:spPr>
          <a:xfrm>
            <a:off x="838080" y="1825560"/>
            <a:ext cx="10515240" cy="4350960"/>
          </a:xfrm>
          <a:prstGeom prst="rect">
            <a:avLst/>
          </a:prstGeom>
          <a:noFill/>
          <a:ln w="0">
            <a:noFill/>
          </a:ln>
        </p:spPr>
        <p:txBody>
          <a:bodyPr anchor="t">
            <a:normAutofit fontScale="96000"/>
          </a:bodyPr>
          <a:lstStyle/>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Tout homme qui a eu beaucoup à se plaindre des hommes cherche la </a:t>
            </a:r>
            <a:r>
              <a:rPr lang="fr-FR" sz="2800" b="1" strike="noStrike" spc="-1">
                <a:solidFill>
                  <a:srgbClr val="202122"/>
                </a:solidFill>
                <a:latin typeface="Arial"/>
              </a:rPr>
              <a:t>solitude</a:t>
            </a:r>
            <a:r>
              <a:rPr lang="fr-FR" sz="2800" b="0" strike="noStrike" spc="-1">
                <a:solidFill>
                  <a:srgbClr val="202122"/>
                </a:solidFill>
                <a:latin typeface="Arial"/>
              </a:rPr>
              <a:t> […]. La solitude ramène en partie l’homme au </a:t>
            </a:r>
            <a:r>
              <a:rPr lang="fr-FR" sz="2800" b="1" strike="noStrike" spc="-1">
                <a:solidFill>
                  <a:srgbClr val="202122"/>
                </a:solidFill>
                <a:latin typeface="Arial"/>
              </a:rPr>
              <a:t>bonheur naturel</a:t>
            </a:r>
            <a:r>
              <a:rPr lang="fr-FR" sz="2800" b="0" strike="noStrike" spc="-1">
                <a:solidFill>
                  <a:srgbClr val="202122"/>
                </a:solidFill>
                <a:latin typeface="Arial"/>
              </a:rPr>
              <a:t>, en éloignant de lui le </a:t>
            </a:r>
            <a:r>
              <a:rPr lang="fr-FR" sz="2800" b="1" strike="noStrike" spc="-1">
                <a:solidFill>
                  <a:srgbClr val="202122"/>
                </a:solidFill>
                <a:latin typeface="Arial"/>
              </a:rPr>
              <a:t>malheur social</a:t>
            </a:r>
            <a:r>
              <a:rPr lang="fr-FR" sz="2800" b="0" strike="noStrike" spc="-1">
                <a:solidFill>
                  <a:srgbClr val="202122"/>
                </a:solidFill>
                <a:latin typeface="Arial"/>
              </a:rPr>
              <a:t>. Au milieu de nos sociétés, divisées par tant de </a:t>
            </a:r>
            <a:r>
              <a:rPr lang="fr-FR" sz="2800" b="1" strike="noStrike" spc="-1">
                <a:solidFill>
                  <a:srgbClr val="202122"/>
                </a:solidFill>
                <a:latin typeface="Arial"/>
              </a:rPr>
              <a:t>préjugés</a:t>
            </a:r>
            <a:r>
              <a:rPr lang="fr-FR" sz="2800" b="0" strike="noStrike" spc="-1">
                <a:solidFill>
                  <a:srgbClr val="202122"/>
                </a:solidFill>
                <a:latin typeface="Arial"/>
              </a:rPr>
              <a:t>, l’</a:t>
            </a:r>
            <a:r>
              <a:rPr lang="fr-FR" sz="1800" b="0" strike="noStrike" spc="-1">
                <a:solidFill>
                  <a:srgbClr val="202122"/>
                </a:solidFill>
                <a:latin typeface="Arial"/>
                <a:ea typeface="Times New Roman"/>
              </a:rPr>
              <a:t> </a:t>
            </a:r>
            <a:r>
              <a:rPr lang="fr-FR" sz="2800" b="0" strike="noStrike" spc="-1">
                <a:solidFill>
                  <a:srgbClr val="202122"/>
                </a:solidFill>
                <a:latin typeface="Arial"/>
                <a:ea typeface="Times New Roman"/>
              </a:rPr>
              <a:t>âme est dans une agitation continuelle ; elle roule sans cesse en elle-même mille opinions turbulentes et contradictoires dont les membres d’une société ambitieuse et misérable cherchent à se subjuguer les uns les autres. Mais dans la solitude elle dépose ces </a:t>
            </a:r>
            <a:r>
              <a:rPr lang="fr-FR" sz="2800" b="1" strike="noStrike" spc="-1">
                <a:solidFill>
                  <a:srgbClr val="202122"/>
                </a:solidFill>
                <a:latin typeface="Arial"/>
                <a:ea typeface="Times New Roman"/>
              </a:rPr>
              <a:t>illusions étrangères</a:t>
            </a:r>
            <a:r>
              <a:rPr lang="fr-FR" sz="2800" b="0" strike="noStrike" spc="-1">
                <a:solidFill>
                  <a:srgbClr val="202122"/>
                </a:solidFill>
                <a:latin typeface="Arial"/>
                <a:ea typeface="Times New Roman"/>
              </a:rPr>
              <a:t> qui la troublent ; elle reprend le sentiment simple d’elle-même, de la nature et de son auteur […]. La solitude rétablit aussi bien les </a:t>
            </a:r>
            <a:r>
              <a:rPr lang="fr-FR" sz="2800" b="1" strike="noStrike" spc="-1">
                <a:solidFill>
                  <a:srgbClr val="202122"/>
                </a:solidFill>
                <a:latin typeface="Arial"/>
                <a:ea typeface="Times New Roman"/>
              </a:rPr>
              <a:t>harmonies</a:t>
            </a:r>
            <a:r>
              <a:rPr lang="fr-FR" sz="2800" b="0" strike="noStrike" spc="-1">
                <a:solidFill>
                  <a:srgbClr val="202122"/>
                </a:solidFill>
                <a:latin typeface="Arial"/>
                <a:ea typeface="Times New Roman"/>
              </a:rPr>
              <a:t> du </a:t>
            </a:r>
            <a:r>
              <a:rPr lang="fr-FR" sz="2800" b="1" strike="noStrike" spc="-1">
                <a:solidFill>
                  <a:srgbClr val="202122"/>
                </a:solidFill>
                <a:latin typeface="Arial"/>
                <a:ea typeface="Times New Roman"/>
              </a:rPr>
              <a:t>corps</a:t>
            </a:r>
            <a:r>
              <a:rPr lang="fr-FR" sz="2800" b="0" strike="noStrike" spc="-1">
                <a:solidFill>
                  <a:srgbClr val="202122"/>
                </a:solidFill>
                <a:latin typeface="Arial"/>
                <a:ea typeface="Times New Roman"/>
              </a:rPr>
              <a:t> que celles de l’</a:t>
            </a:r>
            <a:r>
              <a:rPr lang="fr-FR" sz="1800" b="0" strike="noStrike" spc="-1">
                <a:solidFill>
                  <a:srgbClr val="202122"/>
                </a:solidFill>
                <a:latin typeface="Arial"/>
                <a:ea typeface="Times New Roman"/>
              </a:rPr>
              <a:t> </a:t>
            </a:r>
            <a:r>
              <a:rPr lang="fr-FR" sz="2800" b="1" strike="noStrike" spc="-1">
                <a:solidFill>
                  <a:srgbClr val="202122"/>
                </a:solidFill>
                <a:latin typeface="Arial"/>
                <a:ea typeface="Times New Roman"/>
              </a:rPr>
              <a:t>âme</a:t>
            </a:r>
            <a:r>
              <a:rPr lang="fr-FR" sz="2800" b="0" strike="noStrike" spc="-1">
                <a:solidFill>
                  <a:srgbClr val="202122"/>
                </a:solidFill>
                <a:latin typeface="Arial"/>
                <a:ea typeface="Times New Roman"/>
              </a:rPr>
              <a:t>.   </a:t>
            </a:r>
            <a:endParaRPr lang="fr-FR" sz="2800" b="0" strike="noStrike" spc="-1">
              <a:solidFill>
                <a:srgbClr val="000000"/>
              </a:solidFill>
              <a:latin typeface="Calibri"/>
            </a:endParaRPr>
          </a:p>
        </p:txBody>
      </p:sp>
    </p:spTree>
    <p:extLst>
      <p:ext uri="{BB962C8B-B14F-4D97-AF65-F5344CB8AC3E}">
        <p14:creationId xmlns:p14="http://schemas.microsoft.com/office/powerpoint/2010/main" val="1661490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Bernardin de Saint-Pierre</a:t>
            </a:r>
            <a:r>
              <a:rPr sz="4400"/>
              <a:t/>
            </a:r>
            <a:br>
              <a:rPr sz="4400"/>
            </a:br>
            <a:r>
              <a:rPr lang="fr-FR" sz="4400" b="0" i="1" strike="noStrike" spc="-1">
                <a:solidFill>
                  <a:srgbClr val="000000"/>
                </a:solidFill>
                <a:latin typeface="Calibri Light"/>
              </a:rPr>
              <a:t>Paul et Virginie</a:t>
            </a:r>
            <a:endParaRPr lang="fr-FR" sz="4400" b="0" strike="noStrike" spc="-1">
              <a:solidFill>
                <a:srgbClr val="000000"/>
              </a:solidFill>
              <a:latin typeface="Calibri"/>
            </a:endParaRPr>
          </a:p>
        </p:txBody>
      </p:sp>
      <p:sp>
        <p:nvSpPr>
          <p:cNvPr id="148" name="PlaceHolder 2"/>
          <p:cNvSpPr>
            <a:spLocks noGrp="1"/>
          </p:cNvSpPr>
          <p:nvPr>
            <p:ph idx="4294967295"/>
          </p:nvPr>
        </p:nvSpPr>
        <p:spPr>
          <a:xfrm>
            <a:off x="838080" y="1825560"/>
            <a:ext cx="10515240" cy="4350960"/>
          </a:xfrm>
          <a:prstGeom prst="rect">
            <a:avLst/>
          </a:prstGeom>
          <a:noFill/>
          <a:ln w="0">
            <a:noFill/>
          </a:ln>
        </p:spPr>
        <p:txBody>
          <a:bodyPr anchor="t">
            <a:noAutofit/>
          </a:bodyPr>
          <a:lstStyle/>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[Le matelot, tout </a:t>
            </a:r>
            <a:r>
              <a:rPr lang="fr-FR" sz="2800" b="1" strike="noStrike" spc="-1">
                <a:solidFill>
                  <a:srgbClr val="202122"/>
                </a:solidFill>
                <a:latin typeface="Arial"/>
              </a:rPr>
              <a:t>nu</a:t>
            </a:r>
            <a:r>
              <a:rPr lang="fr-FR" sz="2800" b="0" strike="noStrike" spc="-1">
                <a:solidFill>
                  <a:srgbClr val="202122"/>
                </a:solidFill>
                <a:latin typeface="Arial"/>
              </a:rPr>
              <a:t> et nerveux comme </a:t>
            </a:r>
            <a:r>
              <a:rPr lang="fr-FR" sz="2800" b="1" strike="noStrike" spc="-1">
                <a:solidFill>
                  <a:srgbClr val="202122"/>
                </a:solidFill>
                <a:latin typeface="Arial"/>
              </a:rPr>
              <a:t>Hercule</a:t>
            </a:r>
            <a:r>
              <a:rPr lang="fr-FR" sz="2800" b="0" strike="noStrike" spc="-1">
                <a:solidFill>
                  <a:srgbClr val="202122"/>
                </a:solidFill>
                <a:latin typeface="Arial"/>
              </a:rPr>
              <a:t>] s’approcha de Virginie avec </a:t>
            </a:r>
            <a:r>
              <a:rPr lang="fr-FR" sz="2800" b="1" strike="noStrike" spc="-1">
                <a:solidFill>
                  <a:srgbClr val="202122"/>
                </a:solidFill>
                <a:latin typeface="Arial"/>
              </a:rPr>
              <a:t>respect</a:t>
            </a:r>
            <a:r>
              <a:rPr lang="fr-FR" sz="2800" b="0" strike="noStrike" spc="-1">
                <a:solidFill>
                  <a:srgbClr val="202122"/>
                </a:solidFill>
                <a:latin typeface="Arial"/>
              </a:rPr>
              <a:t> : nous le vîmes se jeter à ses genoux, et s’efforcer même de lui ôter ses habits ; mais elle, le repoussant avec </a:t>
            </a:r>
            <a:r>
              <a:rPr lang="fr-FR" sz="2800" b="1" strike="noStrike" spc="-1">
                <a:solidFill>
                  <a:srgbClr val="202122"/>
                </a:solidFill>
                <a:latin typeface="Arial"/>
              </a:rPr>
              <a:t>dignité</a:t>
            </a:r>
            <a:r>
              <a:rPr lang="fr-FR" sz="2800" b="0" strike="noStrike" spc="-1">
                <a:solidFill>
                  <a:srgbClr val="202122"/>
                </a:solidFill>
                <a:latin typeface="Arial"/>
              </a:rPr>
              <a:t>, détourna de lui sa vue.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Virginie, voyant la mort inévitable, posa une main sur ses habits, l’autre sur son cœur, et levant en haut des yeux sereins, parut un ange qui prend son vol vers les cieux.</a:t>
            </a:r>
            <a:r>
              <a:rPr sz="2800"/>
              <a:t/>
            </a:r>
            <a:br>
              <a:rPr sz="2800"/>
            </a:br>
            <a:r>
              <a:rPr lang="fr-FR" sz="2800" b="0" strike="noStrike" spc="-1">
                <a:solidFill>
                  <a:srgbClr val="202122"/>
                </a:solidFill>
                <a:latin typeface="Arial"/>
              </a:rPr>
              <a:t>Ô jour affreux ! hélas ! </a:t>
            </a:r>
            <a:r>
              <a:rPr lang="fr-FR" sz="2800" b="1" strike="noStrike" spc="-1">
                <a:solidFill>
                  <a:srgbClr val="202122"/>
                </a:solidFill>
                <a:latin typeface="Arial"/>
              </a:rPr>
              <a:t>tout fut englouti</a:t>
            </a:r>
            <a:r>
              <a:rPr lang="fr-FR" sz="2800" b="0" strike="noStrike" spc="-1">
                <a:solidFill>
                  <a:srgbClr val="202122"/>
                </a:solidFill>
                <a:latin typeface="Arial"/>
              </a:rPr>
              <a:t>.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[Virginie] j’ai mieux aimé perdre la </a:t>
            </a:r>
            <a:r>
              <a:rPr lang="fr-FR" sz="2800" b="1" strike="noStrike" spc="-1">
                <a:solidFill>
                  <a:srgbClr val="202122"/>
                </a:solidFill>
                <a:latin typeface="Arial"/>
              </a:rPr>
              <a:t>vie</a:t>
            </a:r>
            <a:r>
              <a:rPr lang="fr-FR" sz="2800" b="0" strike="noStrike" spc="-1">
                <a:solidFill>
                  <a:srgbClr val="202122"/>
                </a:solidFill>
                <a:latin typeface="Arial"/>
              </a:rPr>
              <a:t> que de violer la </a:t>
            </a:r>
            <a:r>
              <a:rPr lang="fr-FR" sz="2800" b="1" strike="noStrike" spc="-1">
                <a:solidFill>
                  <a:srgbClr val="202122"/>
                </a:solidFill>
                <a:latin typeface="Arial"/>
              </a:rPr>
              <a:t>pudeur</a:t>
            </a:r>
            <a:r>
              <a:rPr lang="fr-FR" sz="2800" b="0" strike="noStrike" spc="-1">
                <a:solidFill>
                  <a:srgbClr val="202122"/>
                </a:solidFill>
                <a:latin typeface="Arial"/>
              </a:rPr>
              <a:t>. </a:t>
            </a:r>
            <a:endParaRPr lang="fr-FR" sz="2800" b="0" strike="noStrike" spc="-1">
              <a:solidFill>
                <a:srgbClr val="000000"/>
              </a:solidFill>
              <a:latin typeface="Calibri"/>
            </a:endParaRPr>
          </a:p>
        </p:txBody>
      </p:sp>
    </p:spTree>
    <p:extLst>
      <p:ext uri="{BB962C8B-B14F-4D97-AF65-F5344CB8AC3E}">
        <p14:creationId xmlns:p14="http://schemas.microsoft.com/office/powerpoint/2010/main" val="3745826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Laclos</a:t>
            </a:r>
            <a:r>
              <a:rPr sz="4400"/>
              <a:t/>
            </a:r>
            <a:br>
              <a:rPr sz="4400"/>
            </a:br>
            <a:r>
              <a:rPr lang="fr-FR" sz="4400" b="0" i="1" strike="noStrike" spc="-1">
                <a:solidFill>
                  <a:srgbClr val="000000"/>
                </a:solidFill>
                <a:latin typeface="Calibri Light"/>
              </a:rPr>
              <a:t>Les liaisons dangereuses</a:t>
            </a:r>
            <a:endParaRPr lang="fr-FR" sz="4400" b="0" strike="noStrike" spc="-1">
              <a:solidFill>
                <a:srgbClr val="000000"/>
              </a:solidFill>
              <a:latin typeface="Calibri"/>
            </a:endParaRPr>
          </a:p>
        </p:txBody>
      </p:sp>
      <p:sp>
        <p:nvSpPr>
          <p:cNvPr id="130" name="PlaceHolder 2"/>
          <p:cNvSpPr>
            <a:spLocks noGrp="1"/>
          </p:cNvSpPr>
          <p:nvPr>
            <p:ph/>
          </p:nvPr>
        </p:nvSpPr>
        <p:spPr>
          <a:xfrm>
            <a:off x="838080" y="1825560"/>
            <a:ext cx="10515240" cy="4350960"/>
          </a:xfrm>
          <a:prstGeom prst="rect">
            <a:avLst/>
          </a:prstGeom>
          <a:noFill/>
          <a:ln w="0">
            <a:noFill/>
          </a:ln>
        </p:spPr>
        <p:txBody>
          <a:bodyPr anchor="t">
            <a:normAutofit fontScale="77500" lnSpcReduction="20000"/>
          </a:bodyPr>
          <a:lstStyle/>
          <a:p>
            <a:pPr indent="0" algn="ctr">
              <a:lnSpc>
                <a:spcPct val="90000"/>
              </a:lnSpc>
              <a:spcBef>
                <a:spcPts val="1001"/>
              </a:spcBef>
              <a:buNone/>
            </a:pPr>
            <a:endParaRPr lang="fr-FR" sz="2800" b="0" strike="noStrike" spc="-1">
              <a:solidFill>
                <a:srgbClr val="000000"/>
              </a:solidFill>
              <a:latin typeface="Calibri"/>
            </a:endParaRPr>
          </a:p>
          <a:p>
            <a:pPr indent="0" algn="ctr">
              <a:lnSpc>
                <a:spcPct val="90000"/>
              </a:lnSpc>
              <a:spcBef>
                <a:spcPts val="1001"/>
              </a:spcBef>
              <a:buNone/>
              <a:tabLst>
                <a:tab pos="0" algn="l"/>
              </a:tabLst>
            </a:pPr>
            <a:r>
              <a:rPr lang="fr-FR" sz="2800" b="0" strike="noStrike" spc="-1">
                <a:solidFill>
                  <a:srgbClr val="202122"/>
                </a:solidFill>
                <a:latin typeface="Arial"/>
              </a:rPr>
              <a:t>Avertissement de l’éditeur</a:t>
            </a:r>
            <a:endParaRPr lang="fr-FR" sz="2800" b="0" strike="noStrike" spc="-1">
              <a:solidFill>
                <a:srgbClr val="000000"/>
              </a:solidFill>
              <a:latin typeface="Calibri"/>
            </a:endParaRPr>
          </a:p>
          <a:p>
            <a:pPr indent="0" algn="just">
              <a:lnSpc>
                <a:spcPct val="90000"/>
              </a:lnSpc>
              <a:spcBef>
                <a:spcPts val="1001"/>
              </a:spcBef>
              <a:buNone/>
              <a:tabLst>
                <a:tab pos="0" algn="l"/>
              </a:tabLst>
            </a:pP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tabLst>
                <a:tab pos="0" algn="l"/>
              </a:tabLst>
            </a:pPr>
            <a:r>
              <a:rPr lang="fr-FR" sz="2800" b="0" strike="noStrike" spc="-1">
                <a:solidFill>
                  <a:srgbClr val="202122"/>
                </a:solidFill>
                <a:latin typeface="Arial"/>
              </a:rPr>
              <a:t>Nous croyons devoir prévenir le Public que, malgré le titre de cet ouvrage et ce qu’en dit le rédacteur dans sa préface, nous ne garantissons </a:t>
            </a:r>
            <a:r>
              <a:rPr lang="fr-FR" sz="2800" b="1" strike="noStrike" spc="-1">
                <a:solidFill>
                  <a:srgbClr val="202122"/>
                </a:solidFill>
                <a:latin typeface="Arial"/>
              </a:rPr>
              <a:t>pas l’authenticité</a:t>
            </a:r>
            <a:r>
              <a:rPr lang="fr-FR" sz="2800" b="0" strike="noStrike" spc="-1">
                <a:solidFill>
                  <a:srgbClr val="202122"/>
                </a:solidFill>
                <a:latin typeface="Arial"/>
              </a:rPr>
              <a:t> de ce </a:t>
            </a:r>
            <a:r>
              <a:rPr lang="fr-FR" sz="2800" b="1" strike="noStrike" spc="-1">
                <a:solidFill>
                  <a:srgbClr val="202122"/>
                </a:solidFill>
                <a:latin typeface="Arial"/>
              </a:rPr>
              <a:t>recueil</a:t>
            </a:r>
            <a:r>
              <a:rPr lang="fr-FR" sz="2800" b="0" strike="noStrike" spc="-1">
                <a:solidFill>
                  <a:srgbClr val="202122"/>
                </a:solidFill>
                <a:latin typeface="Arial"/>
              </a:rPr>
              <a:t>, et que nous avons même de fortes raisons de penser que ce n’est qu’un </a:t>
            </a:r>
            <a:r>
              <a:rPr lang="fr-FR" sz="2800" b="1" strike="noStrike" spc="-1">
                <a:solidFill>
                  <a:srgbClr val="202122"/>
                </a:solidFill>
                <a:latin typeface="Arial"/>
              </a:rPr>
              <a:t>roman</a:t>
            </a:r>
            <a:r>
              <a:rPr lang="fr-FR" sz="2800" b="0" strike="noStrike" spc="-1">
                <a:solidFill>
                  <a:srgbClr val="202122"/>
                </a:solidFill>
                <a:latin typeface="Arial"/>
              </a:rPr>
              <a:t>.</a:t>
            </a: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tabLst>
                <a:tab pos="0" algn="l"/>
              </a:tabLst>
            </a:pPr>
            <a:r>
              <a:rPr lang="fr-FR" sz="2800" b="0" strike="noStrike" spc="-1">
                <a:solidFill>
                  <a:srgbClr val="202122"/>
                </a:solidFill>
                <a:latin typeface="Arial"/>
              </a:rPr>
              <a:t>Il nous semble de plus que l’auteur, qui paraît pourtant avoir cherché la vraisemblance, l’a détruite lui-même, et bien maladroitement, par l’époque où il a placé les événements qu’il publie. En effet, plusieurs des personnages qu’il met en scène ont de si </a:t>
            </a:r>
            <a:r>
              <a:rPr lang="fr-FR" sz="2800" b="1" strike="noStrike" spc="-1">
                <a:solidFill>
                  <a:srgbClr val="202122"/>
                </a:solidFill>
                <a:latin typeface="Arial"/>
              </a:rPr>
              <a:t>mauvaises mœurs</a:t>
            </a:r>
            <a:r>
              <a:rPr lang="fr-FR" sz="2800" b="0" strike="noStrike" spc="-1">
                <a:solidFill>
                  <a:srgbClr val="202122"/>
                </a:solidFill>
                <a:latin typeface="Arial"/>
              </a:rPr>
              <a:t>, qu’il est impossible de supposer qu’ils aient vécu dans notre siècle ; dans ce siècle de </a:t>
            </a:r>
            <a:r>
              <a:rPr lang="fr-FR" sz="2800" b="1" strike="noStrike" spc="-1">
                <a:solidFill>
                  <a:srgbClr val="202122"/>
                </a:solidFill>
                <a:latin typeface="Arial"/>
              </a:rPr>
              <a:t>philosophie</a:t>
            </a:r>
            <a:r>
              <a:rPr lang="fr-FR" sz="2800" b="0" strike="noStrike" spc="-1">
                <a:solidFill>
                  <a:srgbClr val="202122"/>
                </a:solidFill>
                <a:latin typeface="Arial"/>
              </a:rPr>
              <a:t>, où les </a:t>
            </a:r>
            <a:r>
              <a:rPr lang="fr-FR" sz="2800" b="1" strike="noStrike" spc="-1">
                <a:solidFill>
                  <a:srgbClr val="202122"/>
                </a:solidFill>
                <a:latin typeface="Arial"/>
              </a:rPr>
              <a:t>lumières</a:t>
            </a:r>
            <a:r>
              <a:rPr lang="fr-FR" sz="2800" b="0" strike="noStrike" spc="-1">
                <a:solidFill>
                  <a:srgbClr val="202122"/>
                </a:solidFill>
                <a:latin typeface="Arial"/>
              </a:rPr>
              <a:t>, répandues de toutes parts, ont rendu, comme chacun sait, tous les hommes si honnêtes et toutes les femmes si modestes et si réservées.</a:t>
            </a:r>
            <a:endParaRPr lang="fr-FR" sz="2800" b="0" strike="noStrike" spc="-1">
              <a:solidFill>
                <a:srgbClr val="000000"/>
              </a:solidFill>
              <a:latin typeface="Calibri"/>
            </a:endParaRPr>
          </a:p>
          <a:p>
            <a:pPr indent="0" algn="ctr">
              <a:lnSpc>
                <a:spcPct val="90000"/>
              </a:lnSpc>
              <a:spcBef>
                <a:spcPts val="1001"/>
              </a:spcBef>
              <a:buNone/>
              <a:tabLst>
                <a:tab pos="0" algn="l"/>
              </a:tabLst>
            </a:pPr>
            <a:r>
              <a:rPr lang="fr-FR" sz="2800" b="0" strike="noStrike" spc="-1">
                <a:solidFill>
                  <a:srgbClr val="202122"/>
                </a:solidFill>
                <a:latin typeface="Arial"/>
              </a:rPr>
              <a:t> </a:t>
            </a:r>
            <a:endParaRPr lang="fr-FR" sz="2800" b="0" strike="noStrike" spc="-1">
              <a:solidFill>
                <a:srgbClr val="000000"/>
              </a:solidFill>
              <a:latin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Laclos</a:t>
            </a:r>
            <a:r>
              <a:rPr sz="4400"/>
              <a:t/>
            </a:r>
            <a:br>
              <a:rPr sz="4400"/>
            </a:br>
            <a:r>
              <a:rPr lang="fr-FR" sz="4400" b="0" i="1" strike="noStrike" spc="-1">
                <a:solidFill>
                  <a:srgbClr val="000000"/>
                </a:solidFill>
                <a:latin typeface="Calibri Light"/>
              </a:rPr>
              <a:t>Les liaisons dangereuses</a:t>
            </a:r>
            <a:endParaRPr lang="fr-FR" sz="4400" b="0" strike="noStrike" spc="-1">
              <a:solidFill>
                <a:srgbClr val="000000"/>
              </a:solidFill>
              <a:latin typeface="Calibri"/>
            </a:endParaRPr>
          </a:p>
        </p:txBody>
      </p:sp>
      <p:sp>
        <p:nvSpPr>
          <p:cNvPr id="132" name="PlaceHolder 2"/>
          <p:cNvSpPr>
            <a:spLocks noGrp="1"/>
          </p:cNvSpPr>
          <p:nvPr>
            <p:ph/>
          </p:nvPr>
        </p:nvSpPr>
        <p:spPr>
          <a:xfrm>
            <a:off x="838080" y="1825560"/>
            <a:ext cx="10515240" cy="4350960"/>
          </a:xfrm>
          <a:prstGeom prst="rect">
            <a:avLst/>
          </a:prstGeom>
          <a:noFill/>
          <a:ln w="0">
            <a:noFill/>
          </a:ln>
        </p:spPr>
        <p:txBody>
          <a:bodyPr anchor="t">
            <a:normAutofit fontScale="85500" lnSpcReduction="20000"/>
          </a:bodyPr>
          <a:lstStyle/>
          <a:p>
            <a:pPr indent="0" algn="ctr">
              <a:lnSpc>
                <a:spcPct val="90000"/>
              </a:lnSpc>
              <a:spcBef>
                <a:spcPts val="1001"/>
              </a:spcBef>
              <a:buNone/>
              <a:tabLst>
                <a:tab pos="0" algn="l"/>
              </a:tabLst>
            </a:pPr>
            <a:r>
              <a:rPr lang="fr-FR" sz="2800" b="0" strike="noStrike" spc="-1">
                <a:solidFill>
                  <a:srgbClr val="202122"/>
                </a:solidFill>
                <a:latin typeface="Arial"/>
              </a:rPr>
              <a:t>Préface du rédacteur</a:t>
            </a:r>
            <a:endParaRPr lang="fr-FR" sz="2800" b="0" strike="noStrike" spc="-1">
              <a:solidFill>
                <a:srgbClr val="000000"/>
              </a:solidFill>
              <a:latin typeface="Calibri"/>
            </a:endParaRPr>
          </a:p>
          <a:p>
            <a:pPr indent="0" algn="just">
              <a:lnSpc>
                <a:spcPct val="90000"/>
              </a:lnSpc>
              <a:spcBef>
                <a:spcPts val="1001"/>
              </a:spcBef>
              <a:buNone/>
              <a:tabLst>
                <a:tab pos="0" algn="l"/>
              </a:tabLst>
            </a:pP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tabLst>
                <a:tab pos="0" algn="l"/>
              </a:tabLst>
            </a:pPr>
            <a:r>
              <a:rPr lang="fr-FR" sz="2800" b="0" strike="noStrike" spc="-1">
                <a:solidFill>
                  <a:srgbClr val="202122"/>
                </a:solidFill>
                <a:latin typeface="Arial"/>
              </a:rPr>
              <a:t>Cet ouvrage, ou plutôt ce recueil, que le public trouvera peut-être encore trop volumineux, ne contient pourtant que le plus petit nombre des lettres qui composaient la totalité de la </a:t>
            </a:r>
            <a:r>
              <a:rPr lang="fr-FR" sz="2800" b="1" strike="noStrike" spc="-1">
                <a:solidFill>
                  <a:srgbClr val="202122"/>
                </a:solidFill>
                <a:latin typeface="Arial"/>
              </a:rPr>
              <a:t>correspondance</a:t>
            </a:r>
            <a:r>
              <a:rPr lang="fr-FR" sz="2800" b="0" strike="noStrike" spc="-1">
                <a:solidFill>
                  <a:srgbClr val="202122"/>
                </a:solidFill>
                <a:latin typeface="Arial"/>
              </a:rPr>
              <a:t> dont il est extrait.</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tabLst>
                <a:tab pos="0" algn="l"/>
              </a:tabLst>
            </a:pPr>
            <a:r>
              <a:rPr lang="fr-FR" sz="2800" b="0" strike="noStrike" spc="-1">
                <a:solidFill>
                  <a:srgbClr val="202122"/>
                </a:solidFill>
                <a:latin typeface="Arial"/>
              </a:rPr>
              <a:t>Il me semble au moins que c’est </a:t>
            </a:r>
            <a:r>
              <a:rPr lang="fr-FR" sz="2800" b="1" strike="noStrike" spc="-1">
                <a:solidFill>
                  <a:srgbClr val="202122"/>
                </a:solidFill>
                <a:latin typeface="Arial"/>
              </a:rPr>
              <a:t>rendre un service aux mœurs</a:t>
            </a:r>
            <a:r>
              <a:rPr lang="fr-FR" sz="2800" b="0" strike="noStrike" spc="-1">
                <a:solidFill>
                  <a:srgbClr val="202122"/>
                </a:solidFill>
                <a:latin typeface="Arial"/>
              </a:rPr>
              <a:t>, que de dévoiler les moyens qu’emploient ceux qui en ont de mauvaises pour corrompre ceux qui en ont de bonnes, et je crois que ces lettres pourront concourir efficacement à ce but. On y trouvera aussi la preuve et l’exemple de deux vérités importantes qu’on pourrait croire méconnues, en voyant combien peu elles sont pratiquées : l’une, que toute femme qui consent à recevoir dans sa société un homme sans mœurs, finit par en devenir la victime ; l’autre, que toute mère est au moins imprudente, qui souffre qu’une autre qu’elle ait la confiance de sa fille. </a:t>
            </a:r>
            <a:endParaRPr lang="fr-FR" sz="2800" b="0" strike="noStrike" spc="-1">
              <a:solidFill>
                <a:srgbClr val="000000"/>
              </a:solidFill>
              <a:latin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Laclos</a:t>
            </a:r>
            <a:r>
              <a:rPr sz="4400"/>
              <a:t/>
            </a:r>
            <a:br>
              <a:rPr sz="4400"/>
            </a:br>
            <a:r>
              <a:rPr lang="fr-FR" sz="4400" b="0" i="1" strike="noStrike" spc="-1">
                <a:solidFill>
                  <a:srgbClr val="000000"/>
                </a:solidFill>
                <a:latin typeface="Calibri Light"/>
              </a:rPr>
              <a:t>Les liaisons dangereuses</a:t>
            </a:r>
            <a:endParaRPr lang="fr-FR" sz="4400" b="0" strike="noStrike" spc="-1">
              <a:solidFill>
                <a:srgbClr val="000000"/>
              </a:solidFill>
              <a:latin typeface="Calibri"/>
            </a:endParaRPr>
          </a:p>
        </p:txBody>
      </p:sp>
      <p:sp>
        <p:nvSpPr>
          <p:cNvPr id="134" name="PlaceHolder 2"/>
          <p:cNvSpPr>
            <a:spLocks noGrp="1"/>
          </p:cNvSpPr>
          <p:nvPr>
            <p:ph/>
          </p:nvPr>
        </p:nvSpPr>
        <p:spPr>
          <a:xfrm>
            <a:off x="838080" y="1825560"/>
            <a:ext cx="10515240" cy="4350960"/>
          </a:xfrm>
          <a:prstGeom prst="rect">
            <a:avLst/>
          </a:prstGeom>
          <a:noFill/>
          <a:ln w="0">
            <a:noFill/>
          </a:ln>
        </p:spPr>
        <p:txBody>
          <a:bodyPr anchor="t">
            <a:noAutofit/>
          </a:bodyPr>
          <a:lstStyle/>
          <a:p>
            <a:pPr indent="0" algn="ctr">
              <a:lnSpc>
                <a:spcPct val="90000"/>
              </a:lnSpc>
              <a:spcBef>
                <a:spcPts val="1001"/>
              </a:spcBef>
              <a:buNone/>
              <a:tabLst>
                <a:tab pos="0" algn="l"/>
              </a:tabLst>
            </a:pPr>
            <a:r>
              <a:rPr lang="fr-FR" sz="2800" b="0" strike="noStrike" spc="-1">
                <a:solidFill>
                  <a:srgbClr val="202122"/>
                </a:solidFill>
                <a:latin typeface="Arial"/>
              </a:rPr>
              <a:t>Lettre LVII, Le Vicomte de Valmont à la Marquise de Merteuil</a:t>
            </a:r>
            <a:endParaRPr lang="fr-FR" sz="2800" b="0" strike="noStrike" spc="-1">
              <a:solidFill>
                <a:srgbClr val="000000"/>
              </a:solidFill>
              <a:latin typeface="Calibri"/>
            </a:endParaRPr>
          </a:p>
          <a:p>
            <a:pPr indent="0">
              <a:lnSpc>
                <a:spcPct val="90000"/>
              </a:lnSpc>
              <a:spcBef>
                <a:spcPts val="1001"/>
              </a:spcBef>
              <a:buNone/>
              <a:tabLst>
                <a:tab pos="0" algn="l"/>
              </a:tabLst>
            </a:pPr>
            <a:r>
              <a:rPr lang="fr-FR" sz="2400" b="0" strike="noStrike" spc="-1">
                <a:solidFill>
                  <a:srgbClr val="202122"/>
                </a:solidFill>
                <a:latin typeface="Arial"/>
              </a:rPr>
              <a:t>si les premiers amours paraissent, en général, plus honnêtes, et comme on dit plus purs ; s’ils sont au moins plus lents dans leur marche, ce n’est pas, comme on le pense, délicatesse ou timidité : c’est que le cœur, étonné par un sentiment inconnu, s’arrête, pour ainsi dire, à chaque pas, pour jouir du charme qu’il éprouve, et que ce charme est si puissant sur un cœur neuf, qu’il l’occupe au point de lui faire oublier tout autre plaisir. Cela est si vrai, qu’</a:t>
            </a:r>
            <a:r>
              <a:rPr lang="fr-FR" sz="2400" b="1" strike="noStrike" spc="-1">
                <a:solidFill>
                  <a:srgbClr val="202122"/>
                </a:solidFill>
                <a:latin typeface="Arial"/>
              </a:rPr>
              <a:t>un libertin amoureux</a:t>
            </a:r>
            <a:r>
              <a:rPr lang="fr-FR" sz="2400" b="0" strike="noStrike" spc="-1">
                <a:solidFill>
                  <a:srgbClr val="202122"/>
                </a:solidFill>
                <a:latin typeface="Arial"/>
              </a:rPr>
              <a:t>, si un libertin peut l’être, devient de ce moment même moins pressé de jouir ; et qu’enfin, entre la conduite de Danceny avec la petite Volanges, et la mienne avec la prude Mme de Tourvel, il n’y a que la différence du plus au moins.</a:t>
            </a:r>
            <a:endParaRPr lang="fr-FR" sz="2400" b="0" strike="noStrike" spc="-1">
              <a:solidFill>
                <a:srgbClr val="000000"/>
              </a:solidFill>
              <a:latin typeface="Calibri"/>
            </a:endParaRPr>
          </a:p>
          <a:p>
            <a:pPr indent="0">
              <a:lnSpc>
                <a:spcPct val="90000"/>
              </a:lnSpc>
              <a:spcBef>
                <a:spcPts val="1001"/>
              </a:spcBef>
              <a:buNone/>
              <a:tabLst>
                <a:tab pos="0" algn="l"/>
              </a:tabLst>
            </a:pPr>
            <a:endParaRPr lang="fr-FR" sz="2800" b="0" strike="noStrike" spc="-1">
              <a:solidFill>
                <a:srgbClr val="000000"/>
              </a:solidFill>
              <a:latin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i="1" strike="noStrike" spc="-1">
                <a:solidFill>
                  <a:srgbClr val="000000"/>
                </a:solidFill>
                <a:latin typeface="Calibri Light"/>
              </a:rPr>
              <a:t>Lettres portugaises</a:t>
            </a:r>
            <a:r>
              <a:rPr lang="fr-FR" sz="4400" b="0" strike="noStrike" spc="-1">
                <a:solidFill>
                  <a:srgbClr val="000000"/>
                </a:solidFill>
                <a:latin typeface="Calibri Light"/>
              </a:rPr>
              <a:t>, incipit</a:t>
            </a:r>
            <a:endParaRPr lang="fr-FR" sz="4400" b="0" strike="noStrike" spc="-1">
              <a:solidFill>
                <a:srgbClr val="000000"/>
              </a:solidFill>
              <a:latin typeface="Calibri"/>
            </a:endParaRPr>
          </a:p>
        </p:txBody>
      </p:sp>
      <p:sp>
        <p:nvSpPr>
          <p:cNvPr id="87" name="PlaceHolder 2"/>
          <p:cNvSpPr>
            <a:spLocks noGrp="1"/>
          </p:cNvSpPr>
          <p:nvPr>
            <p:ph/>
          </p:nvPr>
        </p:nvSpPr>
        <p:spPr>
          <a:xfrm>
            <a:off x="838080" y="1825560"/>
            <a:ext cx="10515240" cy="4350960"/>
          </a:xfrm>
          <a:prstGeom prst="rect">
            <a:avLst/>
          </a:prstGeom>
          <a:noFill/>
          <a:ln w="0">
            <a:noFill/>
          </a:ln>
        </p:spPr>
        <p:txBody>
          <a:bodyPr anchor="t">
            <a:normAutofit fontScale="79500" lnSpcReduction="20000"/>
          </a:bodyPr>
          <a:lstStyle/>
          <a:p>
            <a:pPr indent="0">
              <a:lnSpc>
                <a:spcPct val="90000"/>
              </a:lnSpc>
              <a:spcBef>
                <a:spcPts val="1001"/>
              </a:spcBef>
              <a:buNone/>
            </a:pP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Considère, </a:t>
            </a:r>
            <a:r>
              <a:rPr lang="fr-FR" sz="2800" b="1" strike="noStrike" spc="-1">
                <a:solidFill>
                  <a:srgbClr val="202122"/>
                </a:solidFill>
                <a:latin typeface="Arial"/>
              </a:rPr>
              <a:t>mon Amour</a:t>
            </a:r>
            <a:r>
              <a:rPr lang="fr-FR" sz="2800" b="0" strike="noStrike" spc="-1">
                <a:solidFill>
                  <a:srgbClr val="202122"/>
                </a:solidFill>
                <a:latin typeface="Arial"/>
              </a:rPr>
              <a:t>, jusqu’à quel excès tu as manqué de prévoyance. Ah ! malheureux, </a:t>
            </a:r>
            <a:r>
              <a:rPr lang="fr-FR" sz="2800" b="1" strike="noStrike" spc="-1">
                <a:solidFill>
                  <a:srgbClr val="202122"/>
                </a:solidFill>
                <a:latin typeface="Arial"/>
              </a:rPr>
              <a:t>tu</a:t>
            </a:r>
            <a:r>
              <a:rPr lang="fr-FR" sz="2800" b="0" strike="noStrike" spc="-1">
                <a:solidFill>
                  <a:srgbClr val="202122"/>
                </a:solidFill>
                <a:latin typeface="Arial"/>
              </a:rPr>
              <a:t> as été trahi, et tu m’as trahie par des espérances trompeuses. Une passion sur laquelle tu avais fait tant de projets de plaisirs ne te cause présentement qu’un mortel désespoir, qui ne peut être comparé qu’à la cruauté de l’absence qui le cause. Quoi ! cette absence, à laquelle ma douleur, tout ingénieuse qu’elle est, ne peut donner un nom assez funeste, me privera donc pour toujours de regarder </a:t>
            </a:r>
            <a:r>
              <a:rPr lang="fr-FR" sz="2800" b="1" strike="noStrike" spc="-1">
                <a:solidFill>
                  <a:srgbClr val="202122"/>
                </a:solidFill>
                <a:latin typeface="Arial"/>
              </a:rPr>
              <a:t>ces yeux</a:t>
            </a:r>
            <a:r>
              <a:rPr lang="fr-FR" sz="2800" b="0" strike="noStrike" spc="-1">
                <a:solidFill>
                  <a:srgbClr val="202122"/>
                </a:solidFill>
                <a:latin typeface="Arial"/>
              </a:rPr>
              <a:t>, dans lesquels je voyais tant d’amour, et qui me faisaient connaître des mouvements qui me comblaient de joie, qui me tenaient lieu de toutes choses, et qui enfin me suffisaient ? Hélas ! les miens sont privés de la seule lumière qui les animait, il ne leur reste que des larmes, et je ne les ai employés à aucun usage qu’à pleurer sans cesse, depuis que j’appris que</a:t>
            </a:r>
            <a:r>
              <a:rPr lang="fr-FR" sz="2800" b="1" strike="noStrike" spc="-1">
                <a:solidFill>
                  <a:srgbClr val="202122"/>
                </a:solidFill>
                <a:latin typeface="Arial"/>
              </a:rPr>
              <a:t> vous</a:t>
            </a:r>
            <a:r>
              <a:rPr lang="fr-FR" sz="2800" b="0" strike="noStrike" spc="-1">
                <a:solidFill>
                  <a:srgbClr val="202122"/>
                </a:solidFill>
                <a:latin typeface="Arial"/>
              </a:rPr>
              <a:t> étiez enfin résolu à un éloignement, qui m’est si insupportable qu’il me fera mourir en peu de temps. Cependant il me semble que j’ai quelque attachement pour des malheurs dont vous êtes la seule cause : Je vous ai destiné ma vie aussitôt que je vous ai vu ; et je sens quelque plaisir en vous la sacrifiant. </a:t>
            </a:r>
            <a:endParaRPr lang="fr-FR" sz="2800" b="0" strike="noStrike" spc="-1">
              <a:solidFill>
                <a:srgbClr val="000000"/>
              </a:solidFill>
              <a:latin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PlaceHolder 1"/>
          <p:cNvSpPr>
            <a:spLocks noGrp="1"/>
          </p:cNvSpPr>
          <p:nvPr>
            <p:ph type="title" idx="4294967295"/>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dirty="0">
                <a:solidFill>
                  <a:srgbClr val="000000"/>
                </a:solidFill>
                <a:latin typeface="Calibri Light"/>
              </a:rPr>
              <a:t>Laclos</a:t>
            </a:r>
            <a:r>
              <a:rPr sz="4400" dirty="0"/>
              <a:t/>
            </a:r>
            <a:br>
              <a:rPr sz="4400" dirty="0"/>
            </a:br>
            <a:r>
              <a:rPr lang="fr-FR" sz="4400" b="0" i="1" strike="noStrike" spc="-1" dirty="0">
                <a:solidFill>
                  <a:srgbClr val="000000"/>
                </a:solidFill>
                <a:latin typeface="Calibri Light"/>
              </a:rPr>
              <a:t>Les liaisons dangereuses</a:t>
            </a:r>
            <a:endParaRPr lang="fr-FR" sz="4400" b="0" strike="noStrike" spc="-1" dirty="0">
              <a:solidFill>
                <a:srgbClr val="000000"/>
              </a:solidFill>
              <a:latin typeface="Calibri"/>
            </a:endParaRPr>
          </a:p>
        </p:txBody>
      </p:sp>
      <p:sp>
        <p:nvSpPr>
          <p:cNvPr id="134" name="PlaceHolder 2"/>
          <p:cNvSpPr>
            <a:spLocks noGrp="1"/>
          </p:cNvSpPr>
          <p:nvPr>
            <p:ph idx="4294967295"/>
          </p:nvPr>
        </p:nvSpPr>
        <p:spPr>
          <a:xfrm>
            <a:off x="838080" y="1825560"/>
            <a:ext cx="10515240" cy="4350960"/>
          </a:xfrm>
          <a:prstGeom prst="rect">
            <a:avLst/>
          </a:prstGeom>
          <a:noFill/>
          <a:ln w="0">
            <a:noFill/>
          </a:ln>
        </p:spPr>
        <p:txBody>
          <a:bodyPr anchor="t">
            <a:noAutofit/>
          </a:bodyPr>
          <a:lstStyle/>
          <a:p>
            <a:pPr indent="0" algn="ctr">
              <a:spcBef>
                <a:spcPts val="1001"/>
              </a:spcBef>
              <a:buNone/>
              <a:tabLst>
                <a:tab pos="0" algn="l"/>
              </a:tabLst>
            </a:pPr>
            <a:r>
              <a:rPr lang="fr-FR" sz="2800" b="0" strike="noStrike" spc="-1" dirty="0">
                <a:solidFill>
                  <a:srgbClr val="202122"/>
                </a:solidFill>
                <a:latin typeface="Arial"/>
              </a:rPr>
              <a:t>Lettre </a:t>
            </a:r>
            <a:r>
              <a:rPr lang="it-IT" dirty="0"/>
              <a:t>CXXV,</a:t>
            </a:r>
            <a:r>
              <a:rPr lang="fr-FR" sz="2800" b="0" strike="noStrike" spc="-1" dirty="0">
                <a:solidFill>
                  <a:srgbClr val="202122"/>
                </a:solidFill>
                <a:latin typeface="Arial"/>
              </a:rPr>
              <a:t> Le Vicomte de Valmont à la Marquise de </a:t>
            </a:r>
            <a:r>
              <a:rPr lang="fr-FR" sz="2800" b="0" strike="noStrike" spc="-1" dirty="0" err="1">
                <a:solidFill>
                  <a:srgbClr val="202122"/>
                </a:solidFill>
                <a:latin typeface="Arial"/>
              </a:rPr>
              <a:t>Merteuil</a:t>
            </a:r>
            <a:endParaRPr lang="fr-FR" sz="2800" b="0" strike="noStrike" spc="-1" dirty="0">
              <a:solidFill>
                <a:srgbClr val="000000"/>
              </a:solidFill>
              <a:latin typeface="Calibri"/>
            </a:endParaRPr>
          </a:p>
          <a:p>
            <a:pPr algn="just"/>
            <a:r>
              <a:rPr lang="fr-FR" sz="2600" dirty="0"/>
              <a:t>La voilà donc vaincue, cette femme superbe qui avait osé croire qu’elle pourrait me résister ! Oui, mon amie, elle est à moi, entièrement à moi, et depuis hier, elle n’a plus rien à m’accorder.</a:t>
            </a:r>
          </a:p>
          <a:p>
            <a:pPr algn="just"/>
            <a:r>
              <a:rPr lang="fr-FR" sz="2600" dirty="0"/>
              <a:t>Je suis encore trop plein de mon bonheur, pour pouvoir l’apprécier ; mais je m’étonne du charme inconnu que j’ai ressenti. Serait-il donc vrai que la vertu augmentât le prix d’une femme, jusque dans le moment même de sa faiblesse ? Mais reléguons cette idée puérile avec les contes de bonnes femmes. </a:t>
            </a:r>
            <a:endParaRPr lang="fr-FR" sz="2600" b="0" strike="noStrike" spc="-1" dirty="0">
              <a:solidFill>
                <a:srgbClr val="000000"/>
              </a:solidFill>
              <a:latin typeface="Calibri"/>
            </a:endParaRPr>
          </a:p>
        </p:txBody>
      </p:sp>
    </p:spTree>
    <p:extLst>
      <p:ext uri="{BB962C8B-B14F-4D97-AF65-F5344CB8AC3E}">
        <p14:creationId xmlns:p14="http://schemas.microsoft.com/office/powerpoint/2010/main" val="28220406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2F6D9B-701D-F662-400D-2496E14C07DF}"/>
              </a:ext>
            </a:extLst>
          </p:cNvPr>
          <p:cNvSpPr>
            <a:spLocks noGrp="1"/>
          </p:cNvSpPr>
          <p:nvPr>
            <p:ph type="title"/>
          </p:nvPr>
        </p:nvSpPr>
        <p:spPr/>
        <p:txBody>
          <a:bodyPr/>
          <a:lstStyle/>
          <a:p>
            <a:pPr algn="ctr"/>
            <a:r>
              <a:rPr lang="fr-FR" sz="4400" b="0" strike="noStrike" spc="-1" dirty="0">
                <a:solidFill>
                  <a:srgbClr val="000000"/>
                </a:solidFill>
                <a:latin typeface="Calibri Light"/>
              </a:rPr>
              <a:t>Laclos</a:t>
            </a:r>
            <a:r>
              <a:rPr lang="fr-FR" sz="4400" dirty="0"/>
              <a:t/>
            </a:r>
            <a:br>
              <a:rPr lang="fr-FR" sz="4400" dirty="0"/>
            </a:br>
            <a:r>
              <a:rPr lang="fr-FR" sz="4400" b="0" i="1" strike="noStrike" spc="-1" dirty="0">
                <a:solidFill>
                  <a:srgbClr val="000000"/>
                </a:solidFill>
                <a:latin typeface="Calibri Light"/>
              </a:rPr>
              <a:t>Les liaisons dangereuses</a:t>
            </a:r>
            <a:endParaRPr lang="it-IT" dirty="0"/>
          </a:p>
        </p:txBody>
      </p:sp>
      <p:sp>
        <p:nvSpPr>
          <p:cNvPr id="3" name="Segnaposto contenuto 2">
            <a:extLst>
              <a:ext uri="{FF2B5EF4-FFF2-40B4-BE49-F238E27FC236}">
                <a16:creationId xmlns:a16="http://schemas.microsoft.com/office/drawing/2014/main" id="{5176603F-CF88-69FD-4E36-DDED1309971A}"/>
              </a:ext>
            </a:extLst>
          </p:cNvPr>
          <p:cNvSpPr>
            <a:spLocks noGrp="1"/>
          </p:cNvSpPr>
          <p:nvPr>
            <p:ph/>
          </p:nvPr>
        </p:nvSpPr>
        <p:spPr/>
        <p:txBody>
          <a:bodyPr>
            <a:normAutofit/>
          </a:bodyPr>
          <a:lstStyle/>
          <a:p>
            <a:pPr algn="ctr"/>
            <a:endParaRPr lang="it-IT" sz="2800" dirty="0"/>
          </a:p>
        </p:txBody>
      </p:sp>
      <p:sp>
        <p:nvSpPr>
          <p:cNvPr id="4" name="Rettangolo 3"/>
          <p:cNvSpPr/>
          <p:nvPr/>
        </p:nvSpPr>
        <p:spPr>
          <a:xfrm>
            <a:off x="1278714" y="2183422"/>
            <a:ext cx="9633971" cy="3416320"/>
          </a:xfrm>
          <a:prstGeom prst="rect">
            <a:avLst/>
          </a:prstGeom>
        </p:spPr>
        <p:txBody>
          <a:bodyPr wrap="square">
            <a:spAutoFit/>
          </a:bodyPr>
          <a:lstStyle/>
          <a:p>
            <a:pPr algn="ctr"/>
            <a:r>
              <a:rPr lang="fr-FR" spc="-1" dirty="0" smtClean="0">
                <a:solidFill>
                  <a:srgbClr val="202122"/>
                </a:solidFill>
              </a:rPr>
              <a:t>(Lettre </a:t>
            </a:r>
            <a:r>
              <a:rPr lang="it-IT" dirty="0"/>
              <a:t>CXXV,</a:t>
            </a:r>
            <a:r>
              <a:rPr lang="fr-FR" spc="-1" dirty="0">
                <a:solidFill>
                  <a:srgbClr val="202122"/>
                </a:solidFill>
              </a:rPr>
              <a:t> suite)</a:t>
            </a:r>
          </a:p>
          <a:p>
            <a:r>
              <a:rPr lang="fr-FR" dirty="0"/>
              <a:t>Ne rencontre-t-on pas presque partout une résistance plus ou moins bien feinte au premier triomphe ? et ai-je trouvé nulle part le charme dont je parle ? ce n’est pourtant pas non plus celui de l’amour ; car enfin, si j’ai eu quelquefois, auprès de cette femme étonnante, des moments de faiblesse qui ressemblaient à cette passion pusillanime, j’ai toujours su les vaincre et revenir à mes principes. Quand même la scène d’hier m’aurait, comme je le crois, emporté un peu plus loin que je ne comptais : quand j’aurais, un moment, partagé le trouble et l’ivresse que je faisais naître ; cette illusion passagère serait dissipée à présent ; et cependant le même charme subsiste. J’aurais même, je l’avoue, un plaisir assez doux à m’y livrer, s’il ne me causait quelque inquiétude. Serai-je donc, à mon âge, maîtrisé comme un écolier, par un sentiment involontaire et inconnu ? Non : il faut, avant tout, le combattre et l’approfondir.</a:t>
            </a:r>
            <a:endParaRPr lang="it-IT" dirty="0"/>
          </a:p>
        </p:txBody>
      </p:sp>
    </p:spTree>
    <p:extLst>
      <p:ext uri="{BB962C8B-B14F-4D97-AF65-F5344CB8AC3E}">
        <p14:creationId xmlns:p14="http://schemas.microsoft.com/office/powerpoint/2010/main" val="41912963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dirty="0">
                <a:solidFill>
                  <a:srgbClr val="000000"/>
                </a:solidFill>
                <a:latin typeface="Calibri Light"/>
              </a:rPr>
              <a:t>Laclos</a:t>
            </a:r>
            <a:r>
              <a:rPr sz="4400" dirty="0"/>
              <a:t/>
            </a:r>
            <a:br>
              <a:rPr sz="4400" dirty="0"/>
            </a:br>
            <a:r>
              <a:rPr lang="fr-FR" sz="4400" b="0" i="1" strike="noStrike" spc="-1" dirty="0">
                <a:solidFill>
                  <a:srgbClr val="000000"/>
                </a:solidFill>
                <a:latin typeface="Calibri Light"/>
              </a:rPr>
              <a:t>Les liaisons dangereuses</a:t>
            </a:r>
            <a:endParaRPr lang="fr-FR" sz="4400" b="0" strike="noStrike" spc="-1" dirty="0">
              <a:solidFill>
                <a:srgbClr val="000000"/>
              </a:solidFill>
              <a:latin typeface="Calibri"/>
            </a:endParaRPr>
          </a:p>
        </p:txBody>
      </p:sp>
      <p:sp>
        <p:nvSpPr>
          <p:cNvPr id="136" name="PlaceHolder 2"/>
          <p:cNvSpPr>
            <a:spLocks noGrp="1"/>
          </p:cNvSpPr>
          <p:nvPr>
            <p:ph/>
          </p:nvPr>
        </p:nvSpPr>
        <p:spPr>
          <a:xfrm>
            <a:off x="838080" y="1825560"/>
            <a:ext cx="10515240" cy="4350960"/>
          </a:xfrm>
          <a:prstGeom prst="rect">
            <a:avLst/>
          </a:prstGeom>
          <a:noFill/>
          <a:ln w="0">
            <a:noFill/>
          </a:ln>
        </p:spPr>
        <p:txBody>
          <a:bodyPr anchor="t">
            <a:normAutofit fontScale="96000"/>
          </a:bodyPr>
          <a:lstStyle/>
          <a:p>
            <a:pPr indent="0" algn="ctr">
              <a:lnSpc>
                <a:spcPct val="90000"/>
              </a:lnSpc>
              <a:spcBef>
                <a:spcPts val="1001"/>
              </a:spcBef>
              <a:buNone/>
              <a:tabLst>
                <a:tab pos="0" algn="l"/>
              </a:tabLst>
            </a:pPr>
            <a:r>
              <a:rPr lang="fr-FR" sz="2400" b="0" strike="noStrike" spc="-1" dirty="0">
                <a:solidFill>
                  <a:srgbClr val="202122"/>
                </a:solidFill>
                <a:latin typeface="Arial"/>
              </a:rPr>
              <a:t>Lettre LXXXI, La marquise de Merteuil au vicomte de Valmont</a:t>
            </a:r>
            <a:endParaRPr lang="fr-FR" sz="24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tabLst>
                <a:tab pos="0" algn="l"/>
              </a:tabLst>
            </a:pPr>
            <a:r>
              <a:rPr lang="fr-FR" sz="2300" b="0" strike="noStrike" spc="-1" dirty="0">
                <a:solidFill>
                  <a:srgbClr val="202122"/>
                </a:solidFill>
                <a:latin typeface="+mj-lt"/>
              </a:rPr>
              <a:t>[…] née pour </a:t>
            </a:r>
            <a:r>
              <a:rPr lang="fr-FR" sz="2300" b="1" strike="noStrike" spc="-1" dirty="0">
                <a:solidFill>
                  <a:srgbClr val="202122"/>
                </a:solidFill>
                <a:latin typeface="+mj-lt"/>
              </a:rPr>
              <a:t>venger mon sexe</a:t>
            </a:r>
            <a:r>
              <a:rPr lang="fr-FR" sz="2300" b="0" strike="noStrike" spc="-1" dirty="0">
                <a:solidFill>
                  <a:srgbClr val="202122"/>
                </a:solidFill>
                <a:latin typeface="+mj-lt"/>
              </a:rPr>
              <a:t> et </a:t>
            </a:r>
            <a:r>
              <a:rPr lang="fr-FR" sz="2300" b="1" strike="noStrike" spc="-1" dirty="0">
                <a:solidFill>
                  <a:srgbClr val="202122"/>
                </a:solidFill>
                <a:latin typeface="+mj-lt"/>
              </a:rPr>
              <a:t>maîtriser le vôtre</a:t>
            </a:r>
            <a:r>
              <a:rPr lang="fr-FR" sz="2300" b="0" strike="noStrike" spc="-1" dirty="0">
                <a:solidFill>
                  <a:srgbClr val="202122"/>
                </a:solidFill>
                <a:latin typeface="+mj-lt"/>
              </a:rPr>
              <a:t>, j’avais su me créer des </a:t>
            </a:r>
            <a:r>
              <a:rPr lang="fr-FR" sz="2300" b="1" strike="noStrike" spc="-1" dirty="0">
                <a:solidFill>
                  <a:srgbClr val="202122"/>
                </a:solidFill>
                <a:latin typeface="+mj-lt"/>
              </a:rPr>
              <a:t>moyens</a:t>
            </a:r>
            <a:r>
              <a:rPr lang="fr-FR" sz="2300" b="0" strike="noStrike" spc="-1" dirty="0">
                <a:solidFill>
                  <a:srgbClr val="202122"/>
                </a:solidFill>
                <a:latin typeface="+mj-lt"/>
              </a:rPr>
              <a:t> inconnus jusqu’à moi.</a:t>
            </a:r>
            <a:endParaRPr lang="fr-FR" sz="2300" b="0" strike="noStrike" spc="-1" dirty="0">
              <a:solidFill>
                <a:srgbClr val="000000"/>
              </a:solidFill>
              <a:latin typeface="+mj-lt"/>
            </a:endParaRPr>
          </a:p>
          <a:p>
            <a:pPr marL="228600" indent="-228600" algn="just">
              <a:lnSpc>
                <a:spcPct val="90000"/>
              </a:lnSpc>
              <a:spcBef>
                <a:spcPts val="1001"/>
              </a:spcBef>
              <a:buClr>
                <a:srgbClr val="202122"/>
              </a:buClr>
              <a:buFont typeface="Arial"/>
              <a:buChar char="•"/>
              <a:tabLst>
                <a:tab pos="0" algn="l"/>
              </a:tabLst>
            </a:pPr>
            <a:r>
              <a:rPr lang="fr-FR" sz="2300" b="0" i="0" dirty="0">
                <a:solidFill>
                  <a:srgbClr val="202122"/>
                </a:solidFill>
                <a:effectLst/>
                <a:latin typeface="+mj-lt"/>
              </a:rPr>
              <a:t>je dis mes principes, &amp; je le dis à dessein : car ils ne sont pas, comme ceux des autres femmes, donnés au hasard, reçus sans examen &amp; suivis par habitude ; ils sont le fruit de mes profondes réflexions ; je les ai créés, &amp; je </a:t>
            </a:r>
            <a:r>
              <a:rPr lang="fr-FR" sz="2300" b="0" strike="noStrike" spc="-1" dirty="0">
                <a:solidFill>
                  <a:srgbClr val="202122"/>
                </a:solidFill>
                <a:latin typeface="+mj-lt"/>
              </a:rPr>
              <a:t>puis dire que </a:t>
            </a:r>
            <a:r>
              <a:rPr lang="fr-FR" sz="2300" b="1" strike="noStrike" spc="-1" dirty="0">
                <a:solidFill>
                  <a:srgbClr val="202122"/>
                </a:solidFill>
                <a:latin typeface="+mj-lt"/>
              </a:rPr>
              <a:t>je suis mon ouvrage</a:t>
            </a:r>
            <a:r>
              <a:rPr lang="fr-FR" sz="2300" b="0" strike="noStrike" spc="-1" dirty="0">
                <a:solidFill>
                  <a:srgbClr val="202122"/>
                </a:solidFill>
                <a:latin typeface="+mj-lt"/>
              </a:rPr>
              <a:t>.</a:t>
            </a:r>
            <a:endParaRPr lang="fr-FR" sz="2300" b="0" strike="noStrike" spc="-1" dirty="0">
              <a:solidFill>
                <a:srgbClr val="000000"/>
              </a:solidFill>
              <a:latin typeface="+mj-lt"/>
            </a:endParaRPr>
          </a:p>
          <a:p>
            <a:pPr marL="228600" indent="-228600" algn="just">
              <a:lnSpc>
                <a:spcPct val="90000"/>
              </a:lnSpc>
              <a:spcBef>
                <a:spcPts val="1001"/>
              </a:spcBef>
              <a:buClr>
                <a:srgbClr val="202122"/>
              </a:buClr>
              <a:buFont typeface="Arial"/>
              <a:buChar char="•"/>
              <a:tabLst>
                <a:tab pos="0" algn="l"/>
              </a:tabLst>
            </a:pPr>
            <a:r>
              <a:rPr lang="fr-FR" sz="2300" b="0" strike="noStrike" spc="-1" dirty="0">
                <a:solidFill>
                  <a:srgbClr val="202122"/>
                </a:solidFill>
                <a:latin typeface="+mj-lt"/>
              </a:rPr>
              <a:t>Entrée dans le monde dans le temps où, fille encore, j’étais vouée par état au </a:t>
            </a:r>
            <a:r>
              <a:rPr lang="fr-FR" sz="2300" b="1" strike="noStrike" spc="-1" dirty="0">
                <a:solidFill>
                  <a:srgbClr val="202122"/>
                </a:solidFill>
                <a:latin typeface="+mj-lt"/>
              </a:rPr>
              <a:t>silence</a:t>
            </a:r>
            <a:r>
              <a:rPr lang="fr-FR" sz="2300" b="0" strike="noStrike" spc="-1" dirty="0">
                <a:solidFill>
                  <a:srgbClr val="202122"/>
                </a:solidFill>
                <a:latin typeface="+mj-lt"/>
              </a:rPr>
              <a:t> et à l’</a:t>
            </a:r>
            <a:r>
              <a:rPr lang="fr-FR" sz="2300" b="1" strike="noStrike" spc="-1" dirty="0">
                <a:solidFill>
                  <a:srgbClr val="202122"/>
                </a:solidFill>
                <a:latin typeface="+mj-lt"/>
              </a:rPr>
              <a:t>inaction</a:t>
            </a:r>
            <a:r>
              <a:rPr lang="fr-FR" sz="2300" b="0" strike="noStrike" spc="-1" dirty="0">
                <a:solidFill>
                  <a:srgbClr val="202122"/>
                </a:solidFill>
                <a:latin typeface="+mj-lt"/>
              </a:rPr>
              <a:t>, j’ai su en profiter pour </a:t>
            </a:r>
            <a:r>
              <a:rPr lang="fr-FR" sz="2300" b="1" strike="noStrike" spc="-1" dirty="0">
                <a:solidFill>
                  <a:srgbClr val="202122"/>
                </a:solidFill>
                <a:latin typeface="+mj-lt"/>
              </a:rPr>
              <a:t>observer</a:t>
            </a:r>
            <a:r>
              <a:rPr lang="fr-FR" sz="2300" b="0" strike="noStrike" spc="-1" dirty="0">
                <a:solidFill>
                  <a:srgbClr val="202122"/>
                </a:solidFill>
                <a:latin typeface="+mj-lt"/>
              </a:rPr>
              <a:t> et </a:t>
            </a:r>
            <a:r>
              <a:rPr lang="fr-FR" sz="2300" b="1" strike="noStrike" spc="-1" dirty="0">
                <a:solidFill>
                  <a:srgbClr val="202122"/>
                </a:solidFill>
                <a:latin typeface="+mj-lt"/>
              </a:rPr>
              <a:t>réfléchir</a:t>
            </a:r>
            <a:r>
              <a:rPr lang="fr-FR" sz="2300" b="0" strike="noStrike" spc="-1" dirty="0">
                <a:solidFill>
                  <a:srgbClr val="202122"/>
                </a:solidFill>
                <a:latin typeface="+mj-lt"/>
              </a:rPr>
              <a:t>. Tandis qu’on me croyait étourdie ou distraite, écoutant peu à la vérité les discours qu’on s’empressait de me tenir, je recueillais avec soin ceux qu’on cherchait à me cacher.</a:t>
            </a:r>
            <a:endParaRPr lang="fr-FR" sz="2300" b="0" strike="noStrike" spc="-1" dirty="0">
              <a:solidFill>
                <a:srgbClr val="000000"/>
              </a:solidFill>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19FFA1-A697-1EA6-E784-12DAD2AE51D6}"/>
              </a:ext>
            </a:extLst>
          </p:cNvPr>
          <p:cNvSpPr>
            <a:spLocks noGrp="1"/>
          </p:cNvSpPr>
          <p:nvPr>
            <p:ph type="title"/>
          </p:nvPr>
        </p:nvSpPr>
        <p:spPr/>
        <p:txBody>
          <a:bodyPr/>
          <a:lstStyle/>
          <a:p>
            <a:pPr algn="ctr"/>
            <a:r>
              <a:rPr lang="fr-FR" sz="4400" b="0" strike="noStrike" spc="-1" dirty="0">
                <a:solidFill>
                  <a:srgbClr val="000000"/>
                </a:solidFill>
                <a:latin typeface="Calibri Light"/>
              </a:rPr>
              <a:t>Laclos</a:t>
            </a:r>
            <a:r>
              <a:rPr lang="fr-FR" sz="4400" dirty="0"/>
              <a:t/>
            </a:r>
            <a:br>
              <a:rPr lang="fr-FR" sz="4400" dirty="0"/>
            </a:br>
            <a:r>
              <a:rPr lang="fr-FR" sz="4400" b="0" i="1" strike="noStrike" spc="-1" dirty="0">
                <a:solidFill>
                  <a:srgbClr val="000000"/>
                </a:solidFill>
                <a:latin typeface="Calibri Light"/>
              </a:rPr>
              <a:t>Les liaisons dangereuses</a:t>
            </a:r>
            <a:endParaRPr lang="it-IT" dirty="0"/>
          </a:p>
        </p:txBody>
      </p:sp>
      <p:sp>
        <p:nvSpPr>
          <p:cNvPr id="3" name="Segnaposto contenuto 2">
            <a:extLst>
              <a:ext uri="{FF2B5EF4-FFF2-40B4-BE49-F238E27FC236}">
                <a16:creationId xmlns:a16="http://schemas.microsoft.com/office/drawing/2014/main" id="{D3642AB7-A6AD-249B-EF40-00929C276CA0}"/>
              </a:ext>
            </a:extLst>
          </p:cNvPr>
          <p:cNvSpPr>
            <a:spLocks noGrp="1"/>
          </p:cNvSpPr>
          <p:nvPr>
            <p:ph/>
          </p:nvPr>
        </p:nvSpPr>
        <p:spPr>
          <a:xfrm>
            <a:off x="767741" y="2642246"/>
            <a:ext cx="10515240" cy="3600291"/>
          </a:xfrm>
        </p:spPr>
        <p:txBody>
          <a:bodyPr>
            <a:normAutofit fontScale="85000" lnSpcReduction="10000"/>
          </a:bodyPr>
          <a:lstStyle/>
          <a:p>
            <a:pPr marL="0" indent="0" algn="ctr">
              <a:buNone/>
            </a:pPr>
            <a:endParaRPr lang="fr-FR" sz="2400" b="0" strike="noStrike" spc="-1" dirty="0" smtClean="0">
              <a:solidFill>
                <a:srgbClr val="202122"/>
              </a:solidFill>
              <a:latin typeface="+mj-lt"/>
            </a:endParaRPr>
          </a:p>
          <a:p>
            <a:pPr marL="0" indent="0" algn="ctr">
              <a:buNone/>
            </a:pPr>
            <a:r>
              <a:rPr lang="fr-FR" sz="2400" b="0" strike="noStrike" spc="-1" dirty="0" smtClean="0">
                <a:solidFill>
                  <a:srgbClr val="202122"/>
                </a:solidFill>
                <a:latin typeface="+mj-lt"/>
              </a:rPr>
              <a:t>(</a:t>
            </a:r>
            <a:r>
              <a:rPr lang="fr-FR" sz="2400" b="0" strike="noStrike" spc="-1" dirty="0">
                <a:solidFill>
                  <a:srgbClr val="202122"/>
                </a:solidFill>
                <a:latin typeface="+mj-lt"/>
              </a:rPr>
              <a:t>Lettre LXXXI, suite)</a:t>
            </a:r>
          </a:p>
          <a:p>
            <a:r>
              <a:rPr lang="fr-FR" sz="2400" b="0" strike="noStrike" spc="-1" dirty="0">
                <a:solidFill>
                  <a:srgbClr val="202122"/>
                </a:solidFill>
                <a:latin typeface="+mj-lt"/>
              </a:rPr>
              <a:t>Cette utile curiosité, en servant à m’instruire, m’apprit encore à </a:t>
            </a:r>
            <a:r>
              <a:rPr lang="fr-FR" sz="2400" b="1" strike="noStrike" spc="-1" dirty="0">
                <a:solidFill>
                  <a:srgbClr val="202122"/>
                </a:solidFill>
                <a:latin typeface="+mj-lt"/>
              </a:rPr>
              <a:t>dissimuler</a:t>
            </a:r>
            <a:r>
              <a:rPr lang="fr-FR" sz="2400" b="0" strike="noStrike" spc="-1" dirty="0">
                <a:solidFill>
                  <a:srgbClr val="202122"/>
                </a:solidFill>
                <a:latin typeface="+mj-lt"/>
              </a:rPr>
              <a:t> : forcée souvent de cacher les objets de mon attention aux yeux qui m’entouraient, j’essayai de guider les miens à mon gré </a:t>
            </a:r>
            <a:r>
              <a:rPr lang="fr-FR" sz="2400" b="0" i="0" dirty="0">
                <a:solidFill>
                  <a:srgbClr val="202122"/>
                </a:solidFill>
                <a:effectLst/>
                <a:latin typeface="+mj-lt"/>
              </a:rPr>
              <a:t>: j’obtins dès lors de prendre à volonté ce regard distrait que vous avez loué si souvent. Encouragée par ce premier succès, je tâchai de </a:t>
            </a:r>
            <a:r>
              <a:rPr lang="fr-FR" sz="2400" b="1" i="0" dirty="0">
                <a:solidFill>
                  <a:srgbClr val="202122"/>
                </a:solidFill>
                <a:effectLst/>
                <a:latin typeface="+mj-lt"/>
              </a:rPr>
              <a:t>régler</a:t>
            </a:r>
            <a:r>
              <a:rPr lang="fr-FR" sz="2400" b="0" i="0" dirty="0">
                <a:solidFill>
                  <a:srgbClr val="202122"/>
                </a:solidFill>
                <a:effectLst/>
                <a:latin typeface="+mj-lt"/>
              </a:rPr>
              <a:t> de même </a:t>
            </a:r>
            <a:r>
              <a:rPr lang="fr-FR" sz="2400" b="1" i="0" dirty="0">
                <a:solidFill>
                  <a:srgbClr val="202122"/>
                </a:solidFill>
                <a:effectLst/>
                <a:latin typeface="+mj-lt"/>
              </a:rPr>
              <a:t>les divers mouvements de ma figure</a:t>
            </a:r>
            <a:r>
              <a:rPr lang="fr-FR" sz="2400" b="0" i="0" dirty="0">
                <a:solidFill>
                  <a:srgbClr val="202122"/>
                </a:solidFill>
                <a:effectLst/>
                <a:latin typeface="+mj-lt"/>
              </a:rPr>
              <a:t>. Ressentais-je quelque chagrin, je m’étudiais à prendre l’air de la sérénité, même celui de la joie ; j’ai porté le zèle jusqu’à me causer des douleurs volontaires, pour chercher pendant ce temps l’expression du plaisir.</a:t>
            </a:r>
            <a:r>
              <a:rPr lang="fr-FR" sz="2400" b="0" strike="noStrike" spc="-1" dirty="0">
                <a:solidFill>
                  <a:srgbClr val="202122"/>
                </a:solidFill>
                <a:latin typeface="+mj-lt"/>
              </a:rPr>
              <a:t> </a:t>
            </a:r>
            <a:r>
              <a:rPr lang="fr-FR" sz="2400" b="0" i="0" dirty="0">
                <a:solidFill>
                  <a:srgbClr val="202122"/>
                </a:solidFill>
                <a:effectLst/>
                <a:latin typeface="+mj-lt"/>
              </a:rPr>
              <a:t>Je me suis travaillée avec le même soin &amp; plus de peine, pour réprimer les symptômes d’une joie inattendue. C’est ainsi que j’ai su prendre sur ma physionomie, cette puissance dont je vous ai vu quelquefois si étonné.</a:t>
            </a:r>
            <a:r>
              <a:rPr lang="fr-FR" sz="2400" b="0" strike="noStrike" spc="-1" dirty="0">
                <a:solidFill>
                  <a:srgbClr val="202122"/>
                </a:solidFill>
                <a:latin typeface="+mj-lt"/>
              </a:rPr>
              <a:t> </a:t>
            </a:r>
            <a:endParaRPr lang="fr-FR" sz="2400" b="0" strike="noStrike" spc="-1" dirty="0">
              <a:solidFill>
                <a:srgbClr val="000000"/>
              </a:solidFill>
              <a:latin typeface="+mj-lt"/>
            </a:endParaRPr>
          </a:p>
          <a:p>
            <a:r>
              <a:rPr lang="fr-FR" sz="2400" b="0" strike="noStrike" spc="-1" dirty="0">
                <a:solidFill>
                  <a:srgbClr val="202122"/>
                </a:solidFill>
                <a:latin typeface="+mj-lt"/>
              </a:rPr>
              <a:t>J’étudiai nos mœurs dans les </a:t>
            </a:r>
            <a:r>
              <a:rPr lang="fr-FR" sz="2400" b="1" strike="noStrike" spc="-1" dirty="0">
                <a:solidFill>
                  <a:srgbClr val="202122"/>
                </a:solidFill>
                <a:latin typeface="+mj-lt"/>
              </a:rPr>
              <a:t>romans</a:t>
            </a:r>
            <a:r>
              <a:rPr lang="fr-FR" sz="2400" b="0" strike="noStrike" spc="-1" dirty="0">
                <a:solidFill>
                  <a:srgbClr val="202122"/>
                </a:solidFill>
                <a:latin typeface="+mj-lt"/>
              </a:rPr>
              <a:t> ; nos opinions dans les </a:t>
            </a:r>
            <a:r>
              <a:rPr lang="fr-FR" sz="2400" b="1" strike="noStrike" spc="-1" dirty="0">
                <a:solidFill>
                  <a:srgbClr val="202122"/>
                </a:solidFill>
                <a:latin typeface="+mj-lt"/>
              </a:rPr>
              <a:t>philosophes</a:t>
            </a:r>
            <a:r>
              <a:rPr lang="fr-FR" sz="2400" b="0" strike="noStrike" spc="-1" dirty="0">
                <a:solidFill>
                  <a:srgbClr val="202122"/>
                </a:solidFill>
                <a:latin typeface="+mj-lt"/>
              </a:rPr>
              <a:t> ; je cherchai même dans les </a:t>
            </a:r>
            <a:r>
              <a:rPr lang="fr-FR" sz="2400" b="1" strike="noStrike" spc="-1" dirty="0">
                <a:solidFill>
                  <a:srgbClr val="202122"/>
                </a:solidFill>
                <a:latin typeface="+mj-lt"/>
              </a:rPr>
              <a:t>moralistes</a:t>
            </a:r>
            <a:r>
              <a:rPr lang="fr-FR" sz="2400" b="0" strike="noStrike" spc="-1" dirty="0">
                <a:solidFill>
                  <a:srgbClr val="202122"/>
                </a:solidFill>
                <a:latin typeface="+mj-lt"/>
              </a:rPr>
              <a:t> les plus sévères ce qu’ils exigeaient de nous, et je m’assurai ainsi de ce qu’on pouvait faire, de ce qu’on devait penser, et de ce qu’il fallait </a:t>
            </a:r>
            <a:r>
              <a:rPr lang="fr-FR" sz="2400" b="1" strike="noStrike" spc="-1" dirty="0">
                <a:solidFill>
                  <a:srgbClr val="202122"/>
                </a:solidFill>
                <a:latin typeface="+mj-lt"/>
              </a:rPr>
              <a:t>paraître</a:t>
            </a:r>
            <a:r>
              <a:rPr lang="fr-FR" sz="2400" b="0" strike="noStrike" spc="-1" dirty="0">
                <a:solidFill>
                  <a:srgbClr val="202122"/>
                </a:solidFill>
                <a:latin typeface="+mj-lt"/>
              </a:rPr>
              <a:t>. </a:t>
            </a:r>
            <a:endParaRPr lang="fr-FR" sz="2400" b="0" strike="noStrike" spc="-1" dirty="0">
              <a:solidFill>
                <a:srgbClr val="000000"/>
              </a:solidFill>
              <a:latin typeface="+mj-lt"/>
            </a:endParaRPr>
          </a:p>
          <a:p>
            <a:endParaRPr lang="it-IT" dirty="0"/>
          </a:p>
        </p:txBody>
      </p:sp>
    </p:spTree>
    <p:extLst>
      <p:ext uri="{BB962C8B-B14F-4D97-AF65-F5344CB8AC3E}">
        <p14:creationId xmlns:p14="http://schemas.microsoft.com/office/powerpoint/2010/main" val="1802542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dirty="0">
                <a:solidFill>
                  <a:srgbClr val="000000"/>
                </a:solidFill>
                <a:latin typeface="Calibri Light"/>
              </a:rPr>
              <a:t>Laclos</a:t>
            </a:r>
            <a:r>
              <a:rPr sz="4400" dirty="0"/>
              <a:t/>
            </a:r>
            <a:br>
              <a:rPr sz="4400" dirty="0"/>
            </a:br>
            <a:r>
              <a:rPr lang="fr-FR" sz="4400" b="0" i="1" strike="noStrike" spc="-1" dirty="0">
                <a:solidFill>
                  <a:srgbClr val="000000"/>
                </a:solidFill>
                <a:latin typeface="Calibri Light"/>
              </a:rPr>
              <a:t>Les liaisons dangereuses</a:t>
            </a:r>
            <a:endParaRPr lang="fr-FR" sz="4400" b="0" strike="noStrike" spc="-1" dirty="0">
              <a:solidFill>
                <a:srgbClr val="000000"/>
              </a:solidFill>
              <a:latin typeface="Calibri"/>
            </a:endParaRPr>
          </a:p>
        </p:txBody>
      </p:sp>
      <p:sp>
        <p:nvSpPr>
          <p:cNvPr id="138" name="PlaceHolder 2"/>
          <p:cNvSpPr>
            <a:spLocks noGrp="1"/>
          </p:cNvSpPr>
          <p:nvPr>
            <p:ph/>
          </p:nvPr>
        </p:nvSpPr>
        <p:spPr>
          <a:xfrm>
            <a:off x="838080" y="1825560"/>
            <a:ext cx="10515240" cy="4350960"/>
          </a:xfrm>
          <a:prstGeom prst="rect">
            <a:avLst/>
          </a:prstGeom>
          <a:noFill/>
          <a:ln w="0">
            <a:noFill/>
          </a:ln>
        </p:spPr>
        <p:txBody>
          <a:bodyPr anchor="t">
            <a:noAutofit/>
          </a:bodyPr>
          <a:lstStyle/>
          <a:p>
            <a:pPr marL="228600" indent="-228600" algn="ctr">
              <a:lnSpc>
                <a:spcPct val="90000"/>
              </a:lnSpc>
              <a:spcBef>
                <a:spcPts val="1001"/>
              </a:spcBef>
              <a:buClr>
                <a:srgbClr val="202122"/>
              </a:buClr>
              <a:buFont typeface="Arial"/>
              <a:buChar char="•"/>
            </a:pPr>
            <a:r>
              <a:rPr lang="fr-FR" sz="1700" b="0" strike="noStrike" spc="-1" dirty="0">
                <a:solidFill>
                  <a:srgbClr val="202122"/>
                </a:solidFill>
                <a:latin typeface="Arial"/>
              </a:rPr>
              <a:t>Lettre CXXX, Madame de Rosemonde à la présidente de Tourvel</a:t>
            </a:r>
            <a:endParaRPr lang="fr-FR" sz="17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1700" b="0" i="0" dirty="0">
                <a:solidFill>
                  <a:srgbClr val="202122"/>
                </a:solidFill>
                <a:effectLst/>
                <a:latin typeface="Arial" panose="020B0604020202020204" pitchFamily="34" charset="0"/>
              </a:rPr>
              <a:t>L’homme jouit du bonheur qu’il ressent, &amp; la femme de celui qu’elle procure. Cette différence, si essentielle &amp; si peu remarquée, influe pourtant, d’une manière bien sensible, sur la totalité de leur conduite respective. Le plaisir de l’un est de satisfaire ses désirs ; celui de l’autre est surtout de les faire naître. Plaire, n’est pour lui qu’un moyen de succès ; tandis que pour elle, c’est le succès lui-même. Et la coquetterie, si souvent reprochée aux femmes, n’est autre chose que l’abus de cette façon de sentir, &amp; par là même en prouve la réalité. Enfin ce goût exclusif, qui caractérise particulièrement l’amour, n’est dans l’homme qu’une préférence, qui sert, au plus, à graduer un plaisir, qu’un autre objet affaiblirait peut-être, mais ne détruirait pas ; tandis que dans les femmes, c’est un sentiment profond, qui non seulement anéantit tout désir étranger, mais qui, plus fort que la nature, &amp; soustrait à son empire, ne leur laisse éprouver que répugnance &amp; dégoût, là-même où semble devoir naître la volupté.</a:t>
            </a:r>
            <a:endParaRPr lang="fr-FR" sz="17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1700" b="0" strike="noStrike" spc="-1" dirty="0">
                <a:solidFill>
                  <a:srgbClr val="202122"/>
                </a:solidFill>
                <a:latin typeface="Arial"/>
              </a:rPr>
              <a:t>J’ai cru, ma chère belle, qu’il pourrait vous être utile d’avoir ces réflexions à opposer aux idées chimériques d’un bonheur parfait, dont l’amour ne manque jamais d’abuser notre imagination.</a:t>
            </a:r>
            <a:endParaRPr lang="fr-FR" sz="1700" b="0" strike="noStrike" spc="-1" dirty="0">
              <a:solidFill>
                <a:srgbClr val="000000"/>
              </a:solidFill>
              <a:latin typeface="Calibri"/>
            </a:endParaRPr>
          </a:p>
          <a:p>
            <a:pPr marL="228600" indent="-228600" algn="ctr">
              <a:lnSpc>
                <a:spcPct val="90000"/>
              </a:lnSpc>
              <a:spcBef>
                <a:spcPts val="1001"/>
              </a:spcBef>
              <a:buClr>
                <a:srgbClr val="202122"/>
              </a:buClr>
              <a:buFont typeface="Arial"/>
              <a:buChar char="•"/>
            </a:pPr>
            <a:r>
              <a:rPr lang="fr-FR" sz="1700" b="0" strike="noStrike" spc="-1" dirty="0">
                <a:solidFill>
                  <a:srgbClr val="202122"/>
                </a:solidFill>
                <a:latin typeface="Arial"/>
              </a:rPr>
              <a:t>Lettre CXLIII, la présidente de Tourvel à Madame de Rosemonde</a:t>
            </a:r>
            <a:endParaRPr lang="fr-FR" sz="1700" b="0" strike="noStrike" spc="-1" dirty="0">
              <a:solidFill>
                <a:srgbClr val="000000"/>
              </a:solidFill>
              <a:latin typeface="Calibri"/>
            </a:endParaRPr>
          </a:p>
          <a:p>
            <a:pPr marL="228600" indent="-228600" algn="just">
              <a:lnSpc>
                <a:spcPct val="90000"/>
              </a:lnSpc>
              <a:spcBef>
                <a:spcPts val="1001"/>
              </a:spcBef>
              <a:buClr>
                <a:srgbClr val="202122"/>
              </a:buClr>
              <a:buFont typeface="Arial"/>
              <a:buChar char="•"/>
            </a:pPr>
            <a:r>
              <a:rPr lang="fr-FR" sz="1700" b="0" strike="noStrike" spc="-1" dirty="0">
                <a:solidFill>
                  <a:srgbClr val="202122"/>
                </a:solidFill>
                <a:latin typeface="Arial"/>
              </a:rPr>
              <a:t>Le voile est déchiré, Madame, sur lequel était peinte l’illusion de mon bonheur. La funeste vérité m’éclaire […]. [cf. Rousseau, </a:t>
            </a:r>
            <a:r>
              <a:rPr lang="fr-FR" sz="1700" b="0" i="1" strike="noStrike" spc="-1" dirty="0">
                <a:solidFill>
                  <a:srgbClr val="202122"/>
                </a:solidFill>
                <a:latin typeface="Arial"/>
              </a:rPr>
              <a:t>La nouvelle Hélo</a:t>
            </a:r>
            <a:r>
              <a:rPr lang="fr-FR" sz="1700" b="0" i="1" strike="noStrike" spc="-1" dirty="0">
                <a:solidFill>
                  <a:srgbClr val="202122"/>
                </a:solidFill>
                <a:latin typeface="Arial"/>
                <a:ea typeface="Times New Roman"/>
              </a:rPr>
              <a:t>ï</a:t>
            </a:r>
            <a:r>
              <a:rPr lang="fr-FR" sz="1700" b="0" i="1" strike="noStrike" spc="-1" dirty="0">
                <a:solidFill>
                  <a:srgbClr val="000000"/>
                </a:solidFill>
                <a:latin typeface="Arial"/>
                <a:ea typeface="Times New Roman"/>
              </a:rPr>
              <a:t>se</a:t>
            </a:r>
            <a:r>
              <a:rPr lang="fr-FR" sz="1700" b="0" strike="noStrike" spc="-1" dirty="0">
                <a:solidFill>
                  <a:srgbClr val="000000"/>
                </a:solidFill>
                <a:latin typeface="Arial"/>
                <a:ea typeface="Times New Roman"/>
              </a:rPr>
              <a:t>, II, 22, Saint-Preux sur le portrait de Julie</a:t>
            </a:r>
            <a:r>
              <a:rPr lang="fr-FR" sz="1700" b="0" strike="noStrike" spc="-1" dirty="0">
                <a:solidFill>
                  <a:srgbClr val="202122"/>
                </a:solidFill>
                <a:latin typeface="Arial"/>
                <a:ea typeface="Times New Roman"/>
              </a:rPr>
              <a:t>] </a:t>
            </a:r>
            <a:endParaRPr lang="fr-FR" sz="1700" b="0" strike="noStrike" spc="-1" dirty="0">
              <a:solidFill>
                <a:srgbClr val="000000"/>
              </a:solidFill>
              <a:latin typeface="Calibri"/>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fr-FR" spc="-1" dirty="0">
                <a:solidFill>
                  <a:srgbClr val="000000"/>
                </a:solidFill>
                <a:latin typeface="Calibri Light"/>
              </a:rPr>
              <a:t>Laclos</a:t>
            </a:r>
            <a:r>
              <a:rPr lang="fr-FR" dirty="0"/>
              <a:t/>
            </a:r>
            <a:br>
              <a:rPr lang="fr-FR" dirty="0"/>
            </a:br>
            <a:r>
              <a:rPr lang="fr-FR" i="1" spc="-1" dirty="0">
                <a:solidFill>
                  <a:srgbClr val="000000"/>
                </a:solidFill>
                <a:latin typeface="Calibri Light"/>
              </a:rPr>
              <a:t>Les liaisons dangereuses</a:t>
            </a:r>
            <a:endParaRPr lang="it-IT" dirty="0"/>
          </a:p>
        </p:txBody>
      </p:sp>
      <p:sp>
        <p:nvSpPr>
          <p:cNvPr id="3" name="Sottotitolo 2"/>
          <p:cNvSpPr>
            <a:spLocks noGrp="1"/>
          </p:cNvSpPr>
          <p:nvPr>
            <p:ph type="subTitle"/>
          </p:nvPr>
        </p:nvSpPr>
        <p:spPr>
          <a:xfrm>
            <a:off x="1269507" y="1784412"/>
            <a:ext cx="10305754" cy="4651899"/>
          </a:xfrm>
        </p:spPr>
        <p:txBody>
          <a:bodyPr>
            <a:normAutofit/>
          </a:bodyPr>
          <a:lstStyle/>
          <a:p>
            <a:pPr algn="ctr"/>
            <a:r>
              <a:rPr lang="it-IT" sz="2000" dirty="0"/>
              <a:t>Lettre CLXXIII,</a:t>
            </a:r>
            <a:r>
              <a:rPr lang="fr-FR" sz="2000" spc="-1" dirty="0">
                <a:solidFill>
                  <a:srgbClr val="202122"/>
                </a:solidFill>
              </a:rPr>
              <a:t> Madame de </a:t>
            </a:r>
            <a:r>
              <a:rPr lang="fr-FR" sz="2000" spc="-1" dirty="0" err="1">
                <a:solidFill>
                  <a:srgbClr val="202122"/>
                </a:solidFill>
              </a:rPr>
              <a:t>Volanges</a:t>
            </a:r>
            <a:r>
              <a:rPr lang="fr-FR" sz="2000" spc="-1" dirty="0">
                <a:solidFill>
                  <a:srgbClr val="202122"/>
                </a:solidFill>
              </a:rPr>
              <a:t> à Madame de Rosemonde</a:t>
            </a:r>
            <a:endParaRPr lang="it-IT" sz="2000" dirty="0"/>
          </a:p>
          <a:p>
            <a:pPr algn="just"/>
            <a:r>
              <a:rPr lang="fr-FR" sz="2000" dirty="0">
                <a:solidFill>
                  <a:srgbClr val="202122"/>
                </a:solidFill>
                <a:latin typeface="Arial" panose="020B0604020202020204" pitchFamily="34" charset="0"/>
              </a:rPr>
              <a:t>Madame de </a:t>
            </a:r>
            <a:r>
              <a:rPr lang="fr-FR" sz="2000" dirty="0" err="1">
                <a:solidFill>
                  <a:srgbClr val="202122"/>
                </a:solidFill>
                <a:latin typeface="Arial" panose="020B0604020202020204" pitchFamily="34" charset="0"/>
              </a:rPr>
              <a:t>Merteuil</a:t>
            </a:r>
            <a:r>
              <a:rPr lang="fr-FR" sz="2000" dirty="0">
                <a:solidFill>
                  <a:srgbClr val="202122"/>
                </a:solidFill>
                <a:latin typeface="Arial" panose="020B0604020202020204" pitchFamily="34" charset="0"/>
              </a:rPr>
              <a:t>, en arrivant de la campagne, avant-hier jeudi, s’est fait descendre à la Comédie italienne, où elle avait sa loge ; elle y était seule, et, ce qui dut lui paraître extraordinaire, aucun homme ne s’y présenta pendant tout le spectacle. À la sortie, elle entra, suivant son usage, au petit salon, qui était déjà rempli de monde ; sur-le-champ il s’éleva une rumeur, mais dont apparemment elle ne se crut pas l’objet. Elle aperçut une place vide sur l’une des banquettes, &amp; elle alla s’y asseoir ; mais aussitôt toutes les femmes qui y étaient déjà se levèrent comme de concert, &amp; l’y laissèrent absolument seule. Ce mouvement marqué d’indignation générale fut applaudi de tous les hommes, &amp; fit redoubler les murmures, qui, dit-on, allèrent jusqu’aux huées.</a:t>
            </a:r>
          </a:p>
          <a:p>
            <a:r>
              <a:rPr lang="fr-FR" sz="2000" dirty="0">
                <a:solidFill>
                  <a:srgbClr val="202122"/>
                </a:solidFill>
                <a:latin typeface="Arial" panose="020B0604020202020204" pitchFamily="34" charset="0"/>
              </a:rPr>
              <a:t>[…] On assure que [Mme de </a:t>
            </a:r>
            <a:r>
              <a:rPr lang="fr-FR" sz="2000" dirty="0" err="1">
                <a:solidFill>
                  <a:srgbClr val="202122"/>
                </a:solidFill>
                <a:latin typeface="Arial" panose="020B0604020202020204" pitchFamily="34" charset="0"/>
              </a:rPr>
              <a:t>Merteuil</a:t>
            </a:r>
            <a:r>
              <a:rPr lang="fr-FR" sz="2000" dirty="0">
                <a:solidFill>
                  <a:srgbClr val="202122"/>
                </a:solidFill>
                <a:latin typeface="Arial" panose="020B0604020202020204" pitchFamily="34" charset="0"/>
              </a:rPr>
              <a:t>] a conservé l’air de ne rien voir &amp; de ne rien entendre, &amp; qu’elle n’a pas changé de figure ! mais je crois ce fait exagéré. Quoi qu’il en soit, cette situation, vraiment ignominieuse pour elle, a duré jusqu’au moment où on a annoncé sa voiture ; &amp; à son départ, les huées scandaleuses ont encore redoublé. </a:t>
            </a:r>
            <a:r>
              <a:rPr lang="fr-FR" sz="2000" dirty="0"/>
              <a:t/>
            </a:r>
            <a:br>
              <a:rPr lang="fr-FR" sz="2000" dirty="0"/>
            </a:br>
            <a:endParaRPr lang="it-IT" sz="2000" dirty="0"/>
          </a:p>
        </p:txBody>
      </p:sp>
    </p:spTree>
    <p:extLst>
      <p:ext uri="{BB962C8B-B14F-4D97-AF65-F5344CB8AC3E}">
        <p14:creationId xmlns:p14="http://schemas.microsoft.com/office/powerpoint/2010/main" val="4161325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i="1" strike="noStrike" spc="-1">
                <a:solidFill>
                  <a:srgbClr val="000000"/>
                </a:solidFill>
                <a:latin typeface="Calibri Light"/>
              </a:rPr>
              <a:t>Lettres portugaises</a:t>
            </a:r>
            <a:endParaRPr lang="fr-FR" sz="4400" b="0" strike="noStrike" spc="-1">
              <a:solidFill>
                <a:srgbClr val="000000"/>
              </a:solidFill>
              <a:latin typeface="Calibri"/>
            </a:endParaRPr>
          </a:p>
        </p:txBody>
      </p:sp>
      <p:sp>
        <p:nvSpPr>
          <p:cNvPr id="89" name="PlaceHolder 2"/>
          <p:cNvSpPr>
            <a:spLocks noGrp="1"/>
          </p:cNvSpPr>
          <p:nvPr>
            <p:ph/>
          </p:nvPr>
        </p:nvSpPr>
        <p:spPr>
          <a:xfrm>
            <a:off x="838080" y="1825560"/>
            <a:ext cx="10515240" cy="4350960"/>
          </a:xfrm>
          <a:prstGeom prst="rect">
            <a:avLst/>
          </a:prstGeom>
          <a:noFill/>
          <a:ln w="0">
            <a:noFill/>
          </a:ln>
        </p:spPr>
        <p:txBody>
          <a:bodyPr anchor="t">
            <a:normAutofit fontScale="83500" lnSpcReduction="20000"/>
          </a:bodyPr>
          <a:lstStyle/>
          <a:p>
            <a:pPr marL="228600" indent="-228600">
              <a:lnSpc>
                <a:spcPct val="90000"/>
              </a:lnSpc>
              <a:spcBef>
                <a:spcPts val="1001"/>
              </a:spcBef>
              <a:buClr>
                <a:srgbClr val="202122"/>
              </a:buClr>
              <a:buFont typeface="Arial"/>
              <a:buChar char="•"/>
            </a:pPr>
            <a:r>
              <a:rPr lang="fr-FR" sz="2800" b="0" strike="noStrike" spc="-1" dirty="0">
                <a:solidFill>
                  <a:srgbClr val="202122"/>
                </a:solidFill>
                <a:latin typeface="Arial"/>
              </a:rPr>
              <a:t>[ma mauvaise Fortune me dit] « Cesse, cesse, </a:t>
            </a:r>
            <a:r>
              <a:rPr lang="fr-FR" sz="2800" b="1" strike="noStrike" spc="-1" dirty="0" err="1">
                <a:solidFill>
                  <a:srgbClr val="202122"/>
                </a:solidFill>
                <a:latin typeface="Arial"/>
              </a:rPr>
              <a:t>Mariane</a:t>
            </a:r>
            <a:r>
              <a:rPr lang="fr-FR" sz="2800" b="0" strike="noStrike" spc="-1" dirty="0">
                <a:solidFill>
                  <a:srgbClr val="202122"/>
                </a:solidFill>
                <a:latin typeface="Arial"/>
              </a:rPr>
              <a:t> infortunée, de te consumer vainement, et de chercher un amant que tu ne verras jamais, qui a passé les mers pour te fuir, qui est en France au milieu des plaisirs, qui ne pense pas un seul moment à tes douleurs, et qui te dispense de tous ces transports, desquels il ne te sait aucun gré  » (lettre I). </a:t>
            </a:r>
            <a:endParaRPr lang="fr-FR" sz="2800" b="0" strike="noStrike" spc="-1" dirty="0">
              <a:solidFill>
                <a:srgbClr val="000000"/>
              </a:solidFill>
              <a:latin typeface="Calibri"/>
            </a:endParaRPr>
          </a:p>
          <a:p>
            <a:pPr indent="0">
              <a:lnSpc>
                <a:spcPct val="90000"/>
              </a:lnSpc>
              <a:spcBef>
                <a:spcPts val="1001"/>
              </a:spcBef>
              <a:buNone/>
            </a:pPr>
            <a:endParaRPr lang="fr-FR" sz="2800" b="0" strike="noStrike" spc="-1" dirty="0">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dirty="0">
                <a:solidFill>
                  <a:srgbClr val="202122"/>
                </a:solidFill>
                <a:latin typeface="Arial"/>
              </a:rPr>
              <a:t>N’ayant enfin à combattre que contre moi-même […]</a:t>
            </a:r>
            <a:endParaRPr lang="fr-FR" sz="2800" b="0" strike="noStrike" spc="-1" dirty="0">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dirty="0">
                <a:solidFill>
                  <a:srgbClr val="202122"/>
                </a:solidFill>
                <a:latin typeface="Arial"/>
              </a:rPr>
              <a:t>on est beaucoup plus heureux, et on sent quelque chose de bien plus touchant quand on aime violemment que lorsqu’on est aimé. Je ne sais ni ce que je suis, ni ce que je fais, ni ce que je désire ; je suis déchirée par mille mouvements contraires. </a:t>
            </a:r>
            <a:endParaRPr lang="fr-FR" sz="2800" b="0" strike="noStrike" spc="-1" dirty="0">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dirty="0">
                <a:solidFill>
                  <a:srgbClr val="202122"/>
                </a:solidFill>
                <a:latin typeface="Arial"/>
              </a:rPr>
              <a:t>J’ai perdu ma réputation ; je me suis exposée à la fureur de mes parents, à la sévérité des lois de ce pays contre les religieuses […] j’ai un plaisir funeste d’avoir hasardé ma vie et mon honneur (lettre III). </a:t>
            </a:r>
            <a:endParaRPr lang="fr-FR" sz="2800" b="0" strike="noStrike" spc="-1" dirty="0">
              <a:solidFill>
                <a:srgbClr val="000000"/>
              </a:solidFill>
              <a:latin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i="1" strike="noStrike" spc="-1">
                <a:solidFill>
                  <a:srgbClr val="000000"/>
                </a:solidFill>
                <a:latin typeface="Calibri Light"/>
              </a:rPr>
              <a:t>Lettres portugaises</a:t>
            </a:r>
            <a:r>
              <a:rPr lang="fr-FR" sz="4400" b="0" strike="noStrike" spc="-1">
                <a:solidFill>
                  <a:srgbClr val="000000"/>
                </a:solidFill>
                <a:latin typeface="Calibri Light"/>
              </a:rPr>
              <a:t>, IV</a:t>
            </a:r>
            <a:endParaRPr lang="fr-FR" sz="4400" b="0" strike="noStrike" spc="-1">
              <a:solidFill>
                <a:srgbClr val="000000"/>
              </a:solidFill>
              <a:latin typeface="Calibri"/>
            </a:endParaRPr>
          </a:p>
        </p:txBody>
      </p:sp>
      <p:sp>
        <p:nvSpPr>
          <p:cNvPr id="91" name="PlaceHolder 2"/>
          <p:cNvSpPr>
            <a:spLocks noGrp="1"/>
          </p:cNvSpPr>
          <p:nvPr>
            <p:ph/>
          </p:nvPr>
        </p:nvSpPr>
        <p:spPr>
          <a:xfrm>
            <a:off x="838080" y="1825560"/>
            <a:ext cx="10515240" cy="4350960"/>
          </a:xfrm>
          <a:prstGeom prst="rect">
            <a:avLst/>
          </a:prstGeom>
          <a:noFill/>
          <a:ln w="0">
            <a:noFill/>
          </a:ln>
        </p:spPr>
        <p:txBody>
          <a:bodyPr anchor="t">
            <a:normAutofit fontScale="89500" lnSpcReduction="20000"/>
          </a:bodyPr>
          <a:lstStyle/>
          <a:p>
            <a:pPr indent="0">
              <a:lnSpc>
                <a:spcPct val="90000"/>
              </a:lnSpc>
              <a:spcBef>
                <a:spcPts val="1001"/>
              </a:spcBef>
              <a:buNone/>
            </a:pPr>
            <a:endParaRPr lang="fr-FR" sz="2800" b="0" strike="noStrike" spc="-1">
              <a:solidFill>
                <a:srgbClr val="000000"/>
              </a:solidFill>
              <a:latin typeface="Calibri"/>
            </a:endParaRPr>
          </a:p>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Ma famille, mes amis et ce couvent me sont insupportables. Tout ce que je suis obligée de voir et tout ce qu’il faut que je fasse de toute nécessité m’est odieux. Je suis si </a:t>
            </a:r>
            <a:r>
              <a:rPr lang="fr-FR" sz="2800" b="1" strike="noStrike" spc="-1">
                <a:solidFill>
                  <a:srgbClr val="202122"/>
                </a:solidFill>
                <a:latin typeface="Arial"/>
              </a:rPr>
              <a:t>jalouse de ma passion</a:t>
            </a:r>
            <a:r>
              <a:rPr lang="fr-FR" sz="2800" b="0" strike="noStrike" spc="-1">
                <a:solidFill>
                  <a:srgbClr val="202122"/>
                </a:solidFill>
                <a:latin typeface="Arial"/>
              </a:rPr>
              <a:t>, qu’il me semble que toutes mes actions et que tous mes devoirs vous regardent. Oui, je fais quelque scrupule si je n’emploie tous les moments de ma vie pour vous. Que ferais-je, hélas ! sans tant de haine et sans tant d’amour qui remplissent mon cœur ? Pourrais-je survivre à ce qui m’occupe incessamment, pour mener une vie tranquille et languissante ? Ce </a:t>
            </a:r>
            <a:r>
              <a:rPr lang="fr-FR" sz="2800" b="1" strike="noStrike" spc="-1">
                <a:solidFill>
                  <a:srgbClr val="202122"/>
                </a:solidFill>
                <a:latin typeface="Arial"/>
              </a:rPr>
              <a:t>vide</a:t>
            </a:r>
            <a:r>
              <a:rPr lang="fr-FR" sz="2800" b="0" strike="noStrike" spc="-1">
                <a:solidFill>
                  <a:srgbClr val="202122"/>
                </a:solidFill>
                <a:latin typeface="Arial"/>
              </a:rPr>
              <a:t> et cette insensibilité ne peuvent me convenir.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Il y a des moments où il me semble que j’aurais assez de soumission pour servir celle que vous aimez.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1" strike="noStrike" spc="-1">
                <a:solidFill>
                  <a:srgbClr val="202122"/>
                </a:solidFill>
                <a:latin typeface="Arial"/>
              </a:rPr>
              <a:t>J’écris</a:t>
            </a:r>
            <a:r>
              <a:rPr lang="fr-FR" sz="2800" b="0" strike="noStrike" spc="-1">
                <a:solidFill>
                  <a:srgbClr val="202122"/>
                </a:solidFill>
                <a:latin typeface="Arial"/>
              </a:rPr>
              <a:t> plus </a:t>
            </a:r>
            <a:r>
              <a:rPr lang="fr-FR" sz="2800" b="1" strike="noStrike" spc="-1">
                <a:solidFill>
                  <a:srgbClr val="202122"/>
                </a:solidFill>
                <a:latin typeface="Arial"/>
              </a:rPr>
              <a:t>pour moi</a:t>
            </a:r>
            <a:r>
              <a:rPr lang="fr-FR" sz="2800" b="0" strike="noStrike" spc="-1">
                <a:solidFill>
                  <a:srgbClr val="202122"/>
                </a:solidFill>
                <a:latin typeface="Arial"/>
              </a:rPr>
              <a:t> que pour vous : je ne cherche qu’à me soulager. </a:t>
            </a:r>
            <a:endParaRPr lang="fr-FR" sz="2800" b="0" strike="noStrike" spc="-1">
              <a:solidFill>
                <a:srgbClr val="000000"/>
              </a:solidFill>
              <a:latin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i="1" strike="noStrike" spc="-1">
                <a:solidFill>
                  <a:srgbClr val="000000"/>
                </a:solidFill>
                <a:latin typeface="Calibri Light"/>
              </a:rPr>
              <a:t>Lettres portugaises</a:t>
            </a:r>
            <a:r>
              <a:rPr lang="fr-FR" sz="4400" b="0" strike="noStrike" spc="-1">
                <a:solidFill>
                  <a:srgbClr val="000000"/>
                </a:solidFill>
                <a:latin typeface="Calibri Light"/>
              </a:rPr>
              <a:t>, V</a:t>
            </a:r>
            <a:endParaRPr lang="fr-FR" sz="4400" b="0" strike="noStrike" spc="-1">
              <a:solidFill>
                <a:srgbClr val="000000"/>
              </a:solidFill>
              <a:latin typeface="Calibri"/>
            </a:endParaRPr>
          </a:p>
        </p:txBody>
      </p:sp>
      <p:sp>
        <p:nvSpPr>
          <p:cNvPr id="93" name="PlaceHolder 2"/>
          <p:cNvSpPr>
            <a:spLocks noGrp="1"/>
          </p:cNvSpPr>
          <p:nvPr>
            <p:ph/>
          </p:nvPr>
        </p:nvSpPr>
        <p:spPr>
          <a:xfrm>
            <a:off x="838080" y="1825560"/>
            <a:ext cx="10515240" cy="4350960"/>
          </a:xfrm>
          <a:prstGeom prst="rect">
            <a:avLst/>
          </a:prstGeom>
          <a:noFill/>
          <a:ln w="0">
            <a:noFill/>
          </a:ln>
        </p:spPr>
        <p:txBody>
          <a:bodyPr anchor="t">
            <a:normAutofit fontScale="94500" lnSpcReduction="10000"/>
          </a:bodyPr>
          <a:lstStyle/>
          <a:p>
            <a:pPr marL="228600" indent="-228600" algn="just">
              <a:lnSpc>
                <a:spcPct val="90000"/>
              </a:lnSpc>
              <a:spcBef>
                <a:spcPts val="1001"/>
              </a:spcBef>
              <a:buClr>
                <a:srgbClr val="202122"/>
              </a:buClr>
              <a:buFont typeface="Arial"/>
              <a:buChar char="•"/>
            </a:pPr>
            <a:r>
              <a:rPr lang="fr-FR" sz="2800" b="0" strike="noStrike" spc="-1">
                <a:solidFill>
                  <a:srgbClr val="202122"/>
                </a:solidFill>
                <a:latin typeface="Arial"/>
              </a:rPr>
              <a:t>Je vous écris pour la dernière fois […] vous m’avez enfin persuadée que vous ne m’aimez plus, et qu’ainsi je ne dois plus vous aimer.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J’ai éprouvé que vous m’étiez </a:t>
            </a:r>
            <a:r>
              <a:rPr lang="fr-FR" sz="2800" b="1" strike="noStrike" spc="-1">
                <a:solidFill>
                  <a:srgbClr val="202122"/>
                </a:solidFill>
                <a:latin typeface="Arial"/>
              </a:rPr>
              <a:t>moins cher que ma passion</a:t>
            </a:r>
            <a:r>
              <a:rPr lang="fr-FR" sz="2800" b="0" strike="noStrike" spc="-1">
                <a:solidFill>
                  <a:srgbClr val="202122"/>
                </a:solidFill>
                <a:latin typeface="Arial"/>
              </a:rPr>
              <a:t>, et j’ai eu d’étranges peines à la combattre, après que vos procédés injurieux m’ont rendu votre personne odieuse.</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je vous parle, au moins, </a:t>
            </a:r>
            <a:r>
              <a:rPr lang="fr-FR" sz="2800" b="1" strike="noStrike" spc="-1">
                <a:solidFill>
                  <a:srgbClr val="202122"/>
                </a:solidFill>
                <a:latin typeface="Arial"/>
              </a:rPr>
              <a:t>raisonnablement</a:t>
            </a:r>
            <a:r>
              <a:rPr lang="fr-FR" sz="2800" b="0" strike="noStrike" spc="-1">
                <a:solidFill>
                  <a:srgbClr val="202122"/>
                </a:solidFill>
                <a:latin typeface="Arial"/>
              </a:rPr>
              <a:t> une fois en ma vie.</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J’ai vécu longtemps dans un abandonnement et dans une </a:t>
            </a:r>
            <a:r>
              <a:rPr lang="fr-FR" sz="2800" b="1" strike="noStrike" spc="-1">
                <a:solidFill>
                  <a:srgbClr val="202122"/>
                </a:solidFill>
                <a:latin typeface="Arial"/>
              </a:rPr>
              <a:t>idolâtrie</a:t>
            </a:r>
            <a:r>
              <a:rPr lang="fr-FR" sz="2800" b="0" strike="noStrike" spc="-1">
                <a:solidFill>
                  <a:srgbClr val="202122"/>
                </a:solidFill>
                <a:latin typeface="Arial"/>
              </a:rPr>
              <a:t> qui me donne de l’horreur, et mon remords me persécute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je ne me souviens de vous que lorsque </a:t>
            </a:r>
            <a:r>
              <a:rPr lang="fr-FR" sz="2800" b="1" strike="noStrike" spc="-1">
                <a:solidFill>
                  <a:srgbClr val="202122"/>
                </a:solidFill>
                <a:latin typeface="Arial"/>
              </a:rPr>
              <a:t>je veux</a:t>
            </a:r>
            <a:r>
              <a:rPr lang="fr-FR" sz="2800" b="0" strike="noStrike" spc="-1">
                <a:solidFill>
                  <a:srgbClr val="202122"/>
                </a:solidFill>
                <a:latin typeface="Arial"/>
              </a:rPr>
              <a:t> m’en souvenir !</a:t>
            </a:r>
            <a:endParaRPr lang="fr-FR" sz="2800" b="0" strike="noStrike" spc="-1">
              <a:solidFill>
                <a:srgbClr val="000000"/>
              </a:solidFill>
              <a:latin typeface="Calibri"/>
            </a:endParaRPr>
          </a:p>
          <a:p>
            <a:pPr marL="228600" indent="-228600">
              <a:lnSpc>
                <a:spcPct val="90000"/>
              </a:lnSpc>
              <a:spcBef>
                <a:spcPts val="1001"/>
              </a:spcBef>
              <a:buClr>
                <a:srgbClr val="202122"/>
              </a:buClr>
              <a:buFont typeface="Arial"/>
              <a:buChar char="•"/>
            </a:pPr>
            <a:r>
              <a:rPr lang="fr-FR" sz="2800" b="0" strike="noStrike" spc="-1">
                <a:solidFill>
                  <a:srgbClr val="202122"/>
                </a:solidFill>
                <a:latin typeface="Arial"/>
              </a:rPr>
              <a:t>Je ne veux plus rien de vous […] Il faut vous quitter et ne penser plus à vous ; je crois même que je ne vous écrirai plus. </a:t>
            </a: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365040"/>
            <a:ext cx="10515240" cy="1325160"/>
          </a:xfrm>
          <a:prstGeom prst="rect">
            <a:avLst/>
          </a:prstGeom>
          <a:noFill/>
          <a:ln w="0">
            <a:noFill/>
          </a:ln>
        </p:spPr>
        <p:txBody>
          <a:bodyPr anchor="ctr">
            <a:normAutofit fontScale="90000"/>
          </a:bodyPr>
          <a:lstStyle/>
          <a:p>
            <a:pPr indent="0" algn="ctr">
              <a:lnSpc>
                <a:spcPct val="90000"/>
              </a:lnSpc>
              <a:buNone/>
            </a:pPr>
            <a:r>
              <a:rPr lang="fr-FR" sz="4400" b="0" strike="noStrike" spc="-1">
                <a:solidFill>
                  <a:srgbClr val="000000"/>
                </a:solidFill>
                <a:latin typeface="Calibri Light"/>
              </a:rPr>
              <a:t>Madame de La Fayette</a:t>
            </a:r>
            <a:r>
              <a:rPr sz="4400"/>
              <a:t/>
            </a:r>
            <a:br>
              <a:rPr sz="4400"/>
            </a:br>
            <a:r>
              <a:rPr lang="fr-FR" sz="4400" b="0" i="1" strike="noStrike" spc="-1">
                <a:solidFill>
                  <a:srgbClr val="000000"/>
                </a:solidFill>
                <a:latin typeface="Calibri Light"/>
              </a:rPr>
              <a:t>La princesse de Clèves</a:t>
            </a:r>
            <a:r>
              <a:rPr sz="4400"/>
              <a:t/>
            </a:r>
            <a:br>
              <a:rPr sz="4400"/>
            </a:br>
            <a:r>
              <a:rPr lang="fr-FR" sz="4400" b="0" strike="noStrike" spc="-1">
                <a:solidFill>
                  <a:srgbClr val="000000"/>
                </a:solidFill>
                <a:latin typeface="Calibri Light"/>
              </a:rPr>
              <a:t>(extraits des parties I et III)</a:t>
            </a:r>
            <a:endParaRPr lang="fr-FR" sz="4400" b="0" strike="noStrike" spc="-1">
              <a:solidFill>
                <a:srgbClr val="000000"/>
              </a:solidFill>
              <a:latin typeface="Calibri"/>
            </a:endParaRPr>
          </a:p>
        </p:txBody>
      </p:sp>
      <p:sp>
        <p:nvSpPr>
          <p:cNvPr id="95" name="PlaceHolder 2"/>
          <p:cNvSpPr>
            <a:spLocks noGrp="1"/>
          </p:cNvSpPr>
          <p:nvPr>
            <p:ph/>
          </p:nvPr>
        </p:nvSpPr>
        <p:spPr>
          <a:xfrm>
            <a:off x="838080" y="1825560"/>
            <a:ext cx="10515240" cy="4350960"/>
          </a:xfrm>
          <a:prstGeom prst="rect">
            <a:avLst/>
          </a:prstGeom>
          <a:noFill/>
          <a:ln w="0">
            <a:noFill/>
          </a:ln>
        </p:spPr>
        <p:txBody>
          <a:bodyPr anchor="t">
            <a:normAutofit/>
          </a:bodyPr>
          <a:lstStyle/>
          <a:p>
            <a:pPr indent="0">
              <a:lnSpc>
                <a:spcPct val="90000"/>
              </a:lnSpc>
              <a:spcBef>
                <a:spcPts val="1400"/>
              </a:spcBef>
              <a:spcAft>
                <a:spcPts val="1400"/>
              </a:spcAft>
              <a:buNone/>
            </a:pPr>
            <a:endParaRPr lang="fr-FR" sz="1800" b="0" strike="noStrike" spc="-1">
              <a:solidFill>
                <a:srgbClr val="000000"/>
              </a:solidFill>
              <a:latin typeface="Calibri"/>
            </a:endParaRPr>
          </a:p>
          <a:p>
            <a:pPr marL="228600" indent="-228600" algn="just">
              <a:lnSpc>
                <a:spcPct val="90000"/>
              </a:lnSpc>
              <a:spcBef>
                <a:spcPts val="1400"/>
              </a:spcBef>
              <a:spcAft>
                <a:spcPts val="1400"/>
              </a:spcAft>
              <a:buClr>
                <a:srgbClr val="202122"/>
              </a:buClr>
              <a:buFont typeface="Arial"/>
              <a:buChar char="•"/>
            </a:pPr>
            <a:r>
              <a:rPr lang="fr-FR" sz="1800" b="0" strike="noStrike" spc="-1">
                <a:solidFill>
                  <a:srgbClr val="202122"/>
                </a:solidFill>
                <a:latin typeface="Arial"/>
                <a:ea typeface="Times New Roman"/>
              </a:rPr>
              <a:t>L’on ne peut exprimer la douleur qu’elle sentit de connaître, par ce que lui venait de dire sa mère, l’intérêt qu’elle prenait à M. de Nemours : elle n’avait encore osé se l’avouer à elle-même. Elle vit alors que les sentiments qu’elle avait pour lui étaient ceux que M. de Clèves lui avait tant demandés ; elle trouva combien il était honteux de les avoir pour un autre que pour un mari qui les méritait. </a:t>
            </a:r>
            <a:endParaRPr lang="fr-FR" sz="1800" b="0" strike="noStrike" spc="-1">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Times New Roman"/>
              </a:rPr>
              <a:t>[la mère à la princesse]: vous êtes sur le bord du précipice ; il faut de grands efforts et de grandes violences pour vous retenir.   </a:t>
            </a:r>
            <a:endParaRPr lang="fr-FR" sz="1800" b="0" strike="noStrike" spc="-1">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SimSun"/>
              </a:rPr>
              <a:t>[la princesse craignait] le hasard d’être trompée, et […] des impressions de défiance et de jalousie qu’elle n’avait jamais eues</a:t>
            </a:r>
            <a:endParaRPr lang="fr-FR" sz="1800" b="0" strike="noStrike" spc="-1">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a:solidFill>
                  <a:srgbClr val="202122"/>
                </a:solidFill>
                <a:latin typeface="Arial"/>
                <a:ea typeface="SimSun"/>
              </a:rPr>
              <a:t>veux-je enfin m’exposer aux cruels repentirs et aux mortelles douleurs que donne l’amour ? Je suis vaincue et surmontée par une inclination qui m’entraîne malgré moi : toutes mes résolutions sont inutiles</a:t>
            </a:r>
            <a:r>
              <a:rPr lang="fr-FR" sz="1800" b="0" strike="noStrike" spc="-1">
                <a:solidFill>
                  <a:srgbClr val="202122"/>
                </a:solidFill>
                <a:latin typeface="Arial"/>
                <a:ea typeface="Times New Roman"/>
              </a:rPr>
              <a:t>.</a:t>
            </a:r>
            <a:endParaRPr lang="fr-FR" sz="1800" b="0" strike="noStrike" spc="-1">
              <a:solidFill>
                <a:srgbClr val="000000"/>
              </a:solidFill>
              <a:latin typeface="Calibri"/>
            </a:endParaRPr>
          </a:p>
          <a:p>
            <a:pPr indent="0" algn="just">
              <a:lnSpc>
                <a:spcPct val="90000"/>
              </a:lnSpc>
              <a:spcBef>
                <a:spcPts val="601"/>
              </a:spcBef>
              <a:spcAft>
                <a:spcPts val="601"/>
              </a:spcAft>
              <a:buNone/>
            </a:pPr>
            <a:endParaRPr lang="fr-FR" sz="1800" b="0" strike="noStrike" spc="-1">
              <a:solidFill>
                <a:srgbClr val="000000"/>
              </a:solidFill>
              <a:latin typeface="Calibri"/>
            </a:endParaRPr>
          </a:p>
          <a:p>
            <a:pPr indent="0">
              <a:lnSpc>
                <a:spcPct val="90000"/>
              </a:lnSpc>
              <a:spcBef>
                <a:spcPts val="1001"/>
              </a:spcBef>
              <a:buNone/>
            </a:pPr>
            <a:endParaRPr lang="fr-FR" sz="2800" b="0" strike="noStrike" spc="-1">
              <a:solidFill>
                <a:srgbClr val="000000"/>
              </a:solidFill>
              <a:latin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a:solidFill>
                  <a:srgbClr val="000000"/>
                </a:solidFill>
                <a:latin typeface="Calibri Light"/>
              </a:rPr>
              <a:t>Madame de La Fayette</a:t>
            </a:r>
            <a:r>
              <a:rPr sz="4400"/>
              <a:t/>
            </a:r>
            <a:br>
              <a:rPr sz="4400"/>
            </a:br>
            <a:r>
              <a:rPr lang="fr-FR" sz="4400" b="0" i="1" strike="noStrike" spc="-1">
                <a:solidFill>
                  <a:srgbClr val="000000"/>
                </a:solidFill>
                <a:latin typeface="Calibri Light"/>
              </a:rPr>
              <a:t>La princesse de Clèves</a:t>
            </a:r>
            <a:r>
              <a:rPr lang="fr-FR" sz="4400" b="0" strike="noStrike" spc="-1">
                <a:solidFill>
                  <a:srgbClr val="000000"/>
                </a:solidFill>
                <a:latin typeface="Calibri Light"/>
              </a:rPr>
              <a:t>, III : l’aveu</a:t>
            </a:r>
            <a:endParaRPr lang="fr-FR" sz="4400" b="0" strike="noStrike" spc="-1">
              <a:solidFill>
                <a:srgbClr val="000000"/>
              </a:solidFill>
              <a:latin typeface="Calibri"/>
            </a:endParaRPr>
          </a:p>
        </p:txBody>
      </p:sp>
      <p:sp>
        <p:nvSpPr>
          <p:cNvPr id="97" name="PlaceHolder 2"/>
          <p:cNvSpPr>
            <a:spLocks noGrp="1"/>
          </p:cNvSpPr>
          <p:nvPr>
            <p:ph/>
          </p:nvPr>
        </p:nvSpPr>
        <p:spPr>
          <a:xfrm>
            <a:off x="838080" y="1825560"/>
            <a:ext cx="10515240" cy="4350960"/>
          </a:xfrm>
          <a:prstGeom prst="rect">
            <a:avLst/>
          </a:prstGeom>
          <a:noFill/>
          <a:ln w="0">
            <a:noFill/>
          </a:ln>
        </p:spPr>
        <p:txBody>
          <a:bodyPr anchor="t">
            <a:normAutofit fontScale="99000" lnSpcReduction="10000"/>
          </a:bodyPr>
          <a:lstStyle/>
          <a:p>
            <a:pPr marL="228600" indent="304920" algn="just">
              <a:lnSpc>
                <a:spcPct val="90000"/>
              </a:lnSpc>
              <a:spcBef>
                <a:spcPts val="601"/>
              </a:spcBef>
              <a:spcAft>
                <a:spcPts val="601"/>
              </a:spcAft>
              <a:buClr>
                <a:srgbClr val="202122"/>
              </a:buClr>
              <a:buFont typeface="Arial"/>
              <a:buChar char="•"/>
            </a:pPr>
            <a:r>
              <a:rPr lang="fr-FR" sz="1800" b="0" strike="noStrike" spc="-1" dirty="0">
                <a:solidFill>
                  <a:srgbClr val="202122"/>
                </a:solidFill>
                <a:latin typeface="Arial"/>
                <a:ea typeface="Times New Roman"/>
              </a:rPr>
              <a:t>je vais vous faire un aveu que l’on n’a jamais fait à son mari ; mais l’innocence de ma conduite et de mes intentions m’en donne la force. Il est vrai que j’ai des raisons de m’éloigner de la cour, et que je veux éviter les périls où se trouvent quelquefois les personnes de mon âge. Je n’ai jamais donné nulle marque de faiblesse, et je ne craindrais pas d’en laisser paraître, si vous me laissiez la liberté de me retirer de la cour, ou si j’avais encore madame de Chartres pour aider à me conduire. Quelque dangereux que soit le parti que je prends, je le prends avec joie pour me conserver digne d’être à vous. Je vous demande mille pardons, si j’ai des sentiments qui vous déplaisent, du moins je ne vous déplairai jamais par mes actions. Songez que, pour faire ce que je fais, il faut avoir plus d’amitié et plus d’estime pour un mari que l’on en a jamais eu. Conduisez-moi, ayez pitié de moi, et aimez-moi encore si vous pouvez.</a:t>
            </a:r>
            <a:endParaRPr lang="fr-FR" sz="18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800" b="0" strike="noStrike" spc="-1" dirty="0">
                <a:solidFill>
                  <a:srgbClr val="202122"/>
                </a:solidFill>
                <a:latin typeface="Arial"/>
                <a:ea typeface="Times New Roman"/>
              </a:rPr>
              <a:t>[réponse de M. de Clèves]: Vous m’avez donné de la passion dès le premier moment que je vous ai vue ; vos rigueurs et votre possession n’ont pu l’éteindre : elle dure encore : je n’ai jamais pu vous donner de l’amour, et je vois que vous craignez d’en avoir pour un autre. </a:t>
            </a:r>
            <a:endParaRPr lang="fr-FR" sz="1800" b="0" strike="noStrike" spc="-1" dirty="0">
              <a:solidFill>
                <a:srgbClr val="000000"/>
              </a:solidFill>
              <a:latin typeface="Calibri"/>
            </a:endParaRPr>
          </a:p>
          <a:p>
            <a:pPr marL="228600" indent="-228600">
              <a:lnSpc>
                <a:spcPct val="90000"/>
              </a:lnSpc>
              <a:spcBef>
                <a:spcPts val="1400"/>
              </a:spcBef>
              <a:spcAft>
                <a:spcPts val="1400"/>
              </a:spcAft>
              <a:buClr>
                <a:srgbClr val="202122"/>
              </a:buClr>
              <a:buFont typeface="Arial"/>
              <a:buChar char="•"/>
            </a:pPr>
            <a:r>
              <a:rPr lang="fr-FR" sz="1800" b="0" strike="noStrike" spc="-1" dirty="0">
                <a:solidFill>
                  <a:srgbClr val="202122"/>
                </a:solidFill>
                <a:latin typeface="Arial"/>
                <a:ea typeface="Times New Roman"/>
              </a:rPr>
              <a:t>j’ai tout ensemble la jalousie d’un mari et celle d’un amant ; mais il est impossible d’avoir celle d’un mari après un procédé comme le vôtre. Il est trop noble pour ne pas me donner une sûreté entière.</a:t>
            </a:r>
            <a:endParaRPr lang="fr-FR" sz="1800" b="0" strike="noStrike" spc="-1" dirty="0">
              <a:solidFill>
                <a:srgbClr val="000000"/>
              </a:solidFill>
              <a:latin typeface="Calibri"/>
            </a:endParaRPr>
          </a:p>
          <a:p>
            <a:pPr indent="0">
              <a:lnSpc>
                <a:spcPct val="90000"/>
              </a:lnSpc>
              <a:spcBef>
                <a:spcPts val="1400"/>
              </a:spcBef>
              <a:spcAft>
                <a:spcPts val="1400"/>
              </a:spcAft>
              <a:buNone/>
            </a:pPr>
            <a:endParaRPr lang="fr-FR" sz="1800" b="0" strike="noStrike" spc="-1" dirty="0">
              <a:solidFill>
                <a:srgbClr val="000000"/>
              </a:solidFill>
              <a:latin typeface="Calibri"/>
            </a:endParaRPr>
          </a:p>
          <a:p>
            <a:pPr indent="0">
              <a:lnSpc>
                <a:spcPct val="90000"/>
              </a:lnSpc>
              <a:spcBef>
                <a:spcPts val="1001"/>
              </a:spcBef>
              <a:buNone/>
            </a:pPr>
            <a:endParaRPr lang="fr-FR" sz="2800" b="0" strike="noStrike" spc="-1" dirty="0">
              <a:solidFill>
                <a:srgbClr val="000000"/>
              </a:solidFill>
              <a:latin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indent="0" algn="ctr">
              <a:lnSpc>
                <a:spcPct val="90000"/>
              </a:lnSpc>
              <a:buNone/>
            </a:pPr>
            <a:r>
              <a:rPr lang="fr-FR" sz="4400" b="0" strike="noStrike" spc="-1" dirty="0">
                <a:solidFill>
                  <a:srgbClr val="000000"/>
                </a:solidFill>
                <a:latin typeface="Calibri Light"/>
              </a:rPr>
              <a:t>Madame de La Fayette</a:t>
            </a:r>
            <a:r>
              <a:rPr sz="4400" dirty="0"/>
              <a:t/>
            </a:r>
            <a:br>
              <a:rPr sz="4400" dirty="0"/>
            </a:br>
            <a:r>
              <a:rPr lang="fr-FR" sz="4400" b="0" i="1" strike="noStrike" spc="-1" dirty="0">
                <a:solidFill>
                  <a:srgbClr val="000000"/>
                </a:solidFill>
                <a:latin typeface="Calibri Light"/>
              </a:rPr>
              <a:t>La princesse de Clèves, IV</a:t>
            </a:r>
            <a:endParaRPr lang="fr-FR" sz="4400" b="0" strike="noStrike" spc="-1" dirty="0">
              <a:solidFill>
                <a:srgbClr val="000000"/>
              </a:solidFill>
              <a:latin typeface="Calibri"/>
            </a:endParaRPr>
          </a:p>
        </p:txBody>
      </p:sp>
      <p:sp>
        <p:nvSpPr>
          <p:cNvPr id="99" name="PlaceHolder 2"/>
          <p:cNvSpPr>
            <a:spLocks noGrp="1"/>
          </p:cNvSpPr>
          <p:nvPr>
            <p:ph/>
          </p:nvPr>
        </p:nvSpPr>
        <p:spPr>
          <a:xfrm>
            <a:off x="838080" y="1825560"/>
            <a:ext cx="10515240" cy="4350960"/>
          </a:xfrm>
          <a:prstGeom prst="rect">
            <a:avLst/>
          </a:prstGeom>
          <a:noFill/>
          <a:ln w="0">
            <a:noFill/>
          </a:ln>
        </p:spPr>
        <p:txBody>
          <a:bodyPr anchor="t">
            <a:normAutofit fontScale="90500" lnSpcReduction="10000"/>
          </a:bodyPr>
          <a:lstStyle/>
          <a:p>
            <a:pPr marL="228600" indent="-228600" algn="just">
              <a:lnSpc>
                <a:spcPct val="90000"/>
              </a:lnSpc>
              <a:spcBef>
                <a:spcPts val="1400"/>
              </a:spcBef>
              <a:spcAft>
                <a:spcPts val="1400"/>
              </a:spcAft>
              <a:buClr>
                <a:srgbClr val="000000"/>
              </a:buClr>
              <a:buFont typeface="Arial"/>
              <a:buChar char="•"/>
            </a:pPr>
            <a:r>
              <a:rPr lang="fr-FR" sz="1800" b="0" strike="noStrike" spc="-1" dirty="0">
                <a:solidFill>
                  <a:srgbClr val="000000"/>
                </a:solidFill>
                <a:latin typeface="Arial"/>
                <a:ea typeface="Times New Roman"/>
              </a:rPr>
              <a:t>[M. de Clèves fait suivre M. de Nemours par un ami] </a:t>
            </a:r>
            <a:r>
              <a:rPr lang="fr-FR" sz="1800" b="0" strike="noStrike" spc="-1" dirty="0">
                <a:solidFill>
                  <a:srgbClr val="202122"/>
                </a:solidFill>
                <a:latin typeface="Arial"/>
                <a:ea typeface="Times New Roman"/>
              </a:rPr>
              <a:t>il </a:t>
            </a:r>
            <a:r>
              <a:rPr lang="fr-FR" sz="1800" b="1" strike="noStrike" spc="-1" dirty="0">
                <a:solidFill>
                  <a:srgbClr val="202122"/>
                </a:solidFill>
                <a:latin typeface="Arial"/>
                <a:ea typeface="Times New Roman"/>
              </a:rPr>
              <a:t>reconnut</a:t>
            </a:r>
            <a:r>
              <a:rPr lang="fr-FR" sz="1800" b="0" strike="noStrike" spc="-1" dirty="0">
                <a:solidFill>
                  <a:srgbClr val="202122"/>
                </a:solidFill>
                <a:latin typeface="Arial"/>
                <a:ea typeface="Times New Roman"/>
              </a:rPr>
              <a:t> aisément M. de Nemours : il le </a:t>
            </a:r>
            <a:r>
              <a:rPr lang="fr-FR" sz="1800" b="1" strike="noStrike" spc="-1" dirty="0">
                <a:solidFill>
                  <a:srgbClr val="202122"/>
                </a:solidFill>
                <a:latin typeface="Arial"/>
                <a:ea typeface="Times New Roman"/>
              </a:rPr>
              <a:t>vit</a:t>
            </a:r>
            <a:r>
              <a:rPr lang="fr-FR" sz="1800" b="0" strike="noStrike" spc="-1" dirty="0">
                <a:solidFill>
                  <a:srgbClr val="202122"/>
                </a:solidFill>
                <a:latin typeface="Arial"/>
                <a:ea typeface="Times New Roman"/>
              </a:rPr>
              <a:t> faire le tour du jardin, comme pour écouter s’il n’y entendrait personne, et pour choisir le lieu par où il pourrait passer le plus aisément. […] ; sitôt que [M. de Nemours] fut dans ce jardin, il n’eut pas de peine à démêler où était madame de Clèves ; il </a:t>
            </a:r>
            <a:r>
              <a:rPr lang="fr-FR" sz="1800" b="1" strike="noStrike" spc="-1" dirty="0">
                <a:solidFill>
                  <a:srgbClr val="202122"/>
                </a:solidFill>
                <a:latin typeface="Arial"/>
                <a:ea typeface="Times New Roman"/>
              </a:rPr>
              <a:t>vit</a:t>
            </a:r>
            <a:r>
              <a:rPr lang="fr-FR" sz="1800" b="0" strike="noStrike" spc="-1" dirty="0">
                <a:solidFill>
                  <a:srgbClr val="202122"/>
                </a:solidFill>
                <a:latin typeface="Arial"/>
                <a:ea typeface="Times New Roman"/>
              </a:rPr>
              <a:t> beaucoup de lumières dans le cabinet ; toutes les fenêtres en étaient ouvertes ; et, en se glissant le long des palissades, il s’en approcha avec un trouble et une émotion qu’il est aisé de se représenter. Il se rangea derrière une des fenêtres qui servait de porte, </a:t>
            </a:r>
            <a:r>
              <a:rPr lang="fr-FR" sz="1800" b="1" strike="noStrike" spc="-1" dirty="0">
                <a:solidFill>
                  <a:srgbClr val="202122"/>
                </a:solidFill>
                <a:latin typeface="Arial"/>
                <a:ea typeface="Times New Roman"/>
              </a:rPr>
              <a:t>pour</a:t>
            </a:r>
            <a:r>
              <a:rPr lang="fr-FR" sz="1800" b="0" strike="noStrike" spc="-1" dirty="0">
                <a:solidFill>
                  <a:srgbClr val="202122"/>
                </a:solidFill>
                <a:latin typeface="Arial"/>
                <a:ea typeface="Times New Roman"/>
              </a:rPr>
              <a:t> </a:t>
            </a:r>
            <a:r>
              <a:rPr lang="fr-FR" sz="1800" b="1" strike="noStrike" spc="-1" dirty="0">
                <a:solidFill>
                  <a:srgbClr val="202122"/>
                </a:solidFill>
                <a:latin typeface="Arial"/>
                <a:ea typeface="Times New Roman"/>
              </a:rPr>
              <a:t>voir</a:t>
            </a:r>
            <a:r>
              <a:rPr lang="fr-FR" sz="1800" b="0" strike="noStrike" spc="-1" dirty="0">
                <a:solidFill>
                  <a:srgbClr val="202122"/>
                </a:solidFill>
                <a:latin typeface="Arial"/>
                <a:ea typeface="Times New Roman"/>
              </a:rPr>
              <a:t> ce que faisait madame de Clèves. Il </a:t>
            </a:r>
            <a:r>
              <a:rPr lang="fr-FR" sz="1800" b="1" strike="noStrike" spc="-1" dirty="0">
                <a:solidFill>
                  <a:srgbClr val="202122"/>
                </a:solidFill>
                <a:latin typeface="Arial"/>
                <a:ea typeface="Times New Roman"/>
              </a:rPr>
              <a:t>vit</a:t>
            </a:r>
            <a:r>
              <a:rPr lang="fr-FR" sz="1800" b="0" strike="noStrike" spc="-1" dirty="0">
                <a:solidFill>
                  <a:srgbClr val="202122"/>
                </a:solidFill>
                <a:latin typeface="Arial"/>
                <a:ea typeface="Times New Roman"/>
              </a:rPr>
              <a:t> qu’elle était seule ; mais il la </a:t>
            </a:r>
            <a:r>
              <a:rPr lang="fr-FR" sz="1800" b="1" strike="noStrike" spc="-1" dirty="0">
                <a:solidFill>
                  <a:srgbClr val="202122"/>
                </a:solidFill>
                <a:latin typeface="Arial"/>
                <a:ea typeface="Times New Roman"/>
              </a:rPr>
              <a:t>vit</a:t>
            </a:r>
            <a:r>
              <a:rPr lang="fr-FR" sz="1800" b="0" strike="noStrike" spc="-1" dirty="0">
                <a:solidFill>
                  <a:srgbClr val="202122"/>
                </a:solidFill>
                <a:latin typeface="Arial"/>
                <a:ea typeface="Times New Roman"/>
              </a:rPr>
              <a:t> d’une si admirable beauté, qu’à peine fut-il maître du transport que lui donna cette </a:t>
            </a:r>
            <a:r>
              <a:rPr lang="fr-FR" sz="1800" b="1" strike="noStrike" spc="-1" dirty="0">
                <a:solidFill>
                  <a:srgbClr val="202122"/>
                </a:solidFill>
                <a:latin typeface="Arial"/>
                <a:ea typeface="Times New Roman"/>
              </a:rPr>
              <a:t>vue</a:t>
            </a:r>
            <a:r>
              <a:rPr lang="fr-FR" sz="1800" b="0" strike="noStrike" spc="-1" dirty="0">
                <a:solidFill>
                  <a:srgbClr val="202122"/>
                </a:solidFill>
                <a:latin typeface="Arial"/>
                <a:ea typeface="Times New Roman"/>
              </a:rPr>
              <a:t>. Il faisait chaud, et elle n’avait rien sur sa tête et sur sa gorge, que ses cheveux confusément rattachés. Elle était sur un lit de repos, avec une table devant elle, où il y avait plusieurs corbeilles pleines de rubans ; elle en choisit quelques-uns, et M. de Nemours remarqua que c’étaient des mêmes couleurs qu’il avait portées au tournoi. Il </a:t>
            </a:r>
            <a:r>
              <a:rPr lang="fr-FR" sz="1800" b="1" strike="noStrike" spc="-1" dirty="0">
                <a:solidFill>
                  <a:srgbClr val="202122"/>
                </a:solidFill>
                <a:latin typeface="Arial"/>
                <a:ea typeface="Times New Roman"/>
              </a:rPr>
              <a:t>vit</a:t>
            </a:r>
            <a:r>
              <a:rPr lang="fr-FR" sz="1800" b="0" strike="noStrike" spc="-1" dirty="0">
                <a:solidFill>
                  <a:srgbClr val="202122"/>
                </a:solidFill>
                <a:latin typeface="Arial"/>
                <a:ea typeface="Times New Roman"/>
              </a:rPr>
              <a:t> qu’elle en faisait des nœuds à une canne des Indes fort extraordinaire, qu’il avait portée quelque temps, et qu’il avait donnée à sa sœur, à qui madame de Clèves l’avait prise sans faire semblant de la reconnaître pour avoir été à M. de Nemours. Après qu’elle eut achevé son ouvrage avec une grâce et une douceur que répandaient sur son visage les sentiments qu’elle avait dans le cœur, elle prit un flambeau et s’en alla proche d’une grande table, vis-à-vis du tableau du siège de Metz, où était le portrait de M. de Nemours ; elle s’assit, et se mit à </a:t>
            </a:r>
            <a:r>
              <a:rPr lang="fr-FR" sz="1800" b="1" strike="noStrike" spc="-1" dirty="0">
                <a:solidFill>
                  <a:srgbClr val="202122"/>
                </a:solidFill>
                <a:latin typeface="Arial"/>
                <a:ea typeface="Times New Roman"/>
              </a:rPr>
              <a:t>regarder</a:t>
            </a:r>
            <a:r>
              <a:rPr lang="fr-FR" sz="1800" b="0" strike="noStrike" spc="-1" dirty="0">
                <a:solidFill>
                  <a:srgbClr val="202122"/>
                </a:solidFill>
                <a:latin typeface="Arial"/>
                <a:ea typeface="Times New Roman"/>
              </a:rPr>
              <a:t> ce portrait avec une attention et une rêverie que la passion seule peut donner.</a:t>
            </a:r>
            <a:endParaRPr lang="fr-FR" sz="1800" b="0" strike="noStrike" spc="-1" dirty="0">
              <a:solidFill>
                <a:srgbClr val="000000"/>
              </a:solidFill>
              <a:latin typeface="Calibri"/>
            </a:endParaRPr>
          </a:p>
          <a:p>
            <a:pPr marL="228600" indent="304920" algn="just">
              <a:lnSpc>
                <a:spcPct val="90000"/>
              </a:lnSpc>
              <a:spcBef>
                <a:spcPts val="601"/>
              </a:spcBef>
              <a:spcAft>
                <a:spcPts val="601"/>
              </a:spcAft>
              <a:buClr>
                <a:srgbClr val="202122"/>
              </a:buClr>
              <a:buFont typeface="Arial"/>
              <a:buChar char="•"/>
            </a:pPr>
            <a:r>
              <a:rPr lang="fr-FR" sz="1800" b="0" strike="noStrike" spc="-1" dirty="0">
                <a:solidFill>
                  <a:srgbClr val="202122"/>
                </a:solidFill>
                <a:latin typeface="Arial"/>
                <a:ea typeface="Times New Roman"/>
              </a:rPr>
              <a:t>On ne peut exprimer ce que sentit M. de Nemours dans ce moment. </a:t>
            </a:r>
            <a:r>
              <a:rPr lang="fr-FR" sz="1800" b="1" strike="noStrike" spc="-1" dirty="0">
                <a:solidFill>
                  <a:srgbClr val="202122"/>
                </a:solidFill>
                <a:latin typeface="Arial"/>
                <a:ea typeface="Times New Roman"/>
              </a:rPr>
              <a:t>Voir</a:t>
            </a:r>
            <a:r>
              <a:rPr lang="fr-FR" sz="1800" b="0" strike="noStrike" spc="-1" dirty="0">
                <a:solidFill>
                  <a:srgbClr val="202122"/>
                </a:solidFill>
                <a:latin typeface="Arial"/>
                <a:ea typeface="Times New Roman"/>
              </a:rPr>
              <a:t>, au milieu de la nuit, dans le plus beau lieu du monde, une personne qu’il adorait ; la </a:t>
            </a:r>
            <a:r>
              <a:rPr lang="fr-FR" sz="1800" b="1" strike="noStrike" spc="-1" dirty="0">
                <a:solidFill>
                  <a:srgbClr val="202122"/>
                </a:solidFill>
                <a:latin typeface="Arial"/>
                <a:ea typeface="Times New Roman"/>
              </a:rPr>
              <a:t>voir</a:t>
            </a:r>
            <a:r>
              <a:rPr lang="fr-FR" sz="1800" b="0" strike="noStrike" spc="-1" dirty="0">
                <a:solidFill>
                  <a:srgbClr val="202122"/>
                </a:solidFill>
                <a:latin typeface="Arial"/>
                <a:ea typeface="Times New Roman"/>
              </a:rPr>
              <a:t> sans qu’elle sût qu’il la </a:t>
            </a:r>
            <a:r>
              <a:rPr lang="fr-FR" sz="1800" b="1" strike="noStrike" spc="-1" dirty="0">
                <a:solidFill>
                  <a:srgbClr val="202122"/>
                </a:solidFill>
                <a:latin typeface="Arial"/>
                <a:ea typeface="Times New Roman"/>
              </a:rPr>
              <a:t>voyait</a:t>
            </a:r>
            <a:r>
              <a:rPr lang="fr-FR" sz="1800" b="0" strike="noStrike" spc="-1" dirty="0">
                <a:solidFill>
                  <a:srgbClr val="202122"/>
                </a:solidFill>
                <a:latin typeface="Arial"/>
                <a:ea typeface="Times New Roman"/>
              </a:rPr>
              <a:t> ; et la </a:t>
            </a:r>
            <a:r>
              <a:rPr lang="fr-FR" sz="1800" b="1" strike="noStrike" spc="-1" dirty="0">
                <a:solidFill>
                  <a:srgbClr val="202122"/>
                </a:solidFill>
                <a:latin typeface="Arial"/>
                <a:ea typeface="Times New Roman"/>
              </a:rPr>
              <a:t>voir</a:t>
            </a:r>
            <a:r>
              <a:rPr lang="fr-FR" sz="1800" b="0" strike="noStrike" spc="-1" dirty="0">
                <a:solidFill>
                  <a:srgbClr val="202122"/>
                </a:solidFill>
                <a:latin typeface="Arial"/>
                <a:ea typeface="Times New Roman"/>
              </a:rPr>
              <a:t> toute occupée de choses qui avaient du rapport à lui et à la passion qu’elle lui cachait ; c’est ce qui n’a jamais été goûté ni imaginé par nul autre amant.</a:t>
            </a:r>
            <a:endParaRPr lang="fr-FR" sz="1800" b="0" strike="noStrike" spc="-1" dirty="0">
              <a:solidFill>
                <a:srgbClr val="000000"/>
              </a:solidFill>
              <a:latin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2241</TotalTime>
  <Words>1291</Words>
  <Application>Microsoft Office PowerPoint</Application>
  <PresentationFormat>Widescreen</PresentationFormat>
  <Paragraphs>181</Paragraphs>
  <Slides>35</Slides>
  <Notes>0</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35</vt:i4>
      </vt:variant>
    </vt:vector>
  </HeadingPairs>
  <TitlesOfParts>
    <vt:vector size="45" baseType="lpstr">
      <vt:lpstr>DejaVu Sans</vt:lpstr>
      <vt:lpstr>SimSun</vt:lpstr>
      <vt:lpstr>Arial</vt:lpstr>
      <vt:lpstr>Calibri</vt:lpstr>
      <vt:lpstr>Calibri Light</vt:lpstr>
      <vt:lpstr>Symbol</vt:lpstr>
      <vt:lpstr>Times New Roman</vt:lpstr>
      <vt:lpstr>Wingdings</vt:lpstr>
      <vt:lpstr>Tema di Office</vt:lpstr>
      <vt:lpstr>Tema di Office</vt:lpstr>
      <vt:lpstr>Le roman du classicisme à la Révolution</vt:lpstr>
      <vt:lpstr>Techniques narratives des romans du corpus</vt:lpstr>
      <vt:lpstr>Lettres portugaises, incipit</vt:lpstr>
      <vt:lpstr>Lettres portugaises</vt:lpstr>
      <vt:lpstr>Lettres portugaises, IV</vt:lpstr>
      <vt:lpstr>Lettres portugaises, V</vt:lpstr>
      <vt:lpstr>Madame de La Fayette La princesse de Clèves (extraits des parties I et III)</vt:lpstr>
      <vt:lpstr>Madame de La Fayette La princesse de Clèves, III : l’aveu</vt:lpstr>
      <vt:lpstr>Madame de La Fayette La princesse de Clèves, IV</vt:lpstr>
      <vt:lpstr>Madame de La Fayette La princesse de Clèves, IV</vt:lpstr>
      <vt:lpstr>Madame de La Fayette La princesse de Clèves, IV</vt:lpstr>
      <vt:lpstr> Prévost, Histoire du chevalier des Grieux et de Manon Lescaut </vt:lpstr>
      <vt:lpstr> Prévost, Manon Lescaut </vt:lpstr>
      <vt:lpstr> Prévost, Manon Lescaut </vt:lpstr>
      <vt:lpstr> Prévost, Manon Lescaut </vt:lpstr>
      <vt:lpstr>Rousseau Julie ou La nouvelle Héloïse</vt:lpstr>
      <vt:lpstr>Rousseau La nouvelle Héloïse, III, 14</vt:lpstr>
      <vt:lpstr>Rousseau La nouvelle Héloïse, III, 18</vt:lpstr>
      <vt:lpstr>Rousseau La nouvelle Héloïse, III, 18</vt:lpstr>
      <vt:lpstr>Rousseau La nouvelle Héloïse, IV, 17</vt:lpstr>
      <vt:lpstr>Rousseau La nouvelle Héloïse, VI, 12</vt:lpstr>
      <vt:lpstr>Bernardin de Saint-Pierre Paul et Virginie</vt:lpstr>
      <vt:lpstr>Bernardin de Saint-Pierre Paul et Virginie</vt:lpstr>
      <vt:lpstr>Bernardin de Saint-Pierre Paul et Virginie</vt:lpstr>
      <vt:lpstr>Bernardin de Saint-Pierre Paul et Virginie</vt:lpstr>
      <vt:lpstr>Bernardin de Saint-Pierre Paul et Virginie</vt:lpstr>
      <vt:lpstr>Laclos Les liaisons dangereuses</vt:lpstr>
      <vt:lpstr>Laclos Les liaisons dangereuses</vt:lpstr>
      <vt:lpstr>Laclos Les liaisons dangereuses</vt:lpstr>
      <vt:lpstr>Laclos Les liaisons dangereuses</vt:lpstr>
      <vt:lpstr>Laclos Les liaisons dangereuses</vt:lpstr>
      <vt:lpstr>Laclos Les liaisons dangereuses</vt:lpstr>
      <vt:lpstr>Laclos Les liaisons dangereuses</vt:lpstr>
      <vt:lpstr>Laclos Les liaisons dangereuses</vt:lpstr>
      <vt:lpstr>Laclos Les liaisons dangereuses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du classicisme à la Révolution</dc:title>
  <dc:subject/>
  <dc:creator>Fabio Vasarri</dc:creator>
  <dc:description/>
  <cp:lastModifiedBy>Admin</cp:lastModifiedBy>
  <cp:revision>117</cp:revision>
  <dcterms:created xsi:type="dcterms:W3CDTF">2021-02-28T14:29:37Z</dcterms:created>
  <dcterms:modified xsi:type="dcterms:W3CDTF">2022-11-30T10:29:42Z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31</vt:i4>
  </property>
</Properties>
</file>