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82" r:id="rId1"/>
  </p:sldMasterIdLst>
  <p:notesMasterIdLst>
    <p:notesMasterId r:id="rId5"/>
  </p:notesMasterIdLst>
  <p:handoutMasterIdLst>
    <p:handoutMasterId r:id="rId6"/>
  </p:handoutMasterIdLst>
  <p:sldIdLst>
    <p:sldId id="351" r:id="rId2"/>
    <p:sldId id="354" r:id="rId3"/>
    <p:sldId id="355" r:id="rId4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94" autoAdjust="0"/>
    <p:restoredTop sz="96208" autoAdjust="0"/>
  </p:normalViewPr>
  <p:slideViewPr>
    <p:cSldViewPr>
      <p:cViewPr varScale="1">
        <p:scale>
          <a:sx n="119" d="100"/>
          <a:sy n="119" d="100"/>
        </p:scale>
        <p:origin x="114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1DDF4B64-41F1-3245-31F3-5D9165244C0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GB"/>
              <a:t>Inglese 1999-2000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6B762A7F-82D8-07F5-E43B-B60C5A48D6C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94C16120-91A3-680E-1BCC-A252B2BCE6B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989" name="Rectangle 5">
            <a:extLst>
              <a:ext uri="{FF2B5EF4-FFF2-40B4-BE49-F238E27FC236}">
                <a16:creationId xmlns:a16="http://schemas.microsoft.com/office/drawing/2014/main" id="{36AD9E37-1DF6-75AF-535B-B075E269AE3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231C8BB-78E3-1647-8FB8-F89488D3ADDD}" type="slidenum">
              <a:rPr lang="en-GB" altLang="en-US"/>
              <a:pPr>
                <a:defRPr/>
              </a:pPr>
              <a:t>‹N›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616E5C91-A594-1D02-0B3B-4D2FD41E1B8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it-IT"/>
              <a:t>Inglese 1999-2000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AD821372-7510-AA53-9E07-A66B8F26713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2C488134-AF62-F59F-8DD5-1A6119E6131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130E425E-1FE9-7896-F7DE-01D963AB4FA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CD938EE8-B0EC-C29A-B3ED-A2B2BE91039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E686B697-F780-08B8-6D11-1ADC5F8918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86556BC-37F3-0946-BAC9-56B651488C23}" type="slidenum">
              <a:rPr lang="it-IT" altLang="en-US"/>
              <a:pPr>
                <a:defRPr/>
              </a:pPr>
              <a:t>‹N›</a:t>
            </a:fld>
            <a:endParaRPr lang="it-IT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5076B59-A224-3334-BB04-1556C5011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EF346A4-DBFD-D10D-572A-E69756D4C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53ED03-C998-7B11-55B9-182DEDD31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2BAF7-6EF8-EA46-8377-E25F58A73ACC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313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B24321-022D-F864-3521-C6A9AD5D0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EECEE1-6B85-9373-8964-4ABE8ABE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C251D3-F58E-C6CD-D8E8-0382FA252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27A83-12D4-724E-9C66-4BD1F83DD957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474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D9F320-2449-63F0-B76F-00385C535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FFC9C9-0C75-2FD9-8DAA-E27AEC174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9A1F2C7-51AF-CDAE-AFD7-15A0F6CE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5AA86-64D4-C44B-9DD9-C07B031EC692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0484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5FA353D-27C5-EE50-4151-9950E02EA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FAB641-4936-84A1-BE7C-869F4F42C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99895B9-CDF2-8682-7B75-8205255F4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742B9-0BFD-6B4B-8007-289362FF9C63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09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219889-87A0-ADAA-F13F-15A852CDC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E13823C-3652-05A4-F476-C2B08A702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C7167A-4C5B-62DF-1A86-EB06FDE49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03FD9-D164-4547-A805-C9491AC75122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4484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6241E140-CE8E-ACC5-3998-35183CA0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278A0DED-6116-3B5C-BC56-914C5B198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4E0B6741-94E1-44DD-0821-23B3DAC10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CB1A2-94C8-8641-8CFC-EDC97544C372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257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8DFFE3CD-AF15-8D46-368D-FC986513F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A5121DF1-CE35-2EC8-8D10-D6FCAA01C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76731C44-C409-958B-4AE1-42E22305D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7A3B4-1728-8843-9790-5A8381EACD53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70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D3D8DBDD-3E68-A14C-A4B4-9183E2099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F86DE874-F02C-438A-9C9E-D42E0DC9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E383FE7F-1029-F92B-3EBB-F3E874A2F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5CACD-1C34-104F-AF3F-520AA7843F70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0123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3E7C63ED-E107-14DE-1469-DFB41912C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4BC0F643-75A0-DB40-B248-3312FFDBD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EBCF148A-6F08-5A19-A81A-69334BE24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EC9C0-3AE2-1945-93E3-09579B383461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598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AF3C2455-E940-A100-E54B-F3D13AD1B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29ED2F72-8C64-7E8F-70E3-462C6FA4C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953F1D6E-7CEC-888C-5106-28FC64FEB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69692-E63B-0A45-8440-B61A61057C17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9687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0BDBAD6C-1C5B-0AFE-A48E-7B604268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D21228FD-E58D-A3AC-76D5-FB2070A9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DBE85D67-2609-5630-8CF3-BAA38BCC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65A50-86D0-3449-94C9-3D2C777650F5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34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3D2DC27D-97C0-C68B-0001-EEF950EB84B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B8E98B49-6854-30E1-DB74-0436D496B4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AE050A-9C61-7397-DCC0-774778FDBE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057D3FC-9AED-29A0-0952-65D3EBCFA3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Inglese 1999-2000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2B1658-ED9A-FC5E-62EC-32DD096B4B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1E06716-1FF5-0747-9A45-4F9C7296731A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yricstraining.com/play/10492/david_guetta_sia/titaniu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yricstraining.com/play/10492/david_guetta_sia/titaniu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yricstraining.com/play/10492/david_guetta_sia/titaniu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olo 1">
            <a:extLst>
              <a:ext uri="{FF2B5EF4-FFF2-40B4-BE49-F238E27FC236}">
                <a16:creationId xmlns:a16="http://schemas.microsoft.com/office/drawing/2014/main" id="{D3CADFE7-A56B-F84B-EA62-E615169A7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0"/>
            <a:ext cx="8229600" cy="836613"/>
          </a:xfrm>
        </p:spPr>
        <p:txBody>
          <a:bodyPr/>
          <a:lstStyle/>
          <a:p>
            <a:r>
              <a:rPr lang="en-US" altLang="it-IT" sz="3200" dirty="0"/>
              <a:t>Lingua Inglese 1 (L. </a:t>
            </a:r>
            <a:r>
              <a:rPr lang="en-US" altLang="it-IT" sz="3200" dirty="0" err="1"/>
              <a:t>Fodde</a:t>
            </a:r>
            <a:r>
              <a:rPr lang="en-US" altLang="it-IT" sz="3200" dirty="0"/>
              <a:t>)</a:t>
            </a:r>
          </a:p>
        </p:txBody>
      </p:sp>
      <p:sp>
        <p:nvSpPr>
          <p:cNvPr id="15362" name="Segnaposto contenuto 2">
            <a:extLst>
              <a:ext uri="{FF2B5EF4-FFF2-40B4-BE49-F238E27FC236}">
                <a16:creationId xmlns:a16="http://schemas.microsoft.com/office/drawing/2014/main" id="{A32FA612-2836-1FBC-D409-8870296C2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it-IT" altLang="it-IT">
              <a:hlinkClick r:id="rId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it-IT"/>
          </a:p>
        </p:txBody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B15CE9A9-C935-4C3F-07F5-D1957D36F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0" y="692150"/>
            <a:ext cx="9080500" cy="63087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990600" indent="-5334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GB" altLang="it-IT" b="1" dirty="0">
              <a:solidFill>
                <a:srgbClr val="FF0000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altLang="it-IT" b="1" dirty="0">
                <a:solidFill>
                  <a:srgbClr val="FF0000"/>
                </a:solidFill>
                <a:latin typeface="Calibri" pitchFamily="34" charset="0"/>
              </a:rPr>
              <a:t>Topics covered during the classes: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GB" altLang="it-IT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en-GB" altLang="it-IT" dirty="0">
                <a:solidFill>
                  <a:srgbClr val="002060"/>
                </a:solidFill>
                <a:latin typeface="+mn-lt"/>
              </a:rPr>
              <a:t>1-  </a:t>
            </a:r>
            <a:r>
              <a:rPr lang="en-GB" altLang="it-IT" u="sng" dirty="0">
                <a:solidFill>
                  <a:srgbClr val="002060"/>
                </a:solidFill>
                <a:latin typeface="+mn-lt"/>
              </a:rPr>
              <a:t>A brief history of the English Language</a:t>
            </a:r>
            <a:r>
              <a:rPr lang="en-GB" altLang="it-IT" dirty="0">
                <a:solidFill>
                  <a:srgbClr val="002060"/>
                </a:solidFill>
                <a:latin typeface="+mn-lt"/>
              </a:rPr>
              <a:t>: Indo-European languages, the 3 stages of English, Celtic and Germanic influence, the Norman Invasion (</a:t>
            </a:r>
            <a:r>
              <a:rPr lang="en-GB" altLang="it-IT" dirty="0" err="1">
                <a:solidFill>
                  <a:srgbClr val="002060"/>
                </a:solidFill>
                <a:latin typeface="+mn-lt"/>
              </a:rPr>
              <a:t>Fodde’s</a:t>
            </a:r>
            <a:r>
              <a:rPr lang="en-GB" altLang="it-IT" dirty="0">
                <a:solidFill>
                  <a:srgbClr val="002060"/>
                </a:solidFill>
                <a:latin typeface="+mn-lt"/>
              </a:rPr>
              <a:t> slides).</a:t>
            </a:r>
          </a:p>
          <a:p>
            <a:pPr eaLnBrk="1" hangingPunct="1">
              <a:defRPr/>
            </a:pPr>
            <a:r>
              <a:rPr lang="en-GB" altLang="it-IT" u="sng" dirty="0">
                <a:solidFill>
                  <a:schemeClr val="accent1"/>
                </a:solidFill>
                <a:latin typeface="+mn-lt"/>
              </a:rPr>
              <a:t>2- Modern English and word formation</a:t>
            </a:r>
            <a:r>
              <a:rPr lang="en-GB" altLang="it-IT" dirty="0">
                <a:solidFill>
                  <a:schemeClr val="accent1"/>
                </a:solidFill>
                <a:latin typeface="+mn-lt"/>
              </a:rPr>
              <a:t>: lexical innovation, internal and external processes, lexical borrowings.</a:t>
            </a:r>
          </a:p>
          <a:p>
            <a:pPr eaLnBrk="1" hangingPunct="1">
              <a:defRPr/>
            </a:pPr>
            <a:r>
              <a:rPr lang="en-GB" altLang="it-IT" dirty="0">
                <a:solidFill>
                  <a:schemeClr val="accent1"/>
                </a:solidFill>
                <a:latin typeface="+mn-lt"/>
              </a:rPr>
              <a:t>	Morphology; inflectional morphology, derivational morphology (</a:t>
            </a:r>
            <a:r>
              <a:rPr lang="en-GB" altLang="it-IT" dirty="0" err="1">
                <a:solidFill>
                  <a:schemeClr val="accent1"/>
                </a:solidFill>
                <a:latin typeface="+mn-lt"/>
              </a:rPr>
              <a:t>Fodde’s</a:t>
            </a:r>
            <a:r>
              <a:rPr lang="en-GB" altLang="it-IT" dirty="0">
                <a:solidFill>
                  <a:schemeClr val="accent1"/>
                </a:solidFill>
                <a:latin typeface="+mn-lt"/>
              </a:rPr>
              <a:t> slides; Pinnavaia </a:t>
            </a:r>
            <a:r>
              <a:rPr lang="en-GB" altLang="it-IT" dirty="0" err="1">
                <a:solidFill>
                  <a:schemeClr val="accent1"/>
                </a:solidFill>
                <a:latin typeface="+mn-lt"/>
              </a:rPr>
              <a:t>ch.</a:t>
            </a:r>
            <a:r>
              <a:rPr lang="en-GB" altLang="it-IT" dirty="0">
                <a:solidFill>
                  <a:schemeClr val="accent1"/>
                </a:solidFill>
                <a:latin typeface="+mn-lt"/>
              </a:rPr>
              <a:t> 3, pp- 47-54; Nelson </a:t>
            </a:r>
            <a:r>
              <a:rPr lang="en-GB" altLang="it-IT" dirty="0" err="1">
                <a:solidFill>
                  <a:schemeClr val="accent1"/>
                </a:solidFill>
                <a:latin typeface="+mn-lt"/>
              </a:rPr>
              <a:t>ch.</a:t>
            </a:r>
            <a:r>
              <a:rPr lang="en-GB" altLang="it-IT" dirty="0">
                <a:solidFill>
                  <a:schemeClr val="accent1"/>
                </a:solidFill>
                <a:latin typeface="+mn-lt"/>
              </a:rPr>
              <a:t> 5</a:t>
            </a:r>
            <a:r>
              <a:rPr lang="it-IT" dirty="0">
                <a:solidFill>
                  <a:schemeClr val="accent1"/>
                </a:solidFill>
                <a:latin typeface="+mn-lt"/>
              </a:rPr>
              <a:t> pp. 123-130</a:t>
            </a:r>
            <a:r>
              <a:rPr lang="en-GB" altLang="it-IT" dirty="0">
                <a:solidFill>
                  <a:schemeClr val="accent1"/>
                </a:solidFill>
                <a:latin typeface="+mn-lt"/>
              </a:rPr>
              <a:t>; Cambridge </a:t>
            </a:r>
            <a:r>
              <a:rPr lang="en-GB" altLang="it-IT" dirty="0" err="1">
                <a:solidFill>
                  <a:schemeClr val="accent1"/>
                </a:solidFill>
                <a:latin typeface="+mn-lt"/>
              </a:rPr>
              <a:t>Encyclopedia</a:t>
            </a:r>
            <a:r>
              <a:rPr lang="en-GB" altLang="it-IT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GB" altLang="it-IT" dirty="0" err="1">
                <a:solidFill>
                  <a:schemeClr val="accent1"/>
                </a:solidFill>
                <a:latin typeface="+mn-lt"/>
              </a:rPr>
              <a:t>ch.</a:t>
            </a:r>
            <a:r>
              <a:rPr lang="en-GB" altLang="it-IT" dirty="0">
                <a:solidFill>
                  <a:schemeClr val="accent1"/>
                </a:solidFill>
                <a:latin typeface="+mn-lt"/>
              </a:rPr>
              <a:t> 14).</a:t>
            </a:r>
          </a:p>
          <a:p>
            <a:pPr eaLnBrk="1" hangingPunct="1">
              <a:defRPr/>
            </a:pPr>
            <a:r>
              <a:rPr lang="en-GB" altLang="it-IT" dirty="0">
                <a:latin typeface="+mn-lt"/>
              </a:rPr>
              <a:t>3- </a:t>
            </a:r>
            <a:r>
              <a:rPr lang="en-GB" altLang="it-IT" u="sng" dirty="0">
                <a:latin typeface="Calibri" pitchFamily="34" charset="0"/>
              </a:rPr>
              <a:t>The phrase</a:t>
            </a:r>
            <a:r>
              <a:rPr lang="en-GB" altLang="it-IT" dirty="0">
                <a:latin typeface="Calibri" pitchFamily="34" charset="0"/>
              </a:rPr>
              <a:t>. Phrase types. The noun phrase: determiners, pre-modifiers; function. The verb phrase: function.</a:t>
            </a:r>
          </a:p>
          <a:p>
            <a:pPr eaLnBrk="1" hangingPunct="1">
              <a:defRPr/>
            </a:pPr>
            <a:r>
              <a:rPr lang="en-GB" altLang="it-IT" dirty="0">
                <a:latin typeface="Calibri" pitchFamily="34" charset="0"/>
              </a:rPr>
              <a:t>	The adjective phrase: function of adjective phrase; prepositional and adverbial phrases, their function (</a:t>
            </a:r>
            <a:r>
              <a:rPr lang="en-GB" altLang="it-IT" dirty="0" err="1">
                <a:latin typeface="Calibri" pitchFamily="34" charset="0"/>
              </a:rPr>
              <a:t>Fodde’s</a:t>
            </a:r>
            <a:r>
              <a:rPr lang="en-GB" altLang="it-IT" dirty="0">
                <a:latin typeface="Calibri" pitchFamily="34" charset="0"/>
              </a:rPr>
              <a:t> slides; Nelsonpp.75-96; </a:t>
            </a:r>
            <a:r>
              <a:rPr lang="en-GB" altLang="it-IT" dirty="0" err="1">
                <a:latin typeface="Calibri" pitchFamily="34" charset="0"/>
              </a:rPr>
              <a:t>Pinnavaia</a:t>
            </a:r>
            <a:r>
              <a:rPr lang="en-GB" altLang="it-IT" dirty="0">
                <a:latin typeface="Calibri" pitchFamily="34" charset="0"/>
              </a:rPr>
              <a:t> 60-62; The Cambridge </a:t>
            </a:r>
            <a:r>
              <a:rPr lang="en-GB" altLang="it-IT" dirty="0" err="1">
                <a:latin typeface="Calibri" pitchFamily="34" charset="0"/>
              </a:rPr>
              <a:t>Encyclopedia</a:t>
            </a:r>
            <a:r>
              <a:rPr lang="en-GB" altLang="it-IT" dirty="0">
                <a:latin typeface="Calibri" pitchFamily="34" charset="0"/>
              </a:rPr>
              <a:t>, </a:t>
            </a:r>
            <a:r>
              <a:rPr lang="en-GB" altLang="it-IT" dirty="0" err="1">
                <a:latin typeface="Calibri" pitchFamily="34" charset="0"/>
              </a:rPr>
              <a:t>ch.</a:t>
            </a:r>
            <a:r>
              <a:rPr lang="en-GB" altLang="it-IT" dirty="0">
                <a:latin typeface="Calibri" pitchFamily="34" charset="0"/>
              </a:rPr>
              <a:t> 16: 222-226).</a:t>
            </a:r>
            <a:endParaRPr lang="it-IT" altLang="it-IT" dirty="0">
              <a:latin typeface="Calibri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spcBef>
                <a:spcPct val="20000"/>
              </a:spcBef>
              <a:buFontTx/>
              <a:buChar char="-"/>
              <a:defRPr/>
            </a:pPr>
            <a:endParaRPr lang="en-GB" altLang="it-IT" dirty="0">
              <a:solidFill>
                <a:srgbClr val="000099"/>
              </a:solidFill>
              <a:latin typeface="Calibri" pitchFamily="34" charset="0"/>
            </a:endParaRPr>
          </a:p>
          <a:p>
            <a:pPr marL="285750" indent="-285750" eaLnBrk="1" hangingPunct="1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en-GB" altLang="it-IT" sz="1800" dirty="0">
              <a:solidFill>
                <a:srgbClr val="000099"/>
              </a:solidFill>
              <a:latin typeface="Calibri" pitchFamily="34" charset="0"/>
            </a:endParaRPr>
          </a:p>
          <a:p>
            <a:pPr marL="285750" indent="-285750" eaLnBrk="1" hangingPunct="1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en-GB" altLang="it-IT" sz="1800" dirty="0">
              <a:solidFill>
                <a:srgbClr val="000099"/>
              </a:solidFill>
              <a:latin typeface="Calibri" pitchFamily="34" charset="0"/>
            </a:endParaRPr>
          </a:p>
          <a:p>
            <a:pPr marL="285750" indent="-285750" eaLnBrk="1" hangingPunct="1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en-GB" altLang="it-IT" sz="18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olo 1">
            <a:extLst>
              <a:ext uri="{FF2B5EF4-FFF2-40B4-BE49-F238E27FC236}">
                <a16:creationId xmlns:a16="http://schemas.microsoft.com/office/drawing/2014/main" id="{16FEED9C-74C4-6DDC-0282-81C3E4ABE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-100013"/>
            <a:ext cx="8229600" cy="1143001"/>
          </a:xfrm>
        </p:spPr>
        <p:txBody>
          <a:bodyPr/>
          <a:lstStyle/>
          <a:p>
            <a:r>
              <a:rPr lang="en-US" altLang="it-IT" sz="3600"/>
              <a:t>Lingua Inglese 1 (cont’d)</a:t>
            </a:r>
          </a:p>
        </p:txBody>
      </p:sp>
      <p:sp>
        <p:nvSpPr>
          <p:cNvPr id="16386" name="Segnaposto contenuto 2">
            <a:extLst>
              <a:ext uri="{FF2B5EF4-FFF2-40B4-BE49-F238E27FC236}">
                <a16:creationId xmlns:a16="http://schemas.microsoft.com/office/drawing/2014/main" id="{F1307A7E-0545-5C8E-04BA-B5131EC73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it-IT" altLang="it-IT">
              <a:hlinkClick r:id="rId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it-IT"/>
          </a:p>
        </p:txBody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A7A314D9-17A1-2483-E3DF-15685F3D9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5175"/>
            <a:ext cx="9080500" cy="63087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990600" indent="-5334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defRPr/>
            </a:pPr>
            <a:endParaRPr lang="en-GB" altLang="it-IT" dirty="0">
              <a:solidFill>
                <a:srgbClr val="002060"/>
              </a:solidFill>
            </a:endParaRPr>
          </a:p>
          <a:p>
            <a:pPr marL="0" indent="0">
              <a:defRPr/>
            </a:pPr>
            <a:r>
              <a:rPr lang="en-GB" altLang="it-IT" dirty="0">
                <a:solidFill>
                  <a:schemeClr val="accent1"/>
                </a:solidFill>
                <a:latin typeface="+mj-lt"/>
              </a:rPr>
              <a:t>4- </a:t>
            </a:r>
            <a:r>
              <a:rPr lang="en-GB" altLang="it-IT" u="sng" dirty="0">
                <a:solidFill>
                  <a:schemeClr val="accent1"/>
                </a:solidFill>
                <a:latin typeface="+mn-lt"/>
              </a:rPr>
              <a:t>The </a:t>
            </a:r>
            <a:r>
              <a:rPr lang="en-GB" altLang="it-IT" u="sng" dirty="0" err="1">
                <a:solidFill>
                  <a:schemeClr val="accent1"/>
                </a:solidFill>
                <a:latin typeface="+mn-lt"/>
              </a:rPr>
              <a:t>stucture</a:t>
            </a:r>
            <a:r>
              <a:rPr lang="en-GB" altLang="it-IT" u="sng" dirty="0">
                <a:solidFill>
                  <a:schemeClr val="accent1"/>
                </a:solidFill>
                <a:latin typeface="+mn-lt"/>
              </a:rPr>
              <a:t> of the English sentence</a:t>
            </a:r>
            <a:r>
              <a:rPr lang="en-GB" altLang="it-IT" dirty="0">
                <a:solidFill>
                  <a:schemeClr val="accent1"/>
                </a:solidFill>
                <a:latin typeface="+mn-lt"/>
              </a:rPr>
              <a:t>: Word order. The sentence, types of sentence, sentence functions, sentence elements </a:t>
            </a:r>
            <a:r>
              <a:rPr lang="it-IT" altLang="it-IT" dirty="0">
                <a:solidFill>
                  <a:schemeClr val="accent1"/>
                </a:solidFill>
                <a:latin typeface="+mn-lt"/>
              </a:rPr>
              <a:t>. (</a:t>
            </a:r>
            <a:r>
              <a:rPr lang="it-IT" altLang="it-IT" dirty="0" err="1">
                <a:solidFill>
                  <a:schemeClr val="accent1"/>
                </a:solidFill>
                <a:latin typeface="+mn-lt"/>
              </a:rPr>
              <a:t>Fodde’s</a:t>
            </a:r>
            <a:r>
              <a:rPr lang="it-IT" altLang="it-IT" dirty="0">
                <a:solidFill>
                  <a:schemeClr val="accent1"/>
                </a:solidFill>
                <a:latin typeface="+mn-lt"/>
              </a:rPr>
              <a:t> slides; Nelson: pp: 8-28; L. </a:t>
            </a:r>
            <a:r>
              <a:rPr lang="it-IT" altLang="it-IT" dirty="0" err="1">
                <a:solidFill>
                  <a:schemeClr val="accent1"/>
                </a:solidFill>
                <a:latin typeface="+mn-lt"/>
              </a:rPr>
              <a:t>Pinnavaia</a:t>
            </a:r>
            <a:r>
              <a:rPr lang="it-IT" altLang="it-IT" dirty="0">
                <a:solidFill>
                  <a:schemeClr val="accent1"/>
                </a:solidFill>
                <a:latin typeface="+mn-lt"/>
              </a:rPr>
              <a:t>: pp. 59-65; The Cambridge Encyclopedia: </a:t>
            </a:r>
            <a:r>
              <a:rPr lang="it-IT" altLang="it-IT" dirty="0" err="1">
                <a:solidFill>
                  <a:schemeClr val="accent1"/>
                </a:solidFill>
                <a:latin typeface="+mn-lt"/>
              </a:rPr>
              <a:t>chapter</a:t>
            </a:r>
            <a:r>
              <a:rPr lang="it-IT" altLang="it-IT" dirty="0">
                <a:solidFill>
                  <a:schemeClr val="accent1"/>
                </a:solidFill>
                <a:latin typeface="+mn-lt"/>
              </a:rPr>
              <a:t> 16).</a:t>
            </a:r>
            <a:endParaRPr lang="en-GB" altLang="it-IT" dirty="0">
              <a:solidFill>
                <a:schemeClr val="accent1"/>
              </a:solidFill>
              <a:latin typeface="+mj-lt"/>
            </a:endParaRPr>
          </a:p>
          <a:p>
            <a:pPr marL="0" indent="0">
              <a:buFont typeface="Monotype Sorts" pitchFamily="2" charset="2"/>
              <a:buNone/>
              <a:defRPr/>
            </a:pPr>
            <a:endParaRPr lang="en-GB" altLang="it-IT" dirty="0">
              <a:solidFill>
                <a:srgbClr val="002060"/>
              </a:solidFill>
              <a:latin typeface="+mj-lt"/>
            </a:endParaRPr>
          </a:p>
          <a:p>
            <a:pPr marL="0" indent="0">
              <a:buFont typeface="Monotype Sorts" pitchFamily="2" charset="2"/>
              <a:buNone/>
              <a:defRPr/>
            </a:pPr>
            <a:r>
              <a:rPr lang="en-GB" altLang="it-IT" dirty="0">
                <a:latin typeface="+mj-lt"/>
              </a:rPr>
              <a:t>5- </a:t>
            </a:r>
            <a:r>
              <a:rPr lang="en-GB" altLang="it-IT" u="sng" dirty="0">
                <a:latin typeface="+mj-lt"/>
              </a:rPr>
              <a:t>Complex sentences;  The clause:</a:t>
            </a:r>
            <a:r>
              <a:rPr lang="en-GB" altLang="it-IT" dirty="0">
                <a:latin typeface="+mj-lt"/>
              </a:rPr>
              <a:t> clause elements. Subordinate clause types; Adjunct or adverbial clauses; Other clause types (relative, comparative, </a:t>
            </a:r>
            <a:r>
              <a:rPr lang="en-GB" altLang="it-IT" dirty="0" err="1">
                <a:latin typeface="+mj-lt"/>
              </a:rPr>
              <a:t>ecc</a:t>
            </a:r>
            <a:r>
              <a:rPr lang="en-GB" altLang="it-IT" dirty="0">
                <a:latin typeface="+mj-lt"/>
              </a:rPr>
              <a:t>.) (</a:t>
            </a:r>
            <a:r>
              <a:rPr lang="en-GB" altLang="it-IT" dirty="0" err="1">
                <a:latin typeface="+mj-lt"/>
              </a:rPr>
              <a:t>Fodde’s</a:t>
            </a:r>
            <a:r>
              <a:rPr lang="en-GB" altLang="it-IT" dirty="0">
                <a:latin typeface="+mj-lt"/>
              </a:rPr>
              <a:t> slides; Nelson 97-118; </a:t>
            </a:r>
            <a:r>
              <a:rPr lang="en-GB" altLang="it-IT" dirty="0" err="1">
                <a:latin typeface="+mj-lt"/>
              </a:rPr>
              <a:t>Pinnavaia</a:t>
            </a:r>
            <a:r>
              <a:rPr lang="en-GB" altLang="it-IT" dirty="0">
                <a:latin typeface="+mj-lt"/>
              </a:rPr>
              <a:t> 60-66, The Cambridge </a:t>
            </a:r>
            <a:r>
              <a:rPr lang="en-GB" altLang="it-IT" dirty="0" err="1">
                <a:latin typeface="+mj-lt"/>
              </a:rPr>
              <a:t>Encyclopedia</a:t>
            </a:r>
            <a:r>
              <a:rPr lang="en-GB" altLang="it-IT" dirty="0">
                <a:latin typeface="+mj-lt"/>
              </a:rPr>
              <a:t>, ch.16).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GB" altLang="it-IT" b="1" dirty="0">
              <a:solidFill>
                <a:srgbClr val="FF0000"/>
              </a:solidFill>
              <a:latin typeface="+mj-lt"/>
            </a:endParaRPr>
          </a:p>
          <a:p>
            <a:pPr eaLnBrk="1" hangingPunct="1">
              <a:defRPr/>
            </a:pPr>
            <a:r>
              <a:rPr lang="it-IT" altLang="it-IT" dirty="0">
                <a:solidFill>
                  <a:srgbClr val="000099"/>
                </a:solidFill>
                <a:latin typeface="Calibri" pitchFamily="34" charset="0"/>
              </a:rPr>
              <a:t>6- </a:t>
            </a:r>
            <a:r>
              <a:rPr lang="it-IT" altLang="it-IT" u="sng" dirty="0">
                <a:solidFill>
                  <a:srgbClr val="000099"/>
                </a:solidFill>
                <a:latin typeface="Calibri" pitchFamily="34" charset="0"/>
              </a:rPr>
              <a:t>Word classes</a:t>
            </a:r>
            <a:r>
              <a:rPr lang="it-IT" altLang="it-IT" dirty="0">
                <a:solidFill>
                  <a:srgbClr val="000099"/>
                </a:solidFill>
                <a:latin typeface="Calibri" pitchFamily="34" charset="0"/>
              </a:rPr>
              <a:t>, </a:t>
            </a:r>
            <a:r>
              <a:rPr lang="it-IT" altLang="it-IT" dirty="0" err="1">
                <a:solidFill>
                  <a:srgbClr val="000099"/>
                </a:solidFill>
                <a:latin typeface="Calibri" pitchFamily="34" charset="0"/>
              </a:rPr>
              <a:t>Coherence</a:t>
            </a:r>
            <a:r>
              <a:rPr lang="it-IT" altLang="it-IT" dirty="0">
                <a:solidFill>
                  <a:srgbClr val="000099"/>
                </a:solidFill>
                <a:latin typeface="Calibri" pitchFamily="34" charset="0"/>
              </a:rPr>
              <a:t>, Close and Open, Word class </a:t>
            </a:r>
            <a:r>
              <a:rPr lang="it-IT" altLang="it-IT" dirty="0" err="1">
                <a:solidFill>
                  <a:srgbClr val="000099"/>
                </a:solidFill>
                <a:latin typeface="Calibri" pitchFamily="34" charset="0"/>
              </a:rPr>
              <a:t>characteristics</a:t>
            </a:r>
            <a:r>
              <a:rPr lang="it-IT" altLang="it-IT" dirty="0">
                <a:solidFill>
                  <a:srgbClr val="000099"/>
                </a:solidFill>
                <a:latin typeface="Calibri" pitchFamily="34" charset="0"/>
              </a:rPr>
              <a:t>, Special features (regular/</a:t>
            </a:r>
            <a:r>
              <a:rPr lang="it-IT" altLang="it-IT" dirty="0" err="1">
                <a:solidFill>
                  <a:srgbClr val="000099"/>
                </a:solidFill>
                <a:latin typeface="Calibri" pitchFamily="34" charset="0"/>
              </a:rPr>
              <a:t>irregular</a:t>
            </a:r>
            <a:r>
              <a:rPr lang="it-IT" altLang="it-IT" dirty="0">
                <a:solidFill>
                  <a:srgbClr val="000099"/>
                </a:solidFill>
                <a:latin typeface="Calibri" pitchFamily="34" charset="0"/>
              </a:rPr>
              <a:t> words).</a:t>
            </a:r>
          </a:p>
          <a:p>
            <a:pPr eaLnBrk="1" hangingPunct="1">
              <a:defRPr/>
            </a:pPr>
            <a:endParaRPr lang="en-GB" altLang="it-IT" dirty="0">
              <a:solidFill>
                <a:srgbClr val="000099"/>
              </a:solidFill>
              <a:latin typeface="Calibri" pitchFamily="34" charset="0"/>
            </a:endParaRPr>
          </a:p>
          <a:p>
            <a:pPr marL="285750" indent="-285750" eaLnBrk="1" hangingPunct="1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endParaRPr lang="en-GB" altLang="it-IT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olo 1">
            <a:extLst>
              <a:ext uri="{FF2B5EF4-FFF2-40B4-BE49-F238E27FC236}">
                <a16:creationId xmlns:a16="http://schemas.microsoft.com/office/drawing/2014/main" id="{99AC16FD-10A3-DA59-EC89-79A4FF58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-100013"/>
            <a:ext cx="8229600" cy="1143001"/>
          </a:xfrm>
        </p:spPr>
        <p:txBody>
          <a:bodyPr/>
          <a:lstStyle/>
          <a:p>
            <a:r>
              <a:rPr lang="en-US" altLang="it-IT" sz="3600"/>
              <a:t>Lingua Inglese 1 (cont’d)</a:t>
            </a:r>
          </a:p>
        </p:txBody>
      </p:sp>
      <p:sp>
        <p:nvSpPr>
          <p:cNvPr id="17410" name="Segnaposto contenuto 2">
            <a:extLst>
              <a:ext uri="{FF2B5EF4-FFF2-40B4-BE49-F238E27FC236}">
                <a16:creationId xmlns:a16="http://schemas.microsoft.com/office/drawing/2014/main" id="{E22A33E0-239B-A051-A61E-C826483E6C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it-IT" altLang="it-IT">
              <a:hlinkClick r:id="rId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it-IT"/>
          </a:p>
        </p:txBody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F4D03E62-33A0-2D98-3AED-B8B8F7657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5175"/>
            <a:ext cx="9080500" cy="63087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990600" indent="-5334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defRPr/>
            </a:pPr>
            <a:endParaRPr lang="en-GB" altLang="it-IT" dirty="0">
              <a:solidFill>
                <a:srgbClr val="002060"/>
              </a:solidFill>
            </a:endParaRPr>
          </a:p>
          <a:p>
            <a:pPr>
              <a:defRPr/>
            </a:pPr>
            <a:endParaRPr lang="en-GB" altLang="it-IT" dirty="0">
              <a:solidFill>
                <a:srgbClr val="002060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GB" altLang="it-IT" dirty="0">
                <a:solidFill>
                  <a:srgbClr val="000099"/>
                </a:solidFill>
                <a:latin typeface="Calibri" pitchFamily="34" charset="0"/>
              </a:rPr>
              <a:t>7- </a:t>
            </a:r>
            <a:r>
              <a:rPr lang="en-GB" altLang="it-IT" u="sng" dirty="0">
                <a:solidFill>
                  <a:srgbClr val="000099"/>
                </a:solidFill>
                <a:latin typeface="Calibri" pitchFamily="34" charset="0"/>
              </a:rPr>
              <a:t>The sounds of English</a:t>
            </a:r>
            <a:r>
              <a:rPr lang="en-GB" altLang="it-IT" dirty="0">
                <a:solidFill>
                  <a:srgbClr val="000099"/>
                </a:solidFill>
                <a:latin typeface="Calibri" pitchFamily="34" charset="0"/>
              </a:rPr>
              <a:t>: describing consonants and vowels; the IPA; the phonetic symbols, recognizing phonetic transcriptions. (</a:t>
            </a:r>
            <a:r>
              <a:rPr lang="en-GB" altLang="it-IT" dirty="0" err="1">
                <a:solidFill>
                  <a:srgbClr val="000099"/>
                </a:solidFill>
                <a:latin typeface="Calibri" pitchFamily="34" charset="0"/>
              </a:rPr>
              <a:t>Fodde’s</a:t>
            </a:r>
            <a:r>
              <a:rPr lang="en-GB" altLang="it-IT" dirty="0">
                <a:solidFill>
                  <a:srgbClr val="000099"/>
                </a:solidFill>
                <a:latin typeface="Calibri" pitchFamily="34" charset="0"/>
              </a:rPr>
              <a:t> slides; </a:t>
            </a:r>
            <a:r>
              <a:rPr lang="en-GB" altLang="it-IT" dirty="0" err="1">
                <a:solidFill>
                  <a:srgbClr val="000099"/>
                </a:solidFill>
                <a:latin typeface="Calibri" pitchFamily="34" charset="0"/>
              </a:rPr>
              <a:t>Pinnavaia</a:t>
            </a:r>
            <a:r>
              <a:rPr lang="en-GB" altLang="it-IT" dirty="0">
                <a:solidFill>
                  <a:srgbClr val="000099"/>
                </a:solidFill>
                <a:latin typeface="Calibri" pitchFamily="34" charset="0"/>
              </a:rPr>
              <a:t> 9-27; The Cambridge </a:t>
            </a:r>
            <a:r>
              <a:rPr lang="en-GB" altLang="it-IT" dirty="0" err="1">
                <a:solidFill>
                  <a:srgbClr val="000099"/>
                </a:solidFill>
                <a:latin typeface="Calibri" pitchFamily="34" charset="0"/>
              </a:rPr>
              <a:t>Encyclopedia</a:t>
            </a:r>
            <a:r>
              <a:rPr lang="en-GB" altLang="it-IT" dirty="0">
                <a:solidFill>
                  <a:srgbClr val="000099"/>
                </a:solidFill>
                <a:latin typeface="Calibri" pitchFamily="34" charset="0"/>
              </a:rPr>
              <a:t>, </a:t>
            </a:r>
            <a:r>
              <a:rPr lang="en-GB" altLang="it-IT" dirty="0" err="1">
                <a:solidFill>
                  <a:srgbClr val="000099"/>
                </a:solidFill>
                <a:latin typeface="Calibri" pitchFamily="34" charset="0"/>
              </a:rPr>
              <a:t>ch.</a:t>
            </a:r>
            <a:r>
              <a:rPr lang="en-GB" altLang="it-IT" dirty="0">
                <a:solidFill>
                  <a:srgbClr val="000099"/>
                </a:solidFill>
                <a:latin typeface="Calibri" pitchFamily="34" charset="0"/>
              </a:rPr>
              <a:t> 17).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GB" altLang="it-IT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7953</TotalTime>
  <Words>324</Words>
  <Application>Microsoft Macintosh PowerPoint</Application>
  <PresentationFormat>Presentazione su schermo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Times New Roman</vt:lpstr>
      <vt:lpstr>Arial</vt:lpstr>
      <vt:lpstr>Calibri</vt:lpstr>
      <vt:lpstr>Monotype Sorts</vt:lpstr>
      <vt:lpstr>Tema di Office</vt:lpstr>
      <vt:lpstr>Lingua Inglese 1 (L. Fodde)</vt:lpstr>
      <vt:lpstr>Lingua Inglese 1 (cont’d)</vt:lpstr>
      <vt:lpstr>Lingua Inglese 1 (cont’d)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STRUCTURE OF ENGLISH</dc:title>
  <dc:creator>Maurizio</dc:creator>
  <cp:lastModifiedBy>Luisanna Fodde</cp:lastModifiedBy>
  <cp:revision>289</cp:revision>
  <dcterms:created xsi:type="dcterms:W3CDTF">1998-11-25T14:59:00Z</dcterms:created>
  <dcterms:modified xsi:type="dcterms:W3CDTF">2022-11-30T21:43:11Z</dcterms:modified>
</cp:coreProperties>
</file>