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6" r:id="rId19"/>
    <p:sldId id="277" r:id="rId20"/>
    <p:sldId id="278" r:id="rId21"/>
    <p:sldId id="279" r:id="rId22"/>
    <p:sldId id="281" r:id="rId2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8A91B1-0ED2-4736-9D06-6BEFBF95AF9B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5061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FF083-B418-44E2-B0CE-C5E6B01B2E3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1E0C8-71A3-4116-B722-8AD47D65B2D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41F28-0F65-461A-B209-8962329C2B3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36D1C-FA39-461C-A6E7-FB761E29641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BB108-4603-41D7-A432-B0B98CA87A7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5263A-A926-4244-9832-7BE3B9BF09E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B8A6F-C7F4-4A28-88E2-186F48900A9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D4FEF-99EF-4935-9DEC-5B527EC79F9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0B88D-8568-4E16-A001-C66D528A60B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B4313-E7DA-4B66-AF10-A9C96BE0AF8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7B3E3-A1E5-48A7-90C3-56C7D3692CA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852799-26B6-4854-8EEF-1E65E58FC9A2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5A36A-87C2-4ABC-A489-D848E5EBACA1}" type="slidenum">
              <a:rPr lang="it-IT"/>
              <a:pPr/>
              <a:t>1</a:t>
            </a:fld>
            <a:endParaRPr lang="it-IT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>
                <a:latin typeface="Book Antiqua" pitchFamily="18" charset="0"/>
              </a:rPr>
              <a:t>La </a:t>
            </a:r>
            <a:r>
              <a:rPr lang="it-IT" sz="4000" b="1" dirty="0" smtClean="0">
                <a:latin typeface="Book Antiqua" pitchFamily="18" charset="0"/>
              </a:rPr>
              <a:t>nozione </a:t>
            </a:r>
            <a:r>
              <a:rPr lang="it-IT" sz="4000" b="1" dirty="0">
                <a:latin typeface="Book Antiqua" pitchFamily="18" charset="0"/>
              </a:rPr>
              <a:t>di imprenditore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78486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it-IT" sz="3200" b="1" dirty="0">
                <a:latin typeface="Times New Roman" charset="0"/>
              </a:rPr>
              <a:t>			</a:t>
            </a:r>
            <a:r>
              <a:rPr lang="it-IT" sz="3200" b="1" dirty="0">
                <a:latin typeface="Book Antiqua" pitchFamily="18" charset="0"/>
              </a:rPr>
              <a:t>art. 2082 c.c.</a:t>
            </a:r>
          </a:p>
          <a:p>
            <a:pPr eaLnBrk="0" hangingPunct="0"/>
            <a:endParaRPr lang="it-IT" sz="3200" dirty="0">
              <a:latin typeface="Book Antiqua" pitchFamily="18" charset="0"/>
            </a:endParaRPr>
          </a:p>
          <a:p>
            <a:pPr eaLnBrk="0" hangingPunct="0"/>
            <a:r>
              <a:rPr lang="it-IT" sz="3200" i="1" dirty="0">
                <a:latin typeface="Book Antiqua" pitchFamily="18" charset="0"/>
              </a:rPr>
              <a:t>È imprenditore chi esercita</a:t>
            </a:r>
          </a:p>
          <a:p>
            <a:pPr eaLnBrk="0" hangingPunct="0"/>
            <a:r>
              <a:rPr lang="it-IT" sz="3200" i="1" u="sng" dirty="0">
                <a:latin typeface="Book Antiqua" pitchFamily="18" charset="0"/>
              </a:rPr>
              <a:t>professionalmente</a:t>
            </a:r>
            <a:r>
              <a:rPr lang="it-IT" sz="3200" i="1" dirty="0">
                <a:latin typeface="Book Antiqua" pitchFamily="18" charset="0"/>
              </a:rPr>
              <a:t> un’</a:t>
            </a:r>
            <a:r>
              <a:rPr lang="it-IT" sz="3200" i="1" u="sng" dirty="0">
                <a:latin typeface="Book Antiqua" pitchFamily="18" charset="0"/>
              </a:rPr>
              <a:t>attività</a:t>
            </a:r>
          </a:p>
          <a:p>
            <a:pPr eaLnBrk="0" hangingPunct="0"/>
            <a:r>
              <a:rPr lang="it-IT" sz="3200" i="1" u="sng" dirty="0">
                <a:latin typeface="Book Antiqua" pitchFamily="18" charset="0"/>
              </a:rPr>
              <a:t>economica</a:t>
            </a:r>
            <a:r>
              <a:rPr lang="it-IT" sz="3200" i="1" dirty="0">
                <a:latin typeface="Book Antiqua" pitchFamily="18" charset="0"/>
              </a:rPr>
              <a:t> </a:t>
            </a:r>
            <a:r>
              <a:rPr lang="it-IT" sz="3200" i="1" u="sng" dirty="0">
                <a:latin typeface="Book Antiqua" pitchFamily="18" charset="0"/>
              </a:rPr>
              <a:t>organizzata</a:t>
            </a:r>
            <a:r>
              <a:rPr lang="it-IT" sz="3200" i="1" dirty="0">
                <a:latin typeface="Book Antiqua" pitchFamily="18" charset="0"/>
              </a:rPr>
              <a:t> al fine della </a:t>
            </a:r>
            <a:r>
              <a:rPr lang="it-IT" sz="3200" i="1" u="sng" dirty="0">
                <a:latin typeface="Book Antiqua" pitchFamily="18" charset="0"/>
              </a:rPr>
              <a:t>produzione</a:t>
            </a:r>
            <a:r>
              <a:rPr lang="it-IT" sz="3200" i="1" dirty="0">
                <a:latin typeface="Book Antiqua" pitchFamily="18" charset="0"/>
              </a:rPr>
              <a:t> o dello </a:t>
            </a:r>
            <a:r>
              <a:rPr lang="it-IT" sz="3200" i="1" u="sng" dirty="0">
                <a:latin typeface="Book Antiqua" pitchFamily="18" charset="0"/>
              </a:rPr>
              <a:t>scambio di beni o servizi</a:t>
            </a:r>
            <a:r>
              <a:rPr lang="it-IT" sz="3200" i="1" dirty="0">
                <a:latin typeface="Book Antiqua" pitchFamily="18" charset="0"/>
              </a:rPr>
              <a:t>.</a:t>
            </a:r>
            <a:endParaRPr lang="it-IT" sz="24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B6B2D-39C7-42E0-835C-6B4C78C5F6D4}" type="slidenum">
              <a:rPr lang="it-IT"/>
              <a:pPr/>
              <a:t>10</a:t>
            </a:fld>
            <a:endParaRPr lang="it-IT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 sz="4000" b="1">
                <a:latin typeface="Book Antiqua" pitchFamily="18" charset="0"/>
              </a:rPr>
              <a:t>Le attività agricole essenziali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458200" cy="19812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GB" sz="2200" b="1">
                <a:latin typeface="Book Antiqua" pitchFamily="18" charset="0"/>
              </a:rPr>
              <a:t>Art. 2135, comma 2</a:t>
            </a:r>
            <a:endParaRPr lang="en-GB" sz="2200">
              <a:latin typeface="Book Antiqua" pitchFamily="18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GB" sz="2200" i="1">
                <a:latin typeface="Book Antiqua" pitchFamily="18" charset="0"/>
              </a:rPr>
              <a:t>Per coltivazione del fondo, per selvicoltura e per allevamento di animali si intendono le </a:t>
            </a:r>
            <a:r>
              <a:rPr lang="en-GB" sz="2200" i="1" u="sng">
                <a:latin typeface="Book Antiqua" pitchFamily="18" charset="0"/>
              </a:rPr>
              <a:t>attività dirette alla</a:t>
            </a:r>
            <a:r>
              <a:rPr lang="en-GB" sz="2200" i="1">
                <a:latin typeface="Book Antiqua" pitchFamily="18" charset="0"/>
              </a:rPr>
              <a:t> </a:t>
            </a:r>
            <a:r>
              <a:rPr lang="en-GB" sz="2200" i="1" u="sng">
                <a:latin typeface="Book Antiqua" pitchFamily="18" charset="0"/>
              </a:rPr>
              <a:t>cura e</a:t>
            </a:r>
            <a:r>
              <a:rPr lang="en-GB" sz="2200" i="1">
                <a:latin typeface="Book Antiqua" pitchFamily="18" charset="0"/>
              </a:rPr>
              <a:t> allo </a:t>
            </a:r>
            <a:r>
              <a:rPr lang="en-GB" sz="2200" i="1" u="sng">
                <a:latin typeface="Book Antiqua" pitchFamily="18" charset="0"/>
              </a:rPr>
              <a:t>sviluppo di un ciclo biologico</a:t>
            </a:r>
            <a:r>
              <a:rPr lang="en-GB" sz="2200" i="1">
                <a:latin typeface="Book Antiqua" pitchFamily="18" charset="0"/>
              </a:rPr>
              <a:t> o di una fase necessaria del ciclo stesso, di carattere vegetale o animale, </a:t>
            </a:r>
            <a:r>
              <a:rPr lang="en-GB" sz="2200" i="1" u="sng">
                <a:latin typeface="Book Antiqua" pitchFamily="18" charset="0"/>
              </a:rPr>
              <a:t>che utilizzano o possono utilizzare il fondo, il bosco o le acque dolci, salmastre o marine</a:t>
            </a:r>
            <a:r>
              <a:rPr lang="en-GB" sz="2000" i="1">
                <a:latin typeface="Book Antiqua" pitchFamily="18" charset="0"/>
              </a:rPr>
              <a:t>.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endParaRPr lang="en-GB" sz="2000" b="1" u="sng">
              <a:latin typeface="Book Antiqua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295400" y="3048000"/>
            <a:ext cx="7848600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200">
                <a:latin typeface="Book Antiqua" pitchFamily="18" charset="0"/>
              </a:rPr>
              <a:t>produzione di specie animali e vegetali è </a:t>
            </a:r>
            <a:r>
              <a:rPr lang="en-GB" sz="2200" b="1" u="sng">
                <a:latin typeface="Book Antiqua" pitchFamily="18" charset="0"/>
              </a:rPr>
              <a:t>sempre</a:t>
            </a:r>
            <a:r>
              <a:rPr lang="en-GB" sz="2200">
                <a:latin typeface="Book Antiqua" pitchFamily="18" charset="0"/>
              </a:rPr>
              <a:t> qualificabile giuridicamente come attività agricola, anche in assenza di sfruttamento della terra:</a:t>
            </a:r>
          </a:p>
          <a:p>
            <a:pPr eaLnBrk="0" hangingPunct="0">
              <a:spcBef>
                <a:spcPct val="50000"/>
              </a:spcBef>
            </a:pPr>
            <a:r>
              <a:rPr lang="en-GB" sz="2200">
                <a:latin typeface="Book Antiqua" pitchFamily="18" charset="0"/>
              </a:rPr>
              <a:t>sono attività agricole essenziali, tra le altre:</a:t>
            </a:r>
          </a:p>
          <a:p>
            <a:pPr eaLnBrk="0" hangingPunct="0">
              <a:spcBef>
                <a:spcPct val="50000"/>
              </a:spcBef>
            </a:pPr>
            <a:r>
              <a:rPr lang="en-GB" sz="2200">
                <a:latin typeface="Book Antiqua" pitchFamily="18" charset="0"/>
              </a:rPr>
              <a:t>- orticultura</a:t>
            </a:r>
          </a:p>
          <a:p>
            <a:pPr eaLnBrk="0" hangingPunct="0">
              <a:spcBef>
                <a:spcPct val="50000"/>
              </a:spcBef>
            </a:pPr>
            <a:r>
              <a:rPr lang="en-GB" sz="2200">
                <a:latin typeface="Book Antiqua" pitchFamily="18" charset="0"/>
              </a:rPr>
              <a:t>- coltivazioni fuori terra (in serra e/o in vivai)</a:t>
            </a:r>
          </a:p>
          <a:p>
            <a:pPr eaLnBrk="0" hangingPunct="0">
              <a:spcBef>
                <a:spcPct val="50000"/>
              </a:spcBef>
            </a:pPr>
            <a:r>
              <a:rPr lang="en-GB" sz="2200">
                <a:latin typeface="Book Antiqua" pitchFamily="18" charset="0"/>
              </a:rPr>
              <a:t>- floricultura</a:t>
            </a:r>
          </a:p>
          <a:p>
            <a:pPr eaLnBrk="0" hangingPunct="0">
              <a:spcBef>
                <a:spcPct val="50000"/>
              </a:spcBef>
            </a:pPr>
            <a:r>
              <a:rPr lang="en-GB" sz="2200">
                <a:latin typeface="Book Antiqua" pitchFamily="18" charset="0"/>
              </a:rPr>
              <a:t>- allevamenti in batteria</a:t>
            </a:r>
            <a:endParaRPr lang="en-GB" sz="2000">
              <a:latin typeface="Times New Roman" charset="0"/>
            </a:endParaRPr>
          </a:p>
          <a:p>
            <a:pPr eaLnBrk="0" hangingPunct="0">
              <a:spcBef>
                <a:spcPct val="50000"/>
              </a:spcBef>
            </a:pPr>
            <a:endParaRPr lang="en-GB" sz="1600">
              <a:latin typeface="Times New Roman" charset="0"/>
            </a:endParaRP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381000" y="2895600"/>
            <a:ext cx="658813" cy="914400"/>
          </a:xfrm>
          <a:prstGeom prst="curvedRightArrow">
            <a:avLst>
              <a:gd name="adj1" fmla="val 27759"/>
              <a:gd name="adj2" fmla="val 55518"/>
              <a:gd name="adj3" fmla="val 33333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C7B9-0704-4887-9D75-9FAF0DC15CFF}" type="slidenum">
              <a:rPr lang="it-IT"/>
              <a:pPr/>
              <a:t>11</a:t>
            </a:fld>
            <a:endParaRPr lang="it-IT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 sz="4000" b="1" dirty="0">
                <a:latin typeface="Book Antiqua" pitchFamily="18" charset="0"/>
              </a:rPr>
              <a:t>Le </a:t>
            </a:r>
            <a:r>
              <a:rPr lang="en-GB" sz="4000" b="1" dirty="0" err="1">
                <a:latin typeface="Book Antiqua" pitchFamily="18" charset="0"/>
              </a:rPr>
              <a:t>attività</a:t>
            </a:r>
            <a:r>
              <a:rPr lang="en-GB" sz="4000" b="1" dirty="0">
                <a:latin typeface="Book Antiqua" pitchFamily="18" charset="0"/>
              </a:rPr>
              <a:t> </a:t>
            </a:r>
            <a:r>
              <a:rPr lang="en-GB" sz="4000" b="1" dirty="0" err="1">
                <a:latin typeface="Book Antiqua" pitchFamily="18" charset="0"/>
              </a:rPr>
              <a:t>agricole</a:t>
            </a:r>
            <a:r>
              <a:rPr lang="en-GB" sz="4000" b="1" dirty="0">
                <a:latin typeface="Book Antiqua" pitchFamily="18" charset="0"/>
              </a:rPr>
              <a:t> per </a:t>
            </a:r>
            <a:r>
              <a:rPr lang="en-GB" sz="4000" b="1" dirty="0" err="1">
                <a:latin typeface="Book Antiqua" pitchFamily="18" charset="0"/>
              </a:rPr>
              <a:t>connessione</a:t>
            </a:r>
            <a:endParaRPr lang="en-GB" sz="4000" b="1" dirty="0">
              <a:latin typeface="Book Antiqua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763000" cy="2514600"/>
          </a:xfrm>
        </p:spPr>
        <p:txBody>
          <a:bodyPr/>
          <a:lstStyle/>
          <a:p>
            <a:pPr algn="just"/>
            <a:r>
              <a:rPr lang="en-GB" sz="2200" i="1">
                <a:latin typeface="Book Antiqua" pitchFamily="18" charset="0"/>
              </a:rPr>
              <a:t>attività dirette alla manipolazione, conservazione, trasformazione, commercializzazione e valorizzazione di prodotti ottenuti prevalentemente da un’attività agricola essenziale;</a:t>
            </a:r>
          </a:p>
          <a:p>
            <a:pPr algn="just"/>
            <a:r>
              <a:rPr lang="en-GB" sz="2200" i="1">
                <a:latin typeface="Book Antiqua" pitchFamily="18" charset="0"/>
              </a:rPr>
              <a:t>attività dirette alla fornitura di beni o servizi mediante l’utilizzazione prevalente di attrezzature o risorse normalmente impiegate nell’attività agricola esercitata, comprese quelle di valorizzazione del territorio e del patrimonio rurale e forestale e le attività agrituristiche.</a:t>
            </a:r>
            <a:endParaRPr lang="en-GB" sz="2200">
              <a:latin typeface="Book Antiqua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676400" y="3429000"/>
            <a:ext cx="7239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GB" sz="2200">
                <a:latin typeface="Book Antiqua" pitchFamily="18" charset="0"/>
              </a:rPr>
              <a:t>si tratta di attività </a:t>
            </a:r>
            <a:r>
              <a:rPr lang="en-GB" sz="2200" b="1" u="sng">
                <a:latin typeface="Book Antiqua" pitchFamily="18" charset="0"/>
              </a:rPr>
              <a:t>oggettivamente commerciali</a:t>
            </a:r>
            <a:r>
              <a:rPr lang="en-GB" sz="2200">
                <a:latin typeface="Book Antiqua" pitchFamily="18" charset="0"/>
              </a:rPr>
              <a:t>, ma che vengono trattate come agricole condizione che sussistano:</a:t>
            </a:r>
            <a:endParaRPr lang="it-IT" sz="220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81000" y="4495800"/>
            <a:ext cx="82296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en-GB" sz="2200">
                <a:latin typeface="Book Antiqua" pitchFamily="18" charset="0"/>
              </a:rPr>
              <a:t>(1) </a:t>
            </a:r>
            <a:r>
              <a:rPr lang="en-GB" sz="2200" b="1" u="sng">
                <a:latin typeface="Book Antiqua" pitchFamily="18" charset="0"/>
              </a:rPr>
              <a:t>connessione soggettiva</a:t>
            </a:r>
            <a:r>
              <a:rPr lang="en-GB" sz="2200">
                <a:latin typeface="Book Antiqua" pitchFamily="18" charset="0"/>
              </a:rPr>
              <a:t>: il soggetto che le svolge è lo stesso che svolge attività agricole essenziali coerenti con le attività connesse;</a:t>
            </a:r>
          </a:p>
          <a:p>
            <a:pPr algn="just" eaLnBrk="0" hangingPunct="0">
              <a:spcBef>
                <a:spcPct val="20000"/>
              </a:spcBef>
            </a:pPr>
            <a:r>
              <a:rPr lang="en-GB" sz="2200">
                <a:latin typeface="Book Antiqua" pitchFamily="18" charset="0"/>
              </a:rPr>
              <a:t>(2) </a:t>
            </a:r>
            <a:r>
              <a:rPr lang="en-GB" sz="2200" b="1" u="sng">
                <a:latin typeface="Book Antiqua" pitchFamily="18" charset="0"/>
              </a:rPr>
              <a:t>connessione oggettiva</a:t>
            </a:r>
            <a:r>
              <a:rPr lang="en-GB" sz="2200">
                <a:latin typeface="Book Antiqua" pitchFamily="18" charset="0"/>
              </a:rPr>
              <a:t>: le attività agricole connesse hanno per oggetto prodotti (animali o vegetali) ottenuti </a:t>
            </a:r>
            <a:r>
              <a:rPr lang="en-GB" sz="2200" u="sng">
                <a:latin typeface="Book Antiqua" pitchFamily="18" charset="0"/>
              </a:rPr>
              <a:t>prevalentamente</a:t>
            </a:r>
            <a:r>
              <a:rPr lang="en-GB" sz="2200">
                <a:latin typeface="Book Antiqua" pitchFamily="18" charset="0"/>
              </a:rPr>
              <a:t> con l’esercizio di attività agricole essenziali.</a:t>
            </a:r>
            <a:endParaRPr lang="it-IT" sz="2200">
              <a:solidFill>
                <a:schemeClr val="tx2"/>
              </a:solidFill>
              <a:latin typeface="Book Antiqua" pitchFamily="18" charset="0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914400" y="3429000"/>
            <a:ext cx="533400" cy="381000"/>
          </a:xfrm>
          <a:prstGeom prst="notchedRightArrow">
            <a:avLst>
              <a:gd name="adj1" fmla="val 50000"/>
              <a:gd name="adj2" fmla="val 3500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86FF2-E365-4A24-A38D-7001788DB25F}" type="slidenum">
              <a:rPr lang="it-IT"/>
              <a:pPr/>
              <a:t>12</a:t>
            </a:fld>
            <a:endParaRPr lang="it-IT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>
                <a:latin typeface="Book Antiqua" pitchFamily="18" charset="0"/>
              </a:rPr>
              <a:t>Rilevanza della nozione di imprenditore agricolo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81000" y="1752600"/>
            <a:ext cx="8534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500">
                <a:latin typeface="Book Antiqua" pitchFamily="18" charset="0"/>
              </a:rPr>
              <a:t>rilevanza “</a:t>
            </a:r>
            <a:r>
              <a:rPr lang="it-IT" sz="2500" u="sng">
                <a:latin typeface="Book Antiqua" pitchFamily="18" charset="0"/>
              </a:rPr>
              <a:t>negativa</a:t>
            </a:r>
            <a:r>
              <a:rPr lang="it-IT" sz="2500">
                <a:latin typeface="Book Antiqua" pitchFamily="18" charset="0"/>
              </a:rPr>
              <a:t>”: all’imprenditore agricolo si applicano le disposizioni sull’imprenditore in generale (ad es., la disciplina della concorrenza sleale), ma (salvo l’iscrizione nel registro delle imprese) </a:t>
            </a:r>
            <a:r>
              <a:rPr lang="it-IT" sz="2500" b="1">
                <a:latin typeface="Book Antiqua" pitchFamily="18" charset="0"/>
              </a:rPr>
              <a:t>non</a:t>
            </a:r>
            <a:r>
              <a:rPr lang="it-IT" sz="2500">
                <a:latin typeface="Book Antiqua" pitchFamily="18" charset="0"/>
              </a:rPr>
              <a:t> le norme:</a:t>
            </a:r>
          </a:p>
          <a:p>
            <a:pPr eaLnBrk="0" hangingPunct="0">
              <a:buFontTx/>
              <a:buChar char="•"/>
            </a:pPr>
            <a:endParaRPr lang="it-IT" sz="2500">
              <a:latin typeface="Book Antiqua" pitchFamily="18" charset="0"/>
            </a:endParaRPr>
          </a:p>
          <a:p>
            <a:pPr eaLnBrk="0" hangingPunct="0">
              <a:buFontTx/>
              <a:buChar char="•"/>
            </a:pPr>
            <a:r>
              <a:rPr lang="it-IT" sz="2500">
                <a:latin typeface="Book Antiqua" pitchFamily="18" charset="0"/>
              </a:rPr>
              <a:t> sulla tenuta delle scritture contabili (art. 2214);</a:t>
            </a:r>
          </a:p>
          <a:p>
            <a:pPr eaLnBrk="0" hangingPunct="0">
              <a:buFontTx/>
              <a:buChar char="•"/>
            </a:pPr>
            <a:endParaRPr lang="it-IT" sz="2500">
              <a:latin typeface="Book Antiqua" pitchFamily="18" charset="0"/>
            </a:endParaRPr>
          </a:p>
          <a:p>
            <a:pPr eaLnBrk="0" hangingPunct="0">
              <a:buFontTx/>
              <a:buChar char="•"/>
            </a:pPr>
            <a:r>
              <a:rPr lang="it-IT" sz="2500">
                <a:latin typeface="Book Antiqua" pitchFamily="18" charset="0"/>
              </a:rPr>
              <a:t> sulle procedure concorsuali (art. 2221).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368EB-5DF1-4436-AE46-F1DB236F3F02}" type="slidenum">
              <a:rPr lang="it-IT"/>
              <a:pPr/>
              <a:t>13</a:t>
            </a:fld>
            <a:endParaRPr lang="it-IT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>
                <a:latin typeface="Book Antiqua" pitchFamily="18" charset="0"/>
              </a:rPr>
              <a:t>L’imprenditore commerciale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8610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it-IT" sz="2400" b="1">
                <a:latin typeface="Book Antiqua" pitchFamily="18" charset="0"/>
              </a:rPr>
              <a:t>art. 2195: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è imprenditore commerciale chi esercita: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1) un’attività </a:t>
            </a:r>
            <a:r>
              <a:rPr lang="it-IT" sz="2400" i="1">
                <a:latin typeface="Book Antiqua" pitchFamily="18" charset="0"/>
              </a:rPr>
              <a:t>industriale</a:t>
            </a:r>
            <a:r>
              <a:rPr lang="it-IT" sz="2400">
                <a:latin typeface="Book Antiqua" pitchFamily="18" charset="0"/>
              </a:rPr>
              <a:t> diretta alla produzione di beni o servizi;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2) un’attività </a:t>
            </a:r>
            <a:r>
              <a:rPr lang="it-IT" sz="2400" i="1">
                <a:latin typeface="Book Antiqua" pitchFamily="18" charset="0"/>
              </a:rPr>
              <a:t>intermediaria</a:t>
            </a:r>
            <a:r>
              <a:rPr lang="it-IT" sz="2400">
                <a:latin typeface="Book Antiqua" pitchFamily="18" charset="0"/>
              </a:rPr>
              <a:t> nella circolazione dei beni;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3) un’attività di </a:t>
            </a:r>
            <a:r>
              <a:rPr lang="it-IT" sz="2400" i="1">
                <a:latin typeface="Book Antiqua" pitchFamily="18" charset="0"/>
              </a:rPr>
              <a:t>trasporto</a:t>
            </a:r>
            <a:r>
              <a:rPr lang="it-IT" sz="2400">
                <a:latin typeface="Book Antiqua" pitchFamily="18" charset="0"/>
              </a:rPr>
              <a:t> per terra, per acqua, o per aria;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4) un’attività </a:t>
            </a:r>
            <a:r>
              <a:rPr lang="it-IT" sz="2400" i="1">
                <a:latin typeface="Book Antiqua" pitchFamily="18" charset="0"/>
              </a:rPr>
              <a:t>bancaria</a:t>
            </a:r>
            <a:r>
              <a:rPr lang="it-IT" sz="2400">
                <a:latin typeface="Book Antiqua" pitchFamily="18" charset="0"/>
              </a:rPr>
              <a:t> o </a:t>
            </a:r>
            <a:r>
              <a:rPr lang="it-IT" sz="2400" i="1">
                <a:latin typeface="Book Antiqua" pitchFamily="18" charset="0"/>
              </a:rPr>
              <a:t>assicurativa</a:t>
            </a:r>
            <a:r>
              <a:rPr lang="it-IT" sz="2400">
                <a:latin typeface="Book Antiqua" pitchFamily="18" charset="0"/>
              </a:rPr>
              <a:t>;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5) altre attività </a:t>
            </a:r>
            <a:r>
              <a:rPr lang="it-IT" sz="2400" i="1">
                <a:latin typeface="Book Antiqua" pitchFamily="18" charset="0"/>
              </a:rPr>
              <a:t>ausiliarie</a:t>
            </a:r>
            <a:r>
              <a:rPr lang="it-IT" sz="2400">
                <a:latin typeface="Book Antiqua" pitchFamily="18" charset="0"/>
              </a:rPr>
              <a:t> alle precedenti.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5D360-EC24-469D-85FF-774321C4C262}" type="slidenum">
              <a:rPr lang="it-IT"/>
              <a:pPr/>
              <a:t>14</a:t>
            </a:fld>
            <a:endParaRPr lang="it-IT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 smtClean="0">
                <a:latin typeface="Book Antiqua" pitchFamily="18" charset="0"/>
              </a:rPr>
              <a:t>Imprenditore civile?</a:t>
            </a:r>
            <a:endParaRPr lang="it-IT" sz="4000" b="1" dirty="0">
              <a:latin typeface="Book Antiqua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57200" y="1143000"/>
            <a:ext cx="82296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600" dirty="0" smtClean="0">
                <a:latin typeface="Book Antiqua" pitchFamily="18" charset="0"/>
              </a:rPr>
              <a:t>Oltre l’imprenditore commerciale ed agricolo è configurabile l’imprenditore civile?</a:t>
            </a:r>
          </a:p>
          <a:p>
            <a:pPr algn="just" eaLnBrk="0" hangingPunct="0"/>
            <a:endParaRPr lang="it-IT" sz="2600" dirty="0" smtClean="0">
              <a:latin typeface="Book Antiqua" pitchFamily="18" charset="0"/>
            </a:endParaRPr>
          </a:p>
          <a:p>
            <a:pPr algn="just" eaLnBrk="0" hangingPunct="0"/>
            <a:endParaRPr lang="it-IT" sz="2600" dirty="0" smtClean="0">
              <a:latin typeface="Book Antiqua" pitchFamily="18" charset="0"/>
            </a:endParaRPr>
          </a:p>
          <a:p>
            <a:pPr algn="just" eaLnBrk="0" hangingPunct="0"/>
            <a:r>
              <a:rPr lang="it-IT" sz="2600" dirty="0" smtClean="0">
                <a:latin typeface="Book Antiqua" pitchFamily="18" charset="0"/>
              </a:rPr>
              <a:t>Dottrina e giurisprudenza prevalenti negano la configurabilità di questo </a:t>
            </a:r>
            <a:r>
              <a:rPr lang="it-IT" sz="2600" i="1" dirty="0" err="1" smtClean="0">
                <a:latin typeface="Book Antiqua" pitchFamily="18" charset="0"/>
              </a:rPr>
              <a:t>tertium</a:t>
            </a:r>
            <a:r>
              <a:rPr lang="it-IT" sz="2600" i="1" dirty="0" smtClean="0">
                <a:latin typeface="Book Antiqua" pitchFamily="18" charset="0"/>
              </a:rPr>
              <a:t> </a:t>
            </a:r>
            <a:r>
              <a:rPr lang="it-IT" sz="2600" i="1" dirty="0" err="1" smtClean="0">
                <a:latin typeface="Book Antiqua" pitchFamily="18" charset="0"/>
              </a:rPr>
              <a:t>genus</a:t>
            </a:r>
            <a:r>
              <a:rPr lang="it-IT" sz="2600" dirty="0" smtClean="0">
                <a:latin typeface="Book Antiqua" pitchFamily="18" charset="0"/>
              </a:rPr>
              <a:t>.</a:t>
            </a:r>
          </a:p>
          <a:p>
            <a:pPr algn="just" eaLnBrk="0" hangingPunct="0"/>
            <a:endParaRPr lang="it-IT" sz="26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E101-E499-4A9E-8BE7-1EA15AE93237}" type="slidenum">
              <a:rPr lang="it-IT"/>
              <a:pPr/>
              <a:t>15</a:t>
            </a:fld>
            <a:endParaRPr lang="it-IT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b="1">
                <a:latin typeface="Book Antiqua" pitchFamily="18" charset="0"/>
              </a:rPr>
              <a:t>Il piccolo imprenditore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001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0500" indent="-190500" algn="just" eaLnBrk="0" hangingPunct="0"/>
            <a:r>
              <a:rPr lang="it-IT" sz="2400">
                <a:latin typeface="Book Antiqua" pitchFamily="18" charset="0"/>
              </a:rPr>
              <a:t>DUE diverse definizioni di piccolo imprenditore:</a:t>
            </a:r>
          </a:p>
          <a:p>
            <a:pPr marL="190500" indent="-190500" algn="just" eaLnBrk="0" hangingPunct="0"/>
            <a:endParaRPr lang="it-IT" sz="2400">
              <a:latin typeface="Book Antiqua" pitchFamily="18" charset="0"/>
            </a:endParaRPr>
          </a:p>
          <a:p>
            <a:pPr marL="190500" indent="-190500" algn="just" eaLnBrk="0" hangingPunct="0">
              <a:buFontTx/>
              <a:buChar char="•"/>
            </a:pPr>
            <a:r>
              <a:rPr lang="it-IT" sz="2400" b="1" u="sng">
                <a:latin typeface="Book Antiqua" pitchFamily="18" charset="0"/>
              </a:rPr>
              <a:t>Nel cod. civ</a:t>
            </a:r>
            <a:r>
              <a:rPr lang="it-IT" sz="2400">
                <a:latin typeface="Book Antiqua" pitchFamily="18" charset="0"/>
              </a:rPr>
              <a:t>.: sono p.i. i </a:t>
            </a:r>
            <a:r>
              <a:rPr lang="it-IT" sz="2400" u="sng">
                <a:latin typeface="Book Antiqua" pitchFamily="18" charset="0"/>
              </a:rPr>
              <a:t>coltivatori diretti del fondo</a:t>
            </a:r>
            <a:r>
              <a:rPr lang="it-IT" sz="2400">
                <a:latin typeface="Book Antiqua" pitchFamily="18" charset="0"/>
              </a:rPr>
              <a:t>, gli </a:t>
            </a:r>
            <a:r>
              <a:rPr lang="it-IT" sz="2400" u="sng">
                <a:latin typeface="Book Antiqua" pitchFamily="18" charset="0"/>
              </a:rPr>
              <a:t>artigiani</a:t>
            </a:r>
            <a:r>
              <a:rPr lang="it-IT" sz="2400">
                <a:latin typeface="Book Antiqua" pitchFamily="18" charset="0"/>
              </a:rPr>
              <a:t>, i </a:t>
            </a:r>
            <a:r>
              <a:rPr lang="it-IT" sz="2400" u="sng">
                <a:latin typeface="Book Antiqua" pitchFamily="18" charset="0"/>
              </a:rPr>
              <a:t>piccoli commercianti</a:t>
            </a:r>
            <a:r>
              <a:rPr lang="it-IT" sz="2400">
                <a:latin typeface="Book Antiqua" pitchFamily="18" charset="0"/>
              </a:rPr>
              <a:t> e </a:t>
            </a:r>
            <a:r>
              <a:rPr lang="it-IT" sz="2400" u="sng">
                <a:latin typeface="Book Antiqua" pitchFamily="18" charset="0"/>
              </a:rPr>
              <a:t>coloro che esercitano un’attività professionale organizzata </a:t>
            </a:r>
            <a:r>
              <a:rPr lang="it-IT" sz="2400" i="1" u="sng">
                <a:latin typeface="Book Antiqua" pitchFamily="18" charset="0"/>
              </a:rPr>
              <a:t>prevalentemente</a:t>
            </a:r>
            <a:r>
              <a:rPr lang="it-IT" sz="2400" u="sng">
                <a:latin typeface="Book Antiqua" pitchFamily="18" charset="0"/>
              </a:rPr>
              <a:t> con il lavoro proprio e dei membri della famiglia</a:t>
            </a:r>
            <a:r>
              <a:rPr lang="it-IT" sz="2400">
                <a:latin typeface="Book Antiqua" pitchFamily="18" charset="0"/>
              </a:rPr>
              <a:t> (art. 2083).</a:t>
            </a:r>
          </a:p>
          <a:p>
            <a:pPr marL="190500" indent="-190500" algn="just" eaLnBrk="0" hangingPunct="0">
              <a:buFontTx/>
              <a:buChar char="•"/>
            </a:pPr>
            <a:endParaRPr lang="it-IT" sz="2400">
              <a:latin typeface="Book Antiqua" pitchFamily="18" charset="0"/>
            </a:endParaRPr>
          </a:p>
          <a:p>
            <a:pPr marL="190500" indent="-190500" algn="just" eaLnBrk="0" hangingPunct="0">
              <a:buFontTx/>
              <a:buChar char="•"/>
            </a:pPr>
            <a:r>
              <a:rPr lang="it-IT" sz="2400" b="1" u="sng">
                <a:latin typeface="Book Antiqua" pitchFamily="18" charset="0"/>
              </a:rPr>
              <a:t>Nella l. fall.</a:t>
            </a:r>
            <a:r>
              <a:rPr lang="it-IT" sz="2400">
                <a:latin typeface="Book Antiqua" pitchFamily="18" charset="0"/>
              </a:rPr>
              <a:t>: sono esclusi dal fallimento gli imprenditori commerciali che non raggiungano determinati parametri dimensionali (attivo patrimoniale non superiore a 300.000 Euro; ricavi lordi non superiori a 200.000 Euro; debiti anche non scaduti non superiori a 500.000 Euro)</a:t>
            </a:r>
            <a:r>
              <a:rPr lang="it-IT" sz="2400" u="sng">
                <a:latin typeface="Book Antiqua" pitchFamily="18" charset="0"/>
              </a:rPr>
              <a:t>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819400" y="83820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sz="2000" b="1" i="1">
                <a:solidFill>
                  <a:schemeClr val="accent2"/>
                </a:solidFill>
                <a:latin typeface="Book Antiqua" pitchFamily="18" charset="0"/>
              </a:rPr>
              <a:t>(criterio dimensionale)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AA8F3-B7B9-458B-86E8-1F5281045B29}" type="slidenum">
              <a:rPr lang="it-IT"/>
              <a:pPr/>
              <a:t>16</a:t>
            </a:fld>
            <a:endParaRPr lang="it-IT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>
                <a:latin typeface="Book Antiqua" pitchFamily="18" charset="0"/>
              </a:rPr>
              <a:t>Il piccolo imprenditore nell’art. 2083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0" y="2286000"/>
            <a:ext cx="160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 sz="2400">
                <a:latin typeface="Times New Roman" charset="0"/>
              </a:rPr>
              <a:t>    </a:t>
            </a:r>
            <a:r>
              <a:rPr lang="it-IT" sz="2400">
                <a:latin typeface="Book Antiqua" pitchFamily="18" charset="0"/>
              </a:rPr>
              <a:t>requisiti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14600" y="914400"/>
            <a:ext cx="6400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2575" indent="-282575" algn="just" eaLnBrk="0" hangingPunct="0">
              <a:tabLst>
                <a:tab pos="282575" algn="l"/>
              </a:tabLst>
            </a:pPr>
            <a:r>
              <a:rPr lang="it-IT" sz="2400">
                <a:latin typeface="Book Antiqua" pitchFamily="18" charset="0"/>
              </a:rPr>
              <a:t>    l’imprenditore deve prestare il proprio</a:t>
            </a:r>
          </a:p>
          <a:p>
            <a:pPr marL="282575" indent="-282575" algn="just" eaLnBrk="0" hangingPunct="0">
              <a:tabLst>
                <a:tab pos="282575" algn="l"/>
              </a:tabLst>
            </a:pPr>
            <a:r>
              <a:rPr lang="it-IT" sz="2400">
                <a:latin typeface="Book Antiqua" pitchFamily="18" charset="0"/>
              </a:rPr>
              <a:t>    lavoro nell’impresa;</a:t>
            </a:r>
          </a:p>
          <a:p>
            <a:pPr marL="282575" indent="-282575" algn="just" eaLnBrk="0" hangingPunct="0">
              <a:tabLst>
                <a:tab pos="282575" algn="l"/>
              </a:tabLst>
            </a:pPr>
            <a:endParaRPr lang="it-IT" sz="2400">
              <a:latin typeface="Book Antiqua" pitchFamily="18" charset="0"/>
            </a:endParaRPr>
          </a:p>
          <a:p>
            <a:pPr marL="282575" indent="-282575" algn="just" eaLnBrk="0" hangingPunct="0">
              <a:tabLst>
                <a:tab pos="282575" algn="l"/>
              </a:tabLst>
            </a:pPr>
            <a:r>
              <a:rPr lang="it-IT" sz="2400">
                <a:latin typeface="Book Antiqua" pitchFamily="18" charset="0"/>
              </a:rPr>
              <a:t>	il suo lavoro e quello dei familiari deve     </a:t>
            </a:r>
            <a:r>
              <a:rPr lang="it-IT" sz="2400" i="1">
                <a:latin typeface="Book Antiqua" pitchFamily="18" charset="0"/>
              </a:rPr>
              <a:t>prevalere</a:t>
            </a:r>
            <a:r>
              <a:rPr lang="it-IT" sz="2400">
                <a:latin typeface="Book Antiqua" pitchFamily="18" charset="0"/>
              </a:rPr>
              <a:t> su </a:t>
            </a:r>
            <a:r>
              <a:rPr lang="it-IT" sz="2400" u="sng">
                <a:latin typeface="Book Antiqua" pitchFamily="18" charset="0"/>
              </a:rPr>
              <a:t>tutti</a:t>
            </a:r>
            <a:r>
              <a:rPr lang="it-IT" sz="2400">
                <a:latin typeface="Book Antiqua" pitchFamily="18" charset="0"/>
              </a:rPr>
              <a:t> gli altri fattori produttivi (lavoro altrui e capitale);</a:t>
            </a:r>
          </a:p>
          <a:p>
            <a:pPr marL="282575" indent="-282575" algn="just" eaLnBrk="0" hangingPunct="0">
              <a:tabLst>
                <a:tab pos="282575" algn="l"/>
              </a:tabLst>
            </a:pPr>
            <a:endParaRPr lang="it-IT" sz="2400">
              <a:latin typeface="Book Antiqua" pitchFamily="18" charset="0"/>
            </a:endParaRPr>
          </a:p>
          <a:p>
            <a:pPr marL="282575" indent="-282575" algn="just" eaLnBrk="0" hangingPunct="0">
              <a:tabLst>
                <a:tab pos="282575" algn="l"/>
              </a:tabLst>
            </a:pPr>
            <a:r>
              <a:rPr lang="it-IT" sz="2400">
                <a:latin typeface="Book Antiqua" pitchFamily="18" charset="0"/>
              </a:rPr>
              <a:t>    la “prevalenza” deve essere qualitativo-funzionale e non quantitativa</a:t>
            </a:r>
          </a:p>
        </p:txBody>
      </p:sp>
      <p:sp>
        <p:nvSpPr>
          <p:cNvPr id="18437" name="AutoShape 5"/>
          <p:cNvSpPr>
            <a:spLocks/>
          </p:cNvSpPr>
          <p:nvPr/>
        </p:nvSpPr>
        <p:spPr bwMode="auto">
          <a:xfrm>
            <a:off x="1905000" y="1219200"/>
            <a:ext cx="609600" cy="2667000"/>
          </a:xfrm>
          <a:prstGeom prst="leftBrace">
            <a:avLst>
              <a:gd name="adj1" fmla="val 3645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A5A50-8126-4B6A-9AB0-11FC115FA13F}" type="slidenum">
              <a:rPr lang="it-IT"/>
              <a:pPr/>
              <a:t>17</a:t>
            </a:fld>
            <a:endParaRPr lang="it-IT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b="1">
                <a:latin typeface="Book Antiqua" pitchFamily="18" charset="0"/>
              </a:rPr>
              <a:t>L’impresa societaria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04800" y="3124200"/>
            <a:ext cx="3200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400">
                <a:latin typeface="Book Antiqua" pitchFamily="18" charset="0"/>
              </a:rPr>
              <a:t>in base alla </a:t>
            </a:r>
            <a:r>
              <a:rPr lang="it-IT" sz="2400" u="sng">
                <a:latin typeface="Book Antiqua" pitchFamily="18" charset="0"/>
              </a:rPr>
              <a:t>natura giuridica</a:t>
            </a:r>
            <a:r>
              <a:rPr lang="it-IT" sz="2400">
                <a:latin typeface="Book Antiqua" pitchFamily="18" charset="0"/>
              </a:rPr>
              <a:t> del soggetto titolare dell’impresa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181600" y="2144713"/>
            <a:ext cx="297338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 sz="2400">
                <a:latin typeface="Book Antiqua" pitchFamily="18" charset="0"/>
              </a:rPr>
              <a:t>impresa </a:t>
            </a:r>
            <a:r>
              <a:rPr lang="it-IT" sz="2400" b="1">
                <a:latin typeface="Book Antiqua" pitchFamily="18" charset="0"/>
              </a:rPr>
              <a:t>individuale</a:t>
            </a:r>
          </a:p>
          <a:p>
            <a:pPr eaLnBrk="0" hangingPunct="0"/>
            <a:endParaRPr lang="it-IT" sz="2400">
              <a:latin typeface="Times New Roman" charset="0"/>
            </a:endParaRPr>
          </a:p>
          <a:p>
            <a:pPr eaLnBrk="0" hangingPunct="0"/>
            <a:endParaRPr lang="it-IT" sz="2400">
              <a:latin typeface="Times New Roman" charset="0"/>
            </a:endParaRPr>
          </a:p>
          <a:p>
            <a:pPr eaLnBrk="0" hangingPunct="0"/>
            <a:endParaRPr lang="it-IT" sz="2400">
              <a:latin typeface="Times New Roman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impresa </a:t>
            </a:r>
            <a:r>
              <a:rPr lang="it-IT" sz="2400" b="1">
                <a:latin typeface="Book Antiqua" pitchFamily="18" charset="0"/>
              </a:rPr>
              <a:t>societaria</a:t>
            </a:r>
          </a:p>
          <a:p>
            <a:pPr eaLnBrk="0" hangingPunct="0"/>
            <a:endParaRPr lang="it-IT" sz="2400">
              <a:latin typeface="Times New Roman" charset="0"/>
            </a:endParaRPr>
          </a:p>
          <a:p>
            <a:pPr eaLnBrk="0" hangingPunct="0"/>
            <a:endParaRPr lang="it-IT" sz="2400">
              <a:latin typeface="Times New Roman" charset="0"/>
            </a:endParaRPr>
          </a:p>
          <a:p>
            <a:pPr eaLnBrk="0" hangingPunct="0"/>
            <a:endParaRPr lang="it-IT" sz="2400">
              <a:latin typeface="Times New Roman" charset="0"/>
            </a:endParaRPr>
          </a:p>
          <a:p>
            <a:pPr eaLnBrk="0" hangingPunct="0"/>
            <a:r>
              <a:rPr lang="it-IT" sz="2400">
                <a:latin typeface="Book Antiqua" pitchFamily="18" charset="0"/>
              </a:rPr>
              <a:t>impresa </a:t>
            </a:r>
            <a:r>
              <a:rPr lang="it-IT" sz="2400" b="1">
                <a:latin typeface="Book Antiqua" pitchFamily="18" charset="0"/>
              </a:rPr>
              <a:t>pubblica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181600" y="2133600"/>
            <a:ext cx="2971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181600" y="3581400"/>
            <a:ext cx="2743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181600" y="5029200"/>
            <a:ext cx="25908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4114800" y="2362200"/>
            <a:ext cx="609600" cy="2895600"/>
          </a:xfrm>
          <a:prstGeom prst="leftBrace">
            <a:avLst>
              <a:gd name="adj1" fmla="val 395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FA25-8BAA-4585-ACC0-E879185E8C10}" type="slidenum">
              <a:rPr lang="it-IT"/>
              <a:pPr/>
              <a:t>18</a:t>
            </a:fld>
            <a:endParaRPr lang="it-IT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>
                <a:latin typeface="Book Antiqua" pitchFamily="18" charset="0"/>
              </a:rPr>
              <a:t>Impresa societaria e applicazione dello statuto dell’</a:t>
            </a:r>
            <a:r>
              <a:rPr lang="it-IT" sz="4000" b="1" dirty="0" err="1">
                <a:latin typeface="Book Antiqua" pitchFamily="18" charset="0"/>
              </a:rPr>
              <a:t>impr</a:t>
            </a:r>
            <a:r>
              <a:rPr lang="it-IT" sz="4000" b="1" dirty="0">
                <a:latin typeface="Book Antiqua" pitchFamily="18" charset="0"/>
              </a:rPr>
              <a:t>. commerciale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28600" y="1676400"/>
            <a:ext cx="89154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400" b="1">
                <a:latin typeface="Book Antiqua" pitchFamily="18" charset="0"/>
              </a:rPr>
              <a:t>s.s.</a:t>
            </a:r>
            <a:r>
              <a:rPr lang="it-IT" sz="2400">
                <a:latin typeface="Times New Roman" charset="0"/>
              </a:rPr>
              <a:t>					</a:t>
            </a:r>
            <a:r>
              <a:rPr lang="it-IT" sz="2400">
                <a:latin typeface="Book Antiqua" pitchFamily="18" charset="0"/>
              </a:rPr>
              <a:t>società </a:t>
            </a:r>
            <a:r>
              <a:rPr lang="it-IT" sz="2400" b="1">
                <a:latin typeface="Book Antiqua" pitchFamily="18" charset="0"/>
              </a:rPr>
              <a:t>non commerciale</a:t>
            </a:r>
          </a:p>
          <a:p>
            <a:pPr algn="just" eaLnBrk="0" hangingPunct="0"/>
            <a:endParaRPr lang="it-IT" sz="2400">
              <a:latin typeface="Times New Roman" charset="0"/>
            </a:endParaRPr>
          </a:p>
          <a:p>
            <a:pPr algn="just" eaLnBrk="0" hangingPunct="0"/>
            <a:r>
              <a:rPr lang="it-IT" sz="2400" b="1">
                <a:latin typeface="Book Antiqua" pitchFamily="18" charset="0"/>
              </a:rPr>
              <a:t>s.n.c.</a:t>
            </a:r>
            <a:r>
              <a:rPr lang="it-IT" sz="2400">
                <a:latin typeface="Times New Roman" charset="0"/>
              </a:rPr>
              <a:t>		</a:t>
            </a:r>
            <a:r>
              <a:rPr lang="it-IT" sz="2400">
                <a:latin typeface="Book Antiqua" pitchFamily="18" charset="0"/>
              </a:rPr>
              <a:t>società</a:t>
            </a:r>
          </a:p>
          <a:p>
            <a:pPr algn="just" eaLnBrk="0" hangingPunct="0"/>
            <a:r>
              <a:rPr lang="it-IT" sz="2400">
                <a:latin typeface="Book Antiqua" pitchFamily="18" charset="0"/>
              </a:rPr>
              <a:t>		</a:t>
            </a:r>
            <a:r>
              <a:rPr lang="it-IT" sz="2400" b="1">
                <a:latin typeface="Book Antiqua" pitchFamily="18" charset="0"/>
              </a:rPr>
              <a:t>di persone</a:t>
            </a:r>
          </a:p>
          <a:p>
            <a:pPr algn="just" eaLnBrk="0" hangingPunct="0"/>
            <a:r>
              <a:rPr lang="it-IT" sz="2400" b="1">
                <a:latin typeface="Book Antiqua" pitchFamily="18" charset="0"/>
              </a:rPr>
              <a:t>s.a.s.</a:t>
            </a:r>
          </a:p>
          <a:p>
            <a:pPr algn="just" eaLnBrk="0" hangingPunct="0"/>
            <a:r>
              <a:rPr lang="it-IT" sz="2400">
                <a:latin typeface="Times New Roman" charset="0"/>
              </a:rPr>
              <a:t>					</a:t>
            </a:r>
            <a:r>
              <a:rPr lang="it-IT" sz="2400">
                <a:latin typeface="Book Antiqua" pitchFamily="18" charset="0"/>
              </a:rPr>
              <a:t>società </a:t>
            </a:r>
            <a:r>
              <a:rPr lang="it-IT" sz="2400" b="1">
                <a:latin typeface="Book Antiqua" pitchFamily="18" charset="0"/>
              </a:rPr>
              <a:t>commerciali</a:t>
            </a:r>
            <a:r>
              <a:rPr lang="it-IT" sz="2400">
                <a:latin typeface="Book Antiqua" pitchFamily="18" charset="0"/>
              </a:rPr>
              <a:t> (possono</a:t>
            </a:r>
          </a:p>
          <a:p>
            <a:pPr algn="just" eaLnBrk="0" hangingPunct="0"/>
            <a:r>
              <a:rPr lang="it-IT" sz="2400" b="1">
                <a:latin typeface="Book Antiqua" pitchFamily="18" charset="0"/>
              </a:rPr>
              <a:t>s.p.a.</a:t>
            </a:r>
            <a:r>
              <a:rPr lang="it-IT" sz="2400">
                <a:latin typeface="Book Antiqua" pitchFamily="18" charset="0"/>
              </a:rPr>
              <a:t>					svolgere attività </a:t>
            </a:r>
            <a:r>
              <a:rPr lang="it-IT" sz="2400" u="sng">
                <a:latin typeface="Book Antiqua" pitchFamily="18" charset="0"/>
              </a:rPr>
              <a:t>sia</a:t>
            </a:r>
            <a:r>
              <a:rPr lang="it-IT" sz="2400">
                <a:latin typeface="Book Antiqua" pitchFamily="18" charset="0"/>
              </a:rPr>
              <a:t>  agricole</a:t>
            </a:r>
          </a:p>
          <a:p>
            <a:pPr algn="just" eaLnBrk="0" hangingPunct="0"/>
            <a:r>
              <a:rPr lang="it-IT" sz="2400">
                <a:latin typeface="Book Antiqua" pitchFamily="18" charset="0"/>
              </a:rPr>
              <a:t>		società			</a:t>
            </a:r>
            <a:r>
              <a:rPr lang="it-IT" sz="2400" u="sng">
                <a:latin typeface="Book Antiqua" pitchFamily="18" charset="0"/>
              </a:rPr>
              <a:t>sia</a:t>
            </a:r>
            <a:r>
              <a:rPr lang="it-IT" sz="2400">
                <a:latin typeface="Book Antiqua" pitchFamily="18" charset="0"/>
              </a:rPr>
              <a:t>  commerciali)	        </a:t>
            </a:r>
            <a:r>
              <a:rPr lang="it-IT" sz="2400" b="1">
                <a:latin typeface="Book Antiqua" pitchFamily="18" charset="0"/>
              </a:rPr>
              <a:t>s.r.l.</a:t>
            </a:r>
            <a:r>
              <a:rPr lang="it-IT" sz="2400">
                <a:latin typeface="Book Antiqua" pitchFamily="18" charset="0"/>
              </a:rPr>
              <a:t>		</a:t>
            </a:r>
            <a:r>
              <a:rPr lang="it-IT" sz="2400" b="1">
                <a:latin typeface="Book Antiqua" pitchFamily="18" charset="0"/>
              </a:rPr>
              <a:t>di capitali</a:t>
            </a:r>
          </a:p>
          <a:p>
            <a:pPr algn="just" eaLnBrk="0" hangingPunct="0"/>
            <a:endParaRPr lang="it-IT" sz="2400">
              <a:latin typeface="Times New Roman" charset="0"/>
            </a:endParaRPr>
          </a:p>
          <a:p>
            <a:pPr algn="just" eaLnBrk="0" hangingPunct="0"/>
            <a:r>
              <a:rPr lang="it-IT" sz="2400" b="1">
                <a:latin typeface="Book Antiqua" pitchFamily="18" charset="0"/>
              </a:rPr>
              <a:t>s.a.p.a.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28600" y="1524000"/>
            <a:ext cx="8763000" cy="434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1752600" y="152400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4267200" y="152400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228600" y="37338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228600" y="2895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4267200" y="22860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228600" y="4495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228600" y="5181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28600" y="2209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78CE-AACA-41F7-9506-83BD39F90E80}" type="slidenum">
              <a:rPr lang="it-IT"/>
              <a:pPr/>
              <a:t>19</a:t>
            </a:fld>
            <a:endParaRPr lang="it-IT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it-IT" sz="4400" b="1" i="1">
                <a:solidFill>
                  <a:schemeClr val="tx2"/>
                </a:solidFill>
                <a:latin typeface="Book Antiqua" pitchFamily="18" charset="0"/>
              </a:rPr>
              <a:t>…(segue)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09600" y="8382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Alcune regole dello statuto dell’imprenditore commerciale si applicano alle società indipendentemente dal tipo di attività esercitata (agricola o commerciale)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371600" y="2133600"/>
            <a:ext cx="4648200" cy="939800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200">
                <a:solidFill>
                  <a:schemeClr val="tx2"/>
                </a:solidFill>
                <a:latin typeface="Book Antiqua" pitchFamily="18" charset="0"/>
              </a:rPr>
              <a:t>iscrizione nel registro delle imprese</a:t>
            </a:r>
          </a:p>
          <a:p>
            <a:pPr eaLnBrk="0" hangingPunct="0">
              <a:spcBef>
                <a:spcPct val="50000"/>
              </a:spcBef>
            </a:pPr>
            <a:r>
              <a:rPr lang="it-IT" sz="2200">
                <a:solidFill>
                  <a:schemeClr val="tx2"/>
                </a:solidFill>
                <a:latin typeface="Book Antiqua" pitchFamily="18" charset="0"/>
              </a:rPr>
              <a:t>tenuta delle scritture contabili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 flipH="1">
            <a:off x="6248400" y="1828800"/>
            <a:ext cx="735013" cy="838200"/>
          </a:xfrm>
          <a:prstGeom prst="curvedRightArrow">
            <a:avLst>
              <a:gd name="adj1" fmla="val 22808"/>
              <a:gd name="adj2" fmla="val 45616"/>
              <a:gd name="adj3" fmla="val 33333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09600" y="3276600"/>
            <a:ext cx="8382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Altre si applicano in base al tipo di attività esercitata (esonero dal fallimento per le soc. commerciali che esercitano attività agricola)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39750" y="4868863"/>
            <a:ext cx="8077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In s.n.c. e s.a.s. le regole sull’assoggettabilità a fallimento si applicano, oltre che alla società, </a:t>
            </a:r>
            <a:r>
              <a:rPr lang="it-IT" sz="2400" i="1">
                <a:solidFill>
                  <a:schemeClr val="tx2"/>
                </a:solidFill>
                <a:latin typeface="Book Antiqua" pitchFamily="18" charset="0"/>
              </a:rPr>
              <a:t>anche</a:t>
            </a: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 ai soci a responsabilità illimitata</a:t>
            </a:r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152400" y="990600"/>
            <a:ext cx="304800" cy="3048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152400" y="3352800"/>
            <a:ext cx="304800" cy="3048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564" name="Oval 12"/>
          <p:cNvSpPr>
            <a:spLocks noChangeArrowheads="1"/>
          </p:cNvSpPr>
          <p:nvPr/>
        </p:nvSpPr>
        <p:spPr bwMode="auto">
          <a:xfrm>
            <a:off x="179388" y="5300663"/>
            <a:ext cx="304800" cy="3048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2C615-BDA4-462F-AC55-A8D4E91E04B6}" type="slidenum">
              <a:rPr lang="it-IT"/>
              <a:pPr/>
              <a:t>2</a:t>
            </a:fld>
            <a:endParaRPr lang="it-IT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85000"/>
            </a:schemeClr>
          </a:solidFill>
          <a:ln>
            <a:solidFill>
              <a:schemeClr val="bg2"/>
            </a:solidFill>
          </a:ln>
        </p:spPr>
        <p:txBody>
          <a:bodyPr/>
          <a:lstStyle/>
          <a:p>
            <a:r>
              <a:rPr lang="it-IT" sz="4000" b="1" dirty="0" smtClean="0">
                <a:latin typeface="Book Antiqua" pitchFamily="18" charset="0"/>
              </a:rPr>
              <a:t>Analisi della </a:t>
            </a:r>
            <a:r>
              <a:rPr lang="it-IT" sz="4000" b="1" dirty="0">
                <a:latin typeface="Book Antiqua" pitchFamily="18" charset="0"/>
              </a:rPr>
              <a:t>nozione</a:t>
            </a:r>
            <a:br>
              <a:rPr lang="it-IT" sz="4000" b="1" dirty="0">
                <a:latin typeface="Book Antiqua" pitchFamily="18" charset="0"/>
              </a:rPr>
            </a:br>
            <a:r>
              <a:rPr lang="it-IT" sz="4000" b="1" dirty="0">
                <a:latin typeface="Book Antiqua" pitchFamily="18" charset="0"/>
              </a:rPr>
              <a:t>di imprenditore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295400" y="3733800"/>
            <a:ext cx="1319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 sz="2400">
                <a:latin typeface="Book Antiqua" pitchFamily="18" charset="0"/>
              </a:rPr>
              <a:t>art. 2082</a:t>
            </a:r>
            <a:endParaRPr lang="it-IT" sz="2800">
              <a:latin typeface="Book Antiqua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038600" y="2590800"/>
            <a:ext cx="4425950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 sz="2400">
                <a:solidFill>
                  <a:schemeClr val="accent2"/>
                </a:solidFill>
                <a:latin typeface="Book Antiqua" pitchFamily="18" charset="0"/>
              </a:rPr>
              <a:t>attività</a:t>
            </a:r>
            <a:r>
              <a:rPr lang="it-IT" sz="2400">
                <a:latin typeface="Book Antiqua" pitchFamily="18" charset="0"/>
              </a:rPr>
              <a:t> </a:t>
            </a:r>
            <a:r>
              <a:rPr lang="it-IT" sz="2400">
                <a:solidFill>
                  <a:srgbClr val="FF0000"/>
                </a:solidFill>
                <a:latin typeface="Book Antiqua" pitchFamily="18" charset="0"/>
              </a:rPr>
              <a:t>produttiva e di scambio</a:t>
            </a:r>
          </a:p>
          <a:p>
            <a:pPr eaLnBrk="0" hangingPunct="0"/>
            <a:endParaRPr lang="it-IT" sz="2800">
              <a:latin typeface="Times New Roman" charset="0"/>
            </a:endParaRPr>
          </a:p>
          <a:p>
            <a:pPr eaLnBrk="0" hangingPunct="0"/>
            <a:r>
              <a:rPr lang="it-IT" sz="2400">
                <a:solidFill>
                  <a:srgbClr val="009900"/>
                </a:solidFill>
                <a:latin typeface="Book Antiqua" pitchFamily="18" charset="0"/>
              </a:rPr>
              <a:t>organizzazione</a:t>
            </a:r>
          </a:p>
          <a:p>
            <a:pPr eaLnBrk="0" hangingPunct="0"/>
            <a:endParaRPr lang="it-IT" sz="2800">
              <a:latin typeface="Times New Roman" charset="0"/>
            </a:endParaRPr>
          </a:p>
          <a:p>
            <a:pPr eaLnBrk="0" hangingPunct="0"/>
            <a:r>
              <a:rPr lang="it-IT" sz="2400">
                <a:solidFill>
                  <a:srgbClr val="009900"/>
                </a:solidFill>
                <a:latin typeface="Book Antiqua" pitchFamily="18" charset="0"/>
              </a:rPr>
              <a:t>economicità</a:t>
            </a:r>
          </a:p>
          <a:p>
            <a:pPr eaLnBrk="0" hangingPunct="0"/>
            <a:endParaRPr lang="it-IT" sz="2800">
              <a:latin typeface="Times New Roman" charset="0"/>
            </a:endParaRPr>
          </a:p>
          <a:p>
            <a:pPr eaLnBrk="0" hangingPunct="0"/>
            <a:r>
              <a:rPr lang="it-IT" sz="2400">
                <a:solidFill>
                  <a:srgbClr val="009900"/>
                </a:solidFill>
                <a:latin typeface="Book Antiqua" pitchFamily="18" charset="0"/>
              </a:rPr>
              <a:t>professionalità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038600" y="2590800"/>
            <a:ext cx="4495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038600" y="3429000"/>
            <a:ext cx="2286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4038600" y="4191000"/>
            <a:ext cx="1981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038600" y="4953000"/>
            <a:ext cx="2286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105" name="AutoShape 9"/>
          <p:cNvSpPr>
            <a:spLocks/>
          </p:cNvSpPr>
          <p:nvPr/>
        </p:nvSpPr>
        <p:spPr bwMode="auto">
          <a:xfrm>
            <a:off x="3048000" y="2819400"/>
            <a:ext cx="609600" cy="2362200"/>
          </a:xfrm>
          <a:prstGeom prst="leftBrace">
            <a:avLst>
              <a:gd name="adj1" fmla="val 3229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239000" y="4038600"/>
            <a:ext cx="1524000" cy="650875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b="1" i="1">
                <a:solidFill>
                  <a:srgbClr val="009900"/>
                </a:solidFill>
                <a:latin typeface="Book Antiqua" pitchFamily="18" charset="0"/>
              </a:rPr>
              <a:t>modalità di svolgimento</a:t>
            </a:r>
          </a:p>
        </p:txBody>
      </p:sp>
      <p:sp>
        <p:nvSpPr>
          <p:cNvPr id="4107" name="AutoShape 11"/>
          <p:cNvSpPr>
            <a:spLocks/>
          </p:cNvSpPr>
          <p:nvPr/>
        </p:nvSpPr>
        <p:spPr bwMode="auto">
          <a:xfrm>
            <a:off x="6629400" y="3581400"/>
            <a:ext cx="304800" cy="1600200"/>
          </a:xfrm>
          <a:prstGeom prst="rightBrace">
            <a:avLst>
              <a:gd name="adj1" fmla="val 43750"/>
              <a:gd name="adj2" fmla="val 50000"/>
            </a:avLst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it-IT" sz="44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438400" y="1600200"/>
            <a:ext cx="1066800" cy="3762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b="1" i="1" dirty="0">
                <a:solidFill>
                  <a:schemeClr val="accent2"/>
                </a:solidFill>
                <a:latin typeface="Book Antiqua" pitchFamily="18" charset="0"/>
              </a:rPr>
              <a:t>oggetto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7239000" y="1600200"/>
            <a:ext cx="9906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b="1" i="1">
                <a:solidFill>
                  <a:srgbClr val="FF0000"/>
                </a:solidFill>
                <a:latin typeface="Book Antiqua" pitchFamily="18" charset="0"/>
              </a:rPr>
              <a:t>scopo</a:t>
            </a:r>
          </a:p>
        </p:txBody>
      </p:sp>
      <p:cxnSp>
        <p:nvCxnSpPr>
          <p:cNvPr id="4110" name="AutoShape 14"/>
          <p:cNvCxnSpPr>
            <a:cxnSpLocks noChangeShapeType="1"/>
            <a:stCxn id="4108" idx="3"/>
            <a:endCxn id="4101" idx="1"/>
          </p:cNvCxnSpPr>
          <p:nvPr/>
        </p:nvCxnSpPr>
        <p:spPr bwMode="auto">
          <a:xfrm>
            <a:off x="3505200" y="1789113"/>
            <a:ext cx="533400" cy="103028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cxnSp>
        <p:nvCxnSpPr>
          <p:cNvPr id="4111" name="AutoShape 15"/>
          <p:cNvCxnSpPr>
            <a:cxnSpLocks noChangeShapeType="1"/>
            <a:stCxn id="4109" idx="1"/>
            <a:endCxn id="4101" idx="0"/>
          </p:cNvCxnSpPr>
          <p:nvPr/>
        </p:nvCxnSpPr>
        <p:spPr bwMode="auto">
          <a:xfrm rot="10800000" flipV="1">
            <a:off x="6286500" y="1789113"/>
            <a:ext cx="952500" cy="801687"/>
          </a:xfrm>
          <a:prstGeom prst="curvedConnector2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28600" y="6324600"/>
            <a:ext cx="205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000" b="1" i="1">
                <a:solidFill>
                  <a:schemeClr val="tx2"/>
                </a:solidFill>
                <a:latin typeface="Book Antiqua" pitchFamily="18" charset="0"/>
              </a:rPr>
              <a:t>scopo di lucro?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743200" y="6324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000" b="1" i="1">
                <a:solidFill>
                  <a:schemeClr val="tx2"/>
                </a:solidFill>
                <a:latin typeface="Book Antiqua" pitchFamily="18" charset="0"/>
              </a:rPr>
              <a:t>destinazione al mercato?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838200" y="5410200"/>
            <a:ext cx="2362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000" b="1" i="1">
                <a:solidFill>
                  <a:schemeClr val="tx2"/>
                </a:solidFill>
                <a:latin typeface="Book Antiqua" pitchFamily="18" charset="0"/>
              </a:rPr>
              <a:t>…altri requisiti?…</a:t>
            </a:r>
          </a:p>
        </p:txBody>
      </p:sp>
      <p:cxnSp>
        <p:nvCxnSpPr>
          <p:cNvPr id="4115" name="AutoShape 19"/>
          <p:cNvCxnSpPr>
            <a:cxnSpLocks noChangeShapeType="1"/>
            <a:endCxn id="4112" idx="0"/>
          </p:cNvCxnSpPr>
          <p:nvPr/>
        </p:nvCxnSpPr>
        <p:spPr bwMode="auto">
          <a:xfrm rot="10800000" flipV="1">
            <a:off x="1257300" y="5867400"/>
            <a:ext cx="800100" cy="4572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116" name="AutoShape 20"/>
          <p:cNvCxnSpPr>
            <a:cxnSpLocks noChangeShapeType="1"/>
            <a:stCxn id="4114" idx="3"/>
            <a:endCxn id="4113" idx="0"/>
          </p:cNvCxnSpPr>
          <p:nvPr/>
        </p:nvCxnSpPr>
        <p:spPr bwMode="auto">
          <a:xfrm>
            <a:off x="3200400" y="5608638"/>
            <a:ext cx="1485900" cy="71596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B07BA-DE23-487F-AA9A-7619F2BC791C}" type="slidenum">
              <a:rPr lang="it-IT"/>
              <a:pPr/>
              <a:t>20</a:t>
            </a:fld>
            <a:endParaRPr lang="it-IT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b="1">
                <a:latin typeface="Book Antiqua" pitchFamily="18" charset="0"/>
              </a:rPr>
              <a:t>Le imprese pubbliche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04800" y="2057400"/>
            <a:ext cx="2133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it-IT" sz="2400">
                <a:latin typeface="Book Antiqua" pitchFamily="18" charset="0"/>
              </a:rPr>
              <a:t>tre possibili strumenti</a:t>
            </a:r>
          </a:p>
          <a:p>
            <a:pPr eaLnBrk="0" hangingPunct="0"/>
            <a:r>
              <a:rPr lang="it-IT" sz="2400">
                <a:latin typeface="Book Antiqua" pitchFamily="18" charset="0"/>
              </a:rPr>
              <a:t>di intervento dello Stato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124200" y="1447800"/>
            <a:ext cx="6019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400" b="1">
                <a:solidFill>
                  <a:schemeClr val="accent2"/>
                </a:solidFill>
                <a:latin typeface="Book Antiqua" pitchFamily="18" charset="0"/>
              </a:rPr>
              <a:t>imprese-organo</a:t>
            </a:r>
            <a:r>
              <a:rPr lang="it-IT" sz="2400">
                <a:latin typeface="Book Antiqua" pitchFamily="18" charset="0"/>
              </a:rPr>
              <a:t> (Stato svolge </a:t>
            </a:r>
            <a:r>
              <a:rPr lang="it-IT" sz="2400" i="1">
                <a:latin typeface="Book Antiqua" pitchFamily="18" charset="0"/>
              </a:rPr>
              <a:t>direttamente</a:t>
            </a:r>
            <a:r>
              <a:rPr lang="it-IT" sz="2400">
                <a:latin typeface="Book Antiqua" pitchFamily="18" charset="0"/>
              </a:rPr>
              <a:t> att. d’impresa)</a:t>
            </a:r>
          </a:p>
          <a:p>
            <a:pPr algn="just" eaLnBrk="0" hangingPunct="0"/>
            <a:endParaRPr lang="it-IT" sz="2400">
              <a:latin typeface="Book Antiqua" pitchFamily="18" charset="0"/>
            </a:endParaRPr>
          </a:p>
          <a:p>
            <a:pPr algn="just" eaLnBrk="0" hangingPunct="0"/>
            <a:r>
              <a:rPr lang="it-IT" sz="2400" b="1">
                <a:solidFill>
                  <a:schemeClr val="accent2"/>
                </a:solidFill>
                <a:latin typeface="Book Antiqua" pitchFamily="18" charset="0"/>
              </a:rPr>
              <a:t>enti pubblici economici</a:t>
            </a:r>
            <a:r>
              <a:rPr lang="it-IT" sz="2400">
                <a:latin typeface="Book Antiqua" pitchFamily="18" charset="0"/>
              </a:rPr>
              <a:t> (ora quasi tutti trasformati in s.p.a.)</a:t>
            </a:r>
          </a:p>
          <a:p>
            <a:pPr algn="just" eaLnBrk="0" hangingPunct="0"/>
            <a:endParaRPr lang="it-IT" sz="2400">
              <a:latin typeface="Book Antiqua" pitchFamily="18" charset="0"/>
            </a:endParaRPr>
          </a:p>
          <a:p>
            <a:pPr algn="just" eaLnBrk="0" hangingPunct="0"/>
            <a:r>
              <a:rPr lang="it-IT" sz="2400">
                <a:latin typeface="Book Antiqua" pitchFamily="18" charset="0"/>
              </a:rPr>
              <a:t>società (private) a partecipazione statale</a:t>
            </a:r>
          </a:p>
        </p:txBody>
      </p:sp>
      <p:sp>
        <p:nvSpPr>
          <p:cNvPr id="24581" name="AutoShape 5"/>
          <p:cNvSpPr>
            <a:spLocks/>
          </p:cNvSpPr>
          <p:nvPr/>
        </p:nvSpPr>
        <p:spPr bwMode="auto">
          <a:xfrm>
            <a:off x="2362200" y="1524000"/>
            <a:ext cx="609600" cy="2438400"/>
          </a:xfrm>
          <a:prstGeom prst="lef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914400" y="4648200"/>
            <a:ext cx="6934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800" b="1">
                <a:solidFill>
                  <a:schemeClr val="accent2"/>
                </a:solidFill>
                <a:latin typeface="Book Antiqua" pitchFamily="18" charset="0"/>
              </a:rPr>
              <a:t>esonero dal fallimento e assoggettamento a procedure concorsuali alternative e specifiche (l.c.a.); applicazione della restante disciplina dell’imprenditore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873C-05D3-457E-92B6-E5961AB5BA2A}" type="slidenum">
              <a:rPr lang="it-IT"/>
              <a:pPr/>
              <a:t>21</a:t>
            </a:fld>
            <a:endParaRPr lang="it-IT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>
                <a:latin typeface="Book Antiqua" pitchFamily="18" charset="0"/>
              </a:rPr>
              <a:t>Associazioni e fondazioni possono essere imprenditori?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458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400">
                <a:latin typeface="Book Antiqua" pitchFamily="18" charset="0"/>
              </a:rPr>
              <a:t>Se un’associazione o fondazione esercita professionalmente, accanto alla propria attività istituzionale, un’attività economica organizzata al fine della produzione o dello scambio di beni o servizi, acquista la qualifica di imprenditore e quindi, ricorrendone gli ulteriori presupposti, può fallire?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990600" y="3733800"/>
            <a:ext cx="81534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300">
                <a:solidFill>
                  <a:schemeClr val="tx2"/>
                </a:solidFill>
                <a:latin typeface="Book Antiqua" pitchFamily="18" charset="0"/>
              </a:rPr>
              <a:t>incompatibilità tra scopo ideale/ altruistico e scopo lucrativo? NO, lo scopo di lucro non è essenziale: rileva solo l’economicità del metodo.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990600" y="4876800"/>
            <a:ext cx="79248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300">
                <a:solidFill>
                  <a:schemeClr val="tx2"/>
                </a:solidFill>
                <a:latin typeface="Book Antiqua" pitchFamily="18" charset="0"/>
              </a:rPr>
              <a:t>mancanza del req. di professionalità quando l’att. di impresa di associazioni e fondazioni è accessoria rispetto a quella ideale (cioè non è l’att. principale dell’ente)? NO.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533400" y="6172200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it-IT" sz="4400">
              <a:solidFill>
                <a:srgbClr val="FF3300"/>
              </a:solidFill>
              <a:latin typeface="Times New Roman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905000" y="6035675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alle associazioni e fondazioni </a:t>
            </a:r>
            <a:r>
              <a:rPr lang="it-IT" sz="2400" u="sng">
                <a:solidFill>
                  <a:schemeClr val="tx2"/>
                </a:solidFill>
                <a:latin typeface="Book Antiqua" pitchFamily="18" charset="0"/>
              </a:rPr>
              <a:t>può applicarsi lo statuto dell’impr. commerciale</a:t>
            </a: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.</a:t>
            </a:r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457200" y="3810000"/>
            <a:ext cx="304800" cy="3048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457200" y="4953000"/>
            <a:ext cx="304800" cy="3048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2873C-05D3-457E-92B6-E5961AB5BA2A}" type="slidenum">
              <a:rPr lang="it-IT"/>
              <a:pPr/>
              <a:t>22</a:t>
            </a:fld>
            <a:endParaRPr lang="it-IT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 smtClean="0">
                <a:latin typeface="Book Antiqua" pitchFamily="18" charset="0"/>
              </a:rPr>
              <a:t>Inizio e fine dell’impresa individuale</a:t>
            </a:r>
            <a:endParaRPr lang="it-IT" sz="4000" b="1" dirty="0">
              <a:latin typeface="Book Antiqua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04800" y="1447800"/>
            <a:ext cx="84582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200" dirty="0" smtClean="0">
                <a:latin typeface="Book Antiqua" pitchFamily="18" charset="0"/>
              </a:rPr>
              <a:t>L’impresa individuale ha inizio con il compimento di atti </a:t>
            </a:r>
            <a:r>
              <a:rPr lang="it-IT" sz="2200" b="1" dirty="0" smtClean="0">
                <a:latin typeface="Book Antiqua" pitchFamily="18" charset="0"/>
              </a:rPr>
              <a:t>di organizzazione</a:t>
            </a:r>
            <a:r>
              <a:rPr lang="it-IT" sz="2200" dirty="0" smtClean="0">
                <a:latin typeface="Book Antiqua" pitchFamily="18" charset="0"/>
              </a:rPr>
              <a:t> che quantitativamente e qualitativamente indichino ai terzi inequivocabilmente la destinazione dell’attività alla produzione o scambio di beni o servizi in modo professionale (</a:t>
            </a:r>
            <a:r>
              <a:rPr lang="it-IT" sz="2200" i="1" dirty="0" smtClean="0">
                <a:latin typeface="Book Antiqua" pitchFamily="18" charset="0"/>
              </a:rPr>
              <a:t>principio di effettività</a:t>
            </a:r>
            <a:r>
              <a:rPr lang="it-IT" sz="2200" dirty="0" smtClean="0">
                <a:latin typeface="Book Antiqua" pitchFamily="18" charset="0"/>
              </a:rPr>
              <a:t>).</a:t>
            </a:r>
          </a:p>
          <a:p>
            <a:pPr algn="just" eaLnBrk="0" hangingPunct="0"/>
            <a:r>
              <a:rPr lang="it-IT" sz="2200" dirty="0" smtClean="0">
                <a:latin typeface="Book Antiqua" pitchFamily="18" charset="0"/>
              </a:rPr>
              <a:t>Per l’inizio dell’impresa non è richiesto il compimento di atti </a:t>
            </a:r>
            <a:r>
              <a:rPr lang="it-IT" sz="2200" b="1" dirty="0" smtClean="0">
                <a:latin typeface="Book Antiqua" pitchFamily="18" charset="0"/>
              </a:rPr>
              <a:t>dell’organizzazione</a:t>
            </a:r>
            <a:r>
              <a:rPr lang="it-IT" sz="2200" dirty="0" smtClean="0">
                <a:latin typeface="Book Antiqua" pitchFamily="18" charset="0"/>
              </a:rPr>
              <a:t>.</a:t>
            </a:r>
          </a:p>
          <a:p>
            <a:pPr algn="just" eaLnBrk="0" hangingPunct="0"/>
            <a:r>
              <a:rPr lang="it-IT" sz="2200" dirty="0" smtClean="0">
                <a:latin typeface="Book Antiqua" pitchFamily="18" charset="0"/>
              </a:rPr>
              <a:t>La cessazione dell’impresa richiede la disgregazione del complesso aziendale di modo tale da inibire la prosecuzione dell’attività.</a:t>
            </a:r>
          </a:p>
          <a:p>
            <a:pPr algn="just" eaLnBrk="0" hangingPunct="0"/>
            <a:r>
              <a:rPr lang="it-IT" sz="2200" dirty="0" smtClean="0">
                <a:latin typeface="Book Antiqua" pitchFamily="18" charset="0"/>
              </a:rPr>
              <a:t>Art. 10 L.F.: l’imprenditore non può essere più dichiarato fallito decorso un anno dalla cancellazione dal Registro delle Imprese, ma per i terzi è possibile dimostrare il momento diverso dell’effettiva cessazione dell’impresa.</a:t>
            </a:r>
            <a:endParaRPr lang="it-IT" sz="22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C7A72-55E4-4172-AAC0-7AD92C41D92D}" type="slidenum">
              <a:rPr lang="it-IT"/>
              <a:pPr/>
              <a:t>3</a:t>
            </a:fld>
            <a:endParaRPr lang="it-IT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b="1">
                <a:latin typeface="Book Antiqua" pitchFamily="18" charset="0"/>
              </a:rPr>
              <a:t>Tipologie di imprenditori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04800" y="1382713"/>
            <a:ext cx="88646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 sz="2400">
                <a:latin typeface="Book Antiqua" pitchFamily="18" charset="0"/>
              </a:rPr>
              <a:t>Il codice distingue diversi tipi di imprenditori secondo tre criteri</a:t>
            </a:r>
          </a:p>
          <a:p>
            <a:pPr eaLnBrk="0" hangingPunct="0"/>
            <a:r>
              <a:rPr lang="it-IT" sz="2400">
                <a:latin typeface="Book Antiqua" pitchFamily="18" charset="0"/>
              </a:rPr>
              <a:t>di selezione, in base a:</a:t>
            </a:r>
          </a:p>
          <a:p>
            <a:pPr eaLnBrk="0" hangingPunct="0"/>
            <a:endParaRPr lang="it-IT" sz="2400">
              <a:latin typeface="Book Antiqua" pitchFamily="18" charset="0"/>
            </a:endParaRPr>
          </a:p>
          <a:p>
            <a:pPr eaLnBrk="0" hangingPunct="0"/>
            <a:r>
              <a:rPr lang="it-IT" sz="2200">
                <a:latin typeface="Times New Roman" charset="0"/>
              </a:rPr>
              <a:t>			    </a:t>
            </a:r>
            <a:r>
              <a:rPr lang="it-IT" sz="2200">
                <a:latin typeface="Book Antiqua" pitchFamily="18" charset="0"/>
              </a:rPr>
              <a:t>imprenditore </a:t>
            </a:r>
            <a:r>
              <a:rPr lang="it-IT" sz="2200" u="sng">
                <a:latin typeface="Book Antiqua" pitchFamily="18" charset="0"/>
              </a:rPr>
              <a:t>agricolo</a:t>
            </a:r>
            <a:r>
              <a:rPr lang="it-IT" sz="2200">
                <a:latin typeface="Book Antiqua" pitchFamily="18" charset="0"/>
              </a:rPr>
              <a:t> (art. 2135)</a:t>
            </a:r>
          </a:p>
          <a:p>
            <a:pPr eaLnBrk="0" hangingPunct="0"/>
            <a:r>
              <a:rPr lang="it-IT" sz="2200">
                <a:latin typeface="Book Antiqua" pitchFamily="18" charset="0"/>
              </a:rPr>
              <a:t>oggetto</a:t>
            </a:r>
          </a:p>
          <a:p>
            <a:pPr eaLnBrk="0" hangingPunct="0"/>
            <a:r>
              <a:rPr lang="it-IT" sz="2200">
                <a:latin typeface="Book Antiqua" pitchFamily="18" charset="0"/>
              </a:rPr>
              <a:t>dell’impresa</a:t>
            </a:r>
            <a:r>
              <a:rPr lang="it-IT" sz="2200">
                <a:latin typeface="Times New Roman" charset="0"/>
              </a:rPr>
              <a:t>		    </a:t>
            </a:r>
            <a:r>
              <a:rPr lang="it-IT" sz="2200">
                <a:latin typeface="Book Antiqua" pitchFamily="18" charset="0"/>
              </a:rPr>
              <a:t>imprenditore </a:t>
            </a:r>
            <a:r>
              <a:rPr lang="it-IT" sz="2200" u="sng">
                <a:latin typeface="Book Antiqua" pitchFamily="18" charset="0"/>
              </a:rPr>
              <a:t>commerciale</a:t>
            </a:r>
            <a:r>
              <a:rPr lang="it-IT" sz="2200">
                <a:latin typeface="Book Antiqua" pitchFamily="18" charset="0"/>
              </a:rPr>
              <a:t> (art. 2195)</a:t>
            </a:r>
          </a:p>
          <a:p>
            <a:pPr eaLnBrk="0" hangingPunct="0"/>
            <a:endParaRPr lang="it-IT" sz="2200">
              <a:latin typeface="Times New Roman" charset="0"/>
            </a:endParaRPr>
          </a:p>
          <a:p>
            <a:pPr eaLnBrk="0" hangingPunct="0"/>
            <a:r>
              <a:rPr lang="it-IT" sz="2200">
                <a:latin typeface="Times New Roman" charset="0"/>
              </a:rPr>
              <a:t>			    </a:t>
            </a:r>
            <a:r>
              <a:rPr lang="it-IT" sz="2200" u="sng">
                <a:latin typeface="Book Antiqua" pitchFamily="18" charset="0"/>
              </a:rPr>
              <a:t>piccolo imprenditore</a:t>
            </a:r>
            <a:r>
              <a:rPr lang="it-IT" sz="2200">
                <a:latin typeface="Book Antiqua" pitchFamily="18" charset="0"/>
              </a:rPr>
              <a:t> (art. 2083)</a:t>
            </a:r>
          </a:p>
          <a:p>
            <a:pPr eaLnBrk="0" hangingPunct="0"/>
            <a:r>
              <a:rPr lang="it-IT" sz="2200">
                <a:latin typeface="Book Antiqua" pitchFamily="18" charset="0"/>
              </a:rPr>
              <a:t>dimensioni</a:t>
            </a:r>
            <a:r>
              <a:rPr lang="it-IT" sz="2200">
                <a:latin typeface="Times New Roman" charset="0"/>
              </a:rPr>
              <a:t> </a:t>
            </a:r>
          </a:p>
          <a:p>
            <a:pPr eaLnBrk="0" hangingPunct="0"/>
            <a:r>
              <a:rPr lang="it-IT" sz="2200">
                <a:latin typeface="Times New Roman" charset="0"/>
              </a:rPr>
              <a:t>  			    </a:t>
            </a:r>
            <a:r>
              <a:rPr lang="it-IT" sz="2200">
                <a:latin typeface="Book Antiqua" pitchFamily="18" charset="0"/>
              </a:rPr>
              <a:t>imprenditore medio/grande</a:t>
            </a:r>
          </a:p>
          <a:p>
            <a:pPr eaLnBrk="0" hangingPunct="0"/>
            <a:endParaRPr lang="it-IT" sz="2200">
              <a:latin typeface="Book Antiqua" pitchFamily="18" charset="0"/>
            </a:endParaRPr>
          </a:p>
          <a:p>
            <a:pPr eaLnBrk="0" hangingPunct="0"/>
            <a:r>
              <a:rPr lang="it-IT" sz="2200">
                <a:latin typeface="Times New Roman" charset="0"/>
              </a:rPr>
              <a:t>			    </a:t>
            </a:r>
            <a:r>
              <a:rPr lang="it-IT" sz="2200">
                <a:latin typeface="Book Antiqua" pitchFamily="18" charset="0"/>
              </a:rPr>
              <a:t>impresa individuale</a:t>
            </a:r>
          </a:p>
          <a:p>
            <a:pPr eaLnBrk="0" hangingPunct="0"/>
            <a:r>
              <a:rPr lang="it-IT" sz="2200">
                <a:latin typeface="Book Antiqua" pitchFamily="18" charset="0"/>
              </a:rPr>
              <a:t>natura del</a:t>
            </a:r>
          </a:p>
          <a:p>
            <a:pPr eaLnBrk="0" hangingPunct="0"/>
            <a:r>
              <a:rPr lang="it-IT" sz="2200">
                <a:latin typeface="Book Antiqua" pitchFamily="18" charset="0"/>
              </a:rPr>
              <a:t>soggetto		    impresa costituita in forma di società</a:t>
            </a:r>
          </a:p>
          <a:p>
            <a:pPr eaLnBrk="0" hangingPunct="0"/>
            <a:r>
              <a:rPr lang="it-IT" sz="2200">
                <a:latin typeface="Book Antiqua" pitchFamily="18" charset="0"/>
              </a:rPr>
              <a:t>		</a:t>
            </a:r>
            <a:r>
              <a:rPr lang="it-IT" sz="2200">
                <a:latin typeface="Times New Roman" charset="0"/>
              </a:rPr>
              <a:t>	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276600" y="2438400"/>
            <a:ext cx="5257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352800" y="3200400"/>
            <a:ext cx="52578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276600" y="3810000"/>
            <a:ext cx="5257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276600" y="4495800"/>
            <a:ext cx="5257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276600" y="5181600"/>
            <a:ext cx="52578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276600" y="5867400"/>
            <a:ext cx="5257800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30" name="AutoShape 10"/>
          <p:cNvSpPr>
            <a:spLocks/>
          </p:cNvSpPr>
          <p:nvPr/>
        </p:nvSpPr>
        <p:spPr bwMode="auto">
          <a:xfrm>
            <a:off x="2514600" y="2590800"/>
            <a:ext cx="533400" cy="914400"/>
          </a:xfrm>
          <a:prstGeom prst="leftBrace">
            <a:avLst>
              <a:gd name="adj1" fmla="val 1428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31" name="AutoShape 11"/>
          <p:cNvSpPr>
            <a:spLocks/>
          </p:cNvSpPr>
          <p:nvPr/>
        </p:nvSpPr>
        <p:spPr bwMode="auto">
          <a:xfrm>
            <a:off x="2514600" y="3886200"/>
            <a:ext cx="533400" cy="914400"/>
          </a:xfrm>
          <a:prstGeom prst="leftBrace">
            <a:avLst>
              <a:gd name="adj1" fmla="val 1428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32" name="AutoShape 12"/>
          <p:cNvSpPr>
            <a:spLocks/>
          </p:cNvSpPr>
          <p:nvPr/>
        </p:nvSpPr>
        <p:spPr bwMode="auto">
          <a:xfrm>
            <a:off x="2590800" y="5257800"/>
            <a:ext cx="533400" cy="914400"/>
          </a:xfrm>
          <a:prstGeom prst="leftBrace">
            <a:avLst>
              <a:gd name="adj1" fmla="val 1428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65A0-6F53-4AC2-9B49-FC9823B9A8BD}" type="slidenum">
              <a:rPr lang="it-IT"/>
              <a:pPr/>
              <a:t>4</a:t>
            </a:fld>
            <a:endParaRPr lang="it-IT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4000" b="1" dirty="0">
                <a:latin typeface="Book Antiqua" pitchFamily="18" charset="0"/>
              </a:rPr>
              <a:t>Lo </a:t>
            </a:r>
            <a:r>
              <a:rPr lang="it-IT" sz="4000" b="1" dirty="0" smtClean="0">
                <a:latin typeface="Book Antiqua" pitchFamily="18" charset="0"/>
              </a:rPr>
              <a:t>statuto generale </a:t>
            </a:r>
            <a:r>
              <a:rPr lang="it-IT" sz="4000" b="1" dirty="0">
                <a:latin typeface="Book Antiqua" pitchFamily="18" charset="0"/>
              </a:rPr>
              <a:t>dell’imprenditore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619250" y="1916113"/>
            <a:ext cx="6553200" cy="436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 dirty="0">
                <a:latin typeface="Book Antiqua" pitchFamily="18" charset="0"/>
              </a:rPr>
              <a:t>azienda (art. 2555 ss.)</a:t>
            </a:r>
          </a:p>
          <a:p>
            <a:pPr>
              <a:spcBef>
                <a:spcPct val="50000"/>
              </a:spcBef>
            </a:pPr>
            <a:endParaRPr lang="it-IT" sz="2800" dirty="0">
              <a:latin typeface="Book Antiqua" pitchFamily="18" charset="0"/>
            </a:endParaRPr>
          </a:p>
          <a:p>
            <a:pPr>
              <a:spcBef>
                <a:spcPct val="50000"/>
              </a:spcBef>
            </a:pPr>
            <a:r>
              <a:rPr lang="it-IT" sz="2800" dirty="0">
                <a:latin typeface="Book Antiqua" pitchFamily="18" charset="0"/>
              </a:rPr>
              <a:t>segni distintivi (art. 2563 ss.)</a:t>
            </a:r>
          </a:p>
          <a:p>
            <a:pPr>
              <a:spcBef>
                <a:spcPct val="50000"/>
              </a:spcBef>
            </a:pPr>
            <a:endParaRPr lang="it-IT" sz="2800" dirty="0">
              <a:latin typeface="Book Antiqua" pitchFamily="18" charset="0"/>
            </a:endParaRPr>
          </a:p>
          <a:p>
            <a:pPr>
              <a:spcBef>
                <a:spcPct val="50000"/>
              </a:spcBef>
            </a:pPr>
            <a:r>
              <a:rPr lang="it-IT" sz="2800" dirty="0">
                <a:latin typeface="Book Antiqua" pitchFamily="18" charset="0"/>
              </a:rPr>
              <a:t>concorrenza (art. 2595 ss.)</a:t>
            </a:r>
          </a:p>
          <a:p>
            <a:pPr>
              <a:spcBef>
                <a:spcPct val="50000"/>
              </a:spcBef>
            </a:pPr>
            <a:endParaRPr lang="it-IT" sz="2800" dirty="0">
              <a:latin typeface="Book Antiqua" pitchFamily="18" charset="0"/>
            </a:endParaRPr>
          </a:p>
          <a:p>
            <a:pPr>
              <a:spcBef>
                <a:spcPct val="50000"/>
              </a:spcBef>
            </a:pPr>
            <a:r>
              <a:rPr lang="it-IT" sz="2800" dirty="0">
                <a:latin typeface="Book Antiqua" pitchFamily="18" charset="0"/>
              </a:rPr>
              <a:t>consorzi tra imprenditori (art. 2602 ss.)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362200" y="1371600"/>
            <a:ext cx="426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b="1" i="1">
                <a:solidFill>
                  <a:schemeClr val="accent2"/>
                </a:solidFill>
                <a:latin typeface="Book Antiqua" pitchFamily="18" charset="0"/>
              </a:rPr>
              <a:t>(si applica a </a:t>
            </a:r>
            <a:r>
              <a:rPr lang="it-IT" b="1" i="1" u="sng">
                <a:solidFill>
                  <a:schemeClr val="accent2"/>
                </a:solidFill>
                <a:latin typeface="Book Antiqua" pitchFamily="18" charset="0"/>
              </a:rPr>
              <a:t>tutti</a:t>
            </a:r>
            <a:r>
              <a:rPr lang="it-IT" b="1" i="1">
                <a:solidFill>
                  <a:schemeClr val="accent2"/>
                </a:solidFill>
                <a:latin typeface="Book Antiqua" pitchFamily="18" charset="0"/>
              </a:rPr>
              <a:t> gli imprenditori)</a:t>
            </a:r>
          </a:p>
        </p:txBody>
      </p:sp>
      <p:sp>
        <p:nvSpPr>
          <p:cNvPr id="12" name="Freccia a destra 11"/>
          <p:cNvSpPr/>
          <p:nvPr/>
        </p:nvSpPr>
        <p:spPr>
          <a:xfrm>
            <a:off x="971600" y="213285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/>
          <p:cNvSpPr/>
          <p:nvPr/>
        </p:nvSpPr>
        <p:spPr>
          <a:xfrm>
            <a:off x="971600" y="3356992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>
            <a:off x="971600" y="4581128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/>
          <p:cNvSpPr/>
          <p:nvPr/>
        </p:nvSpPr>
        <p:spPr>
          <a:xfrm>
            <a:off x="971600" y="5877272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0B9A6-1BBC-4904-946E-B9DB5C8E4EF6}" type="slidenum">
              <a:rPr lang="it-IT"/>
              <a:pPr/>
              <a:t>5</a:t>
            </a:fld>
            <a:endParaRPr lang="it-IT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  <a:latin typeface="Book Antiqua" pitchFamily="18" charset="0"/>
              </a:rPr>
              <a:t>Lo </a:t>
            </a:r>
            <a:r>
              <a:rPr lang="en-GB" b="1" dirty="0" err="1" smtClean="0">
                <a:solidFill>
                  <a:schemeClr val="tx1"/>
                </a:solidFill>
                <a:latin typeface="Book Antiqua" pitchFamily="18" charset="0"/>
              </a:rPr>
              <a:t>statuto</a:t>
            </a:r>
            <a:r>
              <a:rPr lang="en-GB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Book Antiqua" pitchFamily="18" charset="0"/>
              </a:rPr>
              <a:t>speciale</a:t>
            </a:r>
            <a:r>
              <a:rPr lang="en-GB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GB" b="1" dirty="0" err="1">
                <a:solidFill>
                  <a:schemeClr val="tx1"/>
                </a:solidFill>
                <a:latin typeface="Book Antiqua" pitchFamily="18" charset="0"/>
              </a:rPr>
              <a:t>dell’imprenditore</a:t>
            </a:r>
            <a:r>
              <a:rPr lang="en-GB" b="1" dirty="0">
                <a:solidFill>
                  <a:schemeClr val="tx1"/>
                </a:solidFill>
                <a:latin typeface="Book Antiqua" pitchFamily="18" charset="0"/>
              </a:rPr>
              <a:t> commerciale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458200" cy="3886200"/>
          </a:xfrm>
        </p:spPr>
        <p:txBody>
          <a:bodyPr/>
          <a:lstStyle/>
          <a:p>
            <a:pPr algn="just">
              <a:buFontTx/>
              <a:buNone/>
            </a:pPr>
            <a:r>
              <a:rPr lang="it-IT" sz="2400" dirty="0">
                <a:latin typeface="Book Antiqua" pitchFamily="18" charset="0"/>
              </a:rPr>
              <a:t>		pubblicità commerciale (iscrizione nel registro delle 	imprese)</a:t>
            </a:r>
          </a:p>
          <a:p>
            <a:pPr algn="just">
              <a:buFontTx/>
              <a:buNone/>
            </a:pPr>
            <a:endParaRPr lang="it-IT" sz="2400" dirty="0">
              <a:latin typeface="Book Antiqua" pitchFamily="18" charset="0"/>
            </a:endParaRPr>
          </a:p>
          <a:p>
            <a:pPr algn="just">
              <a:buFontTx/>
              <a:buNone/>
            </a:pPr>
            <a:r>
              <a:rPr lang="it-IT" sz="2400" dirty="0">
                <a:latin typeface="Book Antiqua" pitchFamily="18" charset="0"/>
              </a:rPr>
              <a:t>		obbligo di tenuta delle scritture contabili</a:t>
            </a:r>
          </a:p>
          <a:p>
            <a:pPr algn="just"/>
            <a:endParaRPr lang="it-IT" sz="2400" dirty="0">
              <a:latin typeface="Book Antiqua" pitchFamily="18" charset="0"/>
            </a:endParaRPr>
          </a:p>
          <a:p>
            <a:pPr algn="just">
              <a:buFontTx/>
              <a:buNone/>
            </a:pPr>
            <a:r>
              <a:rPr lang="it-IT" sz="2400" dirty="0">
                <a:latin typeface="Book Antiqua" pitchFamily="18" charset="0"/>
              </a:rPr>
              <a:t>		assoggettamento al fallimento e altre procedure 	concorsuali</a:t>
            </a:r>
          </a:p>
          <a:p>
            <a:pPr algn="just">
              <a:buFontTx/>
              <a:buNone/>
            </a:pPr>
            <a:endParaRPr lang="it-IT" sz="2400" dirty="0">
              <a:latin typeface="Book Antiqua" pitchFamily="18" charset="0"/>
            </a:endParaRPr>
          </a:p>
          <a:p>
            <a:pPr algn="just">
              <a:buFontTx/>
              <a:buNone/>
            </a:pPr>
            <a:r>
              <a:rPr lang="it-IT" sz="2400" dirty="0">
                <a:latin typeface="Book Antiqua" pitchFamily="18" charset="0"/>
              </a:rPr>
              <a:t>		rappresentanza commerciale</a:t>
            </a:r>
            <a:endParaRPr lang="it-IT" dirty="0">
              <a:latin typeface="Book Antiqua" pitchFamily="18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447800" y="1600200"/>
            <a:ext cx="609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b="1" i="1">
                <a:solidFill>
                  <a:schemeClr val="accent2"/>
                </a:solidFill>
                <a:latin typeface="Book Antiqua" pitchFamily="18" charset="0"/>
              </a:rPr>
              <a:t>(</a:t>
            </a:r>
            <a:r>
              <a:rPr lang="it-IT" b="1" i="1" u="sng">
                <a:solidFill>
                  <a:schemeClr val="accent2"/>
                </a:solidFill>
                <a:latin typeface="Book Antiqua" pitchFamily="18" charset="0"/>
              </a:rPr>
              <a:t>integrativo</a:t>
            </a:r>
            <a:r>
              <a:rPr lang="it-IT" b="1" i="1">
                <a:solidFill>
                  <a:schemeClr val="accent2"/>
                </a:solidFill>
                <a:latin typeface="Book Antiqua" pitchFamily="18" charset="0"/>
              </a:rPr>
              <a:t> dello statuto generale dell’imprenditore)</a:t>
            </a:r>
          </a:p>
        </p:txBody>
      </p:sp>
      <p:sp>
        <p:nvSpPr>
          <p:cNvPr id="11" name="Freccia a destra 10"/>
          <p:cNvSpPr/>
          <p:nvPr/>
        </p:nvSpPr>
        <p:spPr>
          <a:xfrm>
            <a:off x="683568" y="2420888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/>
          <p:cNvSpPr/>
          <p:nvPr/>
        </p:nvSpPr>
        <p:spPr>
          <a:xfrm>
            <a:off x="683568" y="3501008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/>
          <p:cNvSpPr/>
          <p:nvPr/>
        </p:nvSpPr>
        <p:spPr>
          <a:xfrm>
            <a:off x="683568" y="4509120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>
            <a:off x="683568" y="573325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CACE-10F5-42B0-8E26-B6CD2F315F62}" type="slidenum">
              <a:rPr lang="it-IT"/>
              <a:pPr/>
              <a:t>6</a:t>
            </a:fld>
            <a:endParaRPr lang="it-IT"/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3600" b="1" dirty="0">
                <a:latin typeface="Book Antiqua" pitchFamily="18" charset="0"/>
              </a:rPr>
              <a:t>La disciplina applicabile all’imprenditore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7200" y="1905000"/>
            <a:ext cx="228758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it-IT" sz="2800">
                <a:latin typeface="Book Antiqua" pitchFamily="18" charset="0"/>
              </a:rPr>
              <a:t>commerciale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256213" y="1268413"/>
            <a:ext cx="356393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>
                <a:latin typeface="Book Antiqua" pitchFamily="18" charset="0"/>
              </a:rPr>
              <a:t>agricolo</a:t>
            </a:r>
          </a:p>
          <a:p>
            <a:pPr>
              <a:spcBef>
                <a:spcPct val="50000"/>
              </a:spcBef>
            </a:pPr>
            <a:r>
              <a:rPr lang="it-IT" sz="2800">
                <a:latin typeface="Book Antiqua" pitchFamily="18" charset="0"/>
              </a:rPr>
              <a:t>piccolo imprenditore (anche commerciale)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219700" y="5516563"/>
            <a:ext cx="3167063" cy="955675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>
                <a:latin typeface="Book Antiqua" pitchFamily="18" charset="0"/>
              </a:rPr>
              <a:t>statuto “generale” dell’imprenditore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39750" y="5084763"/>
            <a:ext cx="3744913" cy="1382712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2800">
                <a:latin typeface="Book Antiqua" pitchFamily="18" charset="0"/>
              </a:rPr>
              <a:t>statuto “speciale” dell’imprenditore commerciale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1371600" y="2438400"/>
            <a:ext cx="373063" cy="2543175"/>
          </a:xfrm>
          <a:prstGeom prst="upArrow">
            <a:avLst>
              <a:gd name="adj1" fmla="val 50000"/>
              <a:gd name="adj2" fmla="val 170425"/>
            </a:avLst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7086600" y="3581400"/>
            <a:ext cx="419100" cy="1831975"/>
          </a:xfrm>
          <a:prstGeom prst="upArrow">
            <a:avLst>
              <a:gd name="adj1" fmla="val 50000"/>
              <a:gd name="adj2" fmla="val 109280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it-IT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 rot="1706819">
            <a:off x="2051050" y="3659188"/>
            <a:ext cx="4532313" cy="461962"/>
          </a:xfrm>
          <a:prstGeom prst="leftArrow">
            <a:avLst>
              <a:gd name="adj1" fmla="val 50000"/>
              <a:gd name="adj2" fmla="val 245275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cxnSp>
        <p:nvCxnSpPr>
          <p:cNvPr id="8202" name="AutoShape 10"/>
          <p:cNvCxnSpPr>
            <a:cxnSpLocks noChangeShapeType="1"/>
          </p:cNvCxnSpPr>
          <p:nvPr/>
        </p:nvCxnSpPr>
        <p:spPr bwMode="auto">
          <a:xfrm flipV="1">
            <a:off x="1979613" y="1628775"/>
            <a:ext cx="3240087" cy="2879725"/>
          </a:xfrm>
          <a:prstGeom prst="curvedConnector3">
            <a:avLst>
              <a:gd name="adj1" fmla="val 45514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</p:cxnSp>
      <p:cxnSp>
        <p:nvCxnSpPr>
          <p:cNvPr id="8203" name="AutoShape 11"/>
          <p:cNvCxnSpPr>
            <a:cxnSpLocks noChangeShapeType="1"/>
          </p:cNvCxnSpPr>
          <p:nvPr/>
        </p:nvCxnSpPr>
        <p:spPr bwMode="auto">
          <a:xfrm flipV="1">
            <a:off x="1979613" y="2205038"/>
            <a:ext cx="3168650" cy="2519362"/>
          </a:xfrm>
          <a:prstGeom prst="curvedConnector3">
            <a:avLst>
              <a:gd name="adj1" fmla="val 53204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</p:cxn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429000" y="19812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sz="2000" b="1" i="1">
                <a:solidFill>
                  <a:schemeClr val="accent2"/>
                </a:solidFill>
                <a:latin typeface="Book Antiqua" pitchFamily="18" charset="0"/>
              </a:rPr>
              <a:t>pubblicità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F173C-2B6D-4D8E-BA4C-6D9F77A7C696}" type="slidenum">
              <a:rPr lang="it-IT"/>
              <a:pPr/>
              <a:t>7</a:t>
            </a:fld>
            <a:endParaRPr lang="it-IT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b="1" dirty="0">
                <a:latin typeface="Book Antiqua" pitchFamily="18" charset="0"/>
              </a:rPr>
              <a:t>L’impresa </a:t>
            </a:r>
            <a:r>
              <a:rPr lang="it-IT" b="1" dirty="0" smtClean="0">
                <a:latin typeface="Book Antiqua" pitchFamily="18" charset="0"/>
              </a:rPr>
              <a:t>illecita</a:t>
            </a:r>
            <a:endParaRPr lang="it-IT" b="1" dirty="0">
              <a:latin typeface="Book Antiqua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219200"/>
            <a:ext cx="8305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it-IT" sz="2400" dirty="0" smtClean="0">
                <a:latin typeface="Book Antiqua" pitchFamily="18" charset="0"/>
              </a:rPr>
              <a:t>La qualificazione dell’attività come impresa prescinde dalla sua liceità.</a:t>
            </a:r>
          </a:p>
          <a:p>
            <a:pPr algn="just" eaLnBrk="0" hangingPunct="0"/>
            <a:r>
              <a:rPr lang="it-IT" sz="2400" dirty="0" smtClean="0">
                <a:latin typeface="Book Antiqua" pitchFamily="18" charset="0"/>
              </a:rPr>
              <a:t>L’illiceità può riguardare le modalità di svolgimento ovvero l’oggetto dell’attività: </a:t>
            </a:r>
          </a:p>
          <a:p>
            <a:pPr algn="just" eaLnBrk="0" hangingPunct="0">
              <a:buFontTx/>
              <a:buChar char="-"/>
            </a:pPr>
            <a:r>
              <a:rPr lang="it-IT" sz="2400" dirty="0" smtClean="0">
                <a:latin typeface="Book Antiqua" pitchFamily="18" charset="0"/>
              </a:rPr>
              <a:t> impresa illegale;</a:t>
            </a:r>
          </a:p>
          <a:p>
            <a:pPr algn="just" eaLnBrk="0" hangingPunct="0">
              <a:buFontTx/>
              <a:buChar char="-"/>
            </a:pPr>
            <a:r>
              <a:rPr lang="it-IT" sz="2400" dirty="0" smtClean="0">
                <a:latin typeface="Book Antiqua" pitchFamily="18" charset="0"/>
              </a:rPr>
              <a:t> impresa immorale.</a:t>
            </a:r>
          </a:p>
          <a:p>
            <a:pPr algn="just" eaLnBrk="0" hangingPunct="0">
              <a:buFontTx/>
              <a:buChar char="-"/>
            </a:pPr>
            <a:endParaRPr lang="it-IT" sz="2400" dirty="0" smtClean="0">
              <a:latin typeface="Book Antiqua" pitchFamily="18" charset="0"/>
            </a:endParaRPr>
          </a:p>
          <a:p>
            <a:pPr algn="just" eaLnBrk="0" hangingPunct="0"/>
            <a:r>
              <a:rPr lang="it-IT" sz="2400" dirty="0" smtClean="0">
                <a:latin typeface="Book Antiqua" pitchFamily="18" charset="0"/>
              </a:rPr>
              <a:t>L’imprenditore illecito non può giovarsi dei diritti e dei poteri connessi a tale qualifica ma ne subisce le conseguenze negative (responsabilità, sanzioni, fallimento).</a:t>
            </a:r>
          </a:p>
          <a:p>
            <a:pPr algn="just" eaLnBrk="0" hangingPunct="0"/>
            <a:endParaRPr lang="it-IT" sz="2400" dirty="0">
              <a:latin typeface="Book Antiqua" pitchFamily="18" charset="0"/>
            </a:endParaRPr>
          </a:p>
          <a:p>
            <a:pPr algn="just" eaLnBrk="0" hangingPunct="0"/>
            <a:r>
              <a:rPr lang="it-IT" sz="2400" dirty="0">
                <a:latin typeface="Times New Roman" charset="0"/>
              </a:rPr>
              <a:t>				</a:t>
            </a:r>
            <a:endParaRPr lang="it-IT" sz="2400" dirty="0">
              <a:latin typeface="Book Antiqua" pitchFamily="18" charset="0"/>
            </a:endParaRPr>
          </a:p>
          <a:p>
            <a:pPr algn="just" eaLnBrk="0" hangingPunct="0"/>
            <a:endParaRPr lang="it-IT" sz="2400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339C7-9BD9-4E20-83EF-182E990975FA}" type="slidenum">
              <a:rPr lang="it-IT"/>
              <a:pPr/>
              <a:t>8</a:t>
            </a:fld>
            <a:endParaRPr lang="it-IT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 dirty="0">
                <a:latin typeface="Book Antiqua" pitchFamily="18" charset="0"/>
              </a:rPr>
              <a:t>I professionisti intellettuali sono imprenditori?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400" b="1">
                <a:latin typeface="Book Antiqua" pitchFamily="18" charset="0"/>
              </a:rPr>
              <a:t>Art. 2238, comma 1:</a:t>
            </a:r>
            <a:endParaRPr lang="it-IT" sz="2400">
              <a:latin typeface="Book Antiqua" pitchFamily="18" charset="0"/>
            </a:endParaRPr>
          </a:p>
          <a:p>
            <a:pPr algn="just" eaLnBrk="0" hangingPunct="0"/>
            <a:r>
              <a:rPr lang="it-IT" sz="2400" i="1">
                <a:latin typeface="Book Antiqua" pitchFamily="18" charset="0"/>
              </a:rPr>
              <a:t>Le disposizioni in tema di impresa si applicano alle professioni intellettuali </a:t>
            </a:r>
            <a:r>
              <a:rPr lang="it-IT" sz="2400" i="1" u="sng">
                <a:latin typeface="Book Antiqua" pitchFamily="18" charset="0"/>
              </a:rPr>
              <a:t>solo se l’esercizio della professione costituisce elemento di un’attività organizzata in forma di impresa</a:t>
            </a:r>
            <a:r>
              <a:rPr lang="it-IT" sz="2400" i="1">
                <a:latin typeface="Book Antiqua" pitchFamily="18" charset="0"/>
              </a:rPr>
              <a:t>.</a:t>
            </a:r>
            <a:endParaRPr lang="it-IT" sz="2400">
              <a:latin typeface="Book Antiqua" pitchFamily="18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752600" y="3429000"/>
            <a:ext cx="6248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it-IT" sz="2400">
                <a:latin typeface="Book Antiqua" pitchFamily="18" charset="0"/>
              </a:rPr>
              <a:t>i professionisti intellettuali (protetti e non protetti) diventano imprenditori solo se, accanto alla professione intellettuale, svolgono </a:t>
            </a:r>
            <a:r>
              <a:rPr lang="it-IT" sz="2400" i="1">
                <a:latin typeface="Book Antiqua" pitchFamily="18" charset="0"/>
              </a:rPr>
              <a:t>anche</a:t>
            </a:r>
            <a:r>
              <a:rPr lang="it-IT" sz="2400">
                <a:latin typeface="Book Antiqua" pitchFamily="18" charset="0"/>
              </a:rPr>
              <a:t> altra attività di per sé qualificabile come attività di impresa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752600" y="56388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criterio </a:t>
            </a:r>
            <a:r>
              <a:rPr lang="it-IT" sz="2400" i="1">
                <a:solidFill>
                  <a:schemeClr val="tx2"/>
                </a:solidFill>
                <a:latin typeface="Book Antiqua" pitchFamily="18" charset="0"/>
              </a:rPr>
              <a:t>sostanziale </a:t>
            </a:r>
            <a:r>
              <a:rPr lang="it-IT" sz="2400">
                <a:solidFill>
                  <a:schemeClr val="tx2"/>
                </a:solidFill>
                <a:latin typeface="Book Antiqua" pitchFamily="18" charset="0"/>
              </a:rPr>
              <a:t>di individuazione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762000" y="3200400"/>
            <a:ext cx="658813" cy="1066800"/>
          </a:xfrm>
          <a:prstGeom prst="curvedRightArrow">
            <a:avLst>
              <a:gd name="adj1" fmla="val 32386"/>
              <a:gd name="adj2" fmla="val 64771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7162800" y="5029200"/>
            <a:ext cx="685800" cy="1066800"/>
          </a:xfrm>
          <a:prstGeom prst="curvedLeftArrow">
            <a:avLst>
              <a:gd name="adj1" fmla="val 31111"/>
              <a:gd name="adj2" fmla="val 62222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7B2FE-F75B-48D4-9D69-BD955D2523F3}" type="slidenum">
              <a:rPr lang="it-IT"/>
              <a:pPr/>
              <a:t>9</a:t>
            </a:fld>
            <a:endParaRPr lang="it-IT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it-IT" sz="4000" b="1">
                <a:latin typeface="Book Antiqua" pitchFamily="18" charset="0"/>
              </a:rPr>
              <a:t>L’imprenditore agricolo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04800" y="11430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lang="it-IT" sz="2400" b="1">
                <a:latin typeface="Book Antiqua" pitchFamily="18" charset="0"/>
              </a:rPr>
              <a:t>Art. 2135, comma 1</a:t>
            </a:r>
          </a:p>
          <a:p>
            <a:pPr algn="just" eaLnBrk="0" hangingPunct="0"/>
            <a:r>
              <a:rPr lang="it-IT" sz="2400" i="1">
                <a:latin typeface="Book Antiqua" pitchFamily="18" charset="0"/>
              </a:rPr>
              <a:t>È imprenditore agricolo chi esercita una delle seguenti attività: </a:t>
            </a:r>
            <a:r>
              <a:rPr lang="it-IT" sz="2400" i="1" u="sng">
                <a:latin typeface="Book Antiqua" pitchFamily="18" charset="0"/>
              </a:rPr>
              <a:t>coltivazione del fondo</a:t>
            </a:r>
            <a:r>
              <a:rPr lang="it-IT" sz="2400" i="1">
                <a:latin typeface="Book Antiqua" pitchFamily="18" charset="0"/>
              </a:rPr>
              <a:t>, </a:t>
            </a:r>
            <a:r>
              <a:rPr lang="it-IT" sz="2400" i="1" u="sng">
                <a:latin typeface="Book Antiqua" pitchFamily="18" charset="0"/>
              </a:rPr>
              <a:t>selvicoltura</a:t>
            </a:r>
            <a:r>
              <a:rPr lang="it-IT" sz="2400" i="1">
                <a:latin typeface="Book Antiqua" pitchFamily="18" charset="0"/>
              </a:rPr>
              <a:t>, </a:t>
            </a:r>
            <a:r>
              <a:rPr lang="it-IT" sz="2400" i="1" u="sng">
                <a:latin typeface="Book Antiqua" pitchFamily="18" charset="0"/>
              </a:rPr>
              <a:t>allevamento di animali</a:t>
            </a:r>
            <a:r>
              <a:rPr lang="it-IT" sz="2400" i="1">
                <a:latin typeface="Book Antiqua" pitchFamily="18" charset="0"/>
              </a:rPr>
              <a:t> e </a:t>
            </a:r>
            <a:r>
              <a:rPr lang="it-IT" sz="2400" i="1" u="sng">
                <a:latin typeface="Book Antiqua" pitchFamily="18" charset="0"/>
              </a:rPr>
              <a:t>attività connesse</a:t>
            </a:r>
            <a:r>
              <a:rPr lang="it-IT" sz="2400" i="1">
                <a:latin typeface="Book Antiqua" pitchFamily="18" charset="0"/>
              </a:rPr>
              <a:t>.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038600" y="2438400"/>
            <a:ext cx="381000" cy="533400"/>
          </a:xfrm>
          <a:prstGeom prst="downArrow">
            <a:avLst>
              <a:gd name="adj1" fmla="val 50000"/>
              <a:gd name="adj2" fmla="val 35000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57200" y="57912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2400">
                <a:latin typeface="Book Antiqua" pitchFamily="18" charset="0"/>
              </a:rPr>
              <a:t>l’imprenditore agricolo beneficia di un </a:t>
            </a:r>
            <a:r>
              <a:rPr lang="en-GB" sz="2400" u="sng">
                <a:latin typeface="Book Antiqua" pitchFamily="18" charset="0"/>
              </a:rPr>
              <a:t>regime di favore</a:t>
            </a:r>
            <a:r>
              <a:rPr lang="en-GB" sz="2400">
                <a:latin typeface="Book Antiqua" pitchFamily="18" charset="0"/>
              </a:rPr>
              <a:t> rispetto a quello commerciale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676400" y="3886200"/>
            <a:ext cx="1484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 sz="2400" u="sng">
                <a:latin typeface="Book Antiqua" pitchFamily="18" charset="0"/>
              </a:rPr>
              <a:t>essenziali</a:t>
            </a:r>
            <a:endParaRPr lang="it-IT" sz="2400">
              <a:latin typeface="Book Antiqua" pitchFamily="18" charset="0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257800" y="38862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it-IT" sz="2400" u="sng">
                <a:latin typeface="Book Antiqua" pitchFamily="18" charset="0"/>
              </a:rPr>
              <a:t>connesse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971800" y="3048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it-IT" sz="2400">
                <a:latin typeface="Book Antiqua" pitchFamily="18" charset="0"/>
              </a:rPr>
              <a:t>attività </a:t>
            </a:r>
            <a:r>
              <a:rPr lang="it-IT" sz="2800">
                <a:latin typeface="Book Antiqua" pitchFamily="18" charset="0"/>
              </a:rPr>
              <a:t>agricole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429000" y="3581400"/>
            <a:ext cx="1600200" cy="914400"/>
          </a:xfrm>
          <a:custGeom>
            <a:avLst/>
            <a:gdLst>
              <a:gd name="G0" fmla="+- 6814 0 0"/>
              <a:gd name="G1" fmla="+- 10286 0 0"/>
              <a:gd name="G2" fmla="+- 4950 0 0"/>
              <a:gd name="G3" fmla="+- 21600 0 6814"/>
              <a:gd name="G4" fmla="+- 21600 0 10286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777 h 21600"/>
              <a:gd name="T4" fmla="*/ 10800 w 21600"/>
              <a:gd name="T5" fmla="*/ 16528 h 21600"/>
              <a:gd name="T6" fmla="*/ 21600 w 21600"/>
              <a:gd name="T7" fmla="*/ 1577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814" y="4950"/>
                </a:lnTo>
                <a:lnTo>
                  <a:pt x="10286" y="4950"/>
                </a:lnTo>
                <a:lnTo>
                  <a:pt x="10286" y="15026"/>
                </a:lnTo>
                <a:lnTo>
                  <a:pt x="3388" y="15026"/>
                </a:lnTo>
                <a:lnTo>
                  <a:pt x="3388" y="9954"/>
                </a:lnTo>
                <a:lnTo>
                  <a:pt x="0" y="15777"/>
                </a:lnTo>
                <a:lnTo>
                  <a:pt x="3388" y="21600"/>
                </a:lnTo>
                <a:lnTo>
                  <a:pt x="3388" y="16528"/>
                </a:lnTo>
                <a:lnTo>
                  <a:pt x="18212" y="16528"/>
                </a:lnTo>
                <a:lnTo>
                  <a:pt x="18212" y="21600"/>
                </a:lnTo>
                <a:lnTo>
                  <a:pt x="21600" y="15777"/>
                </a:lnTo>
                <a:lnTo>
                  <a:pt x="18212" y="9954"/>
                </a:lnTo>
                <a:lnTo>
                  <a:pt x="18212" y="15026"/>
                </a:lnTo>
                <a:lnTo>
                  <a:pt x="11314" y="15026"/>
                </a:lnTo>
                <a:lnTo>
                  <a:pt x="11314" y="4950"/>
                </a:lnTo>
                <a:lnTo>
                  <a:pt x="14786" y="4950"/>
                </a:lnTo>
                <a:close/>
              </a:path>
            </a:pathLst>
          </a:cu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4038600" y="4648200"/>
            <a:ext cx="381000" cy="976313"/>
          </a:xfrm>
          <a:prstGeom prst="upArrow">
            <a:avLst>
              <a:gd name="adj1" fmla="val 50000"/>
              <a:gd name="adj2" fmla="val 64063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1254</Words>
  <Application>Microsoft Office PowerPoint</Application>
  <PresentationFormat>Presentazione su schermo (4:3)</PresentationFormat>
  <Paragraphs>207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6" baseType="lpstr">
      <vt:lpstr>Arial</vt:lpstr>
      <vt:lpstr>Book Antiqua</vt:lpstr>
      <vt:lpstr>Times New Roman</vt:lpstr>
      <vt:lpstr>Struttura predefinita</vt:lpstr>
      <vt:lpstr>La nozione di imprenditore</vt:lpstr>
      <vt:lpstr>Analisi della nozione di imprenditore</vt:lpstr>
      <vt:lpstr>Tipologie di imprenditori</vt:lpstr>
      <vt:lpstr>Presentazione standard di PowerPoint</vt:lpstr>
      <vt:lpstr>Lo statuto speciale dell’imprenditore commerciale</vt:lpstr>
      <vt:lpstr>Presentazione standard di PowerPoint</vt:lpstr>
      <vt:lpstr>L’impresa illecita</vt:lpstr>
      <vt:lpstr>I professionisti intellettuali sono imprenditori?</vt:lpstr>
      <vt:lpstr>L’imprenditore agricolo</vt:lpstr>
      <vt:lpstr>Le attività agricole essenziali</vt:lpstr>
      <vt:lpstr>Le attività agricole per connessione</vt:lpstr>
      <vt:lpstr>Rilevanza della nozione di imprenditore agricolo</vt:lpstr>
      <vt:lpstr>L’imprenditore commerciale</vt:lpstr>
      <vt:lpstr>Imprenditore civile?</vt:lpstr>
      <vt:lpstr>Il piccolo imprenditore</vt:lpstr>
      <vt:lpstr>Il piccolo imprenditore nell’art. 2083</vt:lpstr>
      <vt:lpstr>L’impresa societaria</vt:lpstr>
      <vt:lpstr>Impresa societaria e applicazione dello statuto dell’impr. commerciale</vt:lpstr>
      <vt:lpstr>Presentazione standard di PowerPoint</vt:lpstr>
      <vt:lpstr>Le imprese pubbliche</vt:lpstr>
      <vt:lpstr>Associazioni e fondazioni possono essere imprenditori?</vt:lpstr>
      <vt:lpstr>Inizio e fine dell’impresa individuale</vt:lpstr>
    </vt:vector>
  </TitlesOfParts>
  <Company>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nozione generale di imprenditore</dc:title>
  <dc:creator/>
  <cp:lastModifiedBy>Dionigi Scano</cp:lastModifiedBy>
  <cp:revision>15</cp:revision>
  <dcterms:created xsi:type="dcterms:W3CDTF">2004-02-18T17:49:02Z</dcterms:created>
  <dcterms:modified xsi:type="dcterms:W3CDTF">2022-10-05T08:37:55Z</dcterms:modified>
</cp:coreProperties>
</file>