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0" r:id="rId10"/>
    <p:sldId id="264" r:id="rId11"/>
    <p:sldId id="265" r:id="rId12"/>
    <p:sldId id="266" r:id="rId13"/>
    <p:sldId id="267" r:id="rId14"/>
    <p:sldId id="268" r:id="rId15"/>
    <p:sldId id="269" r:id="rId16"/>
    <p:sldId id="281" r:id="rId17"/>
    <p:sldId id="270" r:id="rId18"/>
    <p:sldId id="271" r:id="rId19"/>
    <p:sldId id="272" r:id="rId20"/>
    <p:sldId id="273" r:id="rId21"/>
    <p:sldId id="282" r:id="rId22"/>
    <p:sldId id="275" r:id="rId23"/>
    <p:sldId id="276" r:id="rId24"/>
    <p:sldId id="277" r:id="rId25"/>
    <p:sldId id="278" r:id="rId26"/>
    <p:sldId id="279" r:id="rId27"/>
    <p:sldId id="283" r:id="rId28"/>
    <p:sldId id="284" r:id="rId29"/>
  </p:sldIdLst>
  <p:sldSz cx="9144000" cy="6858000" type="screen4x3"/>
  <p:notesSz cx="6858000" cy="9144000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DFDB9-4C53-4637-8C6C-FBBC5232A05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A55CC8-6F80-4DCA-B2F3-B5C5030DA341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9829D-7E38-4130-90F7-4E868A3BFED5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FB021F-2364-44E9-A572-62760FB1BF1A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F5BE4D-F749-4A4D-8D3F-531D1CF7AE5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5E194B-E328-4399-A643-624B6B39C750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9AB389-2CBF-4DA9-88E5-24215BE843E9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5BD63-5104-41F1-99E8-11941EB8413B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EE1F5-AC13-4B39-9E13-93A7B927A9AD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A18817-8B05-413C-BF23-55157A224C27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0663C-3397-4E1F-B51F-296EFA9EC54C}" type="slidenum">
              <a:rPr lang="it-IT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endParaRPr 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endParaRPr 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fld id="{9D02E117-3DE4-49FE-8F3B-1AC2071D5942}" type="slidenum">
              <a:rPr lang="it-IT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sz="3600" b="1" dirty="0" smtClean="0"/>
              <a:t> I segni distintivi</a:t>
            </a:r>
            <a:endParaRPr lang="it-IT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it-IT" sz="4000" b="1"/>
              <a:t>Il marchio è il segno distintivo dei prodotti o dei servizi dell’impresa</a:t>
            </a:r>
            <a:r>
              <a:rPr lang="it-IT" sz="4000"/>
              <a:t>.</a:t>
            </a:r>
            <a:br>
              <a:rPr lang="it-IT" sz="4000"/>
            </a:br>
            <a:endParaRPr lang="it-IT" sz="400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it-IT" sz="2400" dirty="0" smtClean="0"/>
              <a:t>è </a:t>
            </a:r>
            <a:r>
              <a:rPr lang="it-IT" sz="2400" dirty="0"/>
              <a:t>disciplinato sia dall’ordinamento nazionale sia dall’ordinamento comunitario </a:t>
            </a:r>
            <a:r>
              <a:rPr lang="it-IT" sz="2400" dirty="0" smtClean="0"/>
              <a:t>e a livello internazionale</a:t>
            </a:r>
            <a:endParaRPr lang="it-IT" sz="2400" dirty="0"/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sz="2400" b="1" dirty="0">
                <a:latin typeface="Garamond" panose="02020404030301010803" pitchFamily="18" charset="0"/>
              </a:rPr>
              <a:t>Marchio nazionale</a:t>
            </a:r>
            <a:r>
              <a:rPr lang="it-IT" sz="2400" dirty="0">
                <a:latin typeface="Garamond" panose="02020404030301010803" pitchFamily="18" charset="0"/>
              </a:rPr>
              <a:t>: artt. 2569-2574 c.c.; </a:t>
            </a:r>
            <a:r>
              <a:rPr lang="it-IT" sz="2400" dirty="0" err="1">
                <a:latin typeface="Garamond" panose="02020404030301010803" pitchFamily="18" charset="0"/>
              </a:rPr>
              <a:t>d.lg.</a:t>
            </a:r>
            <a:r>
              <a:rPr lang="it-IT" sz="2400" dirty="0">
                <a:latin typeface="Garamond" panose="02020404030301010803" pitchFamily="18" charset="0"/>
              </a:rPr>
              <a:t> 10 febbraio 2005, n. 30 (</a:t>
            </a:r>
            <a:r>
              <a:rPr lang="it-IT" sz="2400" dirty="0" err="1">
                <a:latin typeface="Garamond" panose="02020404030301010803" pitchFamily="18" charset="0"/>
              </a:rPr>
              <a:t>c.p.i</a:t>
            </a:r>
            <a:r>
              <a:rPr lang="it-IT" sz="2400" dirty="0">
                <a:latin typeface="Garamond" panose="02020404030301010803" pitchFamily="18" charset="0"/>
              </a:rPr>
              <a:t>.).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sz="2400" b="1" dirty="0">
                <a:latin typeface="Garamond" panose="02020404030301010803" pitchFamily="18" charset="0"/>
              </a:rPr>
              <a:t>Marchio comunitario</a:t>
            </a:r>
            <a:r>
              <a:rPr lang="it-IT" sz="2400" dirty="0">
                <a:latin typeface="Garamond" panose="02020404030301010803" pitchFamily="18" charset="0"/>
              </a:rPr>
              <a:t>: istituito con Reg. CE 20 dicembre 1993, n. 40, sostituito dal Reg. 26 febbraio 2009, n. 207, finalizzato a ottenere un marchio unico, unitariamente regolato e tutelato in tutti i paesi dell’Unione.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sz="2400" b="1" dirty="0">
                <a:latin typeface="Garamond" panose="02020404030301010803" pitchFamily="18" charset="0"/>
              </a:rPr>
              <a:t>Marchio internazionale</a:t>
            </a:r>
            <a:r>
              <a:rPr lang="it-IT" sz="2400" dirty="0">
                <a:latin typeface="Garamond" panose="02020404030301010803" pitchFamily="18" charset="0"/>
              </a:rPr>
              <a:t>: Convenzione d’Unione di Parigi per la protezione della proprietà industriale (1883) e Accordo di Madrid sulla registrazione internazionale dei marchi (1891), integrato dal Protocollo di Madrid (1989</a:t>
            </a:r>
            <a:r>
              <a:rPr lang="it-IT" sz="2400" dirty="0" smtClean="0">
                <a:latin typeface="Garamond" panose="02020404030301010803" pitchFamily="18" charset="0"/>
              </a:rPr>
              <a:t>).</a:t>
            </a:r>
            <a:endParaRPr lang="it-IT" sz="2400" dirty="0">
              <a:latin typeface="Garamond" panose="02020404030301010803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b="1" dirty="0" smtClean="0"/>
              <a:t>… segue il marchio</a:t>
            </a:r>
            <a:endParaRPr lang="it-IT" sz="4000" b="1" dirty="0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844675"/>
            <a:ext cx="8662988" cy="5013325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endParaRPr lang="it-IT" sz="2400" dirty="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400" dirty="0"/>
              <a:t>Tali normative riconoscono al titolare del marchio il diritto all’uso esclusivo dello stesso, così permettendo che il marchio assolva la sua funzione di identificazione e differenziazione dei prodotti similari esistenti sul mercato.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it-IT" sz="2400" dirty="0" smtClean="0"/>
          </a:p>
          <a:p>
            <a:pPr marL="0" indent="0" algn="just">
              <a:lnSpc>
                <a:spcPct val="80000"/>
              </a:lnSpc>
              <a:buNone/>
            </a:pPr>
            <a:endParaRPr lang="it-IT" sz="2400" dirty="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400" dirty="0"/>
              <a:t>Il marchio infatti è il più importante dei segni distintivi per il ruolo che assolve nella moderna economia industriale, caratterizzata dall’offerta concorrente di prodotti similari da parte di più imprenditori.</a:t>
            </a:r>
          </a:p>
          <a:p>
            <a:pPr>
              <a:lnSpc>
                <a:spcPct val="80000"/>
              </a:lnSpc>
            </a:pP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/>
              <a:t>I tipi di marchio</a:t>
            </a:r>
            <a:br>
              <a:rPr lang="it-IT" sz="4000"/>
            </a:br>
            <a:endParaRPr lang="it-IT" sz="40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it-IT" sz="2400"/>
              <a:t>I marchi possono essere </a:t>
            </a:r>
            <a:r>
              <a:rPr lang="it-IT" sz="2400" b="1"/>
              <a:t>classificati e raggruppati</a:t>
            </a:r>
            <a:r>
              <a:rPr lang="it-IT" sz="2400"/>
              <a:t> secondo </a:t>
            </a:r>
            <a:r>
              <a:rPr lang="it-IT" sz="2400" b="1"/>
              <a:t>diversi criteri</a:t>
            </a:r>
            <a:r>
              <a:rPr lang="it-IT" sz="2400"/>
              <a:t>.</a:t>
            </a:r>
          </a:p>
          <a:p>
            <a:pPr>
              <a:lnSpc>
                <a:spcPct val="90000"/>
              </a:lnSpc>
            </a:pPr>
            <a:r>
              <a:rPr lang="it-IT" sz="2400"/>
              <a:t>Del marchio può servirsi innanzitutto il </a:t>
            </a:r>
            <a:r>
              <a:rPr lang="it-IT" sz="2400" b="1"/>
              <a:t>fabbricante</a:t>
            </a:r>
            <a:r>
              <a:rPr lang="it-IT" sz="2400"/>
              <a:t> del prodotto.</a:t>
            </a:r>
          </a:p>
          <a:p>
            <a:pPr>
              <a:lnSpc>
                <a:spcPct val="90000"/>
              </a:lnSpc>
            </a:pPr>
            <a:r>
              <a:rPr lang="it-IT" sz="2400"/>
              <a:t>Su uno </a:t>
            </a:r>
            <a:r>
              <a:rPr lang="it-IT" sz="2400" b="1"/>
              <a:t>stesso prodotto possono perciò coesistere più</a:t>
            </a:r>
            <a:r>
              <a:rPr lang="it-IT" sz="2400"/>
              <a:t> </a:t>
            </a:r>
            <a:r>
              <a:rPr lang="it-IT" sz="2400" b="1"/>
              <a:t>marchi </a:t>
            </a:r>
            <a:r>
              <a:rPr lang="it-IT" sz="2400"/>
              <a:t>(di fabbricazione e/o di commercio).</a:t>
            </a:r>
          </a:p>
          <a:p>
            <a:pPr>
              <a:lnSpc>
                <a:spcPct val="90000"/>
              </a:lnSpc>
            </a:pPr>
            <a:r>
              <a:rPr lang="it-IT" sz="2400"/>
              <a:t>Il </a:t>
            </a:r>
            <a:r>
              <a:rPr lang="it-IT" sz="2400" b="1"/>
              <a:t>rivenditore</a:t>
            </a:r>
            <a:r>
              <a:rPr lang="it-IT" sz="2400"/>
              <a:t> non può però sopprimere il marchio del produttore.</a:t>
            </a:r>
          </a:p>
          <a:p>
            <a:pPr>
              <a:lnSpc>
                <a:spcPct val="90000"/>
              </a:lnSpc>
            </a:pPr>
            <a:r>
              <a:rPr lang="it-IT" sz="2400"/>
              <a:t>Il marchio può essere utilizzato anche da imprese che </a:t>
            </a:r>
            <a:r>
              <a:rPr lang="it-IT" sz="2400" b="1"/>
              <a:t>producono servizi</a:t>
            </a:r>
            <a:r>
              <a:rPr lang="it-IT" sz="2400"/>
              <a:t> (ad esempio imprese di trasporto o di spettacolo).</a:t>
            </a:r>
          </a:p>
          <a:p>
            <a:pPr>
              <a:lnSpc>
                <a:spcPct val="90000"/>
              </a:lnSpc>
            </a:pPr>
            <a:endParaRPr lang="it-IT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… segue i tipi </a:t>
            </a:r>
            <a:r>
              <a:rPr lang="it-IT" dirty="0"/>
              <a:t>di marchio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853136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400" dirty="0"/>
              <a:t>L’imprenditore può usare un solo marchio per tutti i propri prodotti (</a:t>
            </a:r>
            <a:r>
              <a:rPr lang="it-IT" sz="2400" i="1" dirty="0"/>
              <a:t>marchio generale</a:t>
            </a:r>
            <a:r>
              <a:rPr lang="it-IT" sz="2400" dirty="0"/>
              <a:t>), ma può anche servirsi di più marchi quando vuole differenziare i diversi prodotti della propria impresa (</a:t>
            </a:r>
            <a:r>
              <a:rPr lang="it-IT" sz="2400" i="1" dirty="0"/>
              <a:t>marchi speciali</a:t>
            </a:r>
            <a:r>
              <a:rPr lang="it-IT" sz="2400" dirty="0"/>
              <a:t>).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400" dirty="0"/>
              <a:t>La fantasia dell’imprenditore può liberamente esplicarsi nella composizione del marchio.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400" dirty="0"/>
              <a:t>Il marchio può essere costituito solo da parole (</a:t>
            </a:r>
            <a:r>
              <a:rPr lang="it-IT" sz="2400" i="1" dirty="0"/>
              <a:t>marchio denominativo</a:t>
            </a:r>
            <a:r>
              <a:rPr lang="it-IT" sz="2400" dirty="0"/>
              <a:t>) oppure può essere costituito da figure, cifre, disegni (</a:t>
            </a:r>
            <a:r>
              <a:rPr lang="it-IT" sz="2400" i="1" dirty="0"/>
              <a:t>marchio figurativo</a:t>
            </a:r>
            <a:r>
              <a:rPr lang="it-IT" sz="2400" dirty="0"/>
              <a:t>) ed anche da suoni (ad esempio un breve </a:t>
            </a:r>
            <a:r>
              <a:rPr lang="it-IT" sz="2400" dirty="0" smtClean="0"/>
              <a:t>motivo musicale</a:t>
            </a:r>
            <a:r>
              <a:rPr lang="it-IT" sz="2400" dirty="0"/>
              <a:t>).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400" dirty="0"/>
              <a:t>Il marchio può essere costituito anche dalla forma del prodotto o dalla confezione dello stesso (</a:t>
            </a:r>
            <a:r>
              <a:rPr lang="it-IT" sz="2400" i="1" dirty="0"/>
              <a:t>marchio di forma o tridimensionale</a:t>
            </a:r>
            <a:r>
              <a:rPr lang="it-IT" sz="2400" dirty="0"/>
              <a:t>).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i="1" dirty="0" smtClean="0"/>
              <a:t>Il marchio </a:t>
            </a:r>
            <a:r>
              <a:rPr lang="it-IT" i="1" dirty="0"/>
              <a:t>collettivo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9244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it-IT" sz="2800" dirty="0"/>
              <a:t>Un tipo particolare di marchio è infine il </a:t>
            </a:r>
            <a:r>
              <a:rPr lang="it-IT" sz="2800" i="1" dirty="0"/>
              <a:t>marchio collettivo</a:t>
            </a:r>
            <a:r>
              <a:rPr lang="it-IT" sz="2800" dirty="0"/>
              <a:t>: esso si distingue dai marchi di impresa in quanto titolare del marchio collettivo è </a:t>
            </a:r>
            <a:r>
              <a:rPr lang="it-IT" sz="2800" b="1" dirty="0"/>
              <a:t>un soggetto</a:t>
            </a:r>
            <a:r>
              <a:rPr lang="it-IT" sz="2800" dirty="0"/>
              <a:t> (ad esempio un </a:t>
            </a:r>
            <a:r>
              <a:rPr lang="it-IT" sz="2800" b="1" dirty="0"/>
              <a:t>consorzio</a:t>
            </a:r>
            <a:r>
              <a:rPr lang="it-IT" sz="2800" dirty="0"/>
              <a:t>) che svolge la funzione di garantire l’origine, la natura o la qualità di determinati prodotti o servizi.</a:t>
            </a:r>
          </a:p>
          <a:p>
            <a:pPr>
              <a:lnSpc>
                <a:spcPct val="90000"/>
              </a:lnSpc>
            </a:pPr>
            <a:r>
              <a:rPr lang="it-IT" sz="2800" dirty="0"/>
              <a:t>Tale marchio non </a:t>
            </a:r>
            <a:r>
              <a:rPr lang="it-IT" sz="2800" b="1" dirty="0"/>
              <a:t>viene utilizzato dall’ente</a:t>
            </a:r>
            <a:r>
              <a:rPr lang="it-IT" sz="2800" dirty="0"/>
              <a:t> che ne ha ottenuto la registrazione, </a:t>
            </a:r>
            <a:r>
              <a:rPr lang="it-IT" sz="2800" b="1" dirty="0"/>
              <a:t>ma concesso in </a:t>
            </a:r>
            <a:r>
              <a:rPr lang="it-IT" sz="2800" b="1" dirty="0" smtClean="0"/>
              <a:t>uso </a:t>
            </a:r>
            <a:r>
              <a:rPr lang="it-IT" sz="2800" b="1" dirty="0"/>
              <a:t>a produttori o commercianti consociati</a:t>
            </a:r>
            <a:r>
              <a:rPr lang="it-IT" sz="2800" dirty="0"/>
              <a:t>. Questi a loro volta si impegnano a rispettare nella loro attività le norme statutarie fissare dall’ente e a consentire i relativi controlli.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/>
              <a:t>I requisiti di validità del marchio</a:t>
            </a:r>
            <a:br>
              <a:rPr lang="it-IT" sz="4000"/>
            </a:br>
            <a:endParaRPr lang="it-IT" sz="400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86800" cy="4997450"/>
          </a:xfrm>
        </p:spPr>
        <p:txBody>
          <a:bodyPr/>
          <a:lstStyle/>
          <a:p>
            <a:r>
              <a:rPr lang="it-IT" sz="2800"/>
              <a:t>Per essere tutelato giuridicamente, il marchio deve rispondere a determinati requisiti di validità:</a:t>
            </a:r>
          </a:p>
          <a:p>
            <a:pPr>
              <a:buFontTx/>
              <a:buNone/>
            </a:pPr>
            <a:r>
              <a:rPr lang="it-IT" sz="2800" i="1"/>
              <a:t>         </a:t>
            </a:r>
            <a:r>
              <a:rPr lang="it-IT" sz="2800" i="1">
                <a:solidFill>
                  <a:srgbClr val="800000"/>
                </a:solidFill>
              </a:rPr>
              <a:t>liceità, verità, originalità e novità</a:t>
            </a:r>
            <a:r>
              <a:rPr lang="it-IT" sz="2800"/>
              <a:t>.</a:t>
            </a:r>
          </a:p>
          <a:p>
            <a:r>
              <a:rPr lang="it-IT" sz="2800"/>
              <a:t>È altresì </a:t>
            </a:r>
            <a:r>
              <a:rPr lang="it-IT" sz="2800" b="1" i="1"/>
              <a:t>fatto divieto</a:t>
            </a:r>
            <a:r>
              <a:rPr lang="it-IT" sz="2800"/>
              <a:t> di utilizzare come marchio l’altrui ritratto senza il consenso dell’interessato.</a:t>
            </a:r>
          </a:p>
          <a:p>
            <a:r>
              <a:rPr lang="it-IT" sz="2800"/>
              <a:t>Il principio della </a:t>
            </a:r>
            <a:r>
              <a:rPr lang="it-IT" sz="2800" b="1" i="1"/>
              <a:t>verità vieta</a:t>
            </a:r>
            <a:r>
              <a:rPr lang="it-IT" sz="2800"/>
              <a:t>: di inserire nel marchio segni idonei ad ingannare il pubblico </a:t>
            </a:r>
          </a:p>
          <a:p>
            <a:r>
              <a:rPr lang="it-IT" sz="2800"/>
              <a:t>E’ </a:t>
            </a:r>
            <a:r>
              <a:rPr lang="it-IT" sz="2800" b="1" i="1"/>
              <a:t>vietato </a:t>
            </a:r>
            <a:r>
              <a:rPr lang="it-IT" sz="2800"/>
              <a:t>usare marchi contrari all’ordine pubblico o al buon costume, stemmi o altri segni protetti da convenzioni internazionali.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… segue i requisiti di validità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sz="2000" b="1" dirty="0"/>
              <a:t>Liceità</a:t>
            </a:r>
            <a:r>
              <a:rPr lang="it-IT" sz="2000" dirty="0"/>
              <a:t>: non deve contenere segni contrari a legge, ordine pubblico o buon costume (art. 14, </a:t>
            </a:r>
            <a:r>
              <a:rPr lang="it-IT" sz="2000" dirty="0" err="1"/>
              <a:t>lett</a:t>
            </a:r>
            <a:r>
              <a:rPr lang="it-IT" sz="2000" dirty="0"/>
              <a:t> </a:t>
            </a:r>
            <a:r>
              <a:rPr lang="it-IT" sz="2000" i="1" dirty="0"/>
              <a:t>a</a:t>
            </a:r>
            <a:r>
              <a:rPr lang="it-IT" sz="2000" dirty="0"/>
              <a:t>, </a:t>
            </a:r>
            <a:r>
              <a:rPr lang="it-IT" sz="2000" dirty="0" err="1"/>
              <a:t>c.p.i</a:t>
            </a:r>
            <a:r>
              <a:rPr lang="it-IT" sz="2000" dirty="0"/>
              <a:t>.); protetti da convenzioni internazionali (art. 10 </a:t>
            </a:r>
            <a:r>
              <a:rPr lang="it-IT" sz="2000" dirty="0" err="1"/>
              <a:t>c.p.i</a:t>
            </a:r>
            <a:r>
              <a:rPr lang="it-IT" sz="2000" dirty="0"/>
              <a:t>.); lesivi di un altrui diritto di autore o proprietà industriale (art. 14, comma 1, </a:t>
            </a:r>
            <a:r>
              <a:rPr lang="it-IT" sz="2000" dirty="0" err="1"/>
              <a:t>lett</a:t>
            </a:r>
            <a:r>
              <a:rPr lang="it-IT" sz="2000" dirty="0"/>
              <a:t>. </a:t>
            </a:r>
            <a:r>
              <a:rPr lang="it-IT" sz="2000" i="1" dirty="0"/>
              <a:t>c</a:t>
            </a:r>
            <a:r>
              <a:rPr lang="it-IT" sz="2000" dirty="0"/>
              <a:t>., </a:t>
            </a:r>
            <a:r>
              <a:rPr lang="it-IT" sz="2000" dirty="0" err="1"/>
              <a:t>c.p.i</a:t>
            </a:r>
            <a:r>
              <a:rPr lang="it-IT" sz="2000" dirty="0"/>
              <a:t>.); raffiguranti ritratti altrui, senza il consenso dell’interessato o degli eredi (art. 8, comma 1, </a:t>
            </a:r>
            <a:r>
              <a:rPr lang="it-IT" sz="2000" dirty="0" err="1"/>
              <a:t>c.p.i</a:t>
            </a:r>
            <a:r>
              <a:rPr lang="it-IT" sz="2000" dirty="0"/>
              <a:t>.).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sz="2000" b="1" dirty="0"/>
              <a:t>Verità</a:t>
            </a:r>
            <a:r>
              <a:rPr lang="it-IT" sz="2000" dirty="0"/>
              <a:t>: non deve contenere segni idonei a ingannare il pubblico (art. 14, comma 1, </a:t>
            </a:r>
            <a:r>
              <a:rPr lang="it-IT" sz="2000" dirty="0" err="1"/>
              <a:t>lett</a:t>
            </a:r>
            <a:r>
              <a:rPr lang="it-IT" sz="2000" dirty="0"/>
              <a:t> </a:t>
            </a:r>
            <a:r>
              <a:rPr lang="it-IT" sz="2000" i="1" dirty="0"/>
              <a:t>b</a:t>
            </a:r>
            <a:r>
              <a:rPr lang="it-IT" sz="2000" dirty="0"/>
              <a:t>, </a:t>
            </a:r>
            <a:r>
              <a:rPr lang="it-IT" sz="2000" dirty="0" err="1"/>
              <a:t>c.p.i</a:t>
            </a:r>
            <a:r>
              <a:rPr lang="it-IT" sz="2000" dirty="0"/>
              <a:t>).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sz="2000" b="1" dirty="0"/>
              <a:t>Originalità</a:t>
            </a:r>
            <a:r>
              <a:rPr lang="it-IT" sz="2000" dirty="0"/>
              <a:t>: composto in modo da consentire l’individuazione dei prodotti. Il requisito non è rispettato in caso di utilizzo di denominazioni generiche, indicazioni descrittive dei caratteri essenziali e segni divenuti di uso comune (art. 13, comma 1, </a:t>
            </a:r>
            <a:r>
              <a:rPr lang="it-IT" sz="2000" dirty="0" err="1"/>
              <a:t>c.p.i</a:t>
            </a:r>
            <a:r>
              <a:rPr lang="it-IT" sz="2000" dirty="0"/>
              <a:t>.).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000" b="1" dirty="0"/>
              <a:t>Novità</a:t>
            </a:r>
            <a:r>
              <a:rPr lang="it-IT" sz="2000" dirty="0"/>
              <a:t>: non deve essere già registrato come marchio.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570069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274638"/>
            <a:ext cx="8893175" cy="1143000"/>
          </a:xfrm>
        </p:spPr>
        <p:txBody>
          <a:bodyPr/>
          <a:lstStyle/>
          <a:p>
            <a:r>
              <a:rPr lang="it-IT" sz="4000"/>
              <a:t>Non possono essere perciò utilizzati come marchi:</a:t>
            </a:r>
            <a:br>
              <a:rPr lang="it-IT" sz="4000"/>
            </a:br>
            <a:endParaRPr lang="it-IT" sz="40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84313"/>
            <a:ext cx="9144000" cy="5373687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800" dirty="0" smtClean="0"/>
              <a:t>le </a:t>
            </a:r>
            <a:r>
              <a:rPr lang="it-IT" sz="2800" dirty="0"/>
              <a:t>denominazioni </a:t>
            </a:r>
            <a:r>
              <a:rPr lang="it-IT" sz="2800" b="1" i="1" dirty="0"/>
              <a:t>generiche</a:t>
            </a:r>
            <a:r>
              <a:rPr lang="it-IT" sz="2800" dirty="0"/>
              <a:t> del prodotto o del servizio (ad esempio un marchio per calzature non potrà essere costituito esclusivamente dalla parola “scarpe”)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800" dirty="0" smtClean="0"/>
              <a:t>le </a:t>
            </a:r>
            <a:r>
              <a:rPr lang="it-IT" sz="2800" dirty="0"/>
              <a:t>indicazioni descrittive dei caratteri essenziali e (salvo che per i marchi collettivi) della provenienza geografica del prodotto (ad esempio si è escluso </a:t>
            </a:r>
            <a:r>
              <a:rPr lang="it-IT" sz="2800" dirty="0" smtClean="0"/>
              <a:t>che l’espressione </a:t>
            </a:r>
            <a:r>
              <a:rPr lang="it-IT" sz="2800" dirty="0"/>
              <a:t>“brillo” possa essere usata come </a:t>
            </a:r>
            <a:r>
              <a:rPr lang="it-IT" sz="2800" dirty="0" smtClean="0"/>
              <a:t>marchio </a:t>
            </a:r>
            <a:r>
              <a:rPr lang="it-IT" sz="2800" dirty="0"/>
              <a:t>per prodotti lucidanti)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800" dirty="0" smtClean="0"/>
              <a:t>i </a:t>
            </a:r>
            <a:r>
              <a:rPr lang="it-IT" sz="2800" dirty="0"/>
              <a:t>segni divenuti di uso comune nel linguaggio corrente, come le parole “super”, “extra”, “lusso”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800" dirty="0"/>
              <a:t>Il requisito dell’originalità è però rispettato quando si utilizzano denominazioni o figure </a:t>
            </a:r>
            <a:r>
              <a:rPr lang="it-IT" sz="2800" dirty="0" smtClean="0"/>
              <a:t>generiche per contraddistinguere un prodotto non collegato a queste</a:t>
            </a:r>
            <a:endParaRPr lang="it-IT" sz="2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Volgarizzazione del marchio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868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it-IT" dirty="0"/>
              <a:t>In particolare, costituisce causa di decadenza</a:t>
            </a:r>
          </a:p>
          <a:p>
            <a:pPr algn="just"/>
            <a:r>
              <a:rPr lang="it-IT" dirty="0"/>
              <a:t> </a:t>
            </a:r>
            <a:r>
              <a:rPr lang="it-IT" b="1" i="1" dirty="0"/>
              <a:t>la volgarizzazione del marchio</a:t>
            </a:r>
            <a:r>
              <a:rPr lang="it-IT" dirty="0"/>
              <a:t>, ossia il fatto che lo stesso è nel frattempo divenuto denominazione generica. Tipico esempio è il marchio </a:t>
            </a:r>
            <a:r>
              <a:rPr lang="it-IT" dirty="0" smtClean="0"/>
              <a:t>cellophane </a:t>
            </a:r>
            <a:r>
              <a:rPr lang="it-IT" dirty="0"/>
              <a:t>che è passato ormai a designare genericamente un involucro di </a:t>
            </a:r>
            <a:r>
              <a:rPr lang="it-IT" dirty="0" smtClean="0"/>
              <a:t>plastica</a:t>
            </a:r>
            <a:endParaRPr lang="it-I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/>
              <a:t>Il marchio registrato</a:t>
            </a:r>
            <a:br>
              <a:rPr lang="it-IT" sz="4000"/>
            </a:br>
            <a:endParaRPr lang="it-IT" sz="400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Il titolare di un marchio ha diritto all’uso esclusivo del marchio prescelto.</a:t>
            </a:r>
          </a:p>
          <a:p>
            <a:r>
              <a:rPr lang="it-IT"/>
              <a:t>Il contenuto del diritto e la relativa tutela sono però sensibilmente diversi a seconda che il marchio sia stato o meno registrato presso l’Ufficio italiano Brevetti e Marchi.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Il sistema dei segni distintivi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Ciascun imprenditore utilizza di regola uno </a:t>
            </a:r>
          </a:p>
          <a:p>
            <a:pPr>
              <a:buFontTx/>
              <a:buNone/>
            </a:pPr>
            <a:r>
              <a:rPr lang="it-IT"/>
              <a:t>o più segni distintivi che consentono di </a:t>
            </a:r>
          </a:p>
          <a:p>
            <a:pPr>
              <a:buFontTx/>
              <a:buNone/>
            </a:pPr>
            <a:r>
              <a:rPr lang="it-IT"/>
              <a:t>individuarlo sul mercato e distinguerlo dagli </a:t>
            </a:r>
          </a:p>
          <a:p>
            <a:pPr>
              <a:buFontTx/>
              <a:buNone/>
            </a:pPr>
            <a:r>
              <a:rPr lang="it-IT"/>
              <a:t>altri imprenditori concorrenti.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registrazione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1268413"/>
            <a:ext cx="9467850" cy="59055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it-IT" sz="2400" dirty="0"/>
              <a:t>La </a:t>
            </a:r>
            <a:r>
              <a:rPr lang="it-IT" sz="2400" b="1" dirty="0"/>
              <a:t>registrazione attribuisce al titolare del marchio il diritto all’uso esclusivo dello stesso su tutto il territorio nazionale</a:t>
            </a:r>
            <a:r>
              <a:rPr lang="it-IT" sz="2400" dirty="0"/>
              <a:t>, quale che sia l’effettiva diffusione territoriale dei suoi prodotti.</a:t>
            </a:r>
          </a:p>
          <a:p>
            <a:pPr algn="just">
              <a:lnSpc>
                <a:spcPct val="90000"/>
              </a:lnSpc>
            </a:pPr>
            <a:r>
              <a:rPr lang="it-IT" sz="2400" dirty="0"/>
              <a:t>Un imprenditore che opera solo in Sicilia può perciò impedire che il suo marchio registrato venga utilizzato da altro imprenditore dello stesso settore che opera solo in Lombardia.</a:t>
            </a:r>
          </a:p>
          <a:p>
            <a:pPr algn="just">
              <a:lnSpc>
                <a:spcPct val="90000"/>
              </a:lnSpc>
            </a:pPr>
            <a:r>
              <a:rPr lang="it-IT" sz="2400" dirty="0"/>
              <a:t>Il diritto di esclusiva sul marchio registrato copre non solo i prodotti identici ma anche quelli affini qualora possa determinarsi un rischio di confusione per il pubblico.</a:t>
            </a:r>
          </a:p>
          <a:p>
            <a:pPr algn="just">
              <a:lnSpc>
                <a:spcPct val="90000"/>
              </a:lnSpc>
            </a:pPr>
            <a:r>
              <a:rPr lang="it-IT" sz="2400" dirty="0"/>
              <a:t>La </a:t>
            </a:r>
            <a:r>
              <a:rPr lang="it-IT" sz="2400" b="1" i="1" dirty="0"/>
              <a:t>tutela del marchio registrato non impedisce però, di regole che altro imprenditore registri o usi lo stesso marchio per prodotti del tutto diversi.</a:t>
            </a:r>
          </a:p>
          <a:p>
            <a:pPr algn="just">
              <a:lnSpc>
                <a:spcPct val="90000"/>
              </a:lnSpc>
            </a:pPr>
            <a:r>
              <a:rPr lang="it-IT" sz="2400" dirty="0"/>
              <a:t>La rigorosa applicazione di tale regola può tuttavia dar luogo a conseguenze particolarmente gravi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Effetti registrazione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/>
          <a:lstStyle/>
          <a:p>
            <a:pPr marL="1080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2400" dirty="0" smtClean="0"/>
              <a:t>La registrazione </a:t>
            </a:r>
            <a:r>
              <a:rPr lang="it-IT" sz="2400" dirty="0"/>
              <a:t>presso l’Ufficio italiano brevetti e marchi, istituito presso il Ministero delle attività </a:t>
            </a:r>
            <a:r>
              <a:rPr lang="it-IT" sz="2400" dirty="0" smtClean="0"/>
              <a:t>produttive attribuisce </a:t>
            </a:r>
            <a:r>
              <a:rPr lang="it-IT" sz="2400" dirty="0"/>
              <a:t>al titolare del marchio il diritto all’uso esclusivo su tutto il territorio </a:t>
            </a:r>
            <a:r>
              <a:rPr lang="it-IT" sz="2400" dirty="0" smtClean="0"/>
              <a:t>nazionale con la     </a:t>
            </a:r>
            <a:r>
              <a:rPr lang="it-IT" sz="2400" dirty="0"/>
              <a:t>possibilità di impedire a terzi di mettere in commercio o pubblicizzare prodotti contrassegnati con il marchio (art. 20, comma 2, </a:t>
            </a:r>
            <a:r>
              <a:rPr lang="it-IT" sz="2400" dirty="0" err="1"/>
              <a:t>c.p.i</a:t>
            </a:r>
            <a:r>
              <a:rPr lang="it-IT" sz="2400" dirty="0"/>
              <a:t>.). </a:t>
            </a:r>
            <a:endParaRPr lang="it-IT" sz="2400" dirty="0" smtClean="0"/>
          </a:p>
          <a:p>
            <a:pPr marL="1080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2400" dirty="0" smtClean="0"/>
              <a:t>Tale tutela si </a:t>
            </a:r>
            <a:r>
              <a:rPr lang="it-IT" sz="2400" dirty="0"/>
              <a:t>estende anche ai prodotti affini e, per i marchi celebri, anche a prodotti e servizi non affini.</a:t>
            </a:r>
          </a:p>
          <a:p>
            <a:pPr marL="1080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it-IT" sz="2400" dirty="0" smtClean="0"/>
              <a:t>Principio di unitarietà </a:t>
            </a:r>
            <a:r>
              <a:rPr lang="it-IT" sz="2400" dirty="0"/>
              <a:t>dei segni </a:t>
            </a:r>
            <a:r>
              <a:rPr lang="it-IT" sz="2400" dirty="0" smtClean="0"/>
              <a:t>distintivi: il </a:t>
            </a:r>
            <a:r>
              <a:rPr lang="it-IT" sz="2400" dirty="0"/>
              <a:t>titolare può impedire l’utilizzo di segni confondibili anche con riferimento agli altri segni distintivi (es. ditta)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36520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Il diritto di esclusiva sul marchio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0768"/>
            <a:ext cx="9144000" cy="5373687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1800" b="1" dirty="0"/>
              <a:t>Il diritto di esclusiva</a:t>
            </a:r>
            <a:r>
              <a:rPr lang="it-IT" sz="1800" dirty="0"/>
              <a:t> sul marchio registrato decorre dalla data di presentazione della relativa domanda all’Ufficio Brevetti.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1800" dirty="0"/>
              <a:t>Il titolare di un marchio registrato è perciò tutelato ancor prima che inizi ad utilizzarlo e quindi, ad esempio, anche nella fase di lancio pubblicitario di un nuovo prodotto.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it-IT" sz="1800" dirty="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1800" dirty="0"/>
              <a:t>La registrazione nazionale è poi presupposto per poter estendere la tutela del marchio in ambito internazionale, attraverso la registrazione presso l’Organizzazione Mondiale per la </a:t>
            </a:r>
            <a:r>
              <a:rPr lang="it-IT" sz="1800" dirty="0" smtClean="0"/>
              <a:t>Proprietà Industriale </a:t>
            </a:r>
            <a:r>
              <a:rPr lang="it-IT" sz="1800" dirty="0"/>
              <a:t>(OMPI) e presso l’Ufficio per l’Armonizzazione nel Mercato Interno (UAMI, per il marchio comunitario).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1800" b="1" dirty="0"/>
              <a:t>La registrazione dura 10 anni</a:t>
            </a:r>
            <a:r>
              <a:rPr lang="it-IT" sz="1800" dirty="0"/>
              <a:t> ma è </a:t>
            </a:r>
            <a:r>
              <a:rPr lang="it-IT" sz="1800" b="1" dirty="0"/>
              <a:t>rinnovabile</a:t>
            </a:r>
            <a:r>
              <a:rPr lang="it-IT" sz="1800" dirty="0"/>
              <a:t> per un numero illimitato di volte.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it-IT" sz="1800" dirty="0"/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1800" dirty="0"/>
              <a:t>La registrazione </a:t>
            </a:r>
            <a:r>
              <a:rPr lang="it-IT" sz="1800" b="1" dirty="0"/>
              <a:t>assicura perciò una tutela quasi perpetua</a:t>
            </a:r>
            <a:r>
              <a:rPr lang="it-IT" sz="1800" dirty="0"/>
              <a:t>, salvo che non sia dichiarata la nullità del marchio o non sopravvenga una causa di decadenza, quale il mancato utilizzo del marchio per </a:t>
            </a:r>
            <a:r>
              <a:rPr lang="it-IT" sz="1800" dirty="0" smtClean="0"/>
              <a:t>5 anni.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1800" dirty="0"/>
              <a:t>Casi di </a:t>
            </a:r>
            <a:r>
              <a:rPr lang="it-IT" sz="1800" b="1" dirty="0"/>
              <a:t>decadenza</a:t>
            </a:r>
            <a:r>
              <a:rPr lang="it-IT" sz="1800" dirty="0"/>
              <a:t> dal marchio: volgarizzazione (trasformazione in denominazione generica del prodotto); sopravvenuta ingannevolezza; mancato utilizzo entro cinque anni dalla registrazione o sospensione dell’utilizzo per uguale periodo (art. 26 </a:t>
            </a:r>
            <a:r>
              <a:rPr lang="it-IT" sz="1800" dirty="0" err="1"/>
              <a:t>c.p.i</a:t>
            </a:r>
            <a:r>
              <a:rPr lang="it-IT" sz="1800" dirty="0"/>
              <a:t>.); mancato pagamento dei diritti di rinnovo trascorsi sei mesi dalla scadenza (art. 227, comma 5, </a:t>
            </a:r>
            <a:r>
              <a:rPr lang="it-IT" sz="1800" dirty="0" err="1"/>
              <a:t>c.p.i</a:t>
            </a:r>
            <a:r>
              <a:rPr lang="it-IT" sz="1800" dirty="0"/>
              <a:t>.). Per il marchio collettivo, omissione di controlli da parte del titolare (art. 14, comma 2, </a:t>
            </a:r>
            <a:r>
              <a:rPr lang="it-IT" sz="1800" dirty="0" err="1"/>
              <a:t>lett</a:t>
            </a:r>
            <a:r>
              <a:rPr lang="it-IT" sz="1800" dirty="0"/>
              <a:t>. c, </a:t>
            </a:r>
            <a:r>
              <a:rPr lang="it-IT" sz="1800" dirty="0" err="1"/>
              <a:t>c.p.i</a:t>
            </a:r>
            <a:r>
              <a:rPr lang="it-IT" sz="1800" dirty="0"/>
              <a:t>.)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it-IT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/>
              <a:t>AZIONI A TUTELA DEL MARCHIO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it-IT" sz="2400" dirty="0"/>
              <a:t>Il marchio registrato è tutelato civilmente e penalmente.</a:t>
            </a:r>
          </a:p>
          <a:p>
            <a:pPr algn="just">
              <a:lnSpc>
                <a:spcPct val="90000"/>
              </a:lnSpc>
            </a:pPr>
            <a:r>
              <a:rPr lang="it-IT" sz="2400" dirty="0"/>
              <a:t>In particolare, il titolare del marchio il cui diritto di esclusiva sia stato leso da un </a:t>
            </a:r>
            <a:r>
              <a:rPr lang="it-IT" sz="2400" dirty="0" smtClean="0"/>
              <a:t>concorrente può </a:t>
            </a:r>
            <a:r>
              <a:rPr lang="it-IT" sz="2400" dirty="0"/>
              <a:t>promuovere contro questi </a:t>
            </a:r>
            <a:r>
              <a:rPr lang="it-IT" sz="2400" b="1" dirty="0"/>
              <a:t>l’azione di contraffazione</a:t>
            </a:r>
            <a:r>
              <a:rPr lang="it-IT" sz="2400" dirty="0"/>
              <a:t>, volta ad ottenere </a:t>
            </a:r>
            <a:r>
              <a:rPr lang="it-IT" sz="2400" b="1" dirty="0"/>
              <a:t>l’inibitoria</a:t>
            </a:r>
            <a:r>
              <a:rPr lang="it-IT" sz="2400" dirty="0"/>
              <a:t> alla continuazione degli atti lesivi del proprio diritto e la rimozione degli effetti degli stessi, attraverso la </a:t>
            </a:r>
            <a:r>
              <a:rPr lang="it-IT" sz="2400" b="1" dirty="0"/>
              <a:t>distruzione </a:t>
            </a:r>
            <a:r>
              <a:rPr lang="it-IT" sz="2400" dirty="0"/>
              <a:t>delle cose materiali (etichette, cartelloni) per mezzo delle quali è stata attuata la contraffazione.</a:t>
            </a:r>
          </a:p>
          <a:p>
            <a:pPr algn="just">
              <a:lnSpc>
                <a:spcPct val="90000"/>
              </a:lnSpc>
            </a:pPr>
            <a:r>
              <a:rPr lang="it-IT" sz="2400" dirty="0"/>
              <a:t>Resta fermo il diritto del titolare del marchio al risarcimento dei danni se sussiste dolo o colpa del contraffattore.</a:t>
            </a:r>
          </a:p>
          <a:p>
            <a:pPr>
              <a:lnSpc>
                <a:spcPct val="90000"/>
              </a:lnSpc>
            </a:pP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Il marchio non registrato</a:t>
            </a:r>
            <a:br>
              <a:rPr lang="it-IT"/>
            </a:br>
            <a:endParaRPr lang="it-IT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504" y="1556792"/>
            <a:ext cx="8686800" cy="5265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Char char="Ø"/>
            </a:pPr>
            <a:endParaRPr lang="it-IT" sz="2400" dirty="0" smtClean="0"/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dirty="0" smtClean="0"/>
              <a:t>L’ordinamento tutela anche chi usi </a:t>
            </a:r>
            <a:r>
              <a:rPr lang="it-IT" sz="2400" b="1" dirty="0" smtClean="0"/>
              <a:t>un marchio non registrato</a:t>
            </a:r>
            <a:r>
              <a:rPr lang="it-IT" sz="2400" dirty="0" smtClean="0"/>
              <a:t>, ma si tratta di una tutela sensibilmente minore.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dirty="0" smtClean="0"/>
              <a:t>Dispone infatti l’art. </a:t>
            </a:r>
            <a:r>
              <a:rPr lang="it-IT" sz="2400" b="1" dirty="0" smtClean="0"/>
              <a:t>2571 </a:t>
            </a:r>
            <a:r>
              <a:rPr lang="it-IT" sz="2400" dirty="0" smtClean="0"/>
              <a:t>che “</a:t>
            </a:r>
            <a:r>
              <a:rPr lang="it-IT" sz="2400" b="1" dirty="0" smtClean="0"/>
              <a:t>chi ha fatto uso</a:t>
            </a:r>
            <a:r>
              <a:rPr lang="it-IT" sz="2400" dirty="0" smtClean="0"/>
              <a:t> di un marchio non registrato ha la facoltà di continuare ad usarlo, nonostante la registrazione da altri ottenuta, nei limiti in cui anteriormente se ne è avvalso”.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dirty="0" smtClean="0"/>
              <a:t>La </a:t>
            </a:r>
            <a:r>
              <a:rPr lang="it-IT" sz="2400" dirty="0"/>
              <a:t>tutela del diritto di esclusiva sul marchio non registrato si fonda perciò sull’uso di fatto </a:t>
            </a:r>
            <a:r>
              <a:rPr lang="it-IT" sz="2400" dirty="0" smtClean="0"/>
              <a:t>dello stesso </a:t>
            </a:r>
            <a:r>
              <a:rPr lang="it-IT" sz="2400" dirty="0"/>
              <a:t>e sull’effettivo grado di notorietà raggiunto.</a:t>
            </a:r>
          </a:p>
          <a:p>
            <a:pPr algn="just">
              <a:buFont typeface="Wingdings" panose="05000000000000000000" pitchFamily="2" charset="2"/>
              <a:buChar char="Ø"/>
            </a:pPr>
            <a:r>
              <a:rPr lang="it-IT" sz="2400" dirty="0"/>
              <a:t>In particolare, il titolare di un marchio non registrato con notorietà locale non potrà impedire </a:t>
            </a:r>
            <a:r>
              <a:rPr lang="it-IT" sz="2400" dirty="0" smtClean="0"/>
              <a:t>che un terzo registri un marchio identico o simile al suo.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Il trasferimento del marchio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686800" cy="5257800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it-IT" sz="2000" dirty="0"/>
          </a:p>
          <a:p>
            <a:pPr algn="just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it-IT" sz="2000" dirty="0"/>
              <a:t>Trasferibile sia a titolo </a:t>
            </a:r>
            <a:r>
              <a:rPr lang="it-IT" sz="2000" b="1" dirty="0"/>
              <a:t>definitivo</a:t>
            </a:r>
            <a:r>
              <a:rPr lang="it-IT" sz="2000" dirty="0"/>
              <a:t> sia </a:t>
            </a:r>
            <a:r>
              <a:rPr lang="it-IT" sz="2000" b="1" dirty="0"/>
              <a:t>temporaneo</a:t>
            </a:r>
            <a:r>
              <a:rPr lang="it-IT" sz="2000" dirty="0"/>
              <a:t> (c.d. licenza di marchio).</a:t>
            </a:r>
          </a:p>
          <a:p>
            <a:pPr algn="just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it-IT" sz="2000" dirty="0"/>
              <a:t>Disciplina: artt. 2573 c.c. e 23 </a:t>
            </a:r>
            <a:r>
              <a:rPr lang="it-IT" sz="2000" dirty="0" err="1"/>
              <a:t>c.p.i</a:t>
            </a:r>
            <a:r>
              <a:rPr lang="it-IT" sz="2000" dirty="0"/>
              <a:t>.</a:t>
            </a:r>
          </a:p>
          <a:p>
            <a:pPr algn="just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it-IT" sz="2000" dirty="0"/>
              <a:t>Riconoscimento </a:t>
            </a:r>
            <a:r>
              <a:rPr lang="it-IT" sz="2000" dirty="0" smtClean="0"/>
              <a:t>della  legittimità della licenza </a:t>
            </a:r>
            <a:r>
              <a:rPr lang="it-IT" sz="2000" dirty="0"/>
              <a:t>di marchio non </a:t>
            </a:r>
            <a:r>
              <a:rPr lang="it-IT" sz="2000" dirty="0" smtClean="0"/>
              <a:t>esclusiva</a:t>
            </a:r>
          </a:p>
          <a:p>
            <a:pPr marL="0" indent="0" algn="just">
              <a:spcAft>
                <a:spcPts val="2400"/>
              </a:spcAft>
              <a:buNone/>
            </a:pPr>
            <a:endParaRPr lang="it-IT" sz="2000" dirty="0"/>
          </a:p>
          <a:p>
            <a:pPr marL="0" indent="0" algn="just">
              <a:spcAft>
                <a:spcPts val="2400"/>
              </a:spcAft>
              <a:buNone/>
            </a:pPr>
            <a:r>
              <a:rPr lang="it-IT" sz="2000" dirty="0" smtClean="0"/>
              <a:t>contemporaneo </a:t>
            </a:r>
            <a:r>
              <a:rPr lang="it-IT" sz="2000" dirty="0"/>
              <a:t>utilizzo del marchio da parte del titolare originario e di uno o più </a:t>
            </a:r>
            <a:r>
              <a:rPr lang="it-IT" sz="2000" dirty="0" smtClean="0"/>
              <a:t>licenziatari</a:t>
            </a:r>
            <a:r>
              <a:rPr lang="it-IT" sz="2000" dirty="0"/>
              <a:t>, nei limiti in cui ciò non determini un inganno per il pubblico (artt. 2573, comma 1, c.c.; 23, comma 4 e 23, comma 2, </a:t>
            </a:r>
            <a:r>
              <a:rPr lang="it-IT" sz="2000" dirty="0" err="1"/>
              <a:t>c.p.i</a:t>
            </a:r>
            <a:r>
              <a:rPr lang="it-IT" sz="2000" dirty="0"/>
              <a:t>.), nel qual caso sono previste azioni a tutela del titolare (art. 23, comma 3, </a:t>
            </a:r>
            <a:r>
              <a:rPr lang="it-IT" sz="2000" dirty="0" err="1"/>
              <a:t>c.p.i</a:t>
            </a:r>
            <a:r>
              <a:rPr lang="it-IT" sz="2000" dirty="0"/>
              <a:t>.) e sanzioni (art. 26, </a:t>
            </a:r>
            <a:r>
              <a:rPr lang="it-IT" sz="2000" dirty="0" err="1"/>
              <a:t>lett</a:t>
            </a:r>
            <a:r>
              <a:rPr lang="it-IT" sz="2000" dirty="0"/>
              <a:t>. b, </a:t>
            </a:r>
            <a:r>
              <a:rPr lang="it-IT" sz="2000" dirty="0" err="1"/>
              <a:t>c.p.i</a:t>
            </a:r>
            <a:r>
              <a:rPr lang="it-IT" sz="2000" dirty="0"/>
              <a:t>.).</a:t>
            </a:r>
            <a:endParaRPr lang="it-IT" sz="2000" dirty="0"/>
          </a:p>
        </p:txBody>
      </p:sp>
      <p:sp>
        <p:nvSpPr>
          <p:cNvPr id="2" name="Freccia in giù 1"/>
          <p:cNvSpPr/>
          <p:nvPr/>
        </p:nvSpPr>
        <p:spPr bwMode="auto">
          <a:xfrm>
            <a:off x="3563888" y="4005064"/>
            <a:ext cx="1124736" cy="739471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1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686800" cy="1143000"/>
          </a:xfrm>
        </p:spPr>
        <p:txBody>
          <a:bodyPr/>
          <a:lstStyle/>
          <a:p>
            <a:r>
              <a:rPr lang="it-IT" sz="4000" dirty="0" smtClean="0"/>
              <a:t>… segue la licenza di marchio</a:t>
            </a:r>
            <a:endParaRPr lang="it-IT" sz="4000" dirty="0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417638"/>
            <a:ext cx="8157344" cy="5107706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400" dirty="0"/>
              <a:t>È quindi consentito che, in base ad accordi contrattuali, vengano immessi sul mercato prodotti  </a:t>
            </a:r>
            <a:r>
              <a:rPr lang="it-IT" sz="2400" dirty="0" smtClean="0"/>
              <a:t>dello stesso genere, </a:t>
            </a:r>
            <a:r>
              <a:rPr lang="it-IT" sz="2400" dirty="0"/>
              <a:t>contraddistinti dallo stesso </a:t>
            </a:r>
            <a:r>
              <a:rPr lang="it-IT" sz="2400" dirty="0" smtClean="0"/>
              <a:t>marchio, </a:t>
            </a:r>
            <a:r>
              <a:rPr lang="it-IT" sz="2400" dirty="0"/>
              <a:t>ma con diversa fonte di provenienza.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400" dirty="0"/>
              <a:t>Il legislatore si preoccupa però di prevenire e reprimere i pericoli di inganno per il pubblico cui può dar luogo la libera circolazione del marchio e soprattutto la licenza non esclusiva, utilizzata in particolare per lo sfruttamento economico dei marchi celebri attraverso i contratti di </a:t>
            </a:r>
            <a:r>
              <a:rPr lang="it-IT" sz="2400" b="1" dirty="0"/>
              <a:t>franchising e di merchandising.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400" dirty="0"/>
              <a:t>È al riguardo fissato il principio cardine che dal trasferimento o dalla licenza del marchio non deve derivare inganno </a:t>
            </a:r>
            <a:r>
              <a:rPr lang="it-IT" sz="2400" dirty="0" smtClean="0"/>
              <a:t>sui </a:t>
            </a:r>
            <a:r>
              <a:rPr lang="it-IT" sz="2400" dirty="0"/>
              <a:t>caratteri dei prodotti o servizi che sono essenziali nell’apprezzamento del pubblico.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it-IT" sz="2400" dirty="0"/>
              <a:t>La violazione di tali regole espone alla sanzione della decadenza, eventualmente parziale, del marchio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L’insegna - disciplina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48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aramond" panose="02020404030301010803" pitchFamily="18" charset="0"/>
              </a:rPr>
              <a:t>Art. 2568 c.c. (</a:t>
            </a:r>
            <a:r>
              <a:rPr lang="it-IT" b="1" dirty="0">
                <a:latin typeface="Garamond" panose="02020404030301010803" pitchFamily="18" charset="0"/>
              </a:rPr>
              <a:t>principio di novità</a:t>
            </a:r>
            <a:r>
              <a:rPr lang="it-IT" dirty="0">
                <a:latin typeface="Garamond" panose="02020404030301010803" pitchFamily="18" charset="0"/>
              </a:rPr>
              <a:t>).</a:t>
            </a:r>
          </a:p>
          <a:p>
            <a:pPr algn="just">
              <a:spcAft>
                <a:spcPts val="4200"/>
              </a:spcAft>
              <a:buFont typeface="Wingdings" panose="05000000000000000000" pitchFamily="2" charset="2"/>
              <a:buChar char="Ø"/>
            </a:pPr>
            <a:r>
              <a:rPr lang="it-IT" dirty="0">
                <a:latin typeface="Garamond" panose="02020404030301010803" pitchFamily="18" charset="0"/>
              </a:rPr>
              <a:t>Art. 22 </a:t>
            </a:r>
            <a:r>
              <a:rPr lang="it-IT" dirty="0" err="1">
                <a:latin typeface="Garamond" panose="02020404030301010803" pitchFamily="18" charset="0"/>
              </a:rPr>
              <a:t>c.p.i</a:t>
            </a:r>
            <a:r>
              <a:rPr lang="it-IT" dirty="0">
                <a:latin typeface="Garamond" panose="02020404030301010803" pitchFamily="18" charset="0"/>
              </a:rPr>
              <a:t> (principio di </a:t>
            </a:r>
            <a:r>
              <a:rPr lang="it-IT" b="1" dirty="0">
                <a:latin typeface="Garamond" panose="02020404030301010803" pitchFamily="18" charset="0"/>
              </a:rPr>
              <a:t>unitarietà</a:t>
            </a:r>
            <a:r>
              <a:rPr lang="it-IT" dirty="0">
                <a:latin typeface="Garamond" panose="02020404030301010803" pitchFamily="18" charset="0"/>
              </a:rPr>
              <a:t> dei segni distintivi).</a:t>
            </a:r>
          </a:p>
          <a:p>
            <a:pPr algn="just">
              <a:spcAft>
                <a:spcPts val="2400"/>
              </a:spcAft>
              <a:buFont typeface="Wingdings" panose="05000000000000000000" pitchFamily="2" charset="2"/>
              <a:buChar char="Ø"/>
            </a:pPr>
            <a:r>
              <a:rPr lang="it-IT" b="1" dirty="0">
                <a:latin typeface="Garamond" panose="02020404030301010803" pitchFamily="18" charset="0"/>
              </a:rPr>
              <a:t>Estensione</a:t>
            </a:r>
            <a:r>
              <a:rPr lang="it-IT" dirty="0">
                <a:latin typeface="Garamond" panose="02020404030301010803" pitchFamily="18" charset="0"/>
              </a:rPr>
              <a:t> all’insegna dei </a:t>
            </a:r>
            <a:r>
              <a:rPr lang="it-IT" b="1" dirty="0" err="1">
                <a:latin typeface="Garamond" panose="02020404030301010803" pitchFamily="18" charset="0"/>
              </a:rPr>
              <a:t>princípi</a:t>
            </a:r>
            <a:r>
              <a:rPr lang="it-IT" b="1" dirty="0">
                <a:latin typeface="Garamond" panose="02020404030301010803" pitchFamily="18" charset="0"/>
              </a:rPr>
              <a:t> base </a:t>
            </a:r>
            <a:r>
              <a:rPr lang="it-IT" dirty="0">
                <a:latin typeface="Garamond" panose="02020404030301010803" pitchFamily="18" charset="0"/>
              </a:rPr>
              <a:t>desumibili dalla disciplina degli altri segni distintivi, anche con riguardo al momento circolatorio.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697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2400" b="1" dirty="0" smtClean="0"/>
              <a:t>Indicazioni geografiche e denominazioni di origine</a:t>
            </a:r>
            <a:endParaRPr lang="it-IT" sz="2400" b="1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11560" y="1124744"/>
            <a:ext cx="8301608" cy="5184576"/>
          </a:xfrm>
        </p:spPr>
        <p:txBody>
          <a:bodyPr/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800" dirty="0" smtClean="0"/>
              <a:t>Loro protezione se adottate per designare un prodotto che ne è originario o le cui qualità derivano essenzialmente da tali ambiti geografici (art. 29 </a:t>
            </a:r>
            <a:r>
              <a:rPr lang="it-IT" sz="2800" dirty="0" err="1" smtClean="0"/>
              <a:t>cpi</a:t>
            </a:r>
            <a:r>
              <a:rPr lang="it-IT" sz="2800" dirty="0" smtClean="0"/>
              <a:t>)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it-IT" sz="2800" dirty="0" smtClean="0"/>
              <a:t>Divieto di loro utilizzo se ingannevoli per il pubblico circa la provenienza o le qualità del prodotto o per indebito sfruttamento della denominazione (art. 30 </a:t>
            </a:r>
            <a:r>
              <a:rPr lang="it-IT" sz="2800" dirty="0" err="1" smtClean="0"/>
              <a:t>cpi</a:t>
            </a:r>
            <a:r>
              <a:rPr lang="it-IT" sz="28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9762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/>
          <a:lstStyle/>
          <a:p>
            <a:endParaRPr lang="it-IT" sz="4000" b="1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it-IT" sz="2800" b="1" dirty="0"/>
              <a:t>La ditta, l’insegna ed il marchio </a:t>
            </a:r>
            <a:r>
              <a:rPr lang="it-IT" sz="2800" dirty="0"/>
              <a:t>sono i tre principali segni distintivi dell’imprenditore.</a:t>
            </a:r>
          </a:p>
          <a:p>
            <a:pPr>
              <a:lnSpc>
                <a:spcPct val="90000"/>
              </a:lnSpc>
            </a:pPr>
            <a:r>
              <a:rPr lang="it-IT" sz="2800" dirty="0" smtClean="0"/>
              <a:t>La </a:t>
            </a:r>
            <a:r>
              <a:rPr lang="it-IT" sz="2800" b="1" dirty="0"/>
              <a:t>ditta</a:t>
            </a:r>
            <a:r>
              <a:rPr lang="it-IT" sz="2800" dirty="0"/>
              <a:t> contraddistingue la persona dell’imprenditore nell’esercizio dell’attività di impresa (cosiddetto </a:t>
            </a:r>
            <a:r>
              <a:rPr lang="it-IT" sz="2800" i="1" dirty="0"/>
              <a:t>nome commerciale- ragione sociale –denominazione sociale</a:t>
            </a:r>
            <a:r>
              <a:rPr lang="it-IT" sz="2800" dirty="0"/>
              <a:t>).</a:t>
            </a:r>
          </a:p>
          <a:p>
            <a:pPr>
              <a:lnSpc>
                <a:spcPct val="90000"/>
              </a:lnSpc>
            </a:pPr>
            <a:r>
              <a:rPr lang="it-IT" sz="2800" dirty="0" smtClean="0"/>
              <a:t> </a:t>
            </a:r>
            <a:r>
              <a:rPr lang="it-IT" sz="2800" dirty="0"/>
              <a:t>L’</a:t>
            </a:r>
            <a:r>
              <a:rPr lang="it-IT" sz="2800" b="1" dirty="0"/>
              <a:t>insegna</a:t>
            </a:r>
            <a:r>
              <a:rPr lang="it-IT" sz="2800" dirty="0"/>
              <a:t> individua i locali in cui l’attività di impresa è esercitata.</a:t>
            </a:r>
          </a:p>
          <a:p>
            <a:pPr>
              <a:lnSpc>
                <a:spcPct val="90000"/>
              </a:lnSpc>
            </a:pPr>
            <a:r>
              <a:rPr lang="it-IT" sz="2800" dirty="0" smtClean="0"/>
              <a:t>Il </a:t>
            </a:r>
            <a:r>
              <a:rPr lang="it-IT" sz="2800" b="1" dirty="0" smtClean="0"/>
              <a:t>marchio</a:t>
            </a:r>
            <a:r>
              <a:rPr lang="it-IT" sz="2800" dirty="0" smtClean="0"/>
              <a:t> </a:t>
            </a:r>
            <a:r>
              <a:rPr lang="it-IT" sz="2800" dirty="0"/>
              <a:t>individua e distingue i beni </a:t>
            </a:r>
            <a:r>
              <a:rPr lang="it-IT" sz="2800" dirty="0"/>
              <a:t>prodotti o </a:t>
            </a:r>
            <a:r>
              <a:rPr lang="it-IT" sz="2800" dirty="0"/>
              <a:t>i </a:t>
            </a:r>
            <a:r>
              <a:rPr lang="it-IT" sz="2800" dirty="0" smtClean="0"/>
              <a:t>servizi erogati.</a:t>
            </a:r>
          </a:p>
          <a:p>
            <a:pPr>
              <a:lnSpc>
                <a:spcPct val="90000"/>
              </a:lnSpc>
            </a:pPr>
            <a:r>
              <a:rPr lang="it-IT" sz="2800" dirty="0" smtClean="0"/>
              <a:t>Il </a:t>
            </a:r>
            <a:r>
              <a:rPr lang="it-IT" sz="2800" b="1" dirty="0" smtClean="0"/>
              <a:t>nome </a:t>
            </a:r>
            <a:r>
              <a:rPr lang="it-IT" sz="2800" b="1" dirty="0"/>
              <a:t>di </a:t>
            </a:r>
            <a:r>
              <a:rPr lang="it-IT" sz="2800" b="1" dirty="0" smtClean="0"/>
              <a:t>dominio</a:t>
            </a:r>
            <a:r>
              <a:rPr lang="it-IT" sz="2800" dirty="0" smtClean="0"/>
              <a:t> </a:t>
            </a:r>
            <a:r>
              <a:rPr lang="it-IT" sz="2800" dirty="0"/>
              <a:t>individua un sito </a:t>
            </a:r>
            <a:r>
              <a:rPr lang="it-IT" sz="2800" i="1" dirty="0"/>
              <a:t>internet</a:t>
            </a:r>
            <a:r>
              <a:rPr lang="it-IT" sz="2800" dirty="0"/>
              <a:t> usato nell’attività economica.</a:t>
            </a:r>
          </a:p>
          <a:p>
            <a:pPr>
              <a:lnSpc>
                <a:spcPct val="90000"/>
              </a:lnSpc>
            </a:pPr>
            <a:endParaRPr lang="it-IT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it-IT"/>
              <a:t>Nel nostro ordinamento ditta, insegna e marchio sono disciplinati separatamente, con disposizioni parzialmente diverse </a:t>
            </a:r>
          </a:p>
          <a:p>
            <a:r>
              <a:rPr lang="it-IT"/>
              <a:t>Dalle tre discipline è tuttavia possibile desumere taluni principi comuni applicabili per analogia agli altri simboli, quali lo slogan pubblicitario o i </a:t>
            </a:r>
            <a:r>
              <a:rPr lang="it-IT" i="1"/>
              <a:t>domain names </a:t>
            </a:r>
            <a:r>
              <a:rPr lang="it-IT"/>
              <a:t>(il nome del sito internet).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it-IT" sz="4000"/>
              <a:t>Tali principi possono essere così fissati:</a:t>
            </a:r>
            <a:br>
              <a:rPr lang="it-IT" sz="4000"/>
            </a:br>
            <a:endParaRPr lang="it-IT" sz="400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528" y="1268760"/>
            <a:ext cx="8363272" cy="5472608"/>
          </a:xfrm>
        </p:spPr>
        <p:txBody>
          <a:bodyPr/>
          <a:lstStyle/>
          <a:p>
            <a:pPr marL="0" indent="0" algn="just">
              <a:buNone/>
            </a:pPr>
            <a:r>
              <a:rPr lang="it-IT" sz="2400" dirty="0"/>
              <a:t>1</a:t>
            </a:r>
            <a:r>
              <a:rPr lang="it-IT" sz="2400" dirty="0" smtClean="0"/>
              <a:t>.</a:t>
            </a:r>
            <a:r>
              <a:rPr lang="it-IT" sz="2400" dirty="0"/>
              <a:t> Sono dei «</a:t>
            </a:r>
            <a:r>
              <a:rPr lang="it-IT" sz="2400" b="1" dirty="0"/>
              <a:t>collettori di clientela</a:t>
            </a:r>
            <a:r>
              <a:rPr lang="it-IT" sz="2400" dirty="0"/>
              <a:t>»: favoriscono la formazione e il mantenimento della clientela, consentendo di distinguere tra i vari operatori economici e di effettuare scelte consapevoli.</a:t>
            </a:r>
          </a:p>
          <a:p>
            <a:pPr marL="0" indent="0" algn="just">
              <a:buNone/>
            </a:pPr>
            <a:r>
              <a:rPr lang="it-IT" sz="2400" dirty="0" smtClean="0"/>
              <a:t>2. </a:t>
            </a:r>
            <a:r>
              <a:rPr lang="it-IT" sz="2400" dirty="0"/>
              <a:t>l’imprenditore gode di ampia libertà nella formazione dei propri segni distintivi. È tenuto però a rispettare determinate regole, volte ad evitare inganno e confusione sul mercato:</a:t>
            </a:r>
          </a:p>
          <a:p>
            <a:pPr marL="0" indent="0" algn="just">
              <a:buNone/>
            </a:pPr>
            <a:r>
              <a:rPr lang="it-IT" sz="2400" b="1" i="1" dirty="0" smtClean="0"/>
              <a:t>	verità</a:t>
            </a:r>
            <a:r>
              <a:rPr lang="it-IT" sz="2400" b="1" i="1" dirty="0"/>
              <a:t>, novità e capacità distintiva</a:t>
            </a:r>
            <a:r>
              <a:rPr lang="it-IT" sz="2400" dirty="0"/>
              <a:t>.</a:t>
            </a:r>
          </a:p>
          <a:p>
            <a:pPr marL="0" indent="0" algn="just">
              <a:buNone/>
            </a:pPr>
            <a:r>
              <a:rPr lang="it-IT" sz="2400" dirty="0"/>
              <a:t>3</a:t>
            </a:r>
            <a:r>
              <a:rPr lang="it-IT" sz="2400" dirty="0" smtClean="0"/>
              <a:t>. </a:t>
            </a:r>
            <a:r>
              <a:rPr lang="it-IT" sz="2400" dirty="0"/>
              <a:t>l’imprenditore ha diritto all’ </a:t>
            </a:r>
            <a:r>
              <a:rPr lang="it-IT" sz="2400" b="1" dirty="0"/>
              <a:t>uso esclusivo</a:t>
            </a:r>
            <a:r>
              <a:rPr lang="it-IT" sz="2400" dirty="0"/>
              <a:t> dei propri segni distintivi</a:t>
            </a:r>
          </a:p>
          <a:p>
            <a:pPr marL="0" indent="0" algn="just">
              <a:buNone/>
            </a:pPr>
            <a:r>
              <a:rPr lang="it-IT" sz="2400" dirty="0"/>
              <a:t>4</a:t>
            </a:r>
            <a:r>
              <a:rPr lang="it-IT" sz="2400" dirty="0" smtClean="0"/>
              <a:t>. </a:t>
            </a:r>
            <a:r>
              <a:rPr lang="it-IT" sz="2400" dirty="0"/>
              <a:t>l’imprenditore </a:t>
            </a:r>
            <a:r>
              <a:rPr lang="it-IT" sz="2400" b="1" dirty="0"/>
              <a:t>può trasferire</a:t>
            </a:r>
            <a:r>
              <a:rPr lang="it-IT" sz="2400" dirty="0"/>
              <a:t> ad altri i propri segni </a:t>
            </a:r>
            <a:r>
              <a:rPr lang="it-IT" sz="2400" dirty="0" smtClean="0"/>
              <a:t>distintivi nel limite della ingannevolezza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La ditta</a:t>
            </a:r>
            <a:endParaRPr lang="it-IT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it-IT" b="1" dirty="0"/>
              <a:t>La ditta è il nome commerciale dell’imprenditore </a:t>
            </a:r>
            <a:r>
              <a:rPr lang="it-IT" dirty="0"/>
              <a:t>ed è segno distintivo necessario, nel senso che in mancanza di diversa scelta essa coincide con il nome civile dell’imprenditore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b="1"/>
              <a:t>principio di verità della ditta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80000"/>
              </a:lnSpc>
            </a:pPr>
            <a:r>
              <a:rPr lang="it-IT" sz="2400" b="1" dirty="0"/>
              <a:t>Il principio di verità della ditta </a:t>
            </a:r>
            <a:r>
              <a:rPr lang="it-IT" sz="2400" dirty="0"/>
              <a:t>ha contenuto diverso a seconda che si tratti di ditta originaria o di ditta derivata.</a:t>
            </a:r>
          </a:p>
          <a:p>
            <a:pPr algn="just">
              <a:lnSpc>
                <a:spcPct val="80000"/>
              </a:lnSpc>
            </a:pPr>
            <a:r>
              <a:rPr lang="it-IT" sz="2400" dirty="0"/>
              <a:t>• La ditta </a:t>
            </a:r>
            <a:r>
              <a:rPr lang="it-IT" sz="2400" b="1" dirty="0"/>
              <a:t>originaria </a:t>
            </a:r>
            <a:r>
              <a:rPr lang="it-IT" sz="2400" dirty="0"/>
              <a:t>è quella formata dall’imprenditore che la utilizza: essa deve contenere almeno il cognome o la sigla dell’imprenditore.</a:t>
            </a:r>
          </a:p>
          <a:p>
            <a:pPr algn="just">
              <a:lnSpc>
                <a:spcPct val="80000"/>
              </a:lnSpc>
            </a:pPr>
            <a:r>
              <a:rPr lang="it-IT" sz="2400" dirty="0"/>
              <a:t>Ciò è sufficiente perché sia soddisfatto il requisito della verità (ad esempio Salumeria G. E.)</a:t>
            </a:r>
          </a:p>
          <a:p>
            <a:pPr algn="just">
              <a:lnSpc>
                <a:spcPct val="80000"/>
              </a:lnSpc>
            </a:pPr>
            <a:r>
              <a:rPr lang="it-IT" sz="2400" dirty="0"/>
              <a:t>• La ditta </a:t>
            </a:r>
            <a:r>
              <a:rPr lang="it-IT" sz="2400" b="1" dirty="0"/>
              <a:t>derivata</a:t>
            </a:r>
            <a:r>
              <a:rPr lang="it-IT" sz="2400" dirty="0"/>
              <a:t> è quella formata da un dato imprenditore e successivamente trasferita ad altro imprenditore insieme all’azienda. In questo caso nessuna disposizione impone a chi utilizzi una ditta derivata di integrarla col proprio cognome o con la propria sigla.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it-IT" sz="4000" b="1"/>
              <a:t>principio della novità</a:t>
            </a:r>
            <a:r>
              <a:rPr lang="it-IT" sz="4000"/>
              <a:t>.</a:t>
            </a:r>
            <a:br>
              <a:rPr lang="it-IT" sz="4000"/>
            </a:br>
            <a:endParaRPr lang="it-IT" sz="400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4744"/>
            <a:ext cx="8229600" cy="5001419"/>
          </a:xfrm>
        </p:spPr>
        <p:txBody>
          <a:bodyPr/>
          <a:lstStyle/>
          <a:p>
            <a:pPr algn="just">
              <a:lnSpc>
                <a:spcPct val="80000"/>
              </a:lnSpc>
            </a:pPr>
            <a:r>
              <a:rPr lang="it-IT" sz="2400" dirty="0"/>
              <a:t>La ditta non deve essere uguale o simile a quella usata da altro imprenditore e tale da creare confusione per l’oggetto dell’impresa o per il luogo in cui questa è esercitata.</a:t>
            </a:r>
          </a:p>
          <a:p>
            <a:pPr algn="just">
              <a:lnSpc>
                <a:spcPct val="80000"/>
              </a:lnSpc>
            </a:pPr>
            <a:r>
              <a:rPr lang="it-IT" sz="2400" dirty="0"/>
              <a:t>Chi ha adottato </a:t>
            </a:r>
            <a:r>
              <a:rPr lang="it-IT" sz="2400" b="1" dirty="0"/>
              <a:t>per primo</a:t>
            </a:r>
            <a:r>
              <a:rPr lang="it-IT" sz="2400" dirty="0"/>
              <a:t> una data ditta ha perciò diritto all’</a:t>
            </a:r>
            <a:r>
              <a:rPr lang="it-IT" sz="2400" b="1" dirty="0"/>
              <a:t>uso esclusivo</a:t>
            </a:r>
            <a:r>
              <a:rPr lang="it-IT" sz="2400" dirty="0"/>
              <a:t> della stessa.</a:t>
            </a:r>
          </a:p>
          <a:p>
            <a:pPr algn="just">
              <a:lnSpc>
                <a:spcPct val="80000"/>
              </a:lnSpc>
            </a:pPr>
            <a:r>
              <a:rPr lang="it-IT" sz="2400" dirty="0"/>
              <a:t>Chi successivamente adotti </a:t>
            </a:r>
            <a:r>
              <a:rPr lang="it-IT" sz="2400" dirty="0" smtClean="0"/>
              <a:t>una ditta </a:t>
            </a:r>
            <a:r>
              <a:rPr lang="it-IT" sz="2400" dirty="0"/>
              <a:t>uguale o simile può essere perciò costretto ad integrarla o modificarla, anche se la ditta usata per seconda corrisponda al nome civile dell’imprenditore (</a:t>
            </a:r>
            <a:r>
              <a:rPr lang="it-IT" sz="2400" i="1" dirty="0"/>
              <a:t>ditta patronimica</a:t>
            </a:r>
            <a:r>
              <a:rPr lang="it-IT" sz="2400" dirty="0"/>
              <a:t>).</a:t>
            </a:r>
          </a:p>
          <a:p>
            <a:pPr algn="just">
              <a:lnSpc>
                <a:spcPct val="80000"/>
              </a:lnSpc>
            </a:pPr>
            <a:r>
              <a:rPr lang="it-IT" sz="2400" dirty="0"/>
              <a:t>Per le imprese commerciali trova tuttavia applicazione il criterio della priorità dell’iscrizione nel Registro delle </a:t>
            </a:r>
            <a:r>
              <a:rPr lang="it-IT" sz="2400" dirty="0" smtClean="0"/>
              <a:t>Imprese</a:t>
            </a:r>
          </a:p>
          <a:p>
            <a:pPr algn="just">
              <a:lnSpc>
                <a:spcPct val="80000"/>
              </a:lnSpc>
            </a:pPr>
            <a:r>
              <a:rPr lang="it-IT" sz="2400" b="1" dirty="0"/>
              <a:t>Uso esclusivo </a:t>
            </a:r>
            <a:r>
              <a:rPr lang="it-IT" sz="2400" dirty="0"/>
              <a:t>come diritto </a:t>
            </a:r>
            <a:r>
              <a:rPr lang="it-IT" sz="2400" dirty="0" smtClean="0"/>
              <a:t>relativo: obbligo </a:t>
            </a:r>
            <a:r>
              <a:rPr lang="it-IT" sz="2400" dirty="0"/>
              <a:t>di differenziazione </a:t>
            </a:r>
            <a:r>
              <a:rPr lang="it-IT" sz="2400" b="1" dirty="0"/>
              <a:t>solo</a:t>
            </a:r>
            <a:r>
              <a:rPr lang="it-IT" sz="2400" dirty="0"/>
              <a:t> se i due imprenditori sono in </a:t>
            </a:r>
            <a:r>
              <a:rPr lang="it-IT" sz="2400" b="1" dirty="0"/>
              <a:t>rapporto concorrenziale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Trasferimento della ditta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772816"/>
            <a:ext cx="8220456" cy="5050928"/>
          </a:xfrm>
        </p:spPr>
        <p:txBody>
          <a:bodyPr/>
          <a:lstStyle/>
          <a:p>
            <a:pPr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sz="2400" dirty="0"/>
              <a:t>La ditta è trasferibile insieme all’azienda </a:t>
            </a:r>
            <a:r>
              <a:rPr lang="it-IT" sz="2400" dirty="0" smtClean="0"/>
              <a:t>o a un suo ramo (art</a:t>
            </a:r>
            <a:r>
              <a:rPr lang="it-IT" sz="2400" dirty="0"/>
              <a:t>. 2565, comma 1, c.c.).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sz="2400" b="1" dirty="0" smtClean="0"/>
              <a:t>Il consenso </a:t>
            </a:r>
            <a:r>
              <a:rPr lang="it-IT" sz="2400" dirty="0"/>
              <a:t>espresso </a:t>
            </a:r>
            <a:r>
              <a:rPr lang="it-IT" sz="2400" dirty="0" smtClean="0"/>
              <a:t>dell’</a:t>
            </a:r>
            <a:r>
              <a:rPr lang="it-IT" sz="2400" b="1" dirty="0" smtClean="0"/>
              <a:t>alienante</a:t>
            </a:r>
            <a:r>
              <a:rPr lang="it-IT" sz="2400" dirty="0" smtClean="0"/>
              <a:t>: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sz="2400" b="1" dirty="0" smtClean="0"/>
              <a:t>È necessario</a:t>
            </a:r>
            <a:r>
              <a:rPr lang="it-IT" sz="2400" dirty="0" smtClean="0"/>
              <a:t> </a:t>
            </a:r>
            <a:r>
              <a:rPr lang="it-IT" sz="2400" dirty="0"/>
              <a:t>se il trasferimento avviene per </a:t>
            </a:r>
            <a:r>
              <a:rPr lang="it-IT" sz="2400" b="1" dirty="0"/>
              <a:t>atto tra </a:t>
            </a:r>
            <a:r>
              <a:rPr lang="it-IT" sz="2400" b="1" dirty="0" smtClean="0"/>
              <a:t>vivi</a:t>
            </a:r>
            <a:r>
              <a:rPr lang="it-IT" sz="2400" dirty="0" smtClean="0"/>
              <a:t>.</a:t>
            </a:r>
          </a:p>
          <a:p>
            <a:pPr algn="just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it-IT" sz="2400" b="1" dirty="0" smtClean="0"/>
              <a:t>Non è </a:t>
            </a:r>
            <a:r>
              <a:rPr lang="it-IT" sz="2400" b="1" dirty="0"/>
              <a:t>necessario</a:t>
            </a:r>
            <a:r>
              <a:rPr lang="it-IT" sz="2400" dirty="0"/>
              <a:t> se l’azienda è acquistata per </a:t>
            </a:r>
            <a:r>
              <a:rPr lang="it-IT" sz="2400" b="1" dirty="0"/>
              <a:t>successione a causa di morte</a:t>
            </a:r>
            <a:r>
              <a:rPr lang="it-IT" sz="2400" dirty="0"/>
              <a:t>: trasferimento automatico, salvo diversa disposizione testamentaria (art. 2565, comma 3, c.c.).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29774962"/>
      </p:ext>
    </p:extLst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it-IT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2549</Words>
  <Application>Microsoft Office PowerPoint</Application>
  <PresentationFormat>Presentazione su schermo (4:3)</PresentationFormat>
  <Paragraphs>132</Paragraphs>
  <Slides>28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28</vt:i4>
      </vt:variant>
    </vt:vector>
  </HeadingPairs>
  <TitlesOfParts>
    <vt:vector size="32" baseType="lpstr">
      <vt:lpstr>Arial</vt:lpstr>
      <vt:lpstr>Garamond</vt:lpstr>
      <vt:lpstr>Wingdings</vt:lpstr>
      <vt:lpstr>Struttura predefinita</vt:lpstr>
      <vt:lpstr>Presentazione standard di PowerPoint</vt:lpstr>
      <vt:lpstr>Il sistema dei segni distintivi</vt:lpstr>
      <vt:lpstr>Presentazione standard di PowerPoint</vt:lpstr>
      <vt:lpstr>Presentazione standard di PowerPoint</vt:lpstr>
      <vt:lpstr>Tali principi possono essere così fissati: </vt:lpstr>
      <vt:lpstr>La ditta</vt:lpstr>
      <vt:lpstr>principio di verità della ditta</vt:lpstr>
      <vt:lpstr>principio della novità. </vt:lpstr>
      <vt:lpstr>Trasferimento della ditta</vt:lpstr>
      <vt:lpstr>Il marchio è il segno distintivo dei prodotti o dei servizi dell’impresa. </vt:lpstr>
      <vt:lpstr>… segue il marchio</vt:lpstr>
      <vt:lpstr>I tipi di marchio </vt:lpstr>
      <vt:lpstr>… segue i tipi di marchio</vt:lpstr>
      <vt:lpstr>Il marchio collettivo</vt:lpstr>
      <vt:lpstr>I requisiti di validità del marchio </vt:lpstr>
      <vt:lpstr>… segue i requisiti di validità</vt:lpstr>
      <vt:lpstr>Non possono essere perciò utilizzati come marchi: </vt:lpstr>
      <vt:lpstr>Volgarizzazione del marchio</vt:lpstr>
      <vt:lpstr>Il marchio registrato </vt:lpstr>
      <vt:lpstr>registrazione</vt:lpstr>
      <vt:lpstr>Effetti registrazione</vt:lpstr>
      <vt:lpstr>Il diritto di esclusiva sul marchio</vt:lpstr>
      <vt:lpstr>AZIONI A TUTELA DEL MARCHIO</vt:lpstr>
      <vt:lpstr>Il marchio non registrato </vt:lpstr>
      <vt:lpstr>Il trasferimento del marchio</vt:lpstr>
      <vt:lpstr>… segue la licenza di marchio</vt:lpstr>
      <vt:lpstr>L’insegna - disciplina</vt:lpstr>
      <vt:lpstr>Indicazioni geografiche e denominazioni di origine</vt:lpstr>
    </vt:vector>
  </TitlesOfParts>
  <Company>Gianni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Azienda</dc:title>
  <dc:creator>*</dc:creator>
  <cp:lastModifiedBy>Dionigi Scano</cp:lastModifiedBy>
  <cp:revision>29</cp:revision>
  <dcterms:created xsi:type="dcterms:W3CDTF">2015-02-05T10:32:24Z</dcterms:created>
  <dcterms:modified xsi:type="dcterms:W3CDTF">2022-10-11T08:40:39Z</dcterms:modified>
</cp:coreProperties>
</file>