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340" r:id="rId2"/>
    <p:sldId id="318" r:id="rId3"/>
    <p:sldId id="311" r:id="rId4"/>
    <p:sldId id="295" r:id="rId5"/>
    <p:sldId id="312" r:id="rId6"/>
    <p:sldId id="342" r:id="rId7"/>
    <p:sldId id="339" r:id="rId8"/>
    <p:sldId id="346" r:id="rId9"/>
    <p:sldId id="344" r:id="rId10"/>
    <p:sldId id="345" r:id="rId11"/>
    <p:sldId id="319" r:id="rId12"/>
    <p:sldId id="296" r:id="rId13"/>
    <p:sldId id="310" r:id="rId14"/>
    <p:sldId id="334" r:id="rId15"/>
  </p:sldIdLst>
  <p:sldSz cx="9144000" cy="6858000" type="screen4x3"/>
  <p:notesSz cx="6797675" cy="9926638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BBE3C8"/>
    <a:srgbClr val="AE3F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743" autoAdjust="0"/>
    <p:restoredTop sz="86368" autoAdjust="0"/>
  </p:normalViewPr>
  <p:slideViewPr>
    <p:cSldViewPr>
      <p:cViewPr varScale="1">
        <p:scale>
          <a:sx n="89" d="100"/>
          <a:sy n="89" d="100"/>
        </p:scale>
        <p:origin x="725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23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04" y="-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983258E-3DFA-46E0-B66F-ECC8194F1FC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21755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03C8ED6-E030-4353-B69B-546DEAD24B1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828571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1AFA3C2-9CC1-494B-9601-D48F9EF0A42C}" type="slidenum">
              <a:rPr lang="it-IT" altLang="it-IT"/>
              <a:pPr/>
              <a:t>2</a:t>
            </a:fld>
            <a:endParaRPr lang="it-IT" altLang="it-IT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b="1" smtClean="0"/>
          </a:p>
        </p:txBody>
      </p:sp>
    </p:spTree>
    <p:extLst>
      <p:ext uri="{BB962C8B-B14F-4D97-AF65-F5344CB8AC3E}">
        <p14:creationId xmlns:p14="http://schemas.microsoft.com/office/powerpoint/2010/main" val="2928520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2626ABD-6AB1-4BD4-88F9-3AC4C35E7348}" type="slidenum">
              <a:rPr lang="it-IT" altLang="it-IT"/>
              <a:pPr/>
              <a:t>13</a:t>
            </a:fld>
            <a:endParaRPr lang="it-IT" altLang="it-IT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523464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4BF07E-6B30-4FF9-826A-68A9190F57CA}" type="slidenum">
              <a:rPr lang="it-IT" altLang="it-IT"/>
              <a:pPr/>
              <a:t>14</a:t>
            </a:fld>
            <a:endParaRPr lang="it-IT" altLang="it-IT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151163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9FBB7B-7740-4964-B7C2-F05B3D631747}" type="slidenum">
              <a:rPr lang="it-IT" altLang="it-IT"/>
              <a:pPr/>
              <a:t>3</a:t>
            </a:fld>
            <a:endParaRPr lang="it-IT" altLang="it-IT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b="1" smtClean="0"/>
          </a:p>
        </p:txBody>
      </p:sp>
    </p:spTree>
    <p:extLst>
      <p:ext uri="{BB962C8B-B14F-4D97-AF65-F5344CB8AC3E}">
        <p14:creationId xmlns:p14="http://schemas.microsoft.com/office/powerpoint/2010/main" val="2464472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78542A-1096-4AB0-B2F6-7030946B223C}" type="slidenum">
              <a:rPr lang="it-IT" altLang="it-IT"/>
              <a:pPr/>
              <a:t>4</a:t>
            </a:fld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b="1" smtClean="0"/>
          </a:p>
        </p:txBody>
      </p:sp>
    </p:spTree>
    <p:extLst>
      <p:ext uri="{BB962C8B-B14F-4D97-AF65-F5344CB8AC3E}">
        <p14:creationId xmlns:p14="http://schemas.microsoft.com/office/powerpoint/2010/main" val="1170443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ACCBFBD-4E6C-4E15-981F-D8AE131165BF}" type="slidenum">
              <a:rPr lang="it-IT" altLang="it-IT"/>
              <a:pPr/>
              <a:t>5</a:t>
            </a:fld>
            <a:endParaRPr lang="it-IT" altLang="it-IT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b="1" smtClean="0"/>
          </a:p>
        </p:txBody>
      </p:sp>
    </p:spTree>
    <p:extLst>
      <p:ext uri="{BB962C8B-B14F-4D97-AF65-F5344CB8AC3E}">
        <p14:creationId xmlns:p14="http://schemas.microsoft.com/office/powerpoint/2010/main" val="2429012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292B3E-0068-4B6D-9972-F951A9E33FE2}" type="slidenum">
              <a:rPr lang="it-IT" altLang="it-IT"/>
              <a:pPr/>
              <a:t>6</a:t>
            </a:fld>
            <a:endParaRPr lang="it-IT" altLang="it-IT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b="1" smtClean="0"/>
          </a:p>
        </p:txBody>
      </p:sp>
    </p:spTree>
    <p:extLst>
      <p:ext uri="{BB962C8B-B14F-4D97-AF65-F5344CB8AC3E}">
        <p14:creationId xmlns:p14="http://schemas.microsoft.com/office/powerpoint/2010/main" val="3859264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EE168F-E6A9-4EE8-9FC0-D054785FD47D}" type="slidenum">
              <a:rPr lang="it-IT" altLang="it-IT"/>
              <a:pPr/>
              <a:t>7</a:t>
            </a:fld>
            <a:endParaRPr lang="it-IT" altLang="it-IT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b="1" smtClean="0"/>
          </a:p>
        </p:txBody>
      </p:sp>
    </p:spTree>
    <p:extLst>
      <p:ext uri="{BB962C8B-B14F-4D97-AF65-F5344CB8AC3E}">
        <p14:creationId xmlns:p14="http://schemas.microsoft.com/office/powerpoint/2010/main" val="12547274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0B38275-D2D7-417D-8CE0-14B237A5AABF}" type="slidenum">
              <a:rPr lang="it-IT" altLang="it-IT"/>
              <a:pPr/>
              <a:t>9</a:t>
            </a:fld>
            <a:endParaRPr lang="it-IT" altLang="it-IT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altLang="it-IT" b="1" smtClean="0"/>
          </a:p>
        </p:txBody>
      </p:sp>
    </p:spTree>
    <p:extLst>
      <p:ext uri="{BB962C8B-B14F-4D97-AF65-F5344CB8AC3E}">
        <p14:creationId xmlns:p14="http://schemas.microsoft.com/office/powerpoint/2010/main" val="2176191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E98C5D2-2FF3-41C6-A689-DEC9413C04AD}" type="slidenum">
              <a:rPr lang="it-IT" altLang="it-IT"/>
              <a:pPr/>
              <a:t>11</a:t>
            </a:fld>
            <a:endParaRPr lang="it-IT" altLang="it-IT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it-IT" altLang="it-IT" smtClean="0">
                <a:latin typeface="Garamond" pitchFamily="18" charset="0"/>
              </a:rPr>
              <a:t>Esempio: thermos che consente di mantenere costante la temperatura di un liquido contenuto al suo interno per un tempo superiore al 30%…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it-IT" altLang="it-IT" smtClean="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it-IT" altLang="it-IT" smtClean="0">
                <a:latin typeface="Garamond" pitchFamily="18" charset="0"/>
              </a:rPr>
              <a:t>Nota: l’UIBM può convertire il brevetto d’invenzione in modello d’utilità</a:t>
            </a:r>
          </a:p>
          <a:p>
            <a:pPr eaLnBrk="1" hangingPunct="1"/>
            <a:endParaRPr lang="it-IT" altLang="it-IT" b="1" smtClean="0"/>
          </a:p>
        </p:txBody>
      </p:sp>
    </p:spTree>
    <p:extLst>
      <p:ext uri="{BB962C8B-B14F-4D97-AF65-F5344CB8AC3E}">
        <p14:creationId xmlns:p14="http://schemas.microsoft.com/office/powerpoint/2010/main" val="2637120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504F6B-A0F9-430E-9B7D-73EF8D4B5561}" type="slidenum">
              <a:rPr lang="it-IT" altLang="it-IT"/>
              <a:pPr/>
              <a:t>12</a:t>
            </a:fld>
            <a:endParaRPr lang="it-IT" altLang="it-IT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it-IT" dirty="0" smtClean="0">
                <a:latin typeface="Garamond" pitchFamily="18" charset="0"/>
              </a:rPr>
              <a:t>E’ consentito il deposito multiplo con il quale si può richiedere, con una sola domanda, un brevetto per più modelli ornamentali , purché gli oggetti brevettati appartengano alla stessa classe merceologica.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it-IT" dirty="0" smtClean="0">
                <a:latin typeface="Garamond" pitchFamily="18" charset="0"/>
              </a:rPr>
              <a:t>Esempi: teiera di forma cilindrica, multicolore, con diversa impugnatura...</a:t>
            </a:r>
            <a:endParaRPr lang="it-IT" b="1" dirty="0" smtClean="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it-IT" dirty="0" smtClean="0">
              <a:latin typeface="Garamond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defRPr/>
            </a:pPr>
            <a:endParaRPr lang="it-IT" sz="1050" b="1" dirty="0" smtClean="0">
              <a:latin typeface="Garamond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it-IT" sz="1400" b="1" dirty="0" smtClean="0">
                <a:latin typeface="Garamond" pitchFamily="18" charset="0"/>
              </a:rPr>
              <a:t>	</a:t>
            </a:r>
            <a:endParaRPr lang="it-IT" sz="1100" dirty="0" smtClean="0">
              <a:latin typeface="Garamond" pitchFamily="18" charset="0"/>
            </a:endParaRPr>
          </a:p>
          <a:p>
            <a:pPr eaLnBrk="1" hangingPunct="1">
              <a:defRPr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260751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E3BBDD-952F-4C68-98F0-72B8A34395A7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B4E87A-3CE3-41EE-98EF-6F63ECD44FDA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E99CB9-D535-4534-B00B-1D45D6F3F77F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9D1EEA-C0CE-4ACD-96D7-70C0E4D950DA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F104E9-6920-4BE3-B840-D29CAFE07F70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6C8627-0957-4B90-ACC9-ED4F4D658835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268236-3604-47BD-A131-FA1D755B6D5C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1A1C67-DCE3-44BB-9CFC-244E3D3B9238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69D601-0698-4891-B386-B6ADF237EF3D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A6CE12-1F51-4175-957F-12C8FFC8C478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8A3C44-2C7A-41CF-B444-D28B41BF1A5E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5854671-FB14-4B64-A32E-15B03E86F80D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b="1" smtClean="0">
                <a:latin typeface="Garamond" pitchFamily="18" charset="0"/>
              </a:rPr>
              <a:t>La Proprietà Industriale</a:t>
            </a:r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4099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</a:pPr>
            <a:r>
              <a:rPr lang="it-IT" sz="2800" smtClean="0">
                <a:latin typeface="Garamond" pitchFamily="18" charset="0"/>
              </a:rPr>
              <a:t>Il brevetto è l’incentivo affinché le imprese sostengano aleatori ed onerosi investimenti per ricerca e sviluppo, garantendo all’inventore lo sfruttamento industriale dell’invenzione in via esclusiva (diritto di privativa).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dirty="0" smtClean="0"/>
              <a:t>I segreti commerciali (know-how)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 algn="just"/>
            <a:r>
              <a:rPr lang="it-IT" sz="2400" dirty="0" smtClean="0"/>
              <a:t>L’imprenditore può decidere di non brevettare con l’obiettivo di tenere segreta l’invenzione oltre i 20 anni</a:t>
            </a:r>
          </a:p>
          <a:p>
            <a:pPr algn="just"/>
            <a:r>
              <a:rPr lang="it-IT" sz="2400" dirty="0" smtClean="0"/>
              <a:t>Tale segreto è tutelato dalle norme sulla concorrenza sleale ed inoltre dalle previsioni dell’art.99 </a:t>
            </a:r>
            <a:r>
              <a:rPr lang="it-IT" sz="2400" dirty="0" err="1" smtClean="0"/>
              <a:t>c.p.i</a:t>
            </a:r>
            <a:r>
              <a:rPr lang="it-IT" sz="2400" dirty="0" smtClean="0"/>
              <a:t>.</a:t>
            </a:r>
          </a:p>
          <a:p>
            <a:pPr algn="just"/>
            <a:r>
              <a:rPr lang="it-IT" sz="2400" dirty="0" smtClean="0"/>
              <a:t>L’art. 99 </a:t>
            </a:r>
            <a:r>
              <a:rPr lang="it-IT" sz="2400" dirty="0" err="1" smtClean="0"/>
              <a:t>c.p.i</a:t>
            </a:r>
            <a:r>
              <a:rPr lang="it-IT" sz="2400" dirty="0" smtClean="0"/>
              <a:t>. vieta ai terzi acquisizione, divulgazione e utilizzo di informazioni aziendali altrui a condizione che: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it-IT" sz="2400" dirty="0"/>
              <a:t>s</a:t>
            </a:r>
            <a:r>
              <a:rPr lang="it-IT" sz="2400" dirty="0" smtClean="0"/>
              <a:t>iano segrete (non accessibili al pubblico)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it-IT" sz="2400" dirty="0"/>
              <a:t>a</a:t>
            </a:r>
            <a:r>
              <a:rPr lang="it-IT" sz="2400" dirty="0" smtClean="0"/>
              <a:t>bbiano valore economico in quanto segrete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it-IT" sz="2400" dirty="0"/>
              <a:t>s</a:t>
            </a:r>
            <a:r>
              <a:rPr lang="it-IT" sz="2400" dirty="0" smtClean="0"/>
              <a:t>iano sottoposte ad adeguate misure per tenerle segrete</a:t>
            </a:r>
          </a:p>
          <a:p>
            <a:pPr marL="0" indent="0" algn="just">
              <a:buNone/>
            </a:pPr>
            <a:r>
              <a:rPr lang="it-IT" sz="2400" dirty="0" smtClean="0"/>
              <a:t>Il caso </a:t>
            </a:r>
            <a:r>
              <a:rPr lang="it-IT" sz="2400" i="1" dirty="0" smtClean="0"/>
              <a:t>coca cola </a:t>
            </a:r>
            <a:r>
              <a:rPr lang="it-IT" sz="2400" dirty="0" smtClean="0"/>
              <a:t>………………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it-IT" sz="2400" dirty="0" smtClean="0"/>
          </a:p>
        </p:txBody>
      </p:sp>
    </p:spTree>
    <p:extLst>
      <p:ext uri="{BB962C8B-B14F-4D97-AF65-F5344CB8AC3E}">
        <p14:creationId xmlns:p14="http://schemas.microsoft.com/office/powerpoint/2010/main" val="23308832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olo 1"/>
          <p:cNvSpPr>
            <a:spLocks noGrp="1"/>
          </p:cNvSpPr>
          <p:nvPr>
            <p:ph type="title"/>
          </p:nvPr>
        </p:nvSpPr>
        <p:spPr>
          <a:xfrm>
            <a:off x="1531938" y="331788"/>
            <a:ext cx="6057900" cy="1143000"/>
          </a:xfrm>
        </p:spPr>
        <p:txBody>
          <a:bodyPr/>
          <a:lstStyle/>
          <a:p>
            <a:r>
              <a:rPr lang="it-IT" altLang="it-IT" sz="3600" b="1" smtClean="0">
                <a:latin typeface="Garamond" pitchFamily="18" charset="0"/>
              </a:rPr>
              <a:t>Modello di utilità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446088" y="1484313"/>
            <a:ext cx="8229600" cy="4525962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  <a:defRPr/>
            </a:pPr>
            <a:endParaRPr lang="it-IT" sz="1600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it-IT" sz="2800" dirty="0" smtClean="0">
                <a:latin typeface="Garamond" pitchFamily="18" charset="0"/>
              </a:rPr>
              <a:t>Suscettibili di protezione: </a:t>
            </a:r>
            <a:r>
              <a:rPr lang="it-IT" sz="2800" dirty="0" smtClean="0">
                <a:latin typeface="Garamond" pitchFamily="18" charset="0"/>
              </a:rPr>
              <a:t>si tratta di perfezionamenti </a:t>
            </a:r>
            <a:r>
              <a:rPr lang="it-IT" sz="2800" dirty="0" smtClean="0">
                <a:latin typeface="Garamond" pitchFamily="18" charset="0"/>
              </a:rPr>
              <a:t>di oggetti, macchine, loro parti, strumenti o utensili, atti a conferire particolare efficacia o comodità di applicazione o di impiego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it-IT" sz="2800" dirty="0" smtClean="0">
                <a:latin typeface="Garamond" pitchFamily="18" charset="0"/>
              </a:rPr>
              <a:t>Durata: 10 anni (dalla data di deposito)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it-IT" sz="2800" dirty="0" smtClean="0">
                <a:latin typeface="Garamond" pitchFamily="18" charset="0"/>
              </a:rPr>
              <a:t>Principali requisiti di brevettabilità: come per invenzioni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it-IT" sz="2000" dirty="0" smtClean="0">
              <a:latin typeface="Garamond" pitchFamily="18" charset="0"/>
            </a:endParaRPr>
          </a:p>
          <a:p>
            <a:pPr marL="609600" indent="-609600" algn="ctr" eaLnBrk="1" hangingPunct="1">
              <a:buFontTx/>
              <a:buNone/>
              <a:defRPr/>
            </a:pPr>
            <a:r>
              <a:rPr lang="it-IT" sz="2800" dirty="0" smtClean="0">
                <a:latin typeface="Garamond" pitchFamily="18" charset="0"/>
              </a:rPr>
              <a:t>	</a:t>
            </a:r>
            <a:endParaRPr lang="it-IT" sz="2800" b="1" dirty="0" smtClean="0">
              <a:latin typeface="Garamond" pitchFamily="18" charset="0"/>
            </a:endParaRPr>
          </a:p>
          <a:p>
            <a:pPr marL="609600" indent="-609600" eaLnBrk="1" hangingPunct="1">
              <a:defRPr/>
            </a:pPr>
            <a:endParaRPr lang="it-IT" sz="2800" b="1" dirty="0" smtClean="0">
              <a:solidFill>
                <a:srgbClr val="3333FF"/>
              </a:solidFill>
              <a:latin typeface="Garamond" pitchFamily="18" charset="0"/>
            </a:endParaRPr>
          </a:p>
          <a:p>
            <a:pPr marL="609600" indent="-609600" eaLnBrk="1" hangingPunct="1">
              <a:defRPr/>
            </a:pPr>
            <a:endParaRPr lang="it-IT" sz="2000" b="1" dirty="0" smtClean="0">
              <a:solidFill>
                <a:srgbClr val="3333FF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it-IT" sz="2000" dirty="0" smtClean="0"/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2770188" y="331788"/>
            <a:ext cx="5905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it-IT" altLang="it-IT" sz="2400">
              <a:solidFill>
                <a:srgbClr val="AE3F2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olo 1"/>
          <p:cNvSpPr>
            <a:spLocks noGrp="1"/>
          </p:cNvSpPr>
          <p:nvPr>
            <p:ph type="title"/>
          </p:nvPr>
        </p:nvSpPr>
        <p:spPr>
          <a:xfrm>
            <a:off x="1403350" y="188913"/>
            <a:ext cx="6069013" cy="1143000"/>
          </a:xfrm>
        </p:spPr>
        <p:txBody>
          <a:bodyPr/>
          <a:lstStyle/>
          <a:p>
            <a:r>
              <a:rPr lang="it-IT" altLang="it-IT" sz="3600" b="1" smtClean="0">
                <a:latin typeface="Garamond" pitchFamily="18" charset="0"/>
              </a:rPr>
              <a:t>Design </a:t>
            </a:r>
            <a:br>
              <a:rPr lang="it-IT" altLang="it-IT" sz="3600" b="1" smtClean="0">
                <a:latin typeface="Garamond" pitchFamily="18" charset="0"/>
              </a:rPr>
            </a:br>
            <a:r>
              <a:rPr lang="it-IT" altLang="it-IT" sz="3600" b="1" smtClean="0">
                <a:latin typeface="Garamond" pitchFamily="18" charset="0"/>
              </a:rPr>
              <a:t>(disegni e modelli industriali)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it-IT" altLang="it-IT" sz="2600" dirty="0" smtClean="0">
                <a:latin typeface="Garamond" pitchFamily="18" charset="0"/>
              </a:rPr>
              <a:t>Suscettibile di protezione: la forma estetica di un prodotto industriale, è un trovato che conferisce ai prodotti industriali un </a:t>
            </a:r>
            <a:r>
              <a:rPr lang="it-IT" altLang="it-IT" sz="2600" u="sng" dirty="0" smtClean="0">
                <a:latin typeface="Garamond" pitchFamily="18" charset="0"/>
              </a:rPr>
              <a:t>carattere distintivo</a:t>
            </a:r>
            <a:r>
              <a:rPr lang="it-IT" altLang="it-IT" sz="2600" dirty="0" smtClean="0">
                <a:latin typeface="Garamond" pitchFamily="18" charset="0"/>
              </a:rPr>
              <a:t> grazie ad una particolare forma o combinazione di linee, colori ed altri elementi. </a:t>
            </a:r>
          </a:p>
          <a:p>
            <a:pPr algn="just" eaLnBrk="1" hangingPunct="1">
              <a:lnSpc>
                <a:spcPct val="90000"/>
              </a:lnSpc>
            </a:pPr>
            <a:r>
              <a:rPr lang="it-IT" altLang="it-IT" sz="2600" dirty="0" smtClean="0">
                <a:latin typeface="Garamond" pitchFamily="18" charset="0"/>
              </a:rPr>
              <a:t>Requisiti </a:t>
            </a:r>
            <a:r>
              <a:rPr lang="it-IT" altLang="it-IT" sz="2600" dirty="0" smtClean="0">
                <a:latin typeface="Garamond" pitchFamily="18" charset="0"/>
              </a:rPr>
              <a:t>di brevettabilità: </a:t>
            </a:r>
            <a:r>
              <a:rPr lang="it-IT" altLang="it-IT" sz="2600" dirty="0" smtClean="0">
                <a:latin typeface="Garamond" pitchFamily="18" charset="0"/>
              </a:rPr>
              <a:t>i) </a:t>
            </a:r>
            <a:r>
              <a:rPr lang="it-IT" altLang="it-IT" sz="2600" dirty="0" smtClean="0">
                <a:latin typeface="Garamond" pitchFamily="18" charset="0"/>
              </a:rPr>
              <a:t>novità della forma nel settore merceologico di </a:t>
            </a:r>
            <a:r>
              <a:rPr lang="it-IT" altLang="it-IT" sz="2600" dirty="0" smtClean="0">
                <a:latin typeface="Garamond" pitchFamily="18" charset="0"/>
              </a:rPr>
              <a:t>appartenenza, ii) carattere </a:t>
            </a:r>
            <a:r>
              <a:rPr lang="it-IT" altLang="it-IT" sz="2600" dirty="0" smtClean="0">
                <a:latin typeface="Garamond" pitchFamily="18" charset="0"/>
              </a:rPr>
              <a:t>individualizzante </a:t>
            </a:r>
            <a:r>
              <a:rPr lang="it-IT" altLang="it-IT" sz="2600" dirty="0" smtClean="0">
                <a:latin typeface="Garamond" pitchFamily="18" charset="0"/>
              </a:rPr>
              <a:t>e iii) liceità</a:t>
            </a:r>
          </a:p>
          <a:p>
            <a:pPr algn="just" eaLnBrk="1" hangingPunct="1">
              <a:lnSpc>
                <a:spcPct val="90000"/>
              </a:lnSpc>
            </a:pPr>
            <a:r>
              <a:rPr lang="it-IT" altLang="it-IT" sz="2600" dirty="0" smtClean="0">
                <a:latin typeface="Garamond" pitchFamily="18" charset="0"/>
              </a:rPr>
              <a:t>Durata</a:t>
            </a:r>
            <a:r>
              <a:rPr lang="it-IT" altLang="it-IT" sz="2600" dirty="0" smtClean="0">
                <a:latin typeface="Garamond" pitchFamily="18" charset="0"/>
              </a:rPr>
              <a:t>: 5 anni prorogabili fino a 25 anni (dalla data di deposito)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it-IT" altLang="it-IT" sz="2800" dirty="0" smtClean="0">
              <a:latin typeface="Garamond" pitchFamily="18" charset="0"/>
            </a:endParaRP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2770188" y="331788"/>
            <a:ext cx="5905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it-IT" altLang="it-IT" sz="2400">
              <a:solidFill>
                <a:srgbClr val="AE3F2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olo 1"/>
          <p:cNvSpPr>
            <a:spLocks noGrp="1"/>
          </p:cNvSpPr>
          <p:nvPr>
            <p:ph type="title"/>
          </p:nvPr>
        </p:nvSpPr>
        <p:spPr>
          <a:xfrm>
            <a:off x="1331913" y="188913"/>
            <a:ext cx="6202362" cy="1143000"/>
          </a:xfrm>
        </p:spPr>
        <p:txBody>
          <a:bodyPr/>
          <a:lstStyle/>
          <a:p>
            <a:r>
              <a:rPr lang="it-IT" altLang="it-IT" sz="3600" b="1" dirty="0" smtClean="0">
                <a:latin typeface="Garamond" pitchFamily="18" charset="0"/>
              </a:rPr>
              <a:t>Le fonti della disciplina del brevetto</a:t>
            </a:r>
            <a:endParaRPr lang="it-IT" altLang="it-IT" sz="3600" b="1" dirty="0" smtClean="0">
              <a:latin typeface="Garamond" pitchFamily="18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204864"/>
            <a:ext cx="8291264" cy="3921299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it-IT" sz="1600" b="1" dirty="0" smtClean="0"/>
          </a:p>
          <a:p>
            <a:pPr algn="just" eaLnBrk="1" hangingPunct="1">
              <a:defRPr/>
            </a:pPr>
            <a:r>
              <a:rPr lang="it-IT" dirty="0" smtClean="0">
                <a:latin typeface="Garamond" pitchFamily="18" charset="0"/>
              </a:rPr>
              <a:t>Norme nazionali: </a:t>
            </a:r>
            <a:r>
              <a:rPr lang="it-IT" dirty="0" err="1" smtClean="0">
                <a:latin typeface="Garamond" pitchFamily="18" charset="0"/>
              </a:rPr>
              <a:t>c.p.i</a:t>
            </a:r>
            <a:r>
              <a:rPr lang="it-IT" dirty="0" smtClean="0">
                <a:latin typeface="Garamond" pitchFamily="18" charset="0"/>
              </a:rPr>
              <a:t>. e cod. civ.</a:t>
            </a:r>
          </a:p>
          <a:p>
            <a:pPr algn="just" eaLnBrk="1" hangingPunct="1">
              <a:defRPr/>
            </a:pPr>
            <a:r>
              <a:rPr lang="it-IT" dirty="0" smtClean="0">
                <a:latin typeface="Garamond" pitchFamily="18" charset="0"/>
              </a:rPr>
              <a:t>Trattati e convenzioni internazionali: </a:t>
            </a:r>
            <a:r>
              <a:rPr lang="it-IT" dirty="0" err="1" smtClean="0">
                <a:latin typeface="Garamond" pitchFamily="18" charset="0"/>
              </a:rPr>
              <a:t>TRIPs</a:t>
            </a:r>
            <a:r>
              <a:rPr lang="it-IT" dirty="0" smtClean="0">
                <a:latin typeface="Garamond" pitchFamily="18" charset="0"/>
              </a:rPr>
              <a:t> – CBE (</a:t>
            </a:r>
            <a:r>
              <a:rPr lang="it-IT" dirty="0" err="1" smtClean="0">
                <a:latin typeface="Garamond" pitchFamily="18" charset="0"/>
              </a:rPr>
              <a:t>conv</a:t>
            </a:r>
            <a:r>
              <a:rPr lang="it-IT" dirty="0" smtClean="0">
                <a:latin typeface="Garamond" pitchFamily="18" charset="0"/>
              </a:rPr>
              <a:t>. </a:t>
            </a:r>
            <a:r>
              <a:rPr lang="it-IT" dirty="0">
                <a:latin typeface="Garamond" pitchFamily="18" charset="0"/>
              </a:rPr>
              <a:t>b</a:t>
            </a:r>
            <a:r>
              <a:rPr lang="it-IT" dirty="0" smtClean="0">
                <a:latin typeface="Garamond" pitchFamily="18" charset="0"/>
              </a:rPr>
              <a:t>revetto europeo)</a:t>
            </a:r>
          </a:p>
          <a:p>
            <a:pPr algn="just" eaLnBrk="1" hangingPunct="1">
              <a:defRPr/>
            </a:pPr>
            <a:r>
              <a:rPr lang="it-IT" dirty="0" smtClean="0">
                <a:latin typeface="Garamond" pitchFamily="18" charset="0"/>
              </a:rPr>
              <a:t>Unione Europea: brevetto unitario europeo (reg. UE 1257/2012)</a:t>
            </a:r>
            <a:endParaRPr lang="it-IT" dirty="0" smtClean="0"/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2878138" y="331788"/>
            <a:ext cx="5905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it-IT" altLang="it-IT" sz="2400">
              <a:solidFill>
                <a:srgbClr val="AE3F2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213"/>
            <a:ext cx="7704137" cy="4249737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it-IT" sz="2800" dirty="0" smtClean="0">
                <a:latin typeface="Garamond" pitchFamily="18" charset="0"/>
              </a:rPr>
              <a:t>Il </a:t>
            </a:r>
            <a:r>
              <a:rPr lang="it-IT" sz="2800" dirty="0">
                <a:latin typeface="Garamond" pitchFamily="18" charset="0"/>
              </a:rPr>
              <a:t>brevetto europeo è un brevetto per invenzione la cui validità viene estesa agli Stati contraenti designati </a:t>
            </a:r>
            <a:endParaRPr lang="it-IT" sz="2800" dirty="0" smtClean="0">
              <a:latin typeface="Garamond" pitchFamily="18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it-IT" sz="2800" dirty="0" smtClean="0">
                <a:latin typeface="Garamond" pitchFamily="18" charset="0"/>
              </a:rPr>
              <a:t>Conferisce al titolare, negli stati contraenti o designati, gli stessi diritti che deriverebbero da un brevetto nazionale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it-IT" sz="2800" dirty="0" smtClean="0">
                <a:latin typeface="Garamond" pitchFamily="18" charset="0"/>
              </a:rPr>
              <a:t>I </a:t>
            </a:r>
            <a:r>
              <a:rPr lang="it-IT" sz="2800" dirty="0">
                <a:latin typeface="Garamond" pitchFamily="18" charset="0"/>
              </a:rPr>
              <a:t>termini, l’ambito di protezione e la disciplina sono identici in tutti gli Stati </a:t>
            </a:r>
            <a:r>
              <a:rPr lang="it-IT" sz="2800" dirty="0" smtClean="0">
                <a:latin typeface="Garamond" pitchFamily="18" charset="0"/>
              </a:rPr>
              <a:t>contraenti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it-IT" sz="2800" dirty="0" smtClean="0">
                <a:latin typeface="Garamond" pitchFamily="18" charset="0"/>
              </a:rPr>
              <a:t>Unificazione della giurisdizione per tutti i paesi UE (TUB)</a:t>
            </a:r>
            <a:endParaRPr lang="it-IT" sz="2800" dirty="0">
              <a:latin typeface="Garamond" pitchFamily="18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it-IT" sz="2000" dirty="0" smtClean="0"/>
          </a:p>
        </p:txBody>
      </p:sp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1691680" y="476671"/>
            <a:ext cx="7452320" cy="461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it-IT" altLang="it-IT" sz="2400">
              <a:solidFill>
                <a:srgbClr val="AE3F27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547664" y="620688"/>
            <a:ext cx="7128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it-IT" sz="3200" b="1" dirty="0" smtClean="0">
                <a:solidFill>
                  <a:schemeClr val="tx2"/>
                </a:solidFill>
                <a:latin typeface="Garamond" pitchFamily="18" charset="0"/>
                <a:ea typeface="+mj-ea"/>
                <a:cs typeface="+mj-cs"/>
              </a:rPr>
              <a:t>Il brevetto unitario europeo</a:t>
            </a:r>
            <a:endParaRPr lang="it-IT" sz="3200" b="1" dirty="0">
              <a:solidFill>
                <a:schemeClr val="tx2"/>
              </a:solidFill>
              <a:latin typeface="Garamond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olo 2"/>
          <p:cNvSpPr>
            <a:spLocks noGrp="1"/>
          </p:cNvSpPr>
          <p:nvPr>
            <p:ph type="title"/>
          </p:nvPr>
        </p:nvSpPr>
        <p:spPr>
          <a:xfrm>
            <a:off x="1187450" y="247650"/>
            <a:ext cx="6130925" cy="1143000"/>
          </a:xfrm>
        </p:spPr>
        <p:txBody>
          <a:bodyPr/>
          <a:lstStyle/>
          <a:p>
            <a:r>
              <a:rPr lang="it-IT" altLang="it-IT" sz="3600" b="1" smtClean="0">
                <a:latin typeface="Garamond" pitchFamily="18" charset="0"/>
              </a:rPr>
              <a:t>Definizione di brevetto</a:t>
            </a:r>
            <a:r>
              <a:rPr lang="it-IT" altLang="it-IT" smtClean="0"/>
              <a:t/>
            </a:r>
            <a:br>
              <a:rPr lang="it-IT" altLang="it-IT" smtClean="0"/>
            </a:br>
            <a:endParaRPr lang="it-IT" altLang="it-IT" smtClean="0"/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it-IT" sz="2800" dirty="0" smtClean="0">
                <a:latin typeface="Garamond" pitchFamily="18" charset="0"/>
              </a:rPr>
              <a:t>E’ un titolo giuridico che conferisce al titolare il diritto esclusivo di realizzare e commercializzare la propria invenzione, in un territorio e per un periodo determinato, al duplice fine di: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sz="2800" dirty="0" smtClean="0">
                <a:latin typeface="Garamond" pitchFamily="18" charset="0"/>
              </a:rPr>
              <a:t>-impedire ad altri di produrre, vendere o utilizzare tale invenzione senza autorizzazione 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it-IT" sz="2800" dirty="0" smtClean="0">
                <a:latin typeface="Garamond" pitchFamily="18" charset="0"/>
              </a:rPr>
              <a:t>-consentirne l’uso libero allo scadere del diritto</a:t>
            </a:r>
          </a:p>
          <a:p>
            <a:pPr marL="0" indent="0" eaLnBrk="1" hangingPunct="1">
              <a:defRPr/>
            </a:pPr>
            <a:endParaRPr lang="it-IT" sz="1600" dirty="0" smtClean="0"/>
          </a:p>
          <a:p>
            <a:pPr marL="609600" indent="-609600" algn="ctr" eaLnBrk="1" hangingPunct="1">
              <a:lnSpc>
                <a:spcPct val="80000"/>
              </a:lnSpc>
              <a:buFontTx/>
              <a:buNone/>
              <a:defRPr/>
            </a:pPr>
            <a:r>
              <a:rPr lang="it-IT" sz="1600" dirty="0" smtClean="0"/>
              <a:t>	</a:t>
            </a:r>
            <a:endParaRPr lang="it-IT" sz="1600" b="1" dirty="0" smtClean="0"/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2770188" y="331788"/>
            <a:ext cx="5905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it-IT" altLang="it-IT" sz="2400">
              <a:solidFill>
                <a:srgbClr val="AE3F27"/>
              </a:solidFill>
            </a:endParaRPr>
          </a:p>
        </p:txBody>
      </p:sp>
      <p:sp>
        <p:nvSpPr>
          <p:cNvPr id="5125" name="Rettangolo 1"/>
          <p:cNvSpPr>
            <a:spLocks noChangeArrowheads="1"/>
          </p:cNvSpPr>
          <p:nvPr/>
        </p:nvSpPr>
        <p:spPr bwMode="auto">
          <a:xfrm>
            <a:off x="3338513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it-IT" alt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1"/>
          <p:cNvSpPr>
            <a:spLocks noGrp="1"/>
          </p:cNvSpPr>
          <p:nvPr>
            <p:ph type="title"/>
          </p:nvPr>
        </p:nvSpPr>
        <p:spPr>
          <a:xfrm>
            <a:off x="1331913" y="296863"/>
            <a:ext cx="6696075" cy="1143000"/>
          </a:xfrm>
        </p:spPr>
        <p:txBody>
          <a:bodyPr/>
          <a:lstStyle/>
          <a:p>
            <a:pPr algn="l"/>
            <a:r>
              <a:rPr lang="it-IT" altLang="it-IT" sz="3600" b="1" smtClean="0">
                <a:latin typeface="Garamond" pitchFamily="18" charset="0"/>
              </a:rPr>
              <a:t>Lo Stato e la concessione dei brevetti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endParaRPr lang="it-IT" sz="2800" dirty="0" smtClean="0">
              <a:solidFill>
                <a:srgbClr val="3333FF"/>
              </a:solidFill>
            </a:endParaRPr>
          </a:p>
          <a:p>
            <a:pPr marL="571500" indent="-571500" algn="just" eaLnBrk="1" hangingPunct="1">
              <a:defRPr/>
            </a:pPr>
            <a:r>
              <a:rPr lang="it-IT" sz="2800" dirty="0" smtClean="0">
                <a:latin typeface="Garamond" pitchFamily="18" charset="0"/>
              </a:rPr>
              <a:t>La legge garantisce il monopolio della attuazione e dello sfruttamento dell’invenzione, ma pretende che:</a:t>
            </a:r>
          </a:p>
          <a:p>
            <a:pPr marL="971550" lvl="1" indent="-571500" algn="just" eaLnBrk="1" hangingPunct="1">
              <a:spcBef>
                <a:spcPts val="0"/>
              </a:spcBef>
              <a:defRPr/>
            </a:pPr>
            <a:r>
              <a:rPr lang="it-IT" dirty="0" smtClean="0">
                <a:latin typeface="Garamond" pitchFamily="18" charset="0"/>
              </a:rPr>
              <a:t>ci sia una effettiva produzione e commercializzazione del bene sul territorio entro tre anni dalla concessione</a:t>
            </a:r>
          </a:p>
          <a:p>
            <a:pPr marL="971550" lvl="1" indent="-571500" algn="just" eaLnBrk="1" hangingPunct="1">
              <a:spcBef>
                <a:spcPts val="0"/>
              </a:spcBef>
              <a:defRPr/>
            </a:pPr>
            <a:r>
              <a:rPr lang="it-IT" dirty="0" smtClean="0">
                <a:latin typeface="Garamond" pitchFamily="18" charset="0"/>
              </a:rPr>
              <a:t>si metta a disposizione del pubblico il contenuto dell’innovazione</a:t>
            </a:r>
          </a:p>
          <a:p>
            <a:pPr marL="971550" lvl="1" indent="-571500" algn="just" eaLnBrk="1" hangingPunct="1">
              <a:spcBef>
                <a:spcPts val="0"/>
              </a:spcBef>
              <a:defRPr/>
            </a:pPr>
            <a:r>
              <a:rPr lang="it-IT" dirty="0" smtClean="0">
                <a:latin typeface="Garamond" pitchFamily="18" charset="0"/>
              </a:rPr>
              <a:t>si paghino le tasse governative</a:t>
            </a:r>
          </a:p>
          <a:p>
            <a:pPr marL="571500" indent="-571500" eaLnBrk="1" hangingPunct="1">
              <a:buFont typeface="Wingdings" pitchFamily="2" charset="2"/>
              <a:buChar char="§"/>
              <a:defRPr/>
            </a:pPr>
            <a:endParaRPr lang="it-IT" sz="2800" dirty="0" smtClean="0">
              <a:latin typeface="Garamond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it-IT" sz="2800" dirty="0" smtClean="0">
              <a:latin typeface="Garamond" pitchFamily="18" charset="0"/>
            </a:endParaRPr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2770188" y="331788"/>
            <a:ext cx="5905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it-IT" altLang="it-IT" sz="2400">
              <a:solidFill>
                <a:srgbClr val="AE3F2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olo 1"/>
          <p:cNvSpPr>
            <a:spLocks noGrp="1"/>
          </p:cNvSpPr>
          <p:nvPr>
            <p:ph type="title"/>
          </p:nvPr>
        </p:nvSpPr>
        <p:spPr>
          <a:xfrm>
            <a:off x="1116013" y="331788"/>
            <a:ext cx="5986462" cy="1143000"/>
          </a:xfrm>
        </p:spPr>
        <p:txBody>
          <a:bodyPr/>
          <a:lstStyle/>
          <a:p>
            <a:r>
              <a:rPr lang="it-IT" altLang="it-IT" sz="3600" b="1" smtClean="0">
                <a:latin typeface="Garamond" pitchFamily="18" charset="0"/>
              </a:rPr>
              <a:t>Tipologie di brevetto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r>
              <a:rPr lang="it-IT" sz="2800" dirty="0" smtClean="0"/>
              <a:t>	</a:t>
            </a:r>
            <a:endParaRPr lang="it-IT" sz="2800" b="1" dirty="0" smtClean="0"/>
          </a:p>
          <a:p>
            <a:pPr eaLnBrk="1" hangingPunct="1">
              <a:defRPr/>
            </a:pPr>
            <a:r>
              <a:rPr lang="it-IT" sz="2800" dirty="0">
                <a:solidFill>
                  <a:srgbClr val="000000"/>
                </a:solidFill>
                <a:latin typeface="Garamond" pitchFamily="18" charset="0"/>
                <a:sym typeface="Monotype Sorts" pitchFamily="2" charset="2"/>
              </a:rPr>
              <a:t>Brevetto d’invenzione</a:t>
            </a:r>
          </a:p>
          <a:p>
            <a:pPr eaLnBrk="1" hangingPunct="1">
              <a:defRPr/>
            </a:pPr>
            <a:r>
              <a:rPr lang="it-IT" sz="2800" dirty="0">
                <a:solidFill>
                  <a:srgbClr val="000000"/>
                </a:solidFill>
                <a:latin typeface="Garamond" pitchFamily="18" charset="0"/>
                <a:sym typeface="Monotype Sorts" pitchFamily="2" charset="2"/>
              </a:rPr>
              <a:t>Modello di utilità o industriale</a:t>
            </a:r>
          </a:p>
          <a:p>
            <a:pPr eaLnBrk="1" hangingPunct="1">
              <a:defRPr/>
            </a:pPr>
            <a:r>
              <a:rPr lang="it-IT" sz="2800" dirty="0">
                <a:solidFill>
                  <a:srgbClr val="000000"/>
                </a:solidFill>
                <a:latin typeface="Garamond" pitchFamily="18" charset="0"/>
                <a:sym typeface="Monotype Sorts" pitchFamily="2" charset="2"/>
              </a:rPr>
              <a:t>Disegno industriale</a:t>
            </a:r>
          </a:p>
          <a:p>
            <a:pPr eaLnBrk="1" hangingPunct="1">
              <a:buFontTx/>
              <a:buNone/>
              <a:defRPr/>
            </a:pPr>
            <a:endParaRPr lang="it-IT" sz="2800" dirty="0">
              <a:solidFill>
                <a:srgbClr val="000000"/>
              </a:solidFill>
              <a:latin typeface="Garamond" pitchFamily="18" charset="0"/>
              <a:sym typeface="Monotype Sorts" pitchFamily="2" charset="2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it-IT" sz="3600" b="1" dirty="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it-IT" sz="3600" dirty="0" smtClean="0"/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2770188" y="331788"/>
            <a:ext cx="5905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it-IT" altLang="it-IT" sz="2400">
              <a:solidFill>
                <a:srgbClr val="AE3F2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olo 1"/>
          <p:cNvSpPr>
            <a:spLocks noGrp="1"/>
          </p:cNvSpPr>
          <p:nvPr>
            <p:ph type="title"/>
          </p:nvPr>
        </p:nvSpPr>
        <p:spPr>
          <a:xfrm>
            <a:off x="1506538" y="188913"/>
            <a:ext cx="6130925" cy="1143000"/>
          </a:xfrm>
        </p:spPr>
        <p:txBody>
          <a:bodyPr/>
          <a:lstStyle/>
          <a:p>
            <a:r>
              <a:rPr lang="it-IT" altLang="it-IT" sz="3600" b="1" smtClean="0">
                <a:latin typeface="Garamond" pitchFamily="18" charset="0"/>
              </a:rPr>
              <a:t>Brevetto di invenzione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600200"/>
            <a:ext cx="8075240" cy="4853136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200" dirty="0" smtClean="0">
                <a:latin typeface="Garamond" pitchFamily="18" charset="0"/>
              </a:rPr>
              <a:t>L’invenzione è una soluzione nuova ed originale di un problema tecnico, atta ad essere realizzata ed applicata in campo industriale, che implichi un’attività inventiva.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200" dirty="0" smtClean="0">
                <a:latin typeface="Garamond" pitchFamily="18" charset="0"/>
              </a:rPr>
              <a:t>Durata: 20 anni (dalla data del </a:t>
            </a:r>
            <a:r>
              <a:rPr lang="it-IT" sz="2200" dirty="0" smtClean="0">
                <a:latin typeface="Garamond" pitchFamily="18" charset="0"/>
              </a:rPr>
              <a:t>deposito della domanda)</a:t>
            </a:r>
            <a:endParaRPr lang="it-IT" sz="2200" dirty="0" smtClean="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it-IT" sz="2200" dirty="0" smtClean="0">
                <a:latin typeface="Garamond" pitchFamily="18" charset="0"/>
              </a:rPr>
              <a:t>Requisiti di brevettabilità: novità assoluta, originalità e </a:t>
            </a:r>
            <a:r>
              <a:rPr lang="it-IT" sz="2200" dirty="0" err="1" smtClean="0">
                <a:latin typeface="Garamond" pitchFamily="18" charset="0"/>
              </a:rPr>
              <a:t>industrialità</a:t>
            </a:r>
            <a:endParaRPr lang="it-IT" sz="2200" dirty="0" smtClean="0">
              <a:latin typeface="Garamond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it-IT" sz="2200" dirty="0" smtClean="0">
                <a:latin typeface="Garamond" pitchFamily="18" charset="0"/>
              </a:rPr>
              <a:t>Esempi di protezione: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it-IT" sz="2200" dirty="0" smtClean="0">
                <a:latin typeface="Garamond" pitchFamily="18" charset="0"/>
              </a:rPr>
              <a:t>di prodotto (nuovo composto chimico)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it-IT" sz="2200" dirty="0">
                <a:latin typeface="Garamond" pitchFamily="18" charset="0"/>
              </a:rPr>
              <a:t>d</a:t>
            </a:r>
            <a:r>
              <a:rPr lang="it-IT" sz="2200" dirty="0" smtClean="0">
                <a:latin typeface="Garamond" pitchFamily="18" charset="0"/>
              </a:rPr>
              <a:t>i processo (per ottenere un composto già noto)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it-IT" sz="2200" dirty="0">
                <a:latin typeface="Garamond" pitchFamily="18" charset="0"/>
              </a:rPr>
              <a:t>d</a:t>
            </a:r>
            <a:r>
              <a:rPr lang="it-IT" sz="2200" dirty="0" smtClean="0">
                <a:latin typeface="Garamond" pitchFamily="18" charset="0"/>
              </a:rPr>
              <a:t>i uso o applicazione (nuovi impieghi di cose note)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it-IT" sz="2200" dirty="0">
                <a:latin typeface="Garamond" pitchFamily="18" charset="0"/>
              </a:rPr>
              <a:t>d</a:t>
            </a:r>
            <a:r>
              <a:rPr lang="it-IT" sz="2200" dirty="0" smtClean="0">
                <a:latin typeface="Garamond" pitchFamily="18" charset="0"/>
              </a:rPr>
              <a:t>i perfezionamento (miglioramento soluzione già raggiunta)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it-IT" sz="2200" dirty="0">
                <a:latin typeface="Garamond" pitchFamily="18" charset="0"/>
              </a:rPr>
              <a:t>d</a:t>
            </a:r>
            <a:r>
              <a:rPr lang="it-IT" sz="2200" dirty="0" smtClean="0">
                <a:latin typeface="Garamond" pitchFamily="18" charset="0"/>
              </a:rPr>
              <a:t>i combinazione (impiego congiunto di elementi noti)</a:t>
            </a:r>
          </a:p>
          <a:p>
            <a:pPr lvl="1" eaLnBrk="1" hangingPunct="1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it-IT" sz="2200" dirty="0">
                <a:latin typeface="Garamond" pitchFamily="18" charset="0"/>
              </a:rPr>
              <a:t>d</a:t>
            </a:r>
            <a:r>
              <a:rPr lang="it-IT" sz="2200" dirty="0" smtClean="0">
                <a:latin typeface="Garamond" pitchFamily="18" charset="0"/>
              </a:rPr>
              <a:t>i traslazione (principi noti in contesti diversi, risolve problemi tecnici diversi)</a:t>
            </a:r>
          </a:p>
          <a:p>
            <a:pPr marL="609600" indent="-609600" algn="ctr" eaLnBrk="1" hangingPunct="1">
              <a:lnSpc>
                <a:spcPct val="80000"/>
              </a:lnSpc>
              <a:buFontTx/>
              <a:buNone/>
              <a:defRPr/>
            </a:pPr>
            <a:endParaRPr lang="it-IT" sz="2000" b="1" dirty="0" smtClean="0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2770188" y="331788"/>
            <a:ext cx="5905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it-IT" altLang="it-IT" sz="2400">
              <a:solidFill>
                <a:srgbClr val="AE3F2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title"/>
          </p:nvPr>
        </p:nvSpPr>
        <p:spPr>
          <a:xfrm>
            <a:off x="1258888" y="188913"/>
            <a:ext cx="6130925" cy="1143000"/>
          </a:xfrm>
        </p:spPr>
        <p:txBody>
          <a:bodyPr/>
          <a:lstStyle/>
          <a:p>
            <a:r>
              <a:rPr lang="it-IT" altLang="it-IT" sz="3600" b="1" smtClean="0">
                <a:latin typeface="Garamond" pitchFamily="18" charset="0"/>
              </a:rPr>
              <a:t>Requisiti per la brevettabilità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354294"/>
            <a:ext cx="8208144" cy="4886002"/>
          </a:xfrm>
        </p:spPr>
        <p:txBody>
          <a:bodyPr/>
          <a:lstStyle/>
          <a:p>
            <a:pPr marL="571500" indent="-571500" algn="just" eaLnBrk="1" hangingPunct="1">
              <a:lnSpc>
                <a:spcPct val="90000"/>
              </a:lnSpc>
              <a:defRPr/>
            </a:pPr>
            <a:r>
              <a:rPr lang="it-IT" sz="1800" dirty="0" smtClean="0">
                <a:latin typeface="Garamond" pitchFamily="18" charset="0"/>
              </a:rPr>
              <a:t>NOVITA’:  l’invenzione non deve essere già compresa nello stato della tecnica, non è quindi brevettabile l’invenzione che sia già accessibile al pubblico prima del deposito della domanda</a:t>
            </a:r>
          </a:p>
          <a:p>
            <a:pPr marL="571500" indent="-571500" algn="just" eaLnBrk="1" hangingPunct="1">
              <a:lnSpc>
                <a:spcPct val="90000"/>
              </a:lnSpc>
              <a:defRPr/>
            </a:pPr>
            <a:endParaRPr lang="it-IT" sz="1800" dirty="0" smtClean="0">
              <a:latin typeface="Garamond" pitchFamily="18" charset="0"/>
            </a:endParaRPr>
          </a:p>
          <a:p>
            <a:pPr marL="571500" indent="-571500" algn="just" eaLnBrk="1" hangingPunct="1">
              <a:lnSpc>
                <a:spcPct val="90000"/>
              </a:lnSpc>
              <a:defRPr/>
            </a:pPr>
            <a:r>
              <a:rPr lang="it-IT" sz="1800" dirty="0" smtClean="0">
                <a:latin typeface="Garamond" pitchFamily="18" charset="0"/>
              </a:rPr>
              <a:t>ORIGINALITA’: l’invenzione deve rappresentare un significativo progresso </a:t>
            </a:r>
            <a:r>
              <a:rPr lang="it-IT" sz="1800" dirty="0" smtClean="0">
                <a:latin typeface="Garamond" pitchFamily="18" charset="0"/>
              </a:rPr>
              <a:t>tecnico, pertanto </a:t>
            </a:r>
            <a:r>
              <a:rPr lang="it-IT" sz="1800" dirty="0" smtClean="0">
                <a:latin typeface="Garamond" pitchFamily="18" charset="0"/>
              </a:rPr>
              <a:t>non deve risultare in modo evidente dallo stato della tecnica per una persona esperta del ramo </a:t>
            </a:r>
          </a:p>
          <a:p>
            <a:pPr marL="571500" indent="-571500" algn="just" eaLnBrk="1" hangingPunct="1">
              <a:lnSpc>
                <a:spcPct val="90000"/>
              </a:lnSpc>
              <a:defRPr/>
            </a:pPr>
            <a:endParaRPr lang="it-IT" sz="1800" dirty="0" smtClean="0">
              <a:latin typeface="Garamond" pitchFamily="18" charset="0"/>
            </a:endParaRPr>
          </a:p>
          <a:p>
            <a:pPr marL="571500" indent="-571500" algn="just" eaLnBrk="1" hangingPunct="1">
              <a:lnSpc>
                <a:spcPct val="90000"/>
              </a:lnSpc>
              <a:defRPr/>
            </a:pPr>
            <a:r>
              <a:rPr lang="it-IT" sz="1800" dirty="0" err="1" smtClean="0">
                <a:latin typeface="Garamond" pitchFamily="18" charset="0"/>
              </a:rPr>
              <a:t>INDUSTRIALITA</a:t>
            </a:r>
            <a:r>
              <a:rPr lang="it-IT" sz="1800" dirty="0" smtClean="0">
                <a:latin typeface="Garamond" pitchFamily="18" charset="0"/>
              </a:rPr>
              <a:t>’: l’invenzione deve poter avere un’applicazione industriale, quindi deve essere fabbricabile e utilizzabile in campo industriale o agricolo</a:t>
            </a:r>
          </a:p>
          <a:p>
            <a:pPr marL="571500" indent="-571500" algn="just" eaLnBrk="1" hangingPunct="1">
              <a:lnSpc>
                <a:spcPct val="90000"/>
              </a:lnSpc>
              <a:defRPr/>
            </a:pPr>
            <a:endParaRPr lang="it-IT" sz="1800" dirty="0" smtClean="0">
              <a:latin typeface="Garamond" pitchFamily="18" charset="0"/>
            </a:endParaRPr>
          </a:p>
          <a:p>
            <a:pPr marL="571500" indent="-571500" algn="just" eaLnBrk="1" hangingPunct="1">
              <a:lnSpc>
                <a:spcPct val="90000"/>
              </a:lnSpc>
              <a:defRPr/>
            </a:pPr>
            <a:r>
              <a:rPr lang="it-IT" sz="1800" dirty="0" smtClean="0">
                <a:latin typeface="Garamond" pitchFamily="18" charset="0"/>
              </a:rPr>
              <a:t>LICEITA’: l’invenzione non può implicare violazioni della legge, dell’ordine pubblico o del buon costume</a:t>
            </a:r>
          </a:p>
          <a:p>
            <a:pPr marL="571500" indent="-571500" algn="just" eaLnBrk="1" hangingPunct="1">
              <a:lnSpc>
                <a:spcPct val="90000"/>
              </a:lnSpc>
              <a:defRPr/>
            </a:pPr>
            <a:endParaRPr lang="it-IT" sz="1800" i="1" dirty="0" smtClean="0">
              <a:latin typeface="Garamond" pitchFamily="18" charset="0"/>
            </a:endParaRPr>
          </a:p>
          <a:p>
            <a:pPr marL="571500" indent="-571500" algn="just" eaLnBrk="1" hangingPunct="1">
              <a:lnSpc>
                <a:spcPct val="90000"/>
              </a:lnSpc>
              <a:defRPr/>
            </a:pPr>
            <a:r>
              <a:rPr lang="it-IT" sz="1800" dirty="0" smtClean="0">
                <a:latin typeface="Garamond" pitchFamily="18" charset="0"/>
              </a:rPr>
              <a:t>SUFFICIENZA DI DESCRIZIONE: l’invenzione deve essere </a:t>
            </a:r>
            <a:r>
              <a:rPr lang="it-IT" sz="1800" dirty="0" smtClean="0">
                <a:latin typeface="Garamond" pitchFamily="18" charset="0"/>
              </a:rPr>
              <a:t>descritta </a:t>
            </a:r>
            <a:r>
              <a:rPr lang="it-IT" sz="1800" dirty="0" smtClean="0">
                <a:latin typeface="Garamond" pitchFamily="18" charset="0"/>
              </a:rPr>
              <a:t>dettagliatamente di modo da consentire a una persona esperta del ramo di attuarla</a:t>
            </a:r>
          </a:p>
          <a:p>
            <a:pPr marL="609600" indent="-609600" algn="ctr" eaLnBrk="1" hangingPunct="1">
              <a:lnSpc>
                <a:spcPct val="80000"/>
              </a:lnSpc>
              <a:buFontTx/>
              <a:buNone/>
              <a:defRPr/>
            </a:pPr>
            <a:endParaRPr lang="it-IT" sz="2200" b="1" dirty="0" smtClean="0"/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2770188" y="331788"/>
            <a:ext cx="5905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it-IT" altLang="it-IT" sz="2400">
              <a:solidFill>
                <a:srgbClr val="AE3F2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1"/>
          <p:cNvSpPr>
            <a:spLocks noGrp="1"/>
          </p:cNvSpPr>
          <p:nvPr>
            <p:ph type="title"/>
          </p:nvPr>
        </p:nvSpPr>
        <p:spPr>
          <a:xfrm>
            <a:off x="1258888" y="188913"/>
            <a:ext cx="6130925" cy="1143000"/>
          </a:xfrm>
        </p:spPr>
        <p:txBody>
          <a:bodyPr/>
          <a:lstStyle/>
          <a:p>
            <a:r>
              <a:rPr lang="it-IT" altLang="it-IT" sz="3600" b="1" smtClean="0">
                <a:latin typeface="Garamond" pitchFamily="18" charset="0"/>
              </a:rPr>
              <a:t>Invenzioni dei dipendenti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306512"/>
            <a:ext cx="8239894" cy="5218831"/>
          </a:xfrm>
        </p:spPr>
        <p:txBody>
          <a:bodyPr/>
          <a:lstStyle/>
          <a:p>
            <a:pPr marL="571500" indent="-571500" algn="just" eaLnBrk="1" hangingPunct="1">
              <a:lnSpc>
                <a:spcPct val="90000"/>
              </a:lnSpc>
              <a:defRPr/>
            </a:pPr>
            <a:r>
              <a:rPr lang="it-IT" sz="2200" b="1" dirty="0" smtClean="0">
                <a:latin typeface="Garamond" pitchFamily="18" charset="0"/>
              </a:rPr>
              <a:t>Invenzione di servizio</a:t>
            </a:r>
            <a:r>
              <a:rPr lang="it-IT" sz="2200" dirty="0" smtClean="0">
                <a:latin typeface="Garamond" pitchFamily="18" charset="0"/>
              </a:rPr>
              <a:t> (attività inventiva oggetto del contratto di lavoro): i diritti patrimoniali sulle invenzioni appartengono al datore di lavoro</a:t>
            </a:r>
          </a:p>
          <a:p>
            <a:pPr marL="571500" indent="-571500" algn="just" eaLnBrk="1" hangingPunct="1">
              <a:lnSpc>
                <a:spcPct val="90000"/>
              </a:lnSpc>
              <a:defRPr/>
            </a:pPr>
            <a:endParaRPr lang="it-IT" sz="800" dirty="0" smtClean="0">
              <a:latin typeface="Garamond" pitchFamily="18" charset="0"/>
            </a:endParaRPr>
          </a:p>
          <a:p>
            <a:pPr marL="571500" indent="-571500" algn="just" eaLnBrk="1" hangingPunct="1">
              <a:lnSpc>
                <a:spcPct val="90000"/>
              </a:lnSpc>
              <a:defRPr/>
            </a:pPr>
            <a:r>
              <a:rPr lang="it-IT" sz="2200" b="1" dirty="0" smtClean="0">
                <a:latin typeface="Garamond" pitchFamily="18" charset="0"/>
              </a:rPr>
              <a:t>Invenzione aziendale</a:t>
            </a:r>
            <a:r>
              <a:rPr lang="it-IT" sz="2200" dirty="0" smtClean="0">
                <a:latin typeface="Garamond" pitchFamily="18" charset="0"/>
              </a:rPr>
              <a:t> (</a:t>
            </a:r>
            <a:r>
              <a:rPr lang="it-IT" sz="2200" dirty="0">
                <a:latin typeface="Garamond" pitchFamily="18" charset="0"/>
              </a:rPr>
              <a:t>attività inventiva </a:t>
            </a:r>
            <a:r>
              <a:rPr lang="it-IT" sz="2200" dirty="0" smtClean="0">
                <a:latin typeface="Garamond" pitchFamily="18" charset="0"/>
              </a:rPr>
              <a:t>effettuata nell’esecuzione di un rapporto di lavoro senza apposito corrispettivo per ciò): i diritti patrimoniali sulle invenzioni appartengono al datore di lavoro ma all’inventore spetta un equo premio</a:t>
            </a:r>
          </a:p>
          <a:p>
            <a:pPr marL="571500" indent="-571500" algn="just" eaLnBrk="1" hangingPunct="1">
              <a:lnSpc>
                <a:spcPct val="90000"/>
              </a:lnSpc>
              <a:defRPr/>
            </a:pPr>
            <a:endParaRPr lang="it-IT" sz="800" dirty="0" smtClean="0">
              <a:latin typeface="Garamond" pitchFamily="18" charset="0"/>
            </a:endParaRPr>
          </a:p>
          <a:p>
            <a:pPr marL="571500" indent="-571500" algn="just" eaLnBrk="1" hangingPunct="1">
              <a:lnSpc>
                <a:spcPct val="90000"/>
              </a:lnSpc>
              <a:defRPr/>
            </a:pPr>
            <a:r>
              <a:rPr lang="it-IT" sz="2200" b="1" dirty="0" smtClean="0">
                <a:latin typeface="Garamond" pitchFamily="18" charset="0"/>
              </a:rPr>
              <a:t>Invenzione occasionale</a:t>
            </a:r>
            <a:r>
              <a:rPr lang="it-IT" sz="2200" dirty="0" smtClean="0">
                <a:latin typeface="Garamond" pitchFamily="18" charset="0"/>
              </a:rPr>
              <a:t> (l’attività inventiva rientra soltanto nel campo di attività di impresa cui è addetto l’inventore ma è indipendente dal rapporto di lavoro): i diritti patrimoniali sulle invenzioni appartengono al prestatore di lavoro ma il datore di lavoro ha il diritto di prelazione per conseguire il brevetto</a:t>
            </a:r>
          </a:p>
          <a:p>
            <a:pPr marL="571500" indent="-571500" algn="just" eaLnBrk="1" hangingPunct="1">
              <a:lnSpc>
                <a:spcPct val="90000"/>
              </a:lnSpc>
              <a:defRPr/>
            </a:pPr>
            <a:r>
              <a:rPr lang="it-IT" sz="2200" b="1" dirty="0" smtClean="0">
                <a:latin typeface="Garamond" panose="02020404030301010803" pitchFamily="18" charset="0"/>
              </a:rPr>
              <a:t>Ricerca universitaria</a:t>
            </a:r>
            <a:r>
              <a:rPr lang="it-IT" sz="2200" dirty="0" smtClean="0">
                <a:latin typeface="Garamond" panose="02020404030301010803" pitchFamily="18" charset="0"/>
              </a:rPr>
              <a:t>: il titolare dei diritti derivanti dall’invenzione è il ricercatore;  all’università spetta solo una partecipazione ai proventi, non superiore al cinquanta per cento</a:t>
            </a:r>
            <a:endParaRPr lang="it-IT" sz="2200" dirty="0" smtClean="0">
              <a:latin typeface="Garamond" pitchFamily="18" charset="0"/>
            </a:endParaRPr>
          </a:p>
          <a:p>
            <a:pPr marL="609600" indent="-609600" algn="ctr" eaLnBrk="1" hangingPunct="1">
              <a:lnSpc>
                <a:spcPct val="80000"/>
              </a:lnSpc>
              <a:buFontTx/>
              <a:buNone/>
              <a:defRPr/>
            </a:pPr>
            <a:endParaRPr lang="it-IT" sz="2200" b="1" dirty="0" smtClean="0"/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2770188" y="331788"/>
            <a:ext cx="5905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it-IT" altLang="it-IT" sz="2400">
              <a:solidFill>
                <a:srgbClr val="AE3F2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Cosa non è brevettabile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496" y="1340768"/>
            <a:ext cx="8651304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it-IT" sz="2000" dirty="0"/>
              <a:t>L’art. 45 comma 2, 4 e 5 C.P.I. indica, in maniera negativa, cosa non può essere considerato, solamente in quanto tale come invenzione e dunque cosa non è suscettibile di tutela brevettuale: </a:t>
            </a:r>
            <a:endParaRPr lang="it-IT" sz="2000" dirty="0" smtClean="0"/>
          </a:p>
          <a:p>
            <a:pPr marL="0" indent="0" algn="just">
              <a:buNone/>
            </a:pPr>
            <a:r>
              <a:rPr lang="it-IT" sz="2000" dirty="0" smtClean="0"/>
              <a:t>➢ </a:t>
            </a:r>
            <a:r>
              <a:rPr lang="it-IT" sz="2000" dirty="0"/>
              <a:t>scoperte, teorie scientifiche e metodi matematici; </a:t>
            </a:r>
            <a:endParaRPr lang="it-IT" sz="2000" dirty="0" smtClean="0"/>
          </a:p>
          <a:p>
            <a:pPr marL="0" indent="0" algn="just">
              <a:buNone/>
            </a:pPr>
            <a:r>
              <a:rPr lang="it-IT" sz="2000" dirty="0" smtClean="0"/>
              <a:t>➢ </a:t>
            </a:r>
            <a:r>
              <a:rPr lang="it-IT" sz="2000" dirty="0"/>
              <a:t>piani, principi e metodi per attività intellettuale, per gioco o per attività commerciale e programmi per elaboratore (software); </a:t>
            </a:r>
            <a:endParaRPr lang="it-IT" sz="2000" dirty="0" smtClean="0"/>
          </a:p>
          <a:p>
            <a:pPr marL="0" indent="0" algn="just">
              <a:buNone/>
            </a:pPr>
            <a:r>
              <a:rPr lang="it-IT" sz="2000" dirty="0" smtClean="0"/>
              <a:t>➢ </a:t>
            </a:r>
            <a:r>
              <a:rPr lang="it-IT" sz="2000" dirty="0"/>
              <a:t>presentazione di informazioni; </a:t>
            </a:r>
            <a:endParaRPr lang="it-IT" sz="2000" dirty="0" smtClean="0"/>
          </a:p>
          <a:p>
            <a:pPr marL="0" indent="0" algn="just">
              <a:buNone/>
            </a:pPr>
            <a:r>
              <a:rPr lang="it-IT" sz="2000" dirty="0" smtClean="0"/>
              <a:t>➢ </a:t>
            </a:r>
            <a:r>
              <a:rPr lang="it-IT" sz="2000" dirty="0"/>
              <a:t>metodi per il trattamento chirurgico o terapeutico del corpo umano o animale ed i metodi di diagnosi applicati al corpo umano o animale</a:t>
            </a:r>
            <a:r>
              <a:rPr lang="it-IT" sz="2000" dirty="0" smtClean="0"/>
              <a:t>;</a:t>
            </a:r>
          </a:p>
          <a:p>
            <a:pPr marL="0" indent="0" algn="just">
              <a:buNone/>
            </a:pPr>
            <a:r>
              <a:rPr lang="it-IT" sz="2000" dirty="0" smtClean="0"/>
              <a:t>➢ </a:t>
            </a:r>
            <a:r>
              <a:rPr lang="it-IT" sz="2000" dirty="0"/>
              <a:t>piante e animali diversi dai microrganismi e processi essenzialmente biologici per la produzione di piante o animali diversi dai processi non biologici e microbiologici. </a:t>
            </a:r>
            <a:endParaRPr lang="it-IT" sz="2000" dirty="0" smtClean="0"/>
          </a:p>
          <a:p>
            <a:pPr marL="0" indent="0" algn="just">
              <a:buNone/>
            </a:pPr>
            <a:r>
              <a:rPr lang="it-IT" sz="2000" dirty="0" smtClean="0"/>
              <a:t>➢ Altresì non </a:t>
            </a:r>
            <a:r>
              <a:rPr lang="it-IT" sz="2000" dirty="0"/>
              <a:t>possono essere oggetto di protezione da brevetto: -creazioni estetiche; -schemi, regole e metodi per compiere atti intellettuali; -scoperta di sostanze disponibili in natura; -invenzioni contrarie all’ordine pubblico, alla morale e alla salute </a:t>
            </a:r>
            <a:r>
              <a:rPr lang="it-IT" sz="2000" dirty="0" smtClean="0"/>
              <a:t>pubblica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2107806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>
          <a:xfrm>
            <a:off x="1258888" y="188913"/>
            <a:ext cx="6130925" cy="1143000"/>
          </a:xfrm>
        </p:spPr>
        <p:txBody>
          <a:bodyPr/>
          <a:lstStyle/>
          <a:p>
            <a:r>
              <a:rPr lang="it-IT" altLang="it-IT" sz="3600" b="1" smtClean="0">
                <a:latin typeface="Garamond" pitchFamily="18" charset="0"/>
              </a:rPr>
              <a:t>Trasferimento del brevetto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>
          <a:xfrm>
            <a:off x="477838" y="1306513"/>
            <a:ext cx="8229600" cy="4525962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  <a:defRPr/>
            </a:pPr>
            <a:r>
              <a:rPr lang="it-IT" sz="2200" dirty="0" smtClean="0">
                <a:latin typeface="Garamond" pitchFamily="18" charset="0"/>
              </a:rPr>
              <a:t>Il brevetto è liberamente trasferibile </a:t>
            </a:r>
            <a:r>
              <a:rPr lang="it-IT" sz="2200" i="1" dirty="0" smtClean="0">
                <a:latin typeface="Garamond" pitchFamily="18" charset="0"/>
              </a:rPr>
              <a:t>inter </a:t>
            </a:r>
            <a:r>
              <a:rPr lang="it-IT" sz="2200" i="1" dirty="0" err="1" smtClean="0">
                <a:latin typeface="Garamond" pitchFamily="18" charset="0"/>
              </a:rPr>
              <a:t>vivos</a:t>
            </a:r>
            <a:r>
              <a:rPr lang="it-IT" sz="2200" i="1" dirty="0" smtClean="0">
                <a:latin typeface="Garamond" pitchFamily="18" charset="0"/>
              </a:rPr>
              <a:t> </a:t>
            </a:r>
            <a:r>
              <a:rPr lang="it-IT" sz="2200" dirty="0" smtClean="0">
                <a:latin typeface="Garamond" pitchFamily="18" charset="0"/>
              </a:rPr>
              <a:t>e </a:t>
            </a:r>
            <a:r>
              <a:rPr lang="it-IT" sz="2200" i="1" dirty="0" err="1" smtClean="0">
                <a:latin typeface="Garamond" pitchFamily="18" charset="0"/>
              </a:rPr>
              <a:t>mortis</a:t>
            </a:r>
            <a:r>
              <a:rPr lang="it-IT" sz="2200" i="1" dirty="0" smtClean="0">
                <a:latin typeface="Garamond" pitchFamily="18" charset="0"/>
              </a:rPr>
              <a:t> causa</a:t>
            </a:r>
          </a:p>
          <a:p>
            <a:pPr marL="571500" indent="-571500" eaLnBrk="1" hangingPunct="1">
              <a:lnSpc>
                <a:spcPct val="90000"/>
              </a:lnSpc>
              <a:defRPr/>
            </a:pPr>
            <a:endParaRPr lang="it-IT" sz="800" dirty="0" smtClean="0">
              <a:latin typeface="Garamond" pitchFamily="18" charset="0"/>
            </a:endParaRP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it-IT" sz="2200" dirty="0" smtClean="0">
                <a:latin typeface="Garamond" pitchFamily="18" charset="0"/>
              </a:rPr>
              <a:t>Licenza di brevetto</a:t>
            </a:r>
          </a:p>
          <a:p>
            <a:pPr marL="571500" indent="-571500" eaLnBrk="1" hangingPunct="1">
              <a:lnSpc>
                <a:spcPct val="90000"/>
              </a:lnSpc>
              <a:defRPr/>
            </a:pPr>
            <a:endParaRPr lang="it-IT" sz="800" dirty="0" smtClean="0">
              <a:latin typeface="Garamond" pitchFamily="18" charset="0"/>
            </a:endParaRP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it-IT" sz="2200" dirty="0" smtClean="0">
                <a:latin typeface="Garamond" pitchFamily="18" charset="0"/>
              </a:rPr>
              <a:t>Licenza obbligatoria</a:t>
            </a:r>
          </a:p>
          <a:p>
            <a:pPr marL="609600" indent="-609600" algn="ctr" eaLnBrk="1" hangingPunct="1">
              <a:lnSpc>
                <a:spcPct val="80000"/>
              </a:lnSpc>
              <a:buFontTx/>
              <a:buNone/>
              <a:defRPr/>
            </a:pPr>
            <a:endParaRPr lang="it-IT" sz="2200" b="1" dirty="0" smtClean="0"/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2770188" y="331788"/>
            <a:ext cx="59055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endParaRPr lang="it-IT" altLang="it-IT" sz="2400">
              <a:solidFill>
                <a:srgbClr val="AE3F2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3319</TotalTime>
  <Words>1130</Words>
  <Application>Microsoft Office PowerPoint</Application>
  <PresentationFormat>Presentazione su schermo (4:3)</PresentationFormat>
  <Paragraphs>111</Paragraphs>
  <Slides>14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Garamond</vt:lpstr>
      <vt:lpstr>Monotype Sorts</vt:lpstr>
      <vt:lpstr>Wingdings</vt:lpstr>
      <vt:lpstr>Struttura predefinita</vt:lpstr>
      <vt:lpstr>La Proprietà Industriale </vt:lpstr>
      <vt:lpstr>Definizione di brevetto </vt:lpstr>
      <vt:lpstr>Lo Stato e la concessione dei brevetti</vt:lpstr>
      <vt:lpstr>Tipologie di brevetto</vt:lpstr>
      <vt:lpstr>Brevetto di invenzione</vt:lpstr>
      <vt:lpstr>Requisiti per la brevettabilità</vt:lpstr>
      <vt:lpstr>Invenzioni dei dipendenti</vt:lpstr>
      <vt:lpstr>Cosa non è brevettabile</vt:lpstr>
      <vt:lpstr>Trasferimento del brevetto</vt:lpstr>
      <vt:lpstr>I segreti commerciali (know-how)</vt:lpstr>
      <vt:lpstr>Modello di utilità</vt:lpstr>
      <vt:lpstr>Design  (disegni e modelli industriali)</vt:lpstr>
      <vt:lpstr>Le fonti della disciplina del brevetto</vt:lpstr>
      <vt:lpstr>Presentazione standard di PowerPoint</vt:lpstr>
    </vt:vector>
  </TitlesOfParts>
  <Company>CCIAA Genova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Mariuccia Cadenasso</dc:creator>
  <cp:lastModifiedBy>Dionigi Scano</cp:lastModifiedBy>
  <cp:revision>247</cp:revision>
  <dcterms:created xsi:type="dcterms:W3CDTF">2007-06-06T14:42:11Z</dcterms:created>
  <dcterms:modified xsi:type="dcterms:W3CDTF">2022-10-12T09:13:08Z</dcterms:modified>
</cp:coreProperties>
</file>