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71" r:id="rId3"/>
    <p:sldId id="272" r:id="rId4"/>
    <p:sldId id="265" r:id="rId5"/>
    <p:sldId id="259" r:id="rId6"/>
    <p:sldId id="266" r:id="rId7"/>
    <p:sldId id="260" r:id="rId8"/>
    <p:sldId id="267" r:id="rId9"/>
    <p:sldId id="264" r:id="rId10"/>
    <p:sldId id="263" r:id="rId11"/>
    <p:sldId id="261" r:id="rId1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382338AF-615E-4646-B3B6-A18E1A11F675}" type="datetimeFigureOut">
              <a:rPr lang="it-IT" smtClean="0"/>
              <a:pPr/>
              <a:t>02/10/2022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76E671-C202-44A3-8800-0586808DAA7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82338AF-615E-4646-B3B6-A18E1A11F675}" type="datetimeFigureOut">
              <a:rPr lang="it-IT" smtClean="0"/>
              <a:pPr/>
              <a:t>02/10/2022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76E671-C202-44A3-8800-0586808DAA7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82338AF-615E-4646-B3B6-A18E1A11F675}" type="datetimeFigureOut">
              <a:rPr lang="it-IT" smtClean="0"/>
              <a:pPr/>
              <a:t>02/10/2022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76E671-C202-44A3-8800-0586808DAA7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82338AF-615E-4646-B3B6-A18E1A11F675}" type="datetimeFigureOut">
              <a:rPr lang="it-IT" smtClean="0"/>
              <a:pPr/>
              <a:t>02/10/2022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76E671-C202-44A3-8800-0586808DAA7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382338AF-615E-4646-B3B6-A18E1A11F675}" type="datetimeFigureOut">
              <a:rPr lang="it-IT" smtClean="0"/>
              <a:pPr/>
              <a:t>02/10/2022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76E671-C202-44A3-8800-0586808DAA7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382338AF-615E-4646-B3B6-A18E1A11F675}" type="datetimeFigureOut">
              <a:rPr lang="it-IT" smtClean="0"/>
              <a:pPr/>
              <a:t>02/10/2022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676E671-C202-44A3-8800-0586808DAA7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382338AF-615E-4646-B3B6-A18E1A11F675}" type="datetimeFigureOut">
              <a:rPr lang="it-IT" smtClean="0"/>
              <a:pPr/>
              <a:t>02/10/2022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F676E671-C202-44A3-8800-0586808DAA7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382338AF-615E-4646-B3B6-A18E1A11F675}" type="datetimeFigureOut">
              <a:rPr lang="it-IT" smtClean="0"/>
              <a:pPr/>
              <a:t>02/10/2022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F676E671-C202-44A3-8800-0586808DAA7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82338AF-615E-4646-B3B6-A18E1A11F675}" type="datetimeFigureOut">
              <a:rPr lang="it-IT" smtClean="0"/>
              <a:pPr/>
              <a:t>02/10/2022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F676E671-C202-44A3-8800-0586808DAA7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382338AF-615E-4646-B3B6-A18E1A11F675}" type="datetimeFigureOut">
              <a:rPr lang="it-IT" smtClean="0"/>
              <a:pPr/>
              <a:t>02/10/2022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676E671-C202-44A3-8800-0586808DAA7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382338AF-615E-4646-B3B6-A18E1A11F675}" type="datetimeFigureOut">
              <a:rPr lang="it-IT" smtClean="0"/>
              <a:pPr/>
              <a:t>02/10/2022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676E671-C202-44A3-8800-0586808DAA7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2338AF-615E-4646-B3B6-A18E1A11F675}" type="datetimeFigureOut">
              <a:rPr lang="it-IT" smtClean="0"/>
              <a:pPr/>
              <a:t>02/10/2022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76E671-C202-44A3-8800-0586808DAA7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fventurino@unica.it" TargetMode="External"/><Relationship Id="rId2" Type="http://schemas.openxmlformats.org/officeDocument/2006/relationships/hyperlink" Target="https://unica.it/unica/page/it/fulvio_venturin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1" name="Rectangle 3090">
            <a:extLst>
              <a:ext uri="{FF2B5EF4-FFF2-40B4-BE49-F238E27FC236}">
                <a16:creationId xmlns:a16="http://schemas.microsoft.com/office/drawing/2014/main" id="{74426AB7-D619-4515-962A-BC83909EC0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rgbClr val="4566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3" name="Rectangle 3092">
            <a:extLst>
              <a:ext uri="{FF2B5EF4-FFF2-40B4-BE49-F238E27FC236}">
                <a16:creationId xmlns:a16="http://schemas.microsoft.com/office/drawing/2014/main" id="{DE47DF98-723F-4AAC-ABCF-CACBC438F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880" y="256540"/>
            <a:ext cx="8778240" cy="63652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3095" name="Straight Connector 3094">
            <a:extLst>
              <a:ext uri="{FF2B5EF4-FFF2-40B4-BE49-F238E27FC236}">
                <a16:creationId xmlns:a16="http://schemas.microsoft.com/office/drawing/2014/main" id="{EA29FC7C-9308-4FDE-8DCA-405668055B0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171700" y="5768204"/>
            <a:ext cx="4800600" cy="0"/>
          </a:xfrm>
          <a:prstGeom prst="line">
            <a:avLst/>
          </a:prstGeom>
          <a:ln>
            <a:solidFill>
              <a:srgbClr val="45666F"/>
            </a:solidFill>
          </a:ln>
        </p:spPr>
        <p:style>
          <a:lnRef idx="1">
            <a:schemeClr val="accent1"/>
          </a:lnRef>
          <a:fillRef idx="0">
            <a:schemeClr val="accent1"/>
          </a:fillRef>
          <a:effectRef idx="0">
            <a:schemeClr val="accent1"/>
          </a:effectRef>
          <a:fontRef idx="minor">
            <a:schemeClr val="tx1"/>
          </a:fontRef>
        </p:style>
      </p:cxnSp>
      <p:sp>
        <p:nvSpPr>
          <p:cNvPr id="2" name="Titolo 1"/>
          <p:cNvSpPr>
            <a:spLocks noGrp="1"/>
          </p:cNvSpPr>
          <p:nvPr>
            <p:ph type="ctrTitle"/>
          </p:nvPr>
        </p:nvSpPr>
        <p:spPr>
          <a:xfrm>
            <a:off x="832485" y="4277356"/>
            <a:ext cx="7475220" cy="1560320"/>
          </a:xfrm>
        </p:spPr>
        <p:txBody>
          <a:bodyPr>
            <a:normAutofit/>
          </a:bodyPr>
          <a:lstStyle/>
          <a:p>
            <a:pPr>
              <a:lnSpc>
                <a:spcPct val="90000"/>
              </a:lnSpc>
            </a:pPr>
            <a:r>
              <a:rPr lang="en-US" sz="3500" b="1" noProof="0" dirty="0">
                <a:solidFill>
                  <a:srgbClr val="45666F"/>
                </a:solidFill>
              </a:rPr>
              <a:t>Politics and Communication</a:t>
            </a:r>
            <a:br>
              <a:rPr lang="en-US" sz="3500" noProof="0" dirty="0">
                <a:solidFill>
                  <a:srgbClr val="45666F"/>
                </a:solidFill>
              </a:rPr>
            </a:br>
            <a:br>
              <a:rPr lang="en-US" sz="3500" noProof="0" dirty="0">
                <a:solidFill>
                  <a:srgbClr val="45666F"/>
                </a:solidFill>
              </a:rPr>
            </a:br>
            <a:r>
              <a:rPr lang="en-US" sz="3500" noProof="0" dirty="0">
                <a:solidFill>
                  <a:srgbClr val="45666F"/>
                </a:solidFill>
              </a:rPr>
              <a:t>prof. Fulvio Venturino</a:t>
            </a:r>
          </a:p>
        </p:txBody>
      </p:sp>
      <p:sp>
        <p:nvSpPr>
          <p:cNvPr id="3" name="Sottotitolo 2"/>
          <p:cNvSpPr>
            <a:spLocks noGrp="1"/>
          </p:cNvSpPr>
          <p:nvPr>
            <p:ph type="subTitle" idx="1"/>
          </p:nvPr>
        </p:nvSpPr>
        <p:spPr>
          <a:xfrm>
            <a:off x="1282147" y="5799489"/>
            <a:ext cx="6575895" cy="440822"/>
          </a:xfrm>
        </p:spPr>
        <p:txBody>
          <a:bodyPr>
            <a:noAutofit/>
          </a:bodyPr>
          <a:lstStyle/>
          <a:p>
            <a:r>
              <a:rPr lang="en-US" sz="2800" noProof="0" dirty="0">
                <a:solidFill>
                  <a:srgbClr val="45666F"/>
                </a:solidFill>
              </a:rPr>
              <a:t>Course presentation</a:t>
            </a:r>
          </a:p>
        </p:txBody>
      </p:sp>
      <p:pic>
        <p:nvPicPr>
          <p:cNvPr id="4" name="Immagine 3">
            <a:extLst>
              <a:ext uri="{FF2B5EF4-FFF2-40B4-BE49-F238E27FC236}">
                <a16:creationId xmlns:a16="http://schemas.microsoft.com/office/drawing/2014/main" id="{940C5906-1FEB-4F31-87E0-CB9238F17037}"/>
              </a:ext>
            </a:extLst>
          </p:cNvPr>
          <p:cNvPicPr>
            <a:picLocks noChangeAspect="1"/>
          </p:cNvPicPr>
          <p:nvPr/>
        </p:nvPicPr>
        <p:blipFill rotWithShape="1">
          <a:blip r:embed="rId2"/>
          <a:srcRect t="11338" r="2" b="28053"/>
          <a:stretch/>
        </p:blipFill>
        <p:spPr>
          <a:xfrm>
            <a:off x="182880" y="256540"/>
            <a:ext cx="8778240" cy="3764276"/>
          </a:xfrm>
          <a:prstGeom prst="rect">
            <a:avLst/>
          </a:prstGeom>
        </p:spPr>
      </p:pic>
    </p:spTree>
    <p:extLst>
      <p:ext uri="{BB962C8B-B14F-4D97-AF65-F5344CB8AC3E}">
        <p14:creationId xmlns:p14="http://schemas.microsoft.com/office/powerpoint/2010/main" val="2177055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dirty="0"/>
              <a:t>Course presentation 9</a:t>
            </a:r>
            <a:br>
              <a:rPr lang="en-US" dirty="0"/>
            </a:br>
            <a:r>
              <a:rPr lang="en-US" sz="3600" dirty="0"/>
              <a:t>The readership of the textbook</a:t>
            </a:r>
            <a:endParaRPr lang="it-IT" sz="3600" dirty="0"/>
          </a:p>
        </p:txBody>
      </p:sp>
      <p:sp>
        <p:nvSpPr>
          <p:cNvPr id="3" name="Segnaposto contenuto 2"/>
          <p:cNvSpPr>
            <a:spLocks noGrp="1"/>
          </p:cNvSpPr>
          <p:nvPr>
            <p:ph idx="1"/>
          </p:nvPr>
        </p:nvSpPr>
        <p:spPr/>
        <p:txBody>
          <a:bodyPr>
            <a:normAutofit/>
          </a:bodyPr>
          <a:lstStyle/>
          <a:p>
            <a:r>
              <a:rPr lang="en-US" dirty="0"/>
              <a:t>“The book is aimed not only at students and researchers working in marketing, business, and political sciences. It is also aimed at psychologists, sociologists, and those who are professional in the humanities. It can certainly be helpful to consultants working on political campaigns as well as politicians who would better understand their chances of success or failure” (p. </a:t>
            </a:r>
            <a:r>
              <a:rPr lang="en-US"/>
              <a:t>XI).</a:t>
            </a:r>
            <a:endParaRPr 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sz="4900" dirty="0"/>
              <a:t>Course presentation 10</a:t>
            </a:r>
            <a:br>
              <a:rPr lang="en-US" sz="4900" dirty="0"/>
            </a:br>
            <a:r>
              <a:rPr lang="en-US" sz="4000" dirty="0"/>
              <a:t>Office hours</a:t>
            </a:r>
            <a:endParaRPr lang="it-IT" sz="4000" dirty="0"/>
          </a:p>
        </p:txBody>
      </p:sp>
      <p:sp>
        <p:nvSpPr>
          <p:cNvPr id="3" name="Segnaposto contenuto 2"/>
          <p:cNvSpPr>
            <a:spLocks noGrp="1"/>
          </p:cNvSpPr>
          <p:nvPr>
            <p:ph idx="1"/>
          </p:nvPr>
        </p:nvSpPr>
        <p:spPr/>
        <p:txBody>
          <a:bodyPr/>
          <a:lstStyle/>
          <a:p>
            <a:r>
              <a:rPr lang="en-US" dirty="0"/>
              <a:t>In presence</a:t>
            </a:r>
          </a:p>
          <a:p>
            <a:pPr lvl="1"/>
            <a:r>
              <a:rPr lang="en-US" dirty="0" err="1"/>
              <a:t>Viale</a:t>
            </a:r>
            <a:r>
              <a:rPr lang="en-US" dirty="0"/>
              <a:t> </a:t>
            </a:r>
            <a:r>
              <a:rPr lang="en-US" dirty="0" err="1"/>
              <a:t>Sant’Ignazio</a:t>
            </a:r>
            <a:r>
              <a:rPr lang="en-US" dirty="0"/>
              <a:t> 78, room 37; hours to be found on </a:t>
            </a:r>
            <a:r>
              <a:rPr lang="en-US" dirty="0">
                <a:hlinkClick r:id="rId2"/>
              </a:rPr>
              <a:t>https://unica.it/unica/page/it/fulvio_venturino</a:t>
            </a:r>
            <a:endParaRPr lang="en-US" dirty="0"/>
          </a:p>
          <a:p>
            <a:r>
              <a:rPr lang="en-US" dirty="0"/>
              <a:t>Online</a:t>
            </a:r>
          </a:p>
          <a:p>
            <a:pPr lvl="1"/>
            <a:r>
              <a:rPr lang="en-US" dirty="0"/>
              <a:t>to be agreed through a mail to </a:t>
            </a:r>
            <a:r>
              <a:rPr lang="en-US" dirty="0">
                <a:hlinkClick r:id="rId3"/>
              </a:rPr>
              <a:t>fventurino@unica.it</a:t>
            </a:r>
            <a:r>
              <a:rPr lang="en-US" dirty="0"/>
              <a:t>:</a:t>
            </a:r>
          </a:p>
          <a:p>
            <a:pPr lvl="2"/>
            <a:r>
              <a:rPr lang="en-US" dirty="0"/>
              <a:t>Skype: </a:t>
            </a:r>
            <a:r>
              <a:rPr lang="en-US" dirty="0" err="1"/>
              <a:t>fventurino</a:t>
            </a:r>
            <a:endParaRPr lang="en-US" dirty="0"/>
          </a:p>
          <a:p>
            <a:pPr lvl="2"/>
            <a:r>
              <a:rPr lang="en-US" dirty="0"/>
              <a:t>Teams: </a:t>
            </a:r>
            <a:r>
              <a:rPr lang="en-US" dirty="0" err="1"/>
              <a:t>uizkpbm</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3" name="Rectangle 1052">
            <a:extLst>
              <a:ext uri="{FF2B5EF4-FFF2-40B4-BE49-F238E27FC236}">
                <a16:creationId xmlns:a16="http://schemas.microsoft.com/office/drawing/2014/main" id="{8E139F69-90DB-4363-99C1-CDD094EED9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olo 1"/>
          <p:cNvSpPr>
            <a:spLocks noGrp="1"/>
          </p:cNvSpPr>
          <p:nvPr>
            <p:ph type="title"/>
          </p:nvPr>
        </p:nvSpPr>
        <p:spPr>
          <a:xfrm>
            <a:off x="939600" y="662399"/>
            <a:ext cx="4496990" cy="1494000"/>
          </a:xfrm>
        </p:spPr>
        <p:txBody>
          <a:bodyPr anchor="t">
            <a:normAutofit/>
          </a:bodyPr>
          <a:lstStyle/>
          <a:p>
            <a:r>
              <a:rPr lang="en-US" dirty="0"/>
              <a:t>Course presentation 1</a:t>
            </a:r>
          </a:p>
        </p:txBody>
      </p:sp>
      <p:grpSp>
        <p:nvGrpSpPr>
          <p:cNvPr id="1055" name="Group 1054">
            <a:extLst>
              <a:ext uri="{FF2B5EF4-FFF2-40B4-BE49-F238E27FC236}">
                <a16:creationId xmlns:a16="http://schemas.microsoft.com/office/drawing/2014/main" id="{EF5608BC-985E-44AE-8C56-1C799028658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64368" cy="6858000"/>
            <a:chOff x="0" y="0"/>
            <a:chExt cx="885825" cy="6858000"/>
          </a:xfrm>
        </p:grpSpPr>
        <p:sp>
          <p:nvSpPr>
            <p:cNvPr id="1056" name="Freeform 6">
              <a:extLst>
                <a:ext uri="{FF2B5EF4-FFF2-40B4-BE49-F238E27FC236}">
                  <a16:creationId xmlns:a16="http://schemas.microsoft.com/office/drawing/2014/main" id="{FF652A2A-BC90-4341-B339-840F6E1C28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1057" name="Freeform 6">
              <a:extLst>
                <a:ext uri="{FF2B5EF4-FFF2-40B4-BE49-F238E27FC236}">
                  <a16:creationId xmlns:a16="http://schemas.microsoft.com/office/drawing/2014/main" id="{E55F3E59-21AB-424D-B654-E1B9E304F4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sp>
      </p:grpSp>
      <p:sp>
        <p:nvSpPr>
          <p:cNvPr id="3" name="Segnaposto contenuto 2"/>
          <p:cNvSpPr>
            <a:spLocks noGrp="1"/>
          </p:cNvSpPr>
          <p:nvPr>
            <p:ph idx="1"/>
          </p:nvPr>
        </p:nvSpPr>
        <p:spPr>
          <a:xfrm>
            <a:off x="0" y="2286000"/>
            <a:ext cx="4689643" cy="3844800"/>
          </a:xfrm>
        </p:spPr>
        <p:txBody>
          <a:bodyPr>
            <a:noAutofit/>
          </a:bodyPr>
          <a:lstStyle/>
          <a:p>
            <a:r>
              <a:rPr lang="en-US" sz="2400" b="1" dirty="0"/>
              <a:t>Format</a:t>
            </a:r>
            <a:r>
              <a:rPr lang="en-US" sz="2400" dirty="0"/>
              <a:t>: 54 hours, 9 CFU</a:t>
            </a:r>
          </a:p>
          <a:p>
            <a:r>
              <a:rPr lang="en-US" sz="2400" b="1" dirty="0"/>
              <a:t>Sector</a:t>
            </a:r>
            <a:r>
              <a:rPr lang="en-US" sz="2400" dirty="0"/>
              <a:t>: Political Science (SPS/04)</a:t>
            </a:r>
          </a:p>
          <a:p>
            <a:r>
              <a:rPr lang="en-US" sz="2400" dirty="0">
                <a:solidFill>
                  <a:schemeClr val="tx1">
                    <a:alpha val="60000"/>
                  </a:schemeClr>
                </a:solidFill>
              </a:rPr>
              <a:t>On </a:t>
            </a:r>
            <a:r>
              <a:rPr lang="en-US" sz="2400" b="1" dirty="0">
                <a:solidFill>
                  <a:schemeClr val="tx1">
                    <a:alpha val="60000"/>
                  </a:schemeClr>
                </a:solidFill>
              </a:rPr>
              <a:t>Political Science, in general,</a:t>
            </a:r>
            <a:r>
              <a:rPr lang="en-US" sz="2400" dirty="0">
                <a:solidFill>
                  <a:schemeClr val="tx1">
                    <a:alpha val="60000"/>
                  </a:schemeClr>
                </a:solidFill>
              </a:rPr>
              <a:t> </a:t>
            </a:r>
            <a:r>
              <a:rPr lang="en-US" sz="2400" u="sng" dirty="0">
                <a:solidFill>
                  <a:schemeClr val="tx1">
                    <a:alpha val="60000"/>
                  </a:schemeClr>
                </a:solidFill>
              </a:rPr>
              <a:t>on a voluntary basis </a:t>
            </a:r>
            <a:r>
              <a:rPr lang="en-US" sz="2400" dirty="0">
                <a:solidFill>
                  <a:schemeClr val="tx1">
                    <a:alpha val="60000"/>
                  </a:schemeClr>
                </a:solidFill>
              </a:rPr>
              <a:t>you may preemptively read G. </a:t>
            </a:r>
            <a:r>
              <a:rPr lang="en-US" sz="2400" dirty="0" err="1">
                <a:solidFill>
                  <a:schemeClr val="tx1">
                    <a:alpha val="60000"/>
                  </a:schemeClr>
                </a:solidFill>
              </a:rPr>
              <a:t>Capano</a:t>
            </a:r>
            <a:r>
              <a:rPr lang="en-US" sz="2400" dirty="0">
                <a:solidFill>
                  <a:schemeClr val="tx1">
                    <a:alpha val="60000"/>
                  </a:schemeClr>
                </a:solidFill>
              </a:rPr>
              <a:t>, S. </a:t>
            </a:r>
            <a:r>
              <a:rPr lang="en-US" sz="2400" dirty="0" err="1">
                <a:solidFill>
                  <a:schemeClr val="tx1">
                    <a:alpha val="60000"/>
                  </a:schemeClr>
                </a:solidFill>
              </a:rPr>
              <a:t>Piattoni</a:t>
            </a:r>
            <a:r>
              <a:rPr lang="en-US" sz="2400" dirty="0">
                <a:solidFill>
                  <a:schemeClr val="tx1">
                    <a:alpha val="60000"/>
                  </a:schemeClr>
                </a:solidFill>
              </a:rPr>
              <a:t>, F. Raniolo and L. </a:t>
            </a:r>
            <a:r>
              <a:rPr lang="en-US" sz="2400" dirty="0" err="1">
                <a:solidFill>
                  <a:schemeClr val="tx1">
                    <a:alpha val="60000"/>
                  </a:schemeClr>
                </a:solidFill>
              </a:rPr>
              <a:t>Verzichelli</a:t>
            </a:r>
            <a:r>
              <a:rPr lang="en-US" sz="2400" dirty="0">
                <a:solidFill>
                  <a:schemeClr val="tx1">
                    <a:alpha val="60000"/>
                  </a:schemeClr>
                </a:solidFill>
              </a:rPr>
              <a:t>, </a:t>
            </a:r>
            <a:r>
              <a:rPr lang="en-US" sz="2400" i="1" dirty="0" err="1">
                <a:solidFill>
                  <a:schemeClr val="tx1">
                    <a:alpha val="60000"/>
                  </a:schemeClr>
                </a:solidFill>
              </a:rPr>
              <a:t>Elementi</a:t>
            </a:r>
            <a:r>
              <a:rPr lang="en-US" sz="2400" i="1" dirty="0">
                <a:solidFill>
                  <a:schemeClr val="tx1">
                    <a:alpha val="60000"/>
                  </a:schemeClr>
                </a:solidFill>
              </a:rPr>
              <a:t> di </a:t>
            </a:r>
            <a:r>
              <a:rPr lang="en-US" sz="2400" i="1" dirty="0" err="1">
                <a:solidFill>
                  <a:schemeClr val="tx1">
                    <a:alpha val="60000"/>
                  </a:schemeClr>
                </a:solidFill>
              </a:rPr>
              <a:t>Scienza</a:t>
            </a:r>
            <a:r>
              <a:rPr lang="en-US" sz="2400" i="1" dirty="0">
                <a:solidFill>
                  <a:schemeClr val="tx1">
                    <a:alpha val="60000"/>
                  </a:schemeClr>
                </a:solidFill>
              </a:rPr>
              <a:t> </a:t>
            </a:r>
            <a:r>
              <a:rPr lang="en-US" sz="2400" i="1" dirty="0" err="1">
                <a:solidFill>
                  <a:schemeClr val="tx1">
                    <a:alpha val="60000"/>
                  </a:schemeClr>
                </a:solidFill>
              </a:rPr>
              <a:t>Politica</a:t>
            </a:r>
            <a:r>
              <a:rPr lang="en-US" sz="2400" dirty="0">
                <a:solidFill>
                  <a:schemeClr val="tx1">
                    <a:alpha val="60000"/>
                  </a:schemeClr>
                </a:solidFill>
              </a:rPr>
              <a:t>, Bologna, il Mulino, 2021.</a:t>
            </a:r>
          </a:p>
        </p:txBody>
      </p:sp>
      <p:pic>
        <p:nvPicPr>
          <p:cNvPr id="8" name="Immagine 7">
            <a:extLst>
              <a:ext uri="{FF2B5EF4-FFF2-40B4-BE49-F238E27FC236}">
                <a16:creationId xmlns:a16="http://schemas.microsoft.com/office/drawing/2014/main" id="{658C3470-1DE5-47F6-8416-9F1258341A23}"/>
              </a:ext>
            </a:extLst>
          </p:cNvPr>
          <p:cNvPicPr>
            <a:picLocks noChangeAspect="1"/>
          </p:cNvPicPr>
          <p:nvPr/>
        </p:nvPicPr>
        <p:blipFill>
          <a:blip r:embed="rId2"/>
          <a:stretch>
            <a:fillRect/>
          </a:stretch>
        </p:blipFill>
        <p:spPr>
          <a:xfrm>
            <a:off x="4689643" y="5142"/>
            <a:ext cx="4454358" cy="6852857"/>
          </a:xfrm>
          <a:prstGeom prst="rect">
            <a:avLst/>
          </a:prstGeom>
        </p:spPr>
      </p:pic>
    </p:spTree>
    <p:extLst>
      <p:ext uri="{BB962C8B-B14F-4D97-AF65-F5344CB8AC3E}">
        <p14:creationId xmlns:p14="http://schemas.microsoft.com/office/powerpoint/2010/main" val="2519276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4" name="Rectangle 1043">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a:xfrm>
            <a:off x="395536" y="332656"/>
            <a:ext cx="4447066" cy="703598"/>
          </a:xfrm>
        </p:spPr>
        <p:txBody>
          <a:bodyPr anchor="b">
            <a:normAutofit/>
          </a:bodyPr>
          <a:lstStyle/>
          <a:p>
            <a:r>
              <a:rPr lang="en-US" sz="3500" dirty="0"/>
              <a:t>Course presentation 2</a:t>
            </a:r>
          </a:p>
        </p:txBody>
      </p:sp>
      <p:sp>
        <p:nvSpPr>
          <p:cNvPr id="3" name="Segnaposto contenuto 2"/>
          <p:cNvSpPr>
            <a:spLocks noGrp="1"/>
          </p:cNvSpPr>
          <p:nvPr>
            <p:ph idx="1"/>
          </p:nvPr>
        </p:nvSpPr>
        <p:spPr>
          <a:xfrm>
            <a:off x="32641" y="1484784"/>
            <a:ext cx="4809962" cy="4458817"/>
          </a:xfrm>
        </p:spPr>
        <p:txBody>
          <a:bodyPr>
            <a:normAutofit/>
          </a:bodyPr>
          <a:lstStyle/>
          <a:p>
            <a:r>
              <a:rPr lang="en-US" sz="2400" b="1" dirty="0"/>
              <a:t>A sector of the Political Science</a:t>
            </a:r>
            <a:r>
              <a:rPr lang="en-US" sz="2400" dirty="0"/>
              <a:t>: Political Communication</a:t>
            </a:r>
          </a:p>
          <a:p>
            <a:r>
              <a:rPr lang="en-US" sz="2400" u="sng" dirty="0"/>
              <a:t>On a voluntary basis </a:t>
            </a:r>
            <a:r>
              <a:rPr lang="en-US" sz="2400" dirty="0"/>
              <a:t>you may preemptively read: G. </a:t>
            </a:r>
            <a:r>
              <a:rPr lang="en-US" sz="2400" dirty="0" err="1"/>
              <a:t>Mazzoleni</a:t>
            </a:r>
            <a:r>
              <a:rPr lang="en-US" sz="2400" dirty="0"/>
              <a:t> (a </a:t>
            </a:r>
            <a:r>
              <a:rPr lang="en-US" sz="2400" dirty="0" err="1"/>
              <a:t>cura</a:t>
            </a:r>
            <a:r>
              <a:rPr lang="en-US" sz="2400" dirty="0"/>
              <a:t> di), </a:t>
            </a:r>
            <a:r>
              <a:rPr lang="en-US" sz="2400" i="1" dirty="0" err="1"/>
              <a:t>Introduzione</a:t>
            </a:r>
            <a:r>
              <a:rPr lang="en-US" sz="2400" i="1" dirty="0"/>
              <a:t> </a:t>
            </a:r>
            <a:r>
              <a:rPr lang="en-US" sz="2400" i="1" dirty="0" err="1"/>
              <a:t>alla</a:t>
            </a:r>
            <a:r>
              <a:rPr lang="en-US" sz="2400" i="1" dirty="0"/>
              <a:t> </a:t>
            </a:r>
            <a:r>
              <a:rPr lang="en-US" sz="2400" i="1" dirty="0" err="1"/>
              <a:t>comunicazione</a:t>
            </a:r>
            <a:r>
              <a:rPr lang="en-US" sz="2400" i="1" dirty="0"/>
              <a:t> </a:t>
            </a:r>
            <a:r>
              <a:rPr lang="en-US" sz="2400" i="1" dirty="0" err="1"/>
              <a:t>politica</a:t>
            </a:r>
            <a:r>
              <a:rPr lang="en-US" sz="2400" dirty="0"/>
              <a:t>, Bologna, il Mulino, 2021.</a:t>
            </a:r>
          </a:p>
        </p:txBody>
      </p:sp>
      <p:pic>
        <p:nvPicPr>
          <p:cNvPr id="1026" name="Picture 2" descr="Copertina Introduzione alla comunicazione politica">
            <a:extLst>
              <a:ext uri="{FF2B5EF4-FFF2-40B4-BE49-F238E27FC236}">
                <a16:creationId xmlns:a16="http://schemas.microsoft.com/office/drawing/2014/main" id="{00CB926A-027A-4137-8668-8BE708E2EB6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949091" y="0"/>
            <a:ext cx="4162269" cy="6403491"/>
          </a:xfrm>
          <a:prstGeom prst="rect">
            <a:avLst/>
          </a:prstGeom>
          <a:noFill/>
          <a:extLst>
            <a:ext uri="{909E8E84-426E-40DD-AFC4-6F175D3DCCD1}">
              <a14:hiddenFill xmlns:a14="http://schemas.microsoft.com/office/drawing/2010/main">
                <a:solidFill>
                  <a:srgbClr val="FFFFFF"/>
                </a:solidFill>
              </a14:hiddenFill>
            </a:ext>
          </a:extLst>
        </p:spPr>
      </p:pic>
      <p:sp>
        <p:nvSpPr>
          <p:cNvPr id="1046" name="Rectangle 1045">
            <a:extLst>
              <a:ext uri="{FF2B5EF4-FFF2-40B4-BE49-F238E27FC236}">
                <a16:creationId xmlns:a16="http://schemas.microsoft.com/office/drawing/2014/main" id="{61707E60-CEC9-4661-AA82-69242EB4BD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6116"/>
            <a:ext cx="9143998" cy="461774"/>
          </a:xfrm>
          <a:prstGeom prst="rect">
            <a:avLst/>
          </a:prstGeom>
          <a:gradFill>
            <a:gsLst>
              <a:gs pos="0">
                <a:srgbClr val="000000"/>
              </a:gs>
              <a:gs pos="100000">
                <a:schemeClr val="accent1">
                  <a:lumMod val="7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 name="Rectangle 1047">
            <a:extLst>
              <a:ext uri="{FF2B5EF4-FFF2-40B4-BE49-F238E27FC236}">
                <a16:creationId xmlns:a16="http://schemas.microsoft.com/office/drawing/2014/main" id="{8F035CD8-AE30-4146-96F2-036B0CE5E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5" y="6406115"/>
            <a:ext cx="3057523" cy="464399"/>
          </a:xfrm>
          <a:prstGeom prst="rect">
            <a:avLst/>
          </a:prstGeom>
          <a:gradFill>
            <a:gsLst>
              <a:gs pos="19000">
                <a:srgbClr val="000000">
                  <a:alpha val="46000"/>
                </a:srgbClr>
              </a:gs>
              <a:gs pos="99000">
                <a:schemeClr val="accent1"/>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5322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a:t>Course presentation 3</a:t>
            </a:r>
          </a:p>
        </p:txBody>
      </p:sp>
      <p:sp>
        <p:nvSpPr>
          <p:cNvPr id="3" name="Segnaposto contenuto 2"/>
          <p:cNvSpPr>
            <a:spLocks noGrp="1"/>
          </p:cNvSpPr>
          <p:nvPr>
            <p:ph idx="1"/>
          </p:nvPr>
        </p:nvSpPr>
        <p:spPr/>
        <p:txBody>
          <a:bodyPr>
            <a:normAutofit/>
          </a:bodyPr>
          <a:lstStyle/>
          <a:p>
            <a:r>
              <a:rPr lang="en-US" dirty="0"/>
              <a:t>Our specific topic: </a:t>
            </a:r>
            <a:r>
              <a:rPr lang="en-US" b="1" dirty="0"/>
              <a:t>Political Marketing</a:t>
            </a:r>
          </a:p>
          <a:p>
            <a:pPr lvl="1"/>
            <a:r>
              <a:rPr lang="en-US" dirty="0"/>
              <a:t>The subject: recent electoral campaigns</a:t>
            </a:r>
          </a:p>
          <a:p>
            <a:pPr lvl="1"/>
            <a:r>
              <a:rPr lang="en-US" dirty="0"/>
              <a:t>A pre-condition: disenchanted and independent voters</a:t>
            </a:r>
          </a:p>
          <a:p>
            <a:pPr lvl="1"/>
            <a:r>
              <a:rPr lang="en-US" dirty="0"/>
              <a:t>A recurrent characteristic: professional communication</a:t>
            </a:r>
          </a:p>
          <a:p>
            <a:pPr lvl="1"/>
            <a:r>
              <a:rPr lang="en-US" dirty="0"/>
              <a:t>A recent enlargement: governmental activities (political management, or post-election marketing)</a:t>
            </a:r>
          </a:p>
        </p:txBody>
      </p:sp>
    </p:spTree>
    <p:extLst>
      <p:ext uri="{BB962C8B-B14F-4D97-AF65-F5344CB8AC3E}">
        <p14:creationId xmlns:p14="http://schemas.microsoft.com/office/powerpoint/2010/main" val="658790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a:t>Course presentation 4</a:t>
            </a:r>
            <a:endParaRPr lang="it-IT" dirty="0"/>
          </a:p>
        </p:txBody>
      </p:sp>
      <p:sp>
        <p:nvSpPr>
          <p:cNvPr id="3" name="Segnaposto contenuto 2"/>
          <p:cNvSpPr>
            <a:spLocks noGrp="1"/>
          </p:cNvSpPr>
          <p:nvPr>
            <p:ph idx="1"/>
          </p:nvPr>
        </p:nvSpPr>
        <p:spPr/>
        <p:txBody>
          <a:bodyPr>
            <a:normAutofit fontScale="92500" lnSpcReduction="20000"/>
          </a:bodyPr>
          <a:lstStyle/>
          <a:p>
            <a:r>
              <a:rPr lang="en-US" dirty="0"/>
              <a:t>Teaching</a:t>
            </a:r>
          </a:p>
          <a:p>
            <a:pPr lvl="1"/>
            <a:r>
              <a:rPr lang="en-US" dirty="0"/>
              <a:t>in presence, classroom CM8</a:t>
            </a:r>
          </a:p>
          <a:p>
            <a:pPr lvl="1"/>
            <a:r>
              <a:rPr lang="en-US" dirty="0"/>
              <a:t>in English</a:t>
            </a:r>
          </a:p>
          <a:p>
            <a:r>
              <a:rPr lang="en-US" dirty="0"/>
              <a:t>Lecture hours</a:t>
            </a:r>
          </a:p>
          <a:p>
            <a:pPr lvl="1"/>
            <a:r>
              <a:rPr lang="en-US" dirty="0"/>
              <a:t>Tuesday, Wednesday and Thursday, h. 10:00-12:00</a:t>
            </a:r>
          </a:p>
          <a:p>
            <a:pPr lvl="1"/>
            <a:r>
              <a:rPr lang="en-US" dirty="0"/>
              <a:t>total slot: 120 minutes</a:t>
            </a:r>
          </a:p>
          <a:p>
            <a:pPr lvl="1"/>
            <a:r>
              <a:rPr lang="en-US" dirty="0"/>
              <a:t>lectures: 90 minutes</a:t>
            </a:r>
          </a:p>
          <a:p>
            <a:r>
              <a:rPr lang="en-US" dirty="0"/>
              <a:t>When necessary</a:t>
            </a:r>
          </a:p>
          <a:p>
            <a:pPr lvl="1"/>
            <a:r>
              <a:rPr lang="en-US" dirty="0"/>
              <a:t>Start: presentation of a glossary</a:t>
            </a:r>
          </a:p>
          <a:p>
            <a:pPr lvl="1"/>
            <a:r>
              <a:rPr lang="en-US" dirty="0"/>
              <a:t>End: Questions &amp; Answers (Q&amp;A)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B34ECC-B8F3-4182-A59A-D18113DA3611}"/>
              </a:ext>
            </a:extLst>
          </p:cNvPr>
          <p:cNvSpPr>
            <a:spLocks noGrp="1"/>
          </p:cNvSpPr>
          <p:nvPr>
            <p:ph type="title"/>
          </p:nvPr>
        </p:nvSpPr>
        <p:spPr/>
        <p:txBody>
          <a:bodyPr/>
          <a:lstStyle/>
          <a:p>
            <a:r>
              <a:rPr lang="en-US" dirty="0"/>
              <a:t>Course presentation 5</a:t>
            </a:r>
          </a:p>
        </p:txBody>
      </p:sp>
      <p:sp>
        <p:nvSpPr>
          <p:cNvPr id="3" name="Segnaposto contenuto 2">
            <a:extLst>
              <a:ext uri="{FF2B5EF4-FFF2-40B4-BE49-F238E27FC236}">
                <a16:creationId xmlns:a16="http://schemas.microsoft.com/office/drawing/2014/main" id="{8A79DBC5-0DE9-42A4-BC9A-7DD1DC21C608}"/>
              </a:ext>
            </a:extLst>
          </p:cNvPr>
          <p:cNvSpPr>
            <a:spLocks noGrp="1"/>
          </p:cNvSpPr>
          <p:nvPr>
            <p:ph idx="1"/>
          </p:nvPr>
        </p:nvSpPr>
        <p:spPr/>
        <p:txBody>
          <a:bodyPr>
            <a:normAutofit fontScale="92500"/>
          </a:bodyPr>
          <a:lstStyle/>
          <a:p>
            <a:r>
              <a:rPr lang="en-US" dirty="0"/>
              <a:t>Time limits</a:t>
            </a:r>
          </a:p>
          <a:p>
            <a:pPr lvl="1"/>
            <a:r>
              <a:rPr lang="en-US" dirty="0"/>
              <a:t>Module A: from October 4 to November 9</a:t>
            </a:r>
          </a:p>
          <a:p>
            <a:pPr lvl="1"/>
            <a:r>
              <a:rPr lang="en-US" dirty="0"/>
              <a:t>Module B: from November 22 to …</a:t>
            </a:r>
          </a:p>
          <a:p>
            <a:r>
              <a:rPr lang="en-US" dirty="0"/>
              <a:t>October 12: final examinations in SU</a:t>
            </a:r>
          </a:p>
          <a:p>
            <a:r>
              <a:rPr lang="en-US" dirty="0"/>
              <a:t>October 13: no class</a:t>
            </a:r>
          </a:p>
          <a:p>
            <a:r>
              <a:rPr lang="en-US" dirty="0"/>
              <a:t>October 5, 26 and 27: h. 8-10</a:t>
            </a:r>
          </a:p>
          <a:p>
            <a:r>
              <a:rPr lang="en-US" dirty="0"/>
              <a:t>November 2 and 3: no class</a:t>
            </a:r>
          </a:p>
          <a:p>
            <a:r>
              <a:rPr lang="en-US" dirty="0"/>
              <a:t>Possible online classes: Friday, November 3 and 4</a:t>
            </a:r>
          </a:p>
        </p:txBody>
      </p:sp>
    </p:spTree>
    <p:extLst>
      <p:ext uri="{BB962C8B-B14F-4D97-AF65-F5344CB8AC3E}">
        <p14:creationId xmlns:p14="http://schemas.microsoft.com/office/powerpoint/2010/main" val="1650599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066130"/>
          </a:xfrm>
        </p:spPr>
        <p:txBody>
          <a:bodyPr/>
          <a:lstStyle/>
          <a:p>
            <a:r>
              <a:rPr lang="en-US" dirty="0"/>
              <a:t>Course presentation 6</a:t>
            </a:r>
          </a:p>
        </p:txBody>
      </p:sp>
      <p:sp>
        <p:nvSpPr>
          <p:cNvPr id="3" name="Segnaposto contenuto 2"/>
          <p:cNvSpPr>
            <a:spLocks noGrp="1"/>
          </p:cNvSpPr>
          <p:nvPr>
            <p:ph idx="1"/>
          </p:nvPr>
        </p:nvSpPr>
        <p:spPr/>
        <p:txBody>
          <a:bodyPr>
            <a:normAutofit fontScale="92500" lnSpcReduction="20000"/>
          </a:bodyPr>
          <a:lstStyle/>
          <a:p>
            <a:r>
              <a:rPr lang="en-US" dirty="0"/>
              <a:t>Examination</a:t>
            </a:r>
          </a:p>
          <a:p>
            <a:pPr lvl="1"/>
            <a:r>
              <a:rPr lang="en-US" dirty="0"/>
              <a:t>written verification</a:t>
            </a:r>
          </a:p>
          <a:p>
            <a:pPr lvl="1"/>
            <a:r>
              <a:rPr lang="en-US" dirty="0"/>
              <a:t>two-stage verification</a:t>
            </a:r>
          </a:p>
          <a:p>
            <a:pPr lvl="2"/>
            <a:r>
              <a:rPr lang="en-US" dirty="0"/>
              <a:t>module A: chapters 1-4</a:t>
            </a:r>
          </a:p>
          <a:p>
            <a:pPr lvl="2"/>
            <a:r>
              <a:rPr lang="en-US" dirty="0"/>
              <a:t>module B: chapters 5-8</a:t>
            </a:r>
          </a:p>
          <a:p>
            <a:r>
              <a:rPr lang="en-US" dirty="0"/>
              <a:t>Mid-term examination</a:t>
            </a:r>
          </a:p>
          <a:p>
            <a:pPr lvl="1"/>
            <a:r>
              <a:rPr lang="en-US" dirty="0"/>
              <a:t>Alternative method (to be discussed)</a:t>
            </a:r>
          </a:p>
          <a:p>
            <a:pPr lvl="1"/>
            <a:r>
              <a:rPr lang="en-US" dirty="0"/>
              <a:t>First date: mid-November (?)</a:t>
            </a:r>
          </a:p>
          <a:p>
            <a:r>
              <a:rPr lang="en-US" dirty="0"/>
              <a:t>Materials</a:t>
            </a:r>
          </a:p>
          <a:p>
            <a:pPr lvl="1"/>
            <a:r>
              <a:rPr lang="en-US" dirty="0"/>
              <a:t>Text (where?)</a:t>
            </a:r>
          </a:p>
          <a:p>
            <a:pPr lvl="1"/>
            <a:r>
              <a:rPr lang="en-US" dirty="0"/>
              <a:t>Power Point slides (where?)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a:xfrm>
            <a:off x="429370" y="238540"/>
            <a:ext cx="3854598" cy="1948036"/>
          </a:xfrm>
        </p:spPr>
        <p:txBody>
          <a:bodyPr anchor="b">
            <a:normAutofit/>
          </a:bodyPr>
          <a:lstStyle/>
          <a:p>
            <a:pPr algn="l">
              <a:lnSpc>
                <a:spcPct val="90000"/>
              </a:lnSpc>
            </a:pPr>
            <a:r>
              <a:rPr lang="en-US" sz="4000" dirty="0"/>
              <a:t>Course presentation 7</a:t>
            </a:r>
            <a:br>
              <a:rPr lang="en-US" sz="4000" dirty="0"/>
            </a:br>
            <a:r>
              <a:rPr lang="en-US" sz="3200" dirty="0"/>
              <a:t>The textbook</a:t>
            </a:r>
          </a:p>
        </p:txBody>
      </p:sp>
      <p:sp>
        <p:nvSpPr>
          <p:cNvPr id="205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 name="connsiteX0" fmla="*/ 0 w 8229600"/>
              <a:gd name="connsiteY0" fmla="*/ 0 h 18288"/>
              <a:gd name="connsiteX1" fmla="*/ 521208 w 8229600"/>
              <a:gd name="connsiteY1" fmla="*/ 0 h 18288"/>
              <a:gd name="connsiteX2" fmla="*/ 960120 w 8229600"/>
              <a:gd name="connsiteY2" fmla="*/ 0 h 18288"/>
              <a:gd name="connsiteX3" fmla="*/ 1481328 w 8229600"/>
              <a:gd name="connsiteY3" fmla="*/ 0 h 18288"/>
              <a:gd name="connsiteX4" fmla="*/ 2167128 w 8229600"/>
              <a:gd name="connsiteY4" fmla="*/ 0 h 18288"/>
              <a:gd name="connsiteX5" fmla="*/ 2935224 w 8229600"/>
              <a:gd name="connsiteY5" fmla="*/ 0 h 18288"/>
              <a:gd name="connsiteX6" fmla="*/ 3785616 w 8229600"/>
              <a:gd name="connsiteY6" fmla="*/ 0 h 18288"/>
              <a:gd name="connsiteX7" fmla="*/ 4636008 w 8229600"/>
              <a:gd name="connsiteY7" fmla="*/ 0 h 18288"/>
              <a:gd name="connsiteX8" fmla="*/ 5239512 w 8229600"/>
              <a:gd name="connsiteY8" fmla="*/ 0 h 18288"/>
              <a:gd name="connsiteX9" fmla="*/ 6007608 w 8229600"/>
              <a:gd name="connsiteY9" fmla="*/ 0 h 18288"/>
              <a:gd name="connsiteX10" fmla="*/ 6693408 w 8229600"/>
              <a:gd name="connsiteY10" fmla="*/ 0 h 18288"/>
              <a:gd name="connsiteX11" fmla="*/ 7296912 w 8229600"/>
              <a:gd name="connsiteY11" fmla="*/ 0 h 18288"/>
              <a:gd name="connsiteX12" fmla="*/ 8229600 w 8229600"/>
              <a:gd name="connsiteY12" fmla="*/ 0 h 18288"/>
              <a:gd name="connsiteX13" fmla="*/ 8229600 w 8229600"/>
              <a:gd name="connsiteY13" fmla="*/ 18288 h 18288"/>
              <a:gd name="connsiteX14" fmla="*/ 7626096 w 8229600"/>
              <a:gd name="connsiteY14" fmla="*/ 18288 h 18288"/>
              <a:gd name="connsiteX15" fmla="*/ 7022592 w 8229600"/>
              <a:gd name="connsiteY15" fmla="*/ 18288 h 18288"/>
              <a:gd name="connsiteX16" fmla="*/ 6172200 w 8229600"/>
              <a:gd name="connsiteY16" fmla="*/ 18288 h 18288"/>
              <a:gd name="connsiteX17" fmla="*/ 5650992 w 8229600"/>
              <a:gd name="connsiteY17" fmla="*/ 18288 h 18288"/>
              <a:gd name="connsiteX18" fmla="*/ 4882896 w 8229600"/>
              <a:gd name="connsiteY18" fmla="*/ 18288 h 18288"/>
              <a:gd name="connsiteX19" fmla="*/ 4443984 w 8229600"/>
              <a:gd name="connsiteY19" fmla="*/ 18288 h 18288"/>
              <a:gd name="connsiteX20" fmla="*/ 3758184 w 8229600"/>
              <a:gd name="connsiteY20" fmla="*/ 18288 h 18288"/>
              <a:gd name="connsiteX21" fmla="*/ 3236976 w 8229600"/>
              <a:gd name="connsiteY21" fmla="*/ 18288 h 18288"/>
              <a:gd name="connsiteX22" fmla="*/ 2386584 w 8229600"/>
              <a:gd name="connsiteY22" fmla="*/ 18288 h 18288"/>
              <a:gd name="connsiteX23" fmla="*/ 1947672 w 8229600"/>
              <a:gd name="connsiteY23" fmla="*/ 18288 h 18288"/>
              <a:gd name="connsiteX24" fmla="*/ 1261872 w 8229600"/>
              <a:gd name="connsiteY24" fmla="*/ 18288 h 18288"/>
              <a:gd name="connsiteX25" fmla="*/ 822960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15278" y="6969"/>
                  <a:pt x="340572" y="21894"/>
                  <a:pt x="521208" y="0"/>
                </a:cubicBezTo>
                <a:cubicBezTo>
                  <a:pt x="745939" y="29643"/>
                  <a:pt x="1127486" y="-40512"/>
                  <a:pt x="1371600" y="0"/>
                </a:cubicBezTo>
                <a:cubicBezTo>
                  <a:pt x="1567490" y="28416"/>
                  <a:pt x="1945702" y="13075"/>
                  <a:pt x="2221992" y="0"/>
                </a:cubicBezTo>
                <a:cubicBezTo>
                  <a:pt x="2446218" y="-17340"/>
                  <a:pt x="2853686" y="-7924"/>
                  <a:pt x="3072384" y="0"/>
                </a:cubicBezTo>
                <a:cubicBezTo>
                  <a:pt x="3286960" y="20656"/>
                  <a:pt x="3324417" y="20174"/>
                  <a:pt x="3511296" y="0"/>
                </a:cubicBezTo>
                <a:cubicBezTo>
                  <a:pt x="3710690" y="-39182"/>
                  <a:pt x="3945457" y="-64074"/>
                  <a:pt x="4114800" y="0"/>
                </a:cubicBezTo>
                <a:cubicBezTo>
                  <a:pt x="4336079" y="28138"/>
                  <a:pt x="4420759" y="12117"/>
                  <a:pt x="4553712" y="0"/>
                </a:cubicBezTo>
                <a:cubicBezTo>
                  <a:pt x="4688252" y="-2224"/>
                  <a:pt x="5047430" y="19664"/>
                  <a:pt x="5239512" y="0"/>
                </a:cubicBezTo>
                <a:cubicBezTo>
                  <a:pt x="5424392" y="-49610"/>
                  <a:pt x="5708717" y="13540"/>
                  <a:pt x="5843016" y="0"/>
                </a:cubicBezTo>
                <a:cubicBezTo>
                  <a:pt x="6005788" y="32949"/>
                  <a:pt x="6198255" y="37080"/>
                  <a:pt x="6611112" y="0"/>
                </a:cubicBezTo>
                <a:cubicBezTo>
                  <a:pt x="6954152" y="635"/>
                  <a:pt x="7244390" y="18057"/>
                  <a:pt x="7461504" y="0"/>
                </a:cubicBezTo>
                <a:cubicBezTo>
                  <a:pt x="7693790" y="9882"/>
                  <a:pt x="7984486" y="17646"/>
                  <a:pt x="8229600" y="0"/>
                </a:cubicBezTo>
                <a:cubicBezTo>
                  <a:pt x="8228428" y="6016"/>
                  <a:pt x="8229853" y="9684"/>
                  <a:pt x="8229600" y="18288"/>
                </a:cubicBezTo>
                <a:cubicBezTo>
                  <a:pt x="7945777" y="19945"/>
                  <a:pt x="7812308" y="-8511"/>
                  <a:pt x="7461504" y="18288"/>
                </a:cubicBezTo>
                <a:cubicBezTo>
                  <a:pt x="7129391" y="53185"/>
                  <a:pt x="7087333" y="41906"/>
                  <a:pt x="6940296" y="18288"/>
                </a:cubicBezTo>
                <a:cubicBezTo>
                  <a:pt x="6810862" y="-23020"/>
                  <a:pt x="6701312" y="19361"/>
                  <a:pt x="6419088" y="18288"/>
                </a:cubicBezTo>
                <a:cubicBezTo>
                  <a:pt x="6152777" y="18855"/>
                  <a:pt x="5868611" y="48802"/>
                  <a:pt x="5650992" y="18288"/>
                </a:cubicBezTo>
                <a:cubicBezTo>
                  <a:pt x="5439747" y="15250"/>
                  <a:pt x="5334901" y="-1044"/>
                  <a:pt x="5129784" y="18288"/>
                </a:cubicBezTo>
                <a:cubicBezTo>
                  <a:pt x="4955906" y="40458"/>
                  <a:pt x="4793216" y="33888"/>
                  <a:pt x="4690872" y="18288"/>
                </a:cubicBezTo>
                <a:cubicBezTo>
                  <a:pt x="4552374" y="31087"/>
                  <a:pt x="4318742" y="6248"/>
                  <a:pt x="4087368" y="18288"/>
                </a:cubicBezTo>
                <a:cubicBezTo>
                  <a:pt x="3849418" y="32625"/>
                  <a:pt x="3751577" y="29688"/>
                  <a:pt x="3401568" y="18288"/>
                </a:cubicBezTo>
                <a:cubicBezTo>
                  <a:pt x="3067953" y="20409"/>
                  <a:pt x="3012425" y="26879"/>
                  <a:pt x="2798064" y="18288"/>
                </a:cubicBezTo>
                <a:cubicBezTo>
                  <a:pt x="2565154" y="16520"/>
                  <a:pt x="2426719" y="-31794"/>
                  <a:pt x="2276856" y="18288"/>
                </a:cubicBezTo>
                <a:cubicBezTo>
                  <a:pt x="2090980" y="4382"/>
                  <a:pt x="1702030" y="-8180"/>
                  <a:pt x="1426464" y="18288"/>
                </a:cubicBezTo>
                <a:cubicBezTo>
                  <a:pt x="1104481" y="69643"/>
                  <a:pt x="985013" y="-7690"/>
                  <a:pt x="740664" y="18288"/>
                </a:cubicBezTo>
                <a:cubicBezTo>
                  <a:pt x="507391" y="41643"/>
                  <a:pt x="191740" y="-11654"/>
                  <a:pt x="0" y="18288"/>
                </a:cubicBezTo>
                <a:cubicBezTo>
                  <a:pt x="714" y="9707"/>
                  <a:pt x="1025" y="3120"/>
                  <a:pt x="0" y="0"/>
                </a:cubicBezTo>
                <a:close/>
              </a:path>
              <a:path w="8229600" h="18288" stroke="0" extrusionOk="0">
                <a:moveTo>
                  <a:pt x="0" y="0"/>
                </a:moveTo>
                <a:cubicBezTo>
                  <a:pt x="270709" y="-27213"/>
                  <a:pt x="397128" y="23656"/>
                  <a:pt x="521208" y="0"/>
                </a:cubicBezTo>
                <a:cubicBezTo>
                  <a:pt x="631319" y="-5947"/>
                  <a:pt x="842157" y="28261"/>
                  <a:pt x="960120" y="0"/>
                </a:cubicBezTo>
                <a:cubicBezTo>
                  <a:pt x="1077930" y="6549"/>
                  <a:pt x="1318669" y="-15893"/>
                  <a:pt x="1481328" y="0"/>
                </a:cubicBezTo>
                <a:cubicBezTo>
                  <a:pt x="1659104" y="-21090"/>
                  <a:pt x="1870243" y="69945"/>
                  <a:pt x="2167128" y="0"/>
                </a:cubicBezTo>
                <a:cubicBezTo>
                  <a:pt x="2460684" y="-5519"/>
                  <a:pt x="2753885" y="-62993"/>
                  <a:pt x="2935224" y="0"/>
                </a:cubicBezTo>
                <a:cubicBezTo>
                  <a:pt x="3115119" y="56580"/>
                  <a:pt x="3535280" y="40687"/>
                  <a:pt x="3785616" y="0"/>
                </a:cubicBezTo>
                <a:cubicBezTo>
                  <a:pt x="4057881" y="25645"/>
                  <a:pt x="4308335" y="-2666"/>
                  <a:pt x="4636008" y="0"/>
                </a:cubicBezTo>
                <a:cubicBezTo>
                  <a:pt x="4987152" y="19805"/>
                  <a:pt x="5025979" y="14149"/>
                  <a:pt x="5239512" y="0"/>
                </a:cubicBezTo>
                <a:cubicBezTo>
                  <a:pt x="5437586" y="211"/>
                  <a:pt x="5752721" y="5618"/>
                  <a:pt x="6007608" y="0"/>
                </a:cubicBezTo>
                <a:cubicBezTo>
                  <a:pt x="6280137" y="-5132"/>
                  <a:pt x="6386079" y="-21510"/>
                  <a:pt x="6693408" y="0"/>
                </a:cubicBezTo>
                <a:cubicBezTo>
                  <a:pt x="6986580" y="4991"/>
                  <a:pt x="7015252" y="-18088"/>
                  <a:pt x="7296912" y="0"/>
                </a:cubicBezTo>
                <a:cubicBezTo>
                  <a:pt x="7569796" y="10390"/>
                  <a:pt x="7895472" y="71473"/>
                  <a:pt x="8229600" y="0"/>
                </a:cubicBezTo>
                <a:cubicBezTo>
                  <a:pt x="8230227" y="7450"/>
                  <a:pt x="8228885" y="11999"/>
                  <a:pt x="8229600" y="18288"/>
                </a:cubicBezTo>
                <a:cubicBezTo>
                  <a:pt x="8094333" y="-5252"/>
                  <a:pt x="7850928" y="37448"/>
                  <a:pt x="7626096" y="18288"/>
                </a:cubicBezTo>
                <a:cubicBezTo>
                  <a:pt x="7448378" y="-569"/>
                  <a:pt x="7315174" y="-1844"/>
                  <a:pt x="7022592" y="18288"/>
                </a:cubicBezTo>
                <a:cubicBezTo>
                  <a:pt x="6686163" y="50499"/>
                  <a:pt x="6352629" y="23510"/>
                  <a:pt x="6172200" y="18288"/>
                </a:cubicBezTo>
                <a:cubicBezTo>
                  <a:pt x="6015590" y="42345"/>
                  <a:pt x="5770309" y="21278"/>
                  <a:pt x="5650992" y="18288"/>
                </a:cubicBezTo>
                <a:cubicBezTo>
                  <a:pt x="5483975" y="12092"/>
                  <a:pt x="5165324" y="68948"/>
                  <a:pt x="4882896" y="18288"/>
                </a:cubicBezTo>
                <a:cubicBezTo>
                  <a:pt x="4568934" y="7053"/>
                  <a:pt x="4556334" y="27676"/>
                  <a:pt x="4443984" y="18288"/>
                </a:cubicBezTo>
                <a:cubicBezTo>
                  <a:pt x="4320775" y="10576"/>
                  <a:pt x="4034988" y="-3490"/>
                  <a:pt x="3758184" y="18288"/>
                </a:cubicBezTo>
                <a:cubicBezTo>
                  <a:pt x="3445155" y="-998"/>
                  <a:pt x="3367892" y="13824"/>
                  <a:pt x="3236976" y="18288"/>
                </a:cubicBezTo>
                <a:cubicBezTo>
                  <a:pt x="3093796" y="26408"/>
                  <a:pt x="2635824" y="24132"/>
                  <a:pt x="2386584" y="18288"/>
                </a:cubicBezTo>
                <a:cubicBezTo>
                  <a:pt x="2139815" y="-3297"/>
                  <a:pt x="2105958" y="25945"/>
                  <a:pt x="1947672" y="18288"/>
                </a:cubicBezTo>
                <a:cubicBezTo>
                  <a:pt x="1801011" y="-19911"/>
                  <a:pt x="1533636" y="14646"/>
                  <a:pt x="1261872" y="18288"/>
                </a:cubicBezTo>
                <a:cubicBezTo>
                  <a:pt x="989528" y="32227"/>
                  <a:pt x="1025848" y="14685"/>
                  <a:pt x="822960" y="18288"/>
                </a:cubicBezTo>
                <a:cubicBezTo>
                  <a:pt x="653456" y="20956"/>
                  <a:pt x="304027" y="8001"/>
                  <a:pt x="0" y="18288"/>
                </a:cubicBezTo>
                <a:cubicBezTo>
                  <a:pt x="-27" y="11611"/>
                  <a:pt x="-1713" y="5475"/>
                  <a:pt x="0" y="0"/>
                </a:cubicBezTo>
                <a:close/>
              </a:path>
              <a:path w="8229600" h="18288" fill="none" stroke="0" extrusionOk="0">
                <a:moveTo>
                  <a:pt x="0" y="0"/>
                </a:moveTo>
                <a:cubicBezTo>
                  <a:pt x="205130" y="6064"/>
                  <a:pt x="324007" y="6684"/>
                  <a:pt x="521208" y="0"/>
                </a:cubicBezTo>
                <a:cubicBezTo>
                  <a:pt x="695888" y="-14632"/>
                  <a:pt x="1101879" y="6017"/>
                  <a:pt x="1371600" y="0"/>
                </a:cubicBezTo>
                <a:cubicBezTo>
                  <a:pt x="1622968" y="4691"/>
                  <a:pt x="1936552" y="-7433"/>
                  <a:pt x="2221992" y="0"/>
                </a:cubicBezTo>
                <a:cubicBezTo>
                  <a:pt x="2498663" y="51226"/>
                  <a:pt x="2885875" y="-8757"/>
                  <a:pt x="3072384" y="0"/>
                </a:cubicBezTo>
                <a:cubicBezTo>
                  <a:pt x="3288944" y="24235"/>
                  <a:pt x="3331110" y="5443"/>
                  <a:pt x="3511296" y="0"/>
                </a:cubicBezTo>
                <a:cubicBezTo>
                  <a:pt x="3687973" y="-19690"/>
                  <a:pt x="3901025" y="-20092"/>
                  <a:pt x="4114800" y="0"/>
                </a:cubicBezTo>
                <a:cubicBezTo>
                  <a:pt x="4336102" y="32988"/>
                  <a:pt x="4416982" y="-5831"/>
                  <a:pt x="4553712" y="0"/>
                </a:cubicBezTo>
                <a:cubicBezTo>
                  <a:pt x="4674310" y="-5056"/>
                  <a:pt x="5080160" y="-12181"/>
                  <a:pt x="5239512" y="0"/>
                </a:cubicBezTo>
                <a:cubicBezTo>
                  <a:pt x="5419031" y="-38513"/>
                  <a:pt x="5691629" y="2226"/>
                  <a:pt x="5843016" y="0"/>
                </a:cubicBezTo>
                <a:cubicBezTo>
                  <a:pt x="5978317" y="-40553"/>
                  <a:pt x="6314754" y="9782"/>
                  <a:pt x="6611112" y="0"/>
                </a:cubicBezTo>
                <a:cubicBezTo>
                  <a:pt x="6973004" y="-17646"/>
                  <a:pt x="7175490" y="18489"/>
                  <a:pt x="7461504" y="0"/>
                </a:cubicBezTo>
                <a:cubicBezTo>
                  <a:pt x="7746737" y="-34159"/>
                  <a:pt x="7962178" y="39853"/>
                  <a:pt x="8229600" y="0"/>
                </a:cubicBezTo>
                <a:cubicBezTo>
                  <a:pt x="8228796" y="5852"/>
                  <a:pt x="8229698" y="10429"/>
                  <a:pt x="8229600" y="18288"/>
                </a:cubicBezTo>
                <a:cubicBezTo>
                  <a:pt x="7944174" y="-29104"/>
                  <a:pt x="7795646" y="-34405"/>
                  <a:pt x="7461504" y="18288"/>
                </a:cubicBezTo>
                <a:cubicBezTo>
                  <a:pt x="7129776" y="51087"/>
                  <a:pt x="7082769" y="31446"/>
                  <a:pt x="6940296" y="18288"/>
                </a:cubicBezTo>
                <a:cubicBezTo>
                  <a:pt x="6799665" y="-15875"/>
                  <a:pt x="6652769" y="31783"/>
                  <a:pt x="6419088" y="18288"/>
                </a:cubicBezTo>
                <a:cubicBezTo>
                  <a:pt x="6143970" y="52275"/>
                  <a:pt x="5863165" y="-16531"/>
                  <a:pt x="5650992" y="18288"/>
                </a:cubicBezTo>
                <a:cubicBezTo>
                  <a:pt x="5419172" y="40606"/>
                  <a:pt x="5309448" y="-405"/>
                  <a:pt x="5129784" y="18288"/>
                </a:cubicBezTo>
                <a:cubicBezTo>
                  <a:pt x="4947928" y="26023"/>
                  <a:pt x="4795021" y="5860"/>
                  <a:pt x="4690872" y="18288"/>
                </a:cubicBezTo>
                <a:cubicBezTo>
                  <a:pt x="4564358" y="-9579"/>
                  <a:pt x="4295485" y="-25280"/>
                  <a:pt x="4087368" y="18288"/>
                </a:cubicBezTo>
                <a:cubicBezTo>
                  <a:pt x="3871704" y="40406"/>
                  <a:pt x="3732927" y="-10898"/>
                  <a:pt x="3401568" y="18288"/>
                </a:cubicBezTo>
                <a:cubicBezTo>
                  <a:pt x="3075889" y="19660"/>
                  <a:pt x="3025898" y="44400"/>
                  <a:pt x="2798064" y="18288"/>
                </a:cubicBezTo>
                <a:cubicBezTo>
                  <a:pt x="2581856" y="-20869"/>
                  <a:pt x="2428311" y="-4900"/>
                  <a:pt x="2276856" y="18288"/>
                </a:cubicBezTo>
                <a:cubicBezTo>
                  <a:pt x="2098246" y="53283"/>
                  <a:pt x="1737531" y="55959"/>
                  <a:pt x="1426464" y="18288"/>
                </a:cubicBezTo>
                <a:cubicBezTo>
                  <a:pt x="1104708" y="26489"/>
                  <a:pt x="1006595" y="15928"/>
                  <a:pt x="740664" y="18288"/>
                </a:cubicBezTo>
                <a:cubicBezTo>
                  <a:pt x="480378" y="33084"/>
                  <a:pt x="202592" y="-12357"/>
                  <a:pt x="0" y="18288"/>
                </a:cubicBezTo>
                <a:cubicBezTo>
                  <a:pt x="888" y="9601"/>
                  <a:pt x="860" y="4150"/>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p:cNvSpPr>
            <a:spLocks noGrp="1"/>
          </p:cNvSpPr>
          <p:nvPr>
            <p:ph idx="1"/>
          </p:nvPr>
        </p:nvSpPr>
        <p:spPr>
          <a:xfrm>
            <a:off x="0" y="2709320"/>
            <a:ext cx="4283967" cy="2790024"/>
          </a:xfrm>
        </p:spPr>
        <p:txBody>
          <a:bodyPr anchor="t">
            <a:normAutofit/>
          </a:bodyPr>
          <a:lstStyle/>
          <a:p>
            <a:r>
              <a:rPr lang="en-US" sz="2400" dirty="0"/>
              <a:t>W. </a:t>
            </a:r>
            <a:r>
              <a:rPr lang="en-US" sz="2400" dirty="0" err="1"/>
              <a:t>Cwalina</a:t>
            </a:r>
            <a:r>
              <a:rPr lang="en-US" sz="2400" dirty="0"/>
              <a:t>, A. </a:t>
            </a:r>
            <a:r>
              <a:rPr lang="en-US" sz="2400" dirty="0" err="1"/>
              <a:t>Falkowski</a:t>
            </a:r>
            <a:r>
              <a:rPr lang="en-US" sz="2400" dirty="0"/>
              <a:t> and B.I. Newman, </a:t>
            </a:r>
            <a:r>
              <a:rPr lang="en-US" sz="2400" i="1" dirty="0"/>
              <a:t>Political Marketing. Theoretical and Strategic Foundations</a:t>
            </a:r>
            <a:r>
              <a:rPr lang="en-US" sz="2400" dirty="0"/>
              <a:t>, London and New York, Routledge, 2011.</a:t>
            </a:r>
          </a:p>
        </p:txBody>
      </p:sp>
      <p:pic>
        <p:nvPicPr>
          <p:cNvPr id="2050" name="Picture 2" descr="Political Marketing | Theoretical and Strategic Foundations | Wojciech">
            <a:extLst>
              <a:ext uri="{FF2B5EF4-FFF2-40B4-BE49-F238E27FC236}">
                <a16:creationId xmlns:a16="http://schemas.microsoft.com/office/drawing/2014/main" id="{7FD82054-4185-49C0-B920-26712DF8D8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302" r="-1" b="4644"/>
          <a:stretch/>
        </p:blipFill>
        <p:spPr bwMode="auto">
          <a:xfrm>
            <a:off x="4283968" y="52823"/>
            <a:ext cx="4857745" cy="6732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2916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dirty="0"/>
              <a:t>Course presentation 8</a:t>
            </a:r>
            <a:br>
              <a:rPr lang="en-US" dirty="0"/>
            </a:br>
            <a:r>
              <a:rPr lang="en-US" sz="3600" dirty="0"/>
              <a:t>The structure of the textbook</a:t>
            </a:r>
          </a:p>
        </p:txBody>
      </p:sp>
      <p:sp>
        <p:nvSpPr>
          <p:cNvPr id="3" name="Segnaposto contenuto 2"/>
          <p:cNvSpPr>
            <a:spLocks noGrp="1"/>
          </p:cNvSpPr>
          <p:nvPr>
            <p:ph idx="1"/>
          </p:nvPr>
        </p:nvSpPr>
        <p:spPr>
          <a:xfrm>
            <a:off x="457200" y="1600200"/>
            <a:ext cx="8229600" cy="4781128"/>
          </a:xfrm>
        </p:spPr>
        <p:txBody>
          <a:bodyPr>
            <a:normAutofit fontScale="92500"/>
          </a:bodyPr>
          <a:lstStyle/>
          <a:p>
            <a:r>
              <a:rPr lang="en-US" dirty="0"/>
              <a:t>W. </a:t>
            </a:r>
            <a:r>
              <a:rPr lang="en-US" dirty="0" err="1"/>
              <a:t>Cwalina</a:t>
            </a:r>
            <a:r>
              <a:rPr lang="en-US" dirty="0"/>
              <a:t>, A. </a:t>
            </a:r>
            <a:r>
              <a:rPr lang="en-US" dirty="0" err="1"/>
              <a:t>Falkowski</a:t>
            </a:r>
            <a:r>
              <a:rPr lang="en-US" dirty="0"/>
              <a:t> and B.I. Newman, </a:t>
            </a:r>
            <a:r>
              <a:rPr lang="en-US" i="1" dirty="0"/>
              <a:t>Political Marketing. Theoretical and Strategic Foundations</a:t>
            </a:r>
            <a:r>
              <a:rPr lang="en-US" dirty="0"/>
              <a:t>, London and New York, Routledge, 2011.</a:t>
            </a:r>
          </a:p>
          <a:p>
            <a:pPr lvl="1"/>
            <a:r>
              <a:rPr lang="en-US" dirty="0"/>
              <a:t>Chapter 1: general and theoretical insights</a:t>
            </a:r>
          </a:p>
          <a:p>
            <a:pPr lvl="1"/>
            <a:r>
              <a:rPr lang="en-US" dirty="0"/>
              <a:t>Chapter 2: the state of the art</a:t>
            </a:r>
          </a:p>
          <a:p>
            <a:pPr lvl="1"/>
            <a:r>
              <a:rPr lang="en-US" dirty="0"/>
              <a:t>Chapters 3-6: the practice of the political marketing</a:t>
            </a:r>
          </a:p>
          <a:p>
            <a:pPr lvl="1"/>
            <a:r>
              <a:rPr lang="en-US" dirty="0"/>
              <a:t>Chapter 7: post-election marketing</a:t>
            </a:r>
          </a:p>
          <a:p>
            <a:pPr lvl="1"/>
            <a:r>
              <a:rPr lang="en-US" dirty="0"/>
              <a:t>Chapter 8: political marketing and the quality of democracy</a:t>
            </a: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559</Words>
  <Application>Microsoft Office PowerPoint</Application>
  <PresentationFormat>Presentazione su schermo (4:3)</PresentationFormat>
  <Paragraphs>65</Paragraphs>
  <Slides>11</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11</vt:i4>
      </vt:variant>
    </vt:vector>
  </HeadingPairs>
  <TitlesOfParts>
    <vt:vector size="14" baseType="lpstr">
      <vt:lpstr>Arial</vt:lpstr>
      <vt:lpstr>Calibri</vt:lpstr>
      <vt:lpstr>Tema di Office</vt:lpstr>
      <vt:lpstr>Politics and Communication  prof. Fulvio Venturino</vt:lpstr>
      <vt:lpstr>Course presentation 1</vt:lpstr>
      <vt:lpstr>Course presentation 2</vt:lpstr>
      <vt:lpstr>Course presentation 3</vt:lpstr>
      <vt:lpstr>Course presentation 4</vt:lpstr>
      <vt:lpstr>Course presentation 5</vt:lpstr>
      <vt:lpstr>Course presentation 6</vt:lpstr>
      <vt:lpstr>Course presentation 7 The textbook</vt:lpstr>
      <vt:lpstr>Course presentation 8 The structure of the textbook</vt:lpstr>
      <vt:lpstr>Course presentation 9 The readership of the textbook</vt:lpstr>
      <vt:lpstr>Course presentation 10 Office hours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Politics and Communication prof. Fulvio Venturino</dc:title>
  <dc:creator>Fulvio</dc:creator>
  <cp:lastModifiedBy>Fulvio Venturino</cp:lastModifiedBy>
  <cp:revision>23</cp:revision>
  <dcterms:created xsi:type="dcterms:W3CDTF">2021-10-07T13:59:35Z</dcterms:created>
  <dcterms:modified xsi:type="dcterms:W3CDTF">2022-10-02T17:51:01Z</dcterms:modified>
</cp:coreProperties>
</file>