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1"/>
  </p:sldMasterIdLst>
  <p:sldIdLst>
    <p:sldId id="256" r:id="rId2"/>
    <p:sldId id="257" r:id="rId3"/>
    <p:sldId id="267" r:id="rId4"/>
    <p:sldId id="258" r:id="rId5"/>
    <p:sldId id="259" r:id="rId6"/>
    <p:sldId id="269" r:id="rId7"/>
    <p:sldId id="268" r:id="rId8"/>
    <p:sldId id="260" r:id="rId9"/>
    <p:sldId id="261" r:id="rId10"/>
    <p:sldId id="262" r:id="rId11"/>
    <p:sldId id="263" r:id="rId12"/>
    <p:sldId id="264" r:id="rId13"/>
    <p:sldId id="265" r:id="rId14"/>
    <p:sldId id="266" r:id="rId1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1F602A-8984-4EFC-8145-B09A89366148}" v="6855" dt="2020-11-20T17:38:16.705"/>
    <p1510:client id="{384FF7FC-8B6A-46FF-ABE2-18695CAB0650}" v="2015" dt="2020-11-20T08:46:35.470"/>
    <p1510:client id="{5B8EBAB5-2633-430F-921A-C800DB6B32AD}" v="443" dt="2020-11-24T10:11:50.342"/>
    <p1510:client id="{7F11E2FA-8750-4B47-9C06-5E7CCC31A114}" v="57" dt="2020-11-19T17:18:55.6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dirty="0"/>
              <a:t>Click to edit Master title style</a:t>
            </a:r>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B61BEF0D-F0BB-DE4B-95CE-6DB70DBA9567}" type="datetimeFigureOut">
              <a:rPr lang="en-US" dirty="0"/>
              <a:pPr/>
              <a:t>11/24/2020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3854847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dirty="0"/>
              <a:t>Click to edit Master title style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2737009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dirty="0"/>
              <a:t>Click to edit Master title style</a:t>
            </a:r>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180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dirty="0"/>
              <a:t>Click to edit Master title style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41882409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dirty="0"/>
              <a:t>Click to edit Master title style</a:t>
            </a:r>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097147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dirty="0"/>
              <a:t>Click to edit Master title style</a:t>
            </a:r>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4613276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5C6B4A9-1611-4792-9094-5F34BCA07E0B}" type="datetimeFigureOut">
              <a:rPr lang="en-US" dirty="0"/>
              <a:t>11/24/2020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extLst>
      <p:ext uri="{BB962C8B-B14F-4D97-AF65-F5344CB8AC3E}">
        <p14:creationId xmlns:p14="http://schemas.microsoft.com/office/powerpoint/2010/main" val="1816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dirty="0"/>
              <a:t>Click to edit Master title style</a:t>
            </a:r>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11/24/2020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20990454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2A54C80-263E-416B-A8E0-580EDEADCBDC}" type="datetimeFigureOut">
              <a:rPr lang="en-US" dirty="0"/>
              <a:t>11/24/2020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a:t>
            </a:fld>
            <a:endParaRPr lang="en-US" dirty="0"/>
          </a:p>
        </p:txBody>
      </p:sp>
    </p:spTree>
    <p:extLst>
      <p:ext uri="{BB962C8B-B14F-4D97-AF65-F5344CB8AC3E}">
        <p14:creationId xmlns:p14="http://schemas.microsoft.com/office/powerpoint/2010/main" val="16907661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dirty="0"/>
              <a:t>Click to edit Master title style</a:t>
            </a:r>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2435415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77334" y="2160589"/>
            <a:ext cx="4184035" cy="388077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089970" y="2160589"/>
            <a:ext cx="4184034" cy="38807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42A54C80-263E-416B-A8E0-580EDEADCBDC}" type="datetimeFigureOut">
              <a:rPr lang="en-US" dirty="0"/>
              <a:t>11/24/2020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extLst>
      <p:ext uri="{BB962C8B-B14F-4D97-AF65-F5344CB8AC3E}">
        <p14:creationId xmlns:p14="http://schemas.microsoft.com/office/powerpoint/2010/main" val="17870917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B61BEF0D-F0BB-DE4B-95CE-6DB70DBA9567}" type="datetimeFigureOut">
              <a:rPr lang="en-US" dirty="0"/>
              <a:pPr/>
              <a:t>11/24/2020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35642826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B61BEF0D-F0BB-DE4B-95CE-6DB70DBA9567}" type="datetimeFigureOut">
              <a:rPr lang="en-US" dirty="0"/>
              <a:pPr/>
              <a:t>11/24/2020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1891212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11/24/2020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35710889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dirty="0"/>
              <a:t>Click to edit Master title style</a:t>
            </a:r>
          </a:p>
        </p:txBody>
      </p:sp>
      <p:sp>
        <p:nvSpPr>
          <p:cNvPr id="3" name="Content Placeholder 2"/>
          <p:cNvSpPr>
            <a:spLocks noGrp="1"/>
          </p:cNvSpPr>
          <p:nvPr>
            <p:ph idx="1"/>
          </p:nvPr>
        </p:nvSpPr>
        <p:spPr>
          <a:xfrm>
            <a:off x="4760461" y="514924"/>
            <a:ext cx="4513541" cy="5526437"/>
          </a:xfrm>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11/24/2020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extLst>
      <p:ext uri="{BB962C8B-B14F-4D97-AF65-F5344CB8AC3E}">
        <p14:creationId xmlns:p14="http://schemas.microsoft.com/office/powerpoint/2010/main" val="9113464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dirty="0"/>
              <a:t>Click to edit Master title style</a:t>
            </a:r>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11/24/2020</a:t>
            </a:fld>
            <a:endParaRPr lang="en-US" dirty="0"/>
          </a:p>
        </p:txBody>
      </p:sp>
    </p:spTree>
    <p:extLst>
      <p:ext uri="{BB962C8B-B14F-4D97-AF65-F5344CB8AC3E}">
        <p14:creationId xmlns:p14="http://schemas.microsoft.com/office/powerpoint/2010/main" val="27527683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11/24/2020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extLst>
      <p:ext uri="{BB962C8B-B14F-4D97-AF65-F5344CB8AC3E}">
        <p14:creationId xmlns:p14="http://schemas.microsoft.com/office/powerpoint/2010/main" val="155432536"/>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a:extLst>
              <a:ext uri="{FF2B5EF4-FFF2-40B4-BE49-F238E27FC236}">
                <a16:creationId xmlns:a16="http://schemas.microsoft.com/office/drawing/2014/main" id="{5493645C-111F-459B-B8A1-921F0F04D490}"/>
              </a:ext>
            </a:extLst>
          </p:cNvPr>
          <p:cNvSpPr>
            <a:spLocks noGrp="1"/>
          </p:cNvSpPr>
          <p:nvPr>
            <p:ph type="title"/>
          </p:nvPr>
        </p:nvSpPr>
        <p:spPr>
          <a:xfrm>
            <a:off x="677335" y="437073"/>
            <a:ext cx="9674970" cy="1493327"/>
          </a:xfrm>
        </p:spPr>
        <p:txBody>
          <a:bodyPr>
            <a:normAutofit/>
          </a:bodyPr>
          <a:lstStyle/>
          <a:p>
            <a:r>
              <a:rPr lang="it-IT" sz="4800">
                <a:solidFill>
                  <a:srgbClr val="FF0000"/>
                </a:solidFill>
                <a:latin typeface="Arial"/>
                <a:cs typeface="Arial"/>
              </a:rPr>
              <a:t>Anno accademico 2020/2021</a:t>
            </a:r>
          </a:p>
        </p:txBody>
      </p:sp>
      <p:sp>
        <p:nvSpPr>
          <p:cNvPr id="5" name="Sottotitolo 4">
            <a:extLst>
              <a:ext uri="{FF2B5EF4-FFF2-40B4-BE49-F238E27FC236}">
                <a16:creationId xmlns:a16="http://schemas.microsoft.com/office/drawing/2014/main" id="{77578B4F-B1CF-4A80-89D2-8455DD2BD288}"/>
              </a:ext>
            </a:extLst>
          </p:cNvPr>
          <p:cNvSpPr>
            <a:spLocks noGrp="1"/>
          </p:cNvSpPr>
          <p:nvPr>
            <p:ph idx="1"/>
          </p:nvPr>
        </p:nvSpPr>
        <p:spPr>
          <a:xfrm>
            <a:off x="1295560" y="2103080"/>
            <a:ext cx="7791536" cy="4570886"/>
          </a:xfrm>
        </p:spPr>
        <p:txBody>
          <a:bodyPr vert="horz" lIns="91440" tIns="45720" rIns="91440" bIns="45720" rtlCol="0" anchor="t">
            <a:normAutofit fontScale="70000" lnSpcReduction="20000"/>
          </a:bodyPr>
          <a:lstStyle/>
          <a:p>
            <a:pPr marL="0" indent="0">
              <a:buNone/>
            </a:pPr>
            <a:endParaRPr lang="it-IT" sz="4800" dirty="0">
              <a:solidFill>
                <a:schemeClr val="accent1"/>
              </a:solidFill>
              <a:latin typeface="Bookman Old Style"/>
            </a:endParaRPr>
          </a:p>
          <a:p>
            <a:pPr marL="0" indent="0">
              <a:buNone/>
            </a:pPr>
            <a:r>
              <a:rPr lang="it-IT" sz="4800" dirty="0">
                <a:solidFill>
                  <a:srgbClr val="FF0000"/>
                </a:solidFill>
                <a:latin typeface="Arial"/>
                <a:cs typeface="Arial"/>
              </a:rPr>
              <a:t>Le sanzioni penali in materia tributaria.</a:t>
            </a:r>
            <a:endParaRPr lang="it-IT" sz="4800" dirty="0">
              <a:solidFill>
                <a:srgbClr val="5FCBEF"/>
              </a:solidFill>
              <a:latin typeface="Arial"/>
              <a:cs typeface="Arial"/>
            </a:endParaRPr>
          </a:p>
          <a:p>
            <a:pPr marL="0" indent="0">
              <a:buNone/>
            </a:pPr>
            <a:endParaRPr lang="it-IT" sz="4800" dirty="0">
              <a:solidFill>
                <a:srgbClr val="FF0000"/>
              </a:solidFill>
              <a:latin typeface="Arial"/>
              <a:cs typeface="Arial"/>
            </a:endParaRPr>
          </a:p>
          <a:p>
            <a:pPr marL="0" indent="0">
              <a:buNone/>
            </a:pPr>
            <a:r>
              <a:rPr lang="it-IT" sz="4800" dirty="0">
                <a:solidFill>
                  <a:srgbClr val="FF0000"/>
                </a:solidFill>
                <a:latin typeface="Arial"/>
                <a:cs typeface="Arial"/>
              </a:rPr>
              <a:t>               </a:t>
            </a:r>
            <a:r>
              <a:rPr lang="it-IT" sz="4800" dirty="0">
                <a:solidFill>
                  <a:schemeClr val="accent2"/>
                </a:solidFill>
                <a:latin typeface="Arial"/>
                <a:cs typeface="Arial"/>
              </a:rPr>
              <a:t>Prof. Filippo Rau.</a:t>
            </a:r>
          </a:p>
          <a:p>
            <a:pPr marL="0" indent="0">
              <a:buNone/>
            </a:pPr>
            <a:endParaRPr lang="it-IT" sz="2400" dirty="0">
              <a:solidFill>
                <a:srgbClr val="404040"/>
              </a:solidFill>
              <a:latin typeface="Bookman Old Style"/>
              <a:cs typeface="Arial"/>
            </a:endParaRPr>
          </a:p>
          <a:p>
            <a:pPr marL="0" indent="0">
              <a:buNone/>
            </a:pPr>
            <a:endParaRPr lang="it-IT" sz="2400" dirty="0">
              <a:latin typeface="Bookman Old Style"/>
            </a:endParaRPr>
          </a:p>
          <a:p>
            <a:pPr marL="0" indent="0">
              <a:buNone/>
            </a:pPr>
            <a:endParaRPr lang="it-IT" sz="2400" dirty="0">
              <a:latin typeface="Bookman Old Style"/>
            </a:endParaRPr>
          </a:p>
          <a:p>
            <a:pPr marL="0" indent="0">
              <a:buNone/>
            </a:pPr>
            <a:endParaRPr lang="it-IT" sz="2400" dirty="0">
              <a:latin typeface="Bookman Old Style"/>
            </a:endParaRPr>
          </a:p>
          <a:p>
            <a:pPr marL="0" indent="0">
              <a:buNone/>
            </a:pPr>
            <a:endParaRPr lang="it-IT" sz="2400" dirty="0">
              <a:latin typeface="Bookman Old Style"/>
            </a:endParaRPr>
          </a:p>
          <a:p>
            <a:pPr marL="0" indent="0">
              <a:buNone/>
            </a:pPr>
            <a:endParaRPr lang="it-IT" sz="2400" dirty="0">
              <a:latin typeface="Bookman Old Style"/>
            </a:endParaRPr>
          </a:p>
          <a:p>
            <a:pPr marL="0" indent="0">
              <a:buNone/>
            </a:pPr>
            <a:r>
              <a:rPr lang="it-IT" sz="2400" dirty="0">
                <a:latin typeface="Bookman Old Style"/>
              </a:rPr>
              <a:t>                                 A cura di Locci Lorenzo e Pili Christian.</a:t>
            </a:r>
            <a:endParaRPr lang="it-IT" dirty="0"/>
          </a:p>
        </p:txBody>
      </p:sp>
    </p:spTree>
    <p:extLst>
      <p:ext uri="{BB962C8B-B14F-4D97-AF65-F5344CB8AC3E}">
        <p14:creationId xmlns:p14="http://schemas.microsoft.com/office/powerpoint/2010/main" val="39625839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F23A69C2-B379-4504-A9BC-BDAB87C16AF7}"/>
              </a:ext>
            </a:extLst>
          </p:cNvPr>
          <p:cNvSpPr>
            <a:spLocks noGrp="1"/>
          </p:cNvSpPr>
          <p:nvPr>
            <p:ph idx="1"/>
          </p:nvPr>
        </p:nvSpPr>
        <p:spPr>
          <a:xfrm>
            <a:off x="493144" y="1063627"/>
            <a:ext cx="8962844" cy="4897677"/>
          </a:xfrm>
        </p:spPr>
        <p:txBody>
          <a:bodyPr vert="horz" lIns="91440" tIns="45720" rIns="91440" bIns="45720" rtlCol="0" anchor="t">
            <a:normAutofit/>
          </a:bodyPr>
          <a:lstStyle/>
          <a:p>
            <a:pPr marL="0" indent="0">
              <a:buNone/>
            </a:pPr>
            <a:r>
              <a:rPr lang="it-IT" sz="2400" b="1">
                <a:latin typeface="Arial"/>
                <a:ea typeface="+mn-lt"/>
                <a:cs typeface="+mn-lt"/>
              </a:rPr>
              <a:t>° Sottrazione fraudolenta al pagamento di imposte(art. 11,d.lgs. n.74/2000): </a:t>
            </a:r>
            <a:endParaRPr lang="it-IT" sz="2400">
              <a:latin typeface="Arial"/>
              <a:ea typeface="+mn-lt"/>
              <a:cs typeface="+mn-lt"/>
            </a:endParaRPr>
          </a:p>
          <a:p>
            <a:pPr marL="0" indent="0">
              <a:buNone/>
            </a:pPr>
            <a:r>
              <a:rPr lang="it-IT" sz="3200" dirty="0">
                <a:latin typeface="Arial"/>
                <a:cs typeface="Arial"/>
              </a:rPr>
              <a:t>È punito con la reclusione da sei mesi a due anni, chiunque ponga in essere vendite simulate di beni propri o altrui, o che compia comunque atti fraudolenti che </a:t>
            </a:r>
            <a:r>
              <a:rPr lang="it-IT" sz="3200">
                <a:latin typeface="Arial"/>
                <a:cs typeface="Arial"/>
              </a:rPr>
              <a:t>abbiano per oggetto beni idonei a rendere totalmente o quasi inefficace la procedura di riscossione coattiva. </a:t>
            </a:r>
            <a:endParaRPr lang="it-IT" sz="3200" dirty="0">
              <a:latin typeface="Arial"/>
              <a:cs typeface="Arial"/>
            </a:endParaRPr>
          </a:p>
        </p:txBody>
      </p:sp>
    </p:spTree>
    <p:extLst>
      <p:ext uri="{BB962C8B-B14F-4D97-AF65-F5344CB8AC3E}">
        <p14:creationId xmlns:p14="http://schemas.microsoft.com/office/powerpoint/2010/main" val="1636100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48D00062-EE17-4B75-A74A-F2DC8EC11FEA}"/>
              </a:ext>
            </a:extLst>
          </p:cNvPr>
          <p:cNvSpPr>
            <a:spLocks noGrp="1"/>
          </p:cNvSpPr>
          <p:nvPr>
            <p:ph idx="1"/>
          </p:nvPr>
        </p:nvSpPr>
        <p:spPr>
          <a:xfrm>
            <a:off x="651295" y="1236152"/>
            <a:ext cx="8704052" cy="5415264"/>
          </a:xfrm>
        </p:spPr>
        <p:txBody>
          <a:bodyPr vert="horz" lIns="91440" tIns="45720" rIns="91440" bIns="45720" rtlCol="0" anchor="t">
            <a:normAutofit/>
          </a:bodyPr>
          <a:lstStyle/>
          <a:p>
            <a:pPr>
              <a:buNone/>
            </a:pPr>
            <a:r>
              <a:rPr lang="it-IT" sz="2400" b="1">
                <a:latin typeface="Arial"/>
                <a:ea typeface="+mn-lt"/>
                <a:cs typeface="+mn-lt"/>
              </a:rPr>
              <a:t>° Omesso versamento di imposte (artt. 10 bis, ter, quarter):</a:t>
            </a:r>
          </a:p>
          <a:p>
            <a:pPr>
              <a:buNone/>
            </a:pPr>
            <a:r>
              <a:rPr lang="it-IT" sz="2800">
                <a:latin typeface="Arial"/>
                <a:cs typeface="Calibri"/>
              </a:rPr>
              <a:t>   È punito con la reclusione da sei mesi a due anni, chiunque non versi entro il </a:t>
            </a:r>
            <a:r>
              <a:rPr lang="it-IT" sz="2800" dirty="0">
                <a:latin typeface="Arial"/>
                <a:cs typeface="Calibri"/>
              </a:rPr>
              <a:t>termine previsto per la presentazione della dichiarazione annuale di sostituto d'imposta ritenute risultanti dalla certificazione rilasciata ai sostituti.</a:t>
            </a:r>
            <a:r>
              <a:rPr lang="it-IT" dirty="0">
                <a:latin typeface="Arial"/>
                <a:cs typeface="Calibri"/>
              </a:rPr>
              <a:t> </a:t>
            </a:r>
          </a:p>
        </p:txBody>
      </p:sp>
    </p:spTree>
    <p:extLst>
      <p:ext uri="{BB962C8B-B14F-4D97-AF65-F5344CB8AC3E}">
        <p14:creationId xmlns:p14="http://schemas.microsoft.com/office/powerpoint/2010/main" val="6814972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136DD2-EEF0-462D-919E-902EBC84F171}"/>
              </a:ext>
            </a:extLst>
          </p:cNvPr>
          <p:cNvSpPr>
            <a:spLocks noGrp="1"/>
          </p:cNvSpPr>
          <p:nvPr>
            <p:ph type="title"/>
          </p:nvPr>
        </p:nvSpPr>
        <p:spPr>
          <a:xfrm>
            <a:off x="148088" y="206975"/>
            <a:ext cx="9552316" cy="1210543"/>
          </a:xfrm>
        </p:spPr>
        <p:txBody>
          <a:bodyPr>
            <a:normAutofit/>
          </a:bodyPr>
          <a:lstStyle/>
          <a:p>
            <a:r>
              <a:rPr lang="it-IT" sz="3200" dirty="0">
                <a:solidFill>
                  <a:srgbClr val="FF0000"/>
                </a:solidFill>
                <a:latin typeface="Arial"/>
                <a:cs typeface="Calibri Light"/>
              </a:rPr>
              <a:t>La prescrizione, la costituzione di parte civile e il risarcimento del danno.</a:t>
            </a:r>
            <a:endParaRPr lang="it-IT" sz="3200" dirty="0">
              <a:solidFill>
                <a:srgbClr val="FF0000"/>
              </a:solidFill>
              <a:latin typeface="Arial"/>
            </a:endParaRPr>
          </a:p>
        </p:txBody>
      </p:sp>
      <p:sp>
        <p:nvSpPr>
          <p:cNvPr id="3" name="Segnaposto contenuto 2">
            <a:extLst>
              <a:ext uri="{FF2B5EF4-FFF2-40B4-BE49-F238E27FC236}">
                <a16:creationId xmlns:a16="http://schemas.microsoft.com/office/drawing/2014/main" id="{D06FF99B-DA82-4A49-852E-5D3C02759891}"/>
              </a:ext>
            </a:extLst>
          </p:cNvPr>
          <p:cNvSpPr>
            <a:spLocks noGrp="1"/>
          </p:cNvSpPr>
          <p:nvPr>
            <p:ph idx="1"/>
          </p:nvPr>
        </p:nvSpPr>
        <p:spPr>
          <a:xfrm>
            <a:off x="306238" y="1423060"/>
            <a:ext cx="9264769" cy="4912054"/>
          </a:xfrm>
        </p:spPr>
        <p:txBody>
          <a:bodyPr vert="horz" lIns="91440" tIns="45720" rIns="91440" bIns="45720" rtlCol="0" anchor="t">
            <a:normAutofit/>
          </a:bodyPr>
          <a:lstStyle/>
          <a:p>
            <a:pPr marL="0" indent="0">
              <a:buNone/>
            </a:pPr>
            <a:r>
              <a:rPr lang="it-IT" dirty="0">
                <a:latin typeface="Arial"/>
                <a:ea typeface="+mn-lt"/>
                <a:cs typeface="+mn-lt"/>
              </a:rPr>
              <a:t>°La </a:t>
            </a:r>
            <a:r>
              <a:rPr lang="it-IT" b="1" dirty="0">
                <a:latin typeface="Arial"/>
                <a:ea typeface="+mn-lt"/>
                <a:cs typeface="+mn-lt"/>
              </a:rPr>
              <a:t>revisione</a:t>
            </a:r>
            <a:r>
              <a:rPr lang="it-IT" dirty="0">
                <a:latin typeface="Arial"/>
                <a:ea typeface="+mn-lt"/>
                <a:cs typeface="+mn-lt"/>
              </a:rPr>
              <a:t> della disciplina del diritto penale tributario, ha stabilito che per i reati tributari più gravi per i quali la pena prevista è di sei anni di reclusione, sono applicabili i termini prescrizionali ordinari in base ai principi generali del codice penale. I termini </a:t>
            </a:r>
            <a:r>
              <a:rPr lang="it-IT">
                <a:latin typeface="Arial"/>
                <a:ea typeface="+mn-lt"/>
                <a:cs typeface="+mn-lt"/>
              </a:rPr>
              <a:t>sono di 10 anni, ma possono protrarsi fino a 15 anni;</a:t>
            </a:r>
          </a:p>
          <a:p>
            <a:pPr marL="0" indent="0">
              <a:buNone/>
            </a:pPr>
            <a:r>
              <a:rPr lang="it-IT">
                <a:latin typeface="Arial"/>
                <a:ea typeface="+mn-lt"/>
                <a:cs typeface="+mn-lt"/>
              </a:rPr>
              <a:t>°L ’</a:t>
            </a:r>
            <a:r>
              <a:rPr lang="it-IT" b="1" dirty="0">
                <a:latin typeface="Arial"/>
                <a:ea typeface="+mn-lt"/>
                <a:cs typeface="+mn-lt"/>
              </a:rPr>
              <a:t>amministrazione</a:t>
            </a:r>
            <a:r>
              <a:rPr lang="it-IT" dirty="0">
                <a:latin typeface="Arial"/>
                <a:ea typeface="+mn-lt"/>
                <a:cs typeface="+mn-lt"/>
              </a:rPr>
              <a:t> può costituirsi parte civile nel processo penale per chiedere la condanna dell’imputato al risarcimento del danno. </a:t>
            </a:r>
          </a:p>
          <a:p>
            <a:pPr marL="0" indent="0">
              <a:buNone/>
            </a:pPr>
            <a:r>
              <a:rPr lang="it-IT">
                <a:latin typeface="Arial"/>
                <a:ea typeface="+mn-lt"/>
                <a:cs typeface="+mn-lt"/>
              </a:rPr>
              <a:t>°Per quanto riguarda il problema del </a:t>
            </a:r>
            <a:r>
              <a:rPr lang="it-IT" b="1" dirty="0">
                <a:latin typeface="Arial"/>
                <a:ea typeface="+mn-lt"/>
                <a:cs typeface="+mn-lt"/>
              </a:rPr>
              <a:t>rimborso</a:t>
            </a:r>
            <a:r>
              <a:rPr lang="it-IT" dirty="0">
                <a:latin typeface="Arial"/>
                <a:ea typeface="+mn-lt"/>
                <a:cs typeface="+mn-lt"/>
              </a:rPr>
              <a:t> versato per il pagamento dei debiti tributari: se ciò avviene in sede penale, in caso di assoluzione o di proscioglimento, la somma pagata viene restituita totalmente; al contrario, nel caso in cui il pagamento fosse stato eseguito dopo la verifica dei fatti divenuti definitivi(concordato, conciliazione giudiziale o giudicato tributario), l’assoluzione o il proscioglimento in sede penale non può determinare la ripetizione di quanto pagato in sede amministrativa. Nel caso in cui il processo per reati tributari sia già iniziato, l’imputato può utilizzare l’attenuante speciale offrendo una somma a titolo di riparazione del danno erariale.</a:t>
            </a:r>
            <a:endParaRPr lang="it-IT">
              <a:latin typeface="Arial"/>
              <a:cs typeface="Arial"/>
            </a:endParaRPr>
          </a:p>
        </p:txBody>
      </p:sp>
    </p:spTree>
    <p:extLst>
      <p:ext uri="{BB962C8B-B14F-4D97-AF65-F5344CB8AC3E}">
        <p14:creationId xmlns:p14="http://schemas.microsoft.com/office/powerpoint/2010/main" val="16689791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B14054D-F4CE-4A53-870B-865568121591}"/>
              </a:ext>
            </a:extLst>
          </p:cNvPr>
          <p:cNvSpPr>
            <a:spLocks noGrp="1"/>
          </p:cNvSpPr>
          <p:nvPr>
            <p:ph type="title"/>
          </p:nvPr>
        </p:nvSpPr>
        <p:spPr>
          <a:xfrm>
            <a:off x="723183" y="307616"/>
            <a:ext cx="9149750" cy="1109902"/>
          </a:xfrm>
        </p:spPr>
        <p:txBody>
          <a:bodyPr>
            <a:normAutofit/>
          </a:bodyPr>
          <a:lstStyle/>
          <a:p>
            <a:r>
              <a:rPr lang="it-IT" sz="4000" dirty="0">
                <a:solidFill>
                  <a:srgbClr val="FF0000"/>
                </a:solidFill>
                <a:latin typeface="Arial"/>
                <a:cs typeface="Calibri Light"/>
              </a:rPr>
              <a:t>L'articolo 3 della legge 300 del 2000:</a:t>
            </a:r>
            <a:endParaRPr lang="it-IT" sz="4000">
              <a:solidFill>
                <a:srgbClr val="FF0000"/>
              </a:solidFill>
              <a:latin typeface="Arial"/>
              <a:cs typeface="Arial"/>
            </a:endParaRPr>
          </a:p>
        </p:txBody>
      </p:sp>
      <p:sp>
        <p:nvSpPr>
          <p:cNvPr id="3" name="Segnaposto contenuto 2">
            <a:extLst>
              <a:ext uri="{FF2B5EF4-FFF2-40B4-BE49-F238E27FC236}">
                <a16:creationId xmlns:a16="http://schemas.microsoft.com/office/drawing/2014/main" id="{E63CEE5A-203A-4924-B980-B0D3BD4FF583}"/>
              </a:ext>
            </a:extLst>
          </p:cNvPr>
          <p:cNvSpPr>
            <a:spLocks noGrp="1"/>
          </p:cNvSpPr>
          <p:nvPr>
            <p:ph idx="1"/>
          </p:nvPr>
        </p:nvSpPr>
        <p:spPr>
          <a:xfrm>
            <a:off x="622540" y="1782493"/>
            <a:ext cx="9250393" cy="4293829"/>
          </a:xfrm>
        </p:spPr>
        <p:txBody>
          <a:bodyPr vert="horz" lIns="91440" tIns="45720" rIns="91440" bIns="45720" rtlCol="0" anchor="t">
            <a:normAutofit/>
          </a:bodyPr>
          <a:lstStyle/>
          <a:p>
            <a:pPr marL="0" indent="0">
              <a:buNone/>
            </a:pPr>
            <a:r>
              <a:rPr lang="it-IT" sz="2800">
                <a:latin typeface="Arial"/>
                <a:cs typeface="Calibri" panose="020F0502020204030204"/>
              </a:rPr>
              <a:t>° ha introdotto l'articolo 320 del codice penale all'interno del capo relativo "ai delitti dei </a:t>
            </a:r>
            <a:r>
              <a:rPr lang="it-IT" sz="2800" dirty="0">
                <a:latin typeface="Arial"/>
                <a:cs typeface="Calibri" panose="020F0502020204030204"/>
              </a:rPr>
              <a:t>pubblici ufficiali contro la pubblica amministrazione";</a:t>
            </a:r>
          </a:p>
          <a:p>
            <a:pPr marL="0" indent="0">
              <a:buNone/>
            </a:pPr>
            <a:r>
              <a:rPr lang="it-IT" sz="2800">
                <a:latin typeface="Arial"/>
                <a:cs typeface="Calibri" panose="020F0502020204030204"/>
              </a:rPr>
              <a:t>° confisca obbligatoria del profitto del reato;</a:t>
            </a:r>
            <a:endParaRPr lang="it-IT" sz="2800" dirty="0">
              <a:latin typeface="Arial"/>
              <a:cs typeface="Calibri" panose="020F0502020204030204"/>
            </a:endParaRPr>
          </a:p>
          <a:p>
            <a:pPr marL="0" indent="0">
              <a:buNone/>
            </a:pPr>
            <a:r>
              <a:rPr lang="it-IT" sz="2800">
                <a:latin typeface="Arial"/>
                <a:cs typeface="Calibri" panose="020F0502020204030204"/>
              </a:rPr>
              <a:t>° introduzione della confisca per equivalente;</a:t>
            </a:r>
            <a:endParaRPr lang="it-IT" sz="2800" dirty="0">
              <a:latin typeface="Arial"/>
              <a:cs typeface="Calibri" panose="020F0502020204030204"/>
            </a:endParaRPr>
          </a:p>
          <a:p>
            <a:pPr marL="0" indent="0">
              <a:buNone/>
            </a:pPr>
            <a:r>
              <a:rPr lang="it-IT" sz="2800">
                <a:latin typeface="Arial"/>
                <a:cs typeface="Calibri" panose="020F0502020204030204"/>
              </a:rPr>
              <a:t>° confisca dei beni nella disponibilità del reo;</a:t>
            </a:r>
          </a:p>
          <a:p>
            <a:pPr marL="0" indent="0">
              <a:buNone/>
            </a:pPr>
            <a:endParaRPr lang="it-IT" dirty="0">
              <a:cs typeface="Calibri" panose="020F0502020204030204"/>
            </a:endParaRPr>
          </a:p>
        </p:txBody>
      </p:sp>
    </p:spTree>
    <p:extLst>
      <p:ext uri="{BB962C8B-B14F-4D97-AF65-F5344CB8AC3E}">
        <p14:creationId xmlns:p14="http://schemas.microsoft.com/office/powerpoint/2010/main" val="2745239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62921F-9119-4F36-B87B-C63FB9340EEC}"/>
              </a:ext>
            </a:extLst>
          </p:cNvPr>
          <p:cNvSpPr>
            <a:spLocks noGrp="1"/>
          </p:cNvSpPr>
          <p:nvPr>
            <p:ph type="title"/>
          </p:nvPr>
        </p:nvSpPr>
        <p:spPr>
          <a:xfrm>
            <a:off x="389788" y="451450"/>
            <a:ext cx="9056742" cy="1407064"/>
          </a:xfrm>
        </p:spPr>
        <p:txBody>
          <a:bodyPr>
            <a:normAutofit/>
          </a:bodyPr>
          <a:lstStyle/>
          <a:p>
            <a:r>
              <a:rPr lang="it-IT">
                <a:solidFill>
                  <a:srgbClr val="FF0000"/>
                </a:solidFill>
                <a:latin typeface="Arial"/>
                <a:cs typeface="Arial"/>
              </a:rPr>
              <a:t>L'articolo 143 della legge finanziaria 2008:</a:t>
            </a:r>
          </a:p>
        </p:txBody>
      </p:sp>
      <p:sp>
        <p:nvSpPr>
          <p:cNvPr id="3" name="Segnaposto contenuto 2">
            <a:extLst>
              <a:ext uri="{FF2B5EF4-FFF2-40B4-BE49-F238E27FC236}">
                <a16:creationId xmlns:a16="http://schemas.microsoft.com/office/drawing/2014/main" id="{09F5B23B-A23C-4525-BB8E-A3E0AA618653}"/>
              </a:ext>
            </a:extLst>
          </p:cNvPr>
          <p:cNvSpPr>
            <a:spLocks noGrp="1"/>
          </p:cNvSpPr>
          <p:nvPr>
            <p:ph idx="1"/>
          </p:nvPr>
        </p:nvSpPr>
        <p:spPr>
          <a:xfrm>
            <a:off x="864241" y="1973684"/>
            <a:ext cx="8309120" cy="4441490"/>
          </a:xfrm>
        </p:spPr>
        <p:txBody>
          <a:bodyPr vert="horz" lIns="91440" tIns="45720" rIns="91440" bIns="45720" rtlCol="0" anchor="t">
            <a:normAutofit/>
          </a:bodyPr>
          <a:lstStyle/>
          <a:p>
            <a:pPr marL="0" indent="0">
              <a:buNone/>
            </a:pPr>
            <a:r>
              <a:rPr lang="it-IT" sz="3200" dirty="0">
                <a:latin typeface="Arial"/>
                <a:cs typeface="Arial"/>
              </a:rPr>
              <a:t>Prevede che per tutti i reati previsti dal decreto legislativo 74 del 2000, trovi </a:t>
            </a:r>
            <a:r>
              <a:rPr lang="it-IT" sz="3200">
                <a:latin typeface="Arial"/>
                <a:cs typeface="Arial"/>
              </a:rPr>
              <a:t>applicazione la normativa sulla confisca regolata dall'articolo 322 ter, in quanto ad essi applicabile.</a:t>
            </a:r>
            <a:endParaRPr lang="it-IT" sz="3200" dirty="0">
              <a:latin typeface="Arial"/>
              <a:cs typeface="Arial"/>
            </a:endParaRPr>
          </a:p>
        </p:txBody>
      </p:sp>
    </p:spTree>
    <p:extLst>
      <p:ext uri="{BB962C8B-B14F-4D97-AF65-F5344CB8AC3E}">
        <p14:creationId xmlns:p14="http://schemas.microsoft.com/office/powerpoint/2010/main" val="2690450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631054" y="288478"/>
            <a:ext cx="4600757" cy="791713"/>
          </a:xfrm>
        </p:spPr>
        <p:txBody>
          <a:bodyPr/>
          <a:lstStyle/>
          <a:p>
            <a:r>
              <a:rPr lang="de-DE" sz="4000" dirty="0">
                <a:solidFill>
                  <a:srgbClr val="FF0000"/>
                </a:solidFill>
                <a:latin typeface="Arial"/>
                <a:cs typeface="Calibri Light"/>
              </a:rPr>
              <a:t> Le </a:t>
            </a:r>
            <a:r>
              <a:rPr lang="de-DE" sz="4000">
                <a:solidFill>
                  <a:srgbClr val="FF0000"/>
                </a:solidFill>
                <a:latin typeface="Arial"/>
                <a:cs typeface="Calibri Light"/>
              </a:rPr>
              <a:t>sanzioni fiscali</a:t>
            </a:r>
          </a:p>
        </p:txBody>
      </p:sp>
      <p:sp>
        <p:nvSpPr>
          <p:cNvPr id="3" name="Sottotitolo 2"/>
          <p:cNvSpPr>
            <a:spLocks noGrp="1"/>
          </p:cNvSpPr>
          <p:nvPr>
            <p:ph type="subTitle" idx="1"/>
          </p:nvPr>
        </p:nvSpPr>
        <p:spPr>
          <a:xfrm>
            <a:off x="632604" y="1359170"/>
            <a:ext cx="9057736" cy="5393875"/>
          </a:xfrm>
        </p:spPr>
        <p:txBody>
          <a:bodyPr vert="horz" lIns="91440" tIns="45720" rIns="91440" bIns="45720" rtlCol="0" anchor="t">
            <a:normAutofit/>
          </a:bodyPr>
          <a:lstStyle/>
          <a:p>
            <a:pPr algn="l"/>
            <a:r>
              <a:rPr lang="de-DE" sz="2400" dirty="0">
                <a:solidFill>
                  <a:schemeClr val="tx1"/>
                </a:solidFill>
                <a:latin typeface="Arial"/>
                <a:cs typeface="Calibri"/>
              </a:rPr>
              <a:t>La </a:t>
            </a:r>
            <a:r>
              <a:rPr lang="de-DE" sz="2400" dirty="0" err="1">
                <a:solidFill>
                  <a:schemeClr val="tx1"/>
                </a:solidFill>
                <a:latin typeface="Arial"/>
                <a:cs typeface="Calibri"/>
              </a:rPr>
              <a:t>legge</a:t>
            </a:r>
            <a:r>
              <a:rPr lang="de-DE" sz="2400" dirty="0">
                <a:solidFill>
                  <a:schemeClr val="tx1"/>
                </a:solidFill>
                <a:latin typeface="Arial"/>
                <a:cs typeface="Calibri"/>
              </a:rPr>
              <a:t> </a:t>
            </a:r>
            <a:r>
              <a:rPr lang="de-DE" sz="2400" dirty="0" err="1">
                <a:solidFill>
                  <a:schemeClr val="tx1"/>
                </a:solidFill>
                <a:latin typeface="Arial"/>
                <a:cs typeface="Calibri"/>
              </a:rPr>
              <a:t>tributaria</a:t>
            </a:r>
            <a:r>
              <a:rPr lang="de-DE" sz="2400" dirty="0">
                <a:solidFill>
                  <a:schemeClr val="tx1"/>
                </a:solidFill>
                <a:latin typeface="Arial"/>
                <a:cs typeface="Calibri"/>
              </a:rPr>
              <a:t> </a:t>
            </a:r>
            <a:r>
              <a:rPr lang="de-DE" sz="2400" dirty="0" err="1">
                <a:solidFill>
                  <a:schemeClr val="tx1"/>
                </a:solidFill>
                <a:latin typeface="Arial"/>
                <a:cs typeface="Calibri"/>
              </a:rPr>
              <a:t>prevede</a:t>
            </a:r>
            <a:r>
              <a:rPr lang="de-DE" sz="2400" dirty="0">
                <a:solidFill>
                  <a:schemeClr val="tx1"/>
                </a:solidFill>
                <a:latin typeface="Arial"/>
                <a:cs typeface="Calibri"/>
              </a:rPr>
              <a:t> </a:t>
            </a:r>
            <a:r>
              <a:rPr lang="de-DE" sz="2400" dirty="0" err="1">
                <a:solidFill>
                  <a:schemeClr val="tx1"/>
                </a:solidFill>
                <a:latin typeface="Arial"/>
                <a:cs typeface="Calibri"/>
              </a:rPr>
              <a:t>molteplici</a:t>
            </a:r>
            <a:r>
              <a:rPr lang="de-DE" sz="2400" dirty="0">
                <a:solidFill>
                  <a:schemeClr val="tx1"/>
                </a:solidFill>
                <a:latin typeface="Arial"/>
                <a:cs typeface="Calibri"/>
              </a:rPr>
              <a:t> </a:t>
            </a:r>
            <a:r>
              <a:rPr lang="de-DE" sz="2400" dirty="0" err="1">
                <a:solidFill>
                  <a:schemeClr val="tx1"/>
                </a:solidFill>
                <a:latin typeface="Arial"/>
                <a:cs typeface="Calibri"/>
              </a:rPr>
              <a:t>funzioni</a:t>
            </a:r>
            <a:r>
              <a:rPr lang="de-DE" sz="2400" dirty="0">
                <a:solidFill>
                  <a:schemeClr val="tx1"/>
                </a:solidFill>
                <a:latin typeface="Arial"/>
                <a:cs typeface="Calibri"/>
              </a:rPr>
              <a:t> </a:t>
            </a:r>
            <a:r>
              <a:rPr lang="de-DE" sz="2400" dirty="0" err="1">
                <a:solidFill>
                  <a:schemeClr val="tx1"/>
                </a:solidFill>
                <a:latin typeface="Arial"/>
                <a:cs typeface="Calibri"/>
              </a:rPr>
              <a:t>volte</a:t>
            </a:r>
            <a:r>
              <a:rPr lang="de-DE" sz="2400" dirty="0">
                <a:solidFill>
                  <a:schemeClr val="tx1"/>
                </a:solidFill>
                <a:latin typeface="Arial"/>
                <a:cs typeface="Calibri"/>
              </a:rPr>
              <a:t> a </a:t>
            </a:r>
            <a:r>
              <a:rPr lang="de-DE" sz="2400" dirty="0" err="1">
                <a:solidFill>
                  <a:schemeClr val="tx1"/>
                </a:solidFill>
                <a:latin typeface="Arial"/>
                <a:cs typeface="Calibri"/>
              </a:rPr>
              <a:t>prevenire</a:t>
            </a:r>
            <a:r>
              <a:rPr lang="de-DE" sz="2400" dirty="0">
                <a:solidFill>
                  <a:schemeClr val="tx1"/>
                </a:solidFill>
                <a:latin typeface="Arial"/>
                <a:cs typeface="Calibri"/>
              </a:rPr>
              <a:t> e a </a:t>
            </a:r>
            <a:r>
              <a:rPr lang="de-DE" sz="2400" dirty="0" err="1">
                <a:solidFill>
                  <a:schemeClr val="tx1"/>
                </a:solidFill>
                <a:latin typeface="Arial"/>
                <a:cs typeface="Calibri"/>
              </a:rPr>
              <a:t>reprimere</a:t>
            </a:r>
            <a:r>
              <a:rPr lang="de-DE" sz="2400" dirty="0">
                <a:solidFill>
                  <a:schemeClr val="tx1"/>
                </a:solidFill>
                <a:latin typeface="Arial"/>
                <a:cs typeface="Calibri"/>
              </a:rPr>
              <a:t> le </a:t>
            </a:r>
            <a:r>
              <a:rPr lang="de-DE" sz="2400" dirty="0" err="1">
                <a:solidFill>
                  <a:schemeClr val="tx1"/>
                </a:solidFill>
                <a:latin typeface="Arial"/>
                <a:cs typeface="Calibri"/>
              </a:rPr>
              <a:t>violazioni</a:t>
            </a:r>
            <a:r>
              <a:rPr lang="de-DE" sz="2400" dirty="0">
                <a:solidFill>
                  <a:schemeClr val="tx1"/>
                </a:solidFill>
                <a:latin typeface="Arial"/>
                <a:cs typeface="Calibri"/>
              </a:rPr>
              <a:t> di </a:t>
            </a:r>
            <a:r>
              <a:rPr lang="de-DE" sz="2400" dirty="0" err="1">
                <a:solidFill>
                  <a:schemeClr val="tx1"/>
                </a:solidFill>
                <a:latin typeface="Arial"/>
                <a:cs typeface="Calibri"/>
              </a:rPr>
              <a:t>essa</a:t>
            </a:r>
            <a:r>
              <a:rPr lang="de-DE" sz="2400" dirty="0">
                <a:solidFill>
                  <a:schemeClr val="tx1"/>
                </a:solidFill>
                <a:latin typeface="Arial"/>
                <a:cs typeface="Calibri"/>
              </a:rPr>
              <a:t>.  </a:t>
            </a:r>
          </a:p>
          <a:p>
            <a:pPr algn="l"/>
            <a:endParaRPr lang="de-DE" sz="2400" dirty="0">
              <a:solidFill>
                <a:schemeClr val="tx1"/>
              </a:solidFill>
              <a:latin typeface="Arial"/>
              <a:cs typeface="Calibri"/>
            </a:endParaRPr>
          </a:p>
          <a:p>
            <a:pPr algn="l"/>
            <a:r>
              <a:rPr lang="de-DE" sz="2400" dirty="0">
                <a:solidFill>
                  <a:schemeClr val="tx1"/>
                </a:solidFill>
                <a:latin typeface="Arial"/>
                <a:cs typeface="Calibri"/>
              </a:rPr>
              <a:t>In materia </a:t>
            </a:r>
            <a:r>
              <a:rPr lang="de-DE" sz="2400" dirty="0" err="1">
                <a:solidFill>
                  <a:schemeClr val="tx1"/>
                </a:solidFill>
                <a:latin typeface="Arial"/>
                <a:cs typeface="Calibri"/>
              </a:rPr>
              <a:t>tributaria</a:t>
            </a:r>
            <a:r>
              <a:rPr lang="de-DE" sz="2400" dirty="0">
                <a:solidFill>
                  <a:schemeClr val="tx1"/>
                </a:solidFill>
                <a:latin typeface="Arial"/>
                <a:cs typeface="Calibri"/>
              </a:rPr>
              <a:t> si </a:t>
            </a:r>
            <a:r>
              <a:rPr lang="de-DE" sz="2400" dirty="0" err="1">
                <a:solidFill>
                  <a:schemeClr val="tx1"/>
                </a:solidFill>
                <a:latin typeface="Arial"/>
                <a:cs typeface="Calibri"/>
              </a:rPr>
              <a:t>possono</a:t>
            </a:r>
            <a:r>
              <a:rPr lang="de-DE" sz="2400" dirty="0">
                <a:solidFill>
                  <a:schemeClr val="tx1"/>
                </a:solidFill>
                <a:latin typeface="Arial"/>
                <a:cs typeface="Calibri"/>
              </a:rPr>
              <a:t> </a:t>
            </a:r>
            <a:r>
              <a:rPr lang="de-DE" sz="2400" dirty="0" err="1">
                <a:solidFill>
                  <a:schemeClr val="tx1"/>
                </a:solidFill>
                <a:latin typeface="Arial"/>
                <a:cs typeface="Calibri"/>
              </a:rPr>
              <a:t>distinguere</a:t>
            </a:r>
            <a:r>
              <a:rPr lang="de-DE" sz="2400" dirty="0">
                <a:solidFill>
                  <a:schemeClr val="tx1"/>
                </a:solidFill>
                <a:latin typeface="Arial"/>
                <a:cs typeface="Calibri"/>
              </a:rPr>
              <a:t>:</a:t>
            </a:r>
            <a:endParaRPr lang="de-DE" dirty="0">
              <a:solidFill>
                <a:schemeClr val="tx1"/>
              </a:solidFill>
              <a:latin typeface="Arial"/>
              <a:cs typeface="Arial"/>
            </a:endParaRPr>
          </a:p>
          <a:p>
            <a:pPr algn="l"/>
            <a:r>
              <a:rPr lang="de-DE" sz="2400" dirty="0">
                <a:solidFill>
                  <a:schemeClr val="tx1"/>
                </a:solidFill>
                <a:latin typeface="Arial"/>
                <a:cs typeface="Calibri"/>
              </a:rPr>
              <a:t>° </a:t>
            </a:r>
            <a:r>
              <a:rPr lang="de-DE" sz="2400" b="1" dirty="0" err="1">
                <a:solidFill>
                  <a:schemeClr val="tx1"/>
                </a:solidFill>
                <a:latin typeface="Arial"/>
                <a:cs typeface="Calibri"/>
              </a:rPr>
              <a:t>gli</a:t>
            </a:r>
            <a:r>
              <a:rPr lang="de-DE" sz="2400" b="1" dirty="0">
                <a:solidFill>
                  <a:schemeClr val="tx1"/>
                </a:solidFill>
                <a:latin typeface="Arial"/>
                <a:cs typeface="Calibri"/>
              </a:rPr>
              <a:t> </a:t>
            </a:r>
            <a:r>
              <a:rPr lang="de-DE" sz="2400" b="1" dirty="0" err="1">
                <a:solidFill>
                  <a:schemeClr val="tx1"/>
                </a:solidFill>
                <a:latin typeface="Arial"/>
                <a:cs typeface="Calibri"/>
              </a:rPr>
              <a:t>illeciti</a:t>
            </a:r>
            <a:r>
              <a:rPr lang="de-DE" sz="2400" b="1" dirty="0">
                <a:solidFill>
                  <a:schemeClr val="tx1"/>
                </a:solidFill>
                <a:latin typeface="Arial"/>
                <a:cs typeface="Calibri"/>
              </a:rPr>
              <a:t> </a:t>
            </a:r>
            <a:r>
              <a:rPr lang="de-DE" sz="2400" b="1" dirty="0" err="1">
                <a:solidFill>
                  <a:schemeClr val="tx1"/>
                </a:solidFill>
                <a:latin typeface="Arial"/>
                <a:cs typeface="Calibri"/>
              </a:rPr>
              <a:t>amministrativi</a:t>
            </a:r>
            <a:r>
              <a:rPr lang="de-DE" sz="2400" b="1" dirty="0">
                <a:solidFill>
                  <a:schemeClr val="tx1"/>
                </a:solidFill>
                <a:latin typeface="Arial"/>
                <a:cs typeface="Calibri"/>
              </a:rPr>
              <a:t>:</a:t>
            </a:r>
            <a:r>
              <a:rPr lang="de-DE" sz="2400" dirty="0">
                <a:solidFill>
                  <a:schemeClr val="tx1"/>
                </a:solidFill>
                <a:latin typeface="Arial"/>
                <a:cs typeface="Calibri"/>
              </a:rPr>
              <a:t> </a:t>
            </a:r>
            <a:r>
              <a:rPr lang="de-DE" sz="2400" dirty="0" err="1">
                <a:solidFill>
                  <a:schemeClr val="tx1"/>
                </a:solidFill>
                <a:latin typeface="Arial"/>
                <a:cs typeface="Calibri"/>
              </a:rPr>
              <a:t>sono</a:t>
            </a:r>
            <a:r>
              <a:rPr lang="de-DE" sz="2400" dirty="0">
                <a:solidFill>
                  <a:schemeClr val="tx1"/>
                </a:solidFill>
                <a:latin typeface="Arial"/>
                <a:cs typeface="Calibri"/>
              </a:rPr>
              <a:t> </a:t>
            </a:r>
            <a:r>
              <a:rPr lang="de-DE" sz="2400" dirty="0" err="1">
                <a:solidFill>
                  <a:schemeClr val="tx1"/>
                </a:solidFill>
                <a:latin typeface="Arial"/>
                <a:cs typeface="Calibri"/>
              </a:rPr>
              <a:t>violazioni</a:t>
            </a:r>
            <a:r>
              <a:rPr lang="de-DE" sz="2400" dirty="0">
                <a:solidFill>
                  <a:schemeClr val="tx1"/>
                </a:solidFill>
                <a:latin typeface="Arial"/>
                <a:cs typeface="Calibri"/>
              </a:rPr>
              <a:t> della </a:t>
            </a:r>
            <a:r>
              <a:rPr lang="de-DE" sz="2400" dirty="0" err="1">
                <a:solidFill>
                  <a:schemeClr val="tx1"/>
                </a:solidFill>
                <a:latin typeface="Arial"/>
                <a:cs typeface="Calibri"/>
              </a:rPr>
              <a:t>legge</a:t>
            </a:r>
            <a:r>
              <a:rPr lang="de-DE" sz="2400" dirty="0">
                <a:solidFill>
                  <a:schemeClr val="tx1"/>
                </a:solidFill>
                <a:latin typeface="Arial"/>
                <a:cs typeface="Calibri"/>
              </a:rPr>
              <a:t> </a:t>
            </a:r>
            <a:r>
              <a:rPr lang="de-DE" sz="2400" dirty="0" err="1">
                <a:solidFill>
                  <a:schemeClr val="tx1"/>
                </a:solidFill>
                <a:latin typeface="Arial"/>
                <a:cs typeface="Calibri"/>
              </a:rPr>
              <a:t>tributaria</a:t>
            </a:r>
            <a:r>
              <a:rPr lang="de-DE" sz="2400" dirty="0">
                <a:solidFill>
                  <a:schemeClr val="tx1"/>
                </a:solidFill>
                <a:latin typeface="Arial"/>
                <a:cs typeface="Calibri"/>
              </a:rPr>
              <a:t> alla </a:t>
            </a:r>
            <a:r>
              <a:rPr lang="de-DE" sz="2400" dirty="0" err="1">
                <a:solidFill>
                  <a:schemeClr val="tx1"/>
                </a:solidFill>
                <a:latin typeface="Arial"/>
                <a:cs typeface="Calibri"/>
              </a:rPr>
              <a:t>quale</a:t>
            </a:r>
            <a:r>
              <a:rPr lang="de-DE" sz="2400" dirty="0">
                <a:solidFill>
                  <a:schemeClr val="tx1"/>
                </a:solidFill>
                <a:latin typeface="Arial"/>
                <a:cs typeface="Calibri"/>
              </a:rPr>
              <a:t> </a:t>
            </a:r>
            <a:r>
              <a:rPr lang="de-DE" sz="2400" dirty="0" err="1">
                <a:solidFill>
                  <a:schemeClr val="tx1"/>
                </a:solidFill>
                <a:latin typeface="Arial"/>
                <a:cs typeface="Calibri"/>
              </a:rPr>
              <a:t>il</a:t>
            </a:r>
            <a:r>
              <a:rPr lang="de-DE" sz="2400" dirty="0">
                <a:solidFill>
                  <a:schemeClr val="tx1"/>
                </a:solidFill>
                <a:latin typeface="Arial"/>
                <a:cs typeface="Calibri"/>
              </a:rPr>
              <a:t> </a:t>
            </a:r>
            <a:r>
              <a:rPr lang="de-DE" sz="2400" dirty="0" err="1">
                <a:solidFill>
                  <a:schemeClr val="tx1"/>
                </a:solidFill>
                <a:latin typeface="Arial"/>
                <a:cs typeface="Calibri"/>
              </a:rPr>
              <a:t>ligislatore</a:t>
            </a:r>
            <a:r>
              <a:rPr lang="de-DE" sz="2400" dirty="0">
                <a:solidFill>
                  <a:schemeClr val="tx1"/>
                </a:solidFill>
                <a:latin typeface="Arial"/>
                <a:cs typeface="Calibri"/>
              </a:rPr>
              <a:t> </a:t>
            </a:r>
            <a:r>
              <a:rPr lang="de-DE" sz="2400" dirty="0" err="1">
                <a:solidFill>
                  <a:schemeClr val="tx1"/>
                </a:solidFill>
                <a:latin typeface="Arial"/>
                <a:cs typeface="Calibri"/>
              </a:rPr>
              <a:t>ricollega</a:t>
            </a:r>
            <a:r>
              <a:rPr lang="de-DE" sz="2400" dirty="0">
                <a:solidFill>
                  <a:schemeClr val="tx1"/>
                </a:solidFill>
                <a:latin typeface="Arial"/>
                <a:cs typeface="Calibri"/>
              </a:rPr>
              <a:t> </a:t>
            </a:r>
            <a:r>
              <a:rPr lang="de-DE" sz="2400" dirty="0" err="1">
                <a:solidFill>
                  <a:schemeClr val="tx1"/>
                </a:solidFill>
                <a:latin typeface="Arial"/>
                <a:cs typeface="Calibri"/>
              </a:rPr>
              <a:t>l'applicazione</a:t>
            </a:r>
            <a:r>
              <a:rPr lang="de-DE" sz="2400" dirty="0">
                <a:solidFill>
                  <a:schemeClr val="tx1"/>
                </a:solidFill>
                <a:latin typeface="Arial"/>
                <a:cs typeface="Calibri"/>
              </a:rPr>
              <a:t> di </a:t>
            </a:r>
            <a:r>
              <a:rPr lang="de-DE" sz="2400" dirty="0" err="1">
                <a:solidFill>
                  <a:schemeClr val="tx1"/>
                </a:solidFill>
                <a:latin typeface="Arial"/>
                <a:cs typeface="Calibri"/>
              </a:rPr>
              <a:t>sanzioni</a:t>
            </a:r>
            <a:r>
              <a:rPr lang="de-DE" sz="2400" dirty="0">
                <a:solidFill>
                  <a:schemeClr val="tx1"/>
                </a:solidFill>
                <a:latin typeface="Arial"/>
                <a:cs typeface="Calibri"/>
              </a:rPr>
              <a:t> </a:t>
            </a:r>
            <a:r>
              <a:rPr lang="de-DE" sz="2400" dirty="0" err="1">
                <a:solidFill>
                  <a:schemeClr val="tx1"/>
                </a:solidFill>
                <a:latin typeface="Arial"/>
                <a:cs typeface="Calibri"/>
              </a:rPr>
              <a:t>amministrative</a:t>
            </a:r>
            <a:r>
              <a:rPr lang="de-DE" sz="2400" dirty="0">
                <a:solidFill>
                  <a:schemeClr val="tx1"/>
                </a:solidFill>
                <a:latin typeface="Arial"/>
                <a:cs typeface="Calibri"/>
              </a:rPr>
              <a:t>;</a:t>
            </a:r>
          </a:p>
          <a:p>
            <a:pPr algn="l"/>
            <a:r>
              <a:rPr lang="de-DE" sz="2400" dirty="0">
                <a:solidFill>
                  <a:schemeClr val="tx1"/>
                </a:solidFill>
                <a:latin typeface="Arial"/>
                <a:cs typeface="Calibri"/>
              </a:rPr>
              <a:t>° </a:t>
            </a:r>
            <a:r>
              <a:rPr lang="de-DE" sz="2400" b="1" dirty="0" err="1">
                <a:solidFill>
                  <a:schemeClr val="tx1"/>
                </a:solidFill>
                <a:latin typeface="Arial"/>
                <a:cs typeface="Calibri"/>
              </a:rPr>
              <a:t>gli</a:t>
            </a:r>
            <a:r>
              <a:rPr lang="de-DE" sz="2400" b="1" dirty="0">
                <a:solidFill>
                  <a:schemeClr val="tx1"/>
                </a:solidFill>
                <a:latin typeface="Arial"/>
                <a:cs typeface="Calibri"/>
              </a:rPr>
              <a:t> </a:t>
            </a:r>
            <a:r>
              <a:rPr lang="de-DE" sz="2400" b="1" dirty="0" err="1">
                <a:solidFill>
                  <a:schemeClr val="tx1"/>
                </a:solidFill>
                <a:latin typeface="Arial"/>
                <a:cs typeface="Calibri"/>
              </a:rPr>
              <a:t>illeciti</a:t>
            </a:r>
            <a:r>
              <a:rPr lang="de-DE" sz="2400" b="1" dirty="0">
                <a:solidFill>
                  <a:schemeClr val="tx1"/>
                </a:solidFill>
                <a:latin typeface="Arial"/>
                <a:cs typeface="Calibri"/>
              </a:rPr>
              <a:t> </a:t>
            </a:r>
            <a:r>
              <a:rPr lang="de-DE" sz="2400" b="1" dirty="0" err="1">
                <a:solidFill>
                  <a:schemeClr val="tx1"/>
                </a:solidFill>
                <a:latin typeface="Arial"/>
                <a:cs typeface="Calibri"/>
              </a:rPr>
              <a:t>penali</a:t>
            </a:r>
            <a:r>
              <a:rPr lang="de-DE" sz="2400" b="1" dirty="0">
                <a:solidFill>
                  <a:schemeClr val="tx1"/>
                </a:solidFill>
                <a:latin typeface="Arial"/>
                <a:cs typeface="Calibri"/>
              </a:rPr>
              <a:t>:</a:t>
            </a:r>
            <a:r>
              <a:rPr lang="de-DE" sz="2400" dirty="0">
                <a:solidFill>
                  <a:schemeClr val="tx1"/>
                </a:solidFill>
                <a:latin typeface="Arial"/>
                <a:cs typeface="Calibri"/>
              </a:rPr>
              <a:t> </a:t>
            </a:r>
            <a:r>
              <a:rPr lang="de-DE" sz="2400" dirty="0" err="1">
                <a:solidFill>
                  <a:schemeClr val="tx1"/>
                </a:solidFill>
                <a:latin typeface="Arial"/>
                <a:cs typeface="Calibri"/>
              </a:rPr>
              <a:t>sono</a:t>
            </a:r>
            <a:r>
              <a:rPr lang="de-DE" sz="2400" dirty="0">
                <a:solidFill>
                  <a:schemeClr val="tx1"/>
                </a:solidFill>
                <a:latin typeface="Arial"/>
                <a:cs typeface="Calibri"/>
              </a:rPr>
              <a:t> </a:t>
            </a:r>
            <a:r>
              <a:rPr lang="de-DE" sz="2400" dirty="0" err="1">
                <a:solidFill>
                  <a:schemeClr val="tx1"/>
                </a:solidFill>
                <a:latin typeface="Arial"/>
                <a:cs typeface="Calibri"/>
              </a:rPr>
              <a:t>violazioni</a:t>
            </a:r>
            <a:r>
              <a:rPr lang="de-DE" sz="2400" dirty="0">
                <a:solidFill>
                  <a:schemeClr val="tx1"/>
                </a:solidFill>
                <a:latin typeface="Arial"/>
                <a:cs typeface="Calibri"/>
              </a:rPr>
              <a:t> di norme </a:t>
            </a:r>
            <a:r>
              <a:rPr lang="de-DE" sz="2400" dirty="0" err="1">
                <a:solidFill>
                  <a:schemeClr val="tx1"/>
                </a:solidFill>
                <a:latin typeface="Arial"/>
                <a:cs typeface="Calibri"/>
              </a:rPr>
              <a:t>che</a:t>
            </a:r>
            <a:r>
              <a:rPr lang="de-DE" sz="2400" dirty="0">
                <a:solidFill>
                  <a:schemeClr val="tx1"/>
                </a:solidFill>
                <a:latin typeface="Arial"/>
                <a:cs typeface="Calibri"/>
              </a:rPr>
              <a:t> </a:t>
            </a:r>
            <a:r>
              <a:rPr lang="de-DE" sz="2400" dirty="0" err="1">
                <a:solidFill>
                  <a:schemeClr val="tx1"/>
                </a:solidFill>
                <a:latin typeface="Arial"/>
                <a:cs typeface="Calibri"/>
              </a:rPr>
              <a:t>costituiscono</a:t>
            </a:r>
            <a:r>
              <a:rPr lang="de-DE" sz="2400" dirty="0">
                <a:solidFill>
                  <a:schemeClr val="tx1"/>
                </a:solidFill>
                <a:latin typeface="Arial"/>
                <a:cs typeface="Calibri"/>
              </a:rPr>
              <a:t> </a:t>
            </a:r>
            <a:r>
              <a:rPr lang="de-DE" sz="2400" dirty="0" err="1">
                <a:solidFill>
                  <a:schemeClr val="tx1"/>
                </a:solidFill>
                <a:latin typeface="Arial"/>
                <a:cs typeface="Calibri"/>
              </a:rPr>
              <a:t>delitti</a:t>
            </a:r>
            <a:r>
              <a:rPr lang="de-DE" sz="2400" dirty="0">
                <a:solidFill>
                  <a:schemeClr val="tx1"/>
                </a:solidFill>
                <a:latin typeface="Arial"/>
                <a:cs typeface="Calibri"/>
              </a:rPr>
              <a:t> o </a:t>
            </a:r>
            <a:r>
              <a:rPr lang="de-DE" sz="2400" dirty="0" err="1">
                <a:solidFill>
                  <a:schemeClr val="tx1"/>
                </a:solidFill>
                <a:latin typeface="Arial"/>
                <a:cs typeface="Calibri"/>
              </a:rPr>
              <a:t>contravvenzioni</a:t>
            </a:r>
            <a:r>
              <a:rPr lang="de-DE" sz="2400" dirty="0">
                <a:solidFill>
                  <a:schemeClr val="tx1"/>
                </a:solidFill>
                <a:latin typeface="Arial"/>
                <a:cs typeface="Calibri"/>
              </a:rPr>
              <a:t>.</a:t>
            </a:r>
          </a:p>
        </p:txBody>
      </p:sp>
    </p:spTree>
    <p:extLst>
      <p:ext uri="{BB962C8B-B14F-4D97-AF65-F5344CB8AC3E}">
        <p14:creationId xmlns:p14="http://schemas.microsoft.com/office/powerpoint/2010/main" val="70687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C81BB8-D174-4D4A-9CCE-76C8E2D04765}"/>
              </a:ext>
            </a:extLst>
          </p:cNvPr>
          <p:cNvSpPr>
            <a:spLocks noGrp="1"/>
          </p:cNvSpPr>
          <p:nvPr>
            <p:ph type="title"/>
          </p:nvPr>
        </p:nvSpPr>
        <p:spPr>
          <a:xfrm>
            <a:off x="418542" y="264544"/>
            <a:ext cx="8855460" cy="1665856"/>
          </a:xfrm>
        </p:spPr>
        <p:txBody>
          <a:bodyPr>
            <a:normAutofit/>
          </a:bodyPr>
          <a:lstStyle/>
          <a:p>
            <a:r>
              <a:rPr lang="it-IT" sz="4000">
                <a:solidFill>
                  <a:srgbClr val="FF0000"/>
                </a:solidFill>
                <a:latin typeface="Arial"/>
                <a:cs typeface="Arial"/>
              </a:rPr>
              <a:t>La differenza tra le sanzioni penali e amministrative...</a:t>
            </a:r>
          </a:p>
        </p:txBody>
      </p:sp>
      <p:sp>
        <p:nvSpPr>
          <p:cNvPr id="3" name="Segnaposto contenuto 2">
            <a:extLst>
              <a:ext uri="{FF2B5EF4-FFF2-40B4-BE49-F238E27FC236}">
                <a16:creationId xmlns:a16="http://schemas.microsoft.com/office/drawing/2014/main" id="{7A7E87C3-B419-465B-B9EA-47D50C7A0520}"/>
              </a:ext>
            </a:extLst>
          </p:cNvPr>
          <p:cNvSpPr>
            <a:spLocks noGrp="1"/>
          </p:cNvSpPr>
          <p:nvPr>
            <p:ph idx="1"/>
          </p:nvPr>
        </p:nvSpPr>
        <p:spPr>
          <a:xfrm>
            <a:off x="260391" y="1930552"/>
            <a:ext cx="9301158" cy="4383979"/>
          </a:xfrm>
        </p:spPr>
        <p:txBody>
          <a:bodyPr vert="horz" lIns="91440" tIns="45720" rIns="91440" bIns="45720" rtlCol="0" anchor="t">
            <a:noAutofit/>
          </a:bodyPr>
          <a:lstStyle/>
          <a:p>
            <a:pPr marL="0" indent="0">
              <a:buNone/>
            </a:pPr>
            <a:r>
              <a:rPr lang="it-IT" sz="2400" dirty="0">
                <a:latin typeface="Arial"/>
                <a:cs typeface="Arial"/>
              </a:rPr>
              <a:t>° </a:t>
            </a:r>
            <a:r>
              <a:rPr lang="it-IT" sz="2400" b="1" dirty="0">
                <a:latin typeface="Arial"/>
                <a:cs typeface="Arial"/>
              </a:rPr>
              <a:t>Le sanzioni penali:</a:t>
            </a:r>
            <a:r>
              <a:rPr lang="it-IT" sz="2400" dirty="0">
                <a:latin typeface="Arial"/>
                <a:cs typeface="Arial"/>
              </a:rPr>
              <a:t> vengono sempre applicate dall'autorità giudiziaria a seguito di un processo giurisdizionale penale; nell'illecito penale troveranno applicazione le norme sul concorso di persone; la morte costituisce un'ipotesi di estinzione del reato e della sanzione penale;</a:t>
            </a:r>
          </a:p>
          <a:p>
            <a:pPr marL="0" indent="0">
              <a:buNone/>
            </a:pPr>
            <a:r>
              <a:rPr lang="it-IT" sz="2400" dirty="0">
                <a:latin typeface="Arial"/>
                <a:cs typeface="Arial"/>
              </a:rPr>
              <a:t>° </a:t>
            </a:r>
            <a:r>
              <a:rPr lang="it-IT" sz="2400" b="1" dirty="0">
                <a:latin typeface="Arial"/>
                <a:cs typeface="Arial"/>
              </a:rPr>
              <a:t>Le sanzioni amministrative:</a:t>
            </a:r>
            <a:r>
              <a:rPr lang="it-IT" sz="2400" dirty="0">
                <a:latin typeface="Arial"/>
                <a:cs typeface="Arial"/>
              </a:rPr>
              <a:t> vengono irrogate da organi dello Stato appartenenti alla pubblica amministrazione; nell'illecito amministrativo trova invece applicazione il modulo della solidarietà passiva paritaria; l'obbligazione derivante dall'irrogazione di sanzioni amministrative può sopravvivere alla morte dell'autore e dell'illecito e subire vicende attrattive.</a:t>
            </a:r>
          </a:p>
        </p:txBody>
      </p:sp>
    </p:spTree>
    <p:extLst>
      <p:ext uri="{BB962C8B-B14F-4D97-AF65-F5344CB8AC3E}">
        <p14:creationId xmlns:p14="http://schemas.microsoft.com/office/powerpoint/2010/main" val="2113783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7B0DF05-22E7-439C-B1F0-42D88CF29577}"/>
              </a:ext>
            </a:extLst>
          </p:cNvPr>
          <p:cNvSpPr>
            <a:spLocks noGrp="1"/>
          </p:cNvSpPr>
          <p:nvPr>
            <p:ph type="title"/>
          </p:nvPr>
        </p:nvSpPr>
        <p:spPr>
          <a:xfrm>
            <a:off x="677334" y="609601"/>
            <a:ext cx="8884215" cy="1047629"/>
          </a:xfrm>
        </p:spPr>
        <p:txBody>
          <a:bodyPr>
            <a:normAutofit/>
          </a:bodyPr>
          <a:lstStyle/>
          <a:p>
            <a:r>
              <a:rPr lang="it-IT" sz="4400" dirty="0">
                <a:solidFill>
                  <a:srgbClr val="FF0000"/>
                </a:solidFill>
                <a:latin typeface="Arial"/>
                <a:cs typeface="Calibri Light"/>
              </a:rPr>
              <a:t>Le sanzioni penali: cosa sono?</a:t>
            </a:r>
            <a:endParaRPr lang="it-IT" sz="4400">
              <a:solidFill>
                <a:srgbClr val="FF0000"/>
              </a:solidFill>
              <a:latin typeface="Arial"/>
            </a:endParaRPr>
          </a:p>
        </p:txBody>
      </p:sp>
      <p:sp>
        <p:nvSpPr>
          <p:cNvPr id="3" name="Segnaposto contenuto 2">
            <a:extLst>
              <a:ext uri="{FF2B5EF4-FFF2-40B4-BE49-F238E27FC236}">
                <a16:creationId xmlns:a16="http://schemas.microsoft.com/office/drawing/2014/main" id="{B3A54B2F-B02A-4BB0-8B07-F3A4DF77B3AB}"/>
              </a:ext>
            </a:extLst>
          </p:cNvPr>
          <p:cNvSpPr>
            <a:spLocks noGrp="1"/>
          </p:cNvSpPr>
          <p:nvPr>
            <p:ph idx="1"/>
          </p:nvPr>
        </p:nvSpPr>
        <p:spPr>
          <a:xfrm>
            <a:off x="720466" y="2405004"/>
            <a:ext cx="8884215" cy="4211452"/>
          </a:xfrm>
        </p:spPr>
        <p:txBody>
          <a:bodyPr vert="horz" lIns="91440" tIns="45720" rIns="91440" bIns="45720" rtlCol="0" anchor="t">
            <a:normAutofit/>
          </a:bodyPr>
          <a:lstStyle/>
          <a:p>
            <a:pPr marL="0" indent="0">
              <a:buNone/>
            </a:pPr>
            <a:r>
              <a:rPr lang="it-IT" sz="3200" dirty="0">
                <a:latin typeface="Arial"/>
                <a:cs typeface="Calibri" panose="020F0502020204030204"/>
              </a:rPr>
              <a:t>Con sanzione penale si intende la conseguenza a cui un soggetto incorre a seguito della violazione di una norma sancita dal codice penale.</a:t>
            </a:r>
            <a:endParaRPr lang="it-IT" sz="3200" dirty="0">
              <a:latin typeface="Arial"/>
              <a:cs typeface="Arial"/>
            </a:endParaRPr>
          </a:p>
          <a:p>
            <a:pPr marL="0" indent="0">
              <a:buNone/>
            </a:pPr>
            <a:r>
              <a:rPr lang="it-IT" sz="3200" dirty="0">
                <a:latin typeface="Arial"/>
                <a:cs typeface="Calibri" panose="020F0502020204030204"/>
              </a:rPr>
              <a:t>Esse vengono applicate dall'autorità giudiziaria a seguito di un processo giurisdizionale penale. </a:t>
            </a:r>
            <a:endParaRPr lang="it-IT" sz="3200">
              <a:latin typeface="Arial"/>
              <a:cs typeface="Arial"/>
            </a:endParaRPr>
          </a:p>
        </p:txBody>
      </p:sp>
    </p:spTree>
    <p:extLst>
      <p:ext uri="{BB962C8B-B14F-4D97-AF65-F5344CB8AC3E}">
        <p14:creationId xmlns:p14="http://schemas.microsoft.com/office/powerpoint/2010/main" val="750184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E0686A9-E11F-475A-868F-1A11E4A77F8E}"/>
              </a:ext>
            </a:extLst>
          </p:cNvPr>
          <p:cNvSpPr>
            <a:spLocks noGrp="1"/>
          </p:cNvSpPr>
          <p:nvPr>
            <p:ph type="title"/>
          </p:nvPr>
        </p:nvSpPr>
        <p:spPr>
          <a:xfrm>
            <a:off x="119332" y="264483"/>
            <a:ext cx="9681714" cy="1066770"/>
          </a:xfrm>
        </p:spPr>
        <p:txBody>
          <a:bodyPr>
            <a:normAutofit fontScale="90000"/>
          </a:bodyPr>
          <a:lstStyle/>
          <a:p>
            <a:r>
              <a:rPr lang="it-IT" sz="3400" dirty="0">
                <a:solidFill>
                  <a:srgbClr val="FF0000"/>
                </a:solidFill>
                <a:latin typeface="Arial"/>
                <a:cs typeface="Calibri Light"/>
              </a:rPr>
              <a:t>L'evoluzione storica antecedente alla riforma del 1999/2000.</a:t>
            </a:r>
            <a:endParaRPr lang="it-IT" sz="3400" dirty="0">
              <a:solidFill>
                <a:srgbClr val="FF0000"/>
              </a:solidFill>
              <a:latin typeface="Arial"/>
              <a:cs typeface="Arial"/>
            </a:endParaRPr>
          </a:p>
        </p:txBody>
      </p:sp>
      <p:sp>
        <p:nvSpPr>
          <p:cNvPr id="3" name="Segnaposto contenuto 2">
            <a:extLst>
              <a:ext uri="{FF2B5EF4-FFF2-40B4-BE49-F238E27FC236}">
                <a16:creationId xmlns:a16="http://schemas.microsoft.com/office/drawing/2014/main" id="{1700CD9D-01B4-4CA7-9375-1477FAA789AB}"/>
              </a:ext>
            </a:extLst>
          </p:cNvPr>
          <p:cNvSpPr>
            <a:spLocks noGrp="1"/>
          </p:cNvSpPr>
          <p:nvPr>
            <p:ph idx="1"/>
          </p:nvPr>
        </p:nvSpPr>
        <p:spPr>
          <a:xfrm>
            <a:off x="334993" y="1710605"/>
            <a:ext cx="9408543" cy="4782659"/>
          </a:xfrm>
        </p:spPr>
        <p:txBody>
          <a:bodyPr vert="horz" lIns="91440" tIns="45720" rIns="91440" bIns="45720" rtlCol="0" anchor="t">
            <a:noAutofit/>
          </a:bodyPr>
          <a:lstStyle/>
          <a:p>
            <a:pPr marL="0" indent="0">
              <a:buNone/>
            </a:pPr>
            <a:r>
              <a:rPr lang="it-IT" sz="2000" dirty="0">
                <a:latin typeface="Arial"/>
                <a:cs typeface="Calibri" panose="020F0502020204030204"/>
              </a:rPr>
              <a:t>° Fino al </a:t>
            </a:r>
            <a:r>
              <a:rPr lang="it-IT" sz="2000" b="1" dirty="0">
                <a:latin typeface="Arial"/>
                <a:cs typeface="Calibri" panose="020F0502020204030204"/>
              </a:rPr>
              <a:t>1956</a:t>
            </a:r>
            <a:r>
              <a:rPr lang="it-IT" sz="2000" dirty="0">
                <a:latin typeface="Arial"/>
                <a:cs typeface="Calibri" panose="020F0502020204030204"/>
              </a:rPr>
              <a:t>, la legge penale in materia di imposte sui redditi, prevedeva reati contravvenzionali puniti con la sola pena dell'ammenda;</a:t>
            </a:r>
            <a:endParaRPr lang="it-IT" sz="2000" dirty="0">
              <a:latin typeface="Arial"/>
              <a:cs typeface="Arial"/>
            </a:endParaRPr>
          </a:p>
          <a:p>
            <a:pPr marL="0" indent="0">
              <a:buNone/>
            </a:pPr>
            <a:r>
              <a:rPr lang="it-IT" sz="2000" dirty="0">
                <a:latin typeface="Arial"/>
                <a:cs typeface="Calibri" panose="020F0502020204030204"/>
              </a:rPr>
              <a:t>° La </a:t>
            </a:r>
            <a:r>
              <a:rPr lang="it-IT" sz="2000" b="1" dirty="0">
                <a:latin typeface="Arial"/>
                <a:cs typeface="Calibri" panose="020F0502020204030204"/>
              </a:rPr>
              <a:t>legge n° 1 del 1956</a:t>
            </a:r>
            <a:r>
              <a:rPr lang="it-IT" sz="2000" dirty="0">
                <a:latin typeface="Arial"/>
                <a:cs typeface="Calibri" panose="020F0502020204030204"/>
              </a:rPr>
              <a:t>, puniva con la detenzione fino a sei mesi un' errata denuncia dei redditi superiori ad una certa soglia; la stessa pena veniva applicata per il delitto di frode fiscale;</a:t>
            </a:r>
          </a:p>
          <a:p>
            <a:pPr marL="0" indent="0">
              <a:buNone/>
            </a:pPr>
            <a:r>
              <a:rPr lang="it-IT" sz="2000" dirty="0">
                <a:latin typeface="Arial"/>
                <a:cs typeface="Calibri" panose="020F0502020204030204"/>
              </a:rPr>
              <a:t>° Dopo la </a:t>
            </a:r>
            <a:r>
              <a:rPr lang="it-IT" sz="2000" b="1" dirty="0">
                <a:latin typeface="Arial"/>
                <a:cs typeface="Calibri" panose="020F0502020204030204"/>
              </a:rPr>
              <a:t>prima riforma degli anni 1971/1973</a:t>
            </a:r>
            <a:r>
              <a:rPr lang="it-IT" sz="2000" dirty="0">
                <a:latin typeface="Arial"/>
                <a:cs typeface="Calibri" panose="020F0502020204030204"/>
              </a:rPr>
              <a:t>, in seguito, nel </a:t>
            </a:r>
            <a:r>
              <a:rPr lang="it-IT" sz="2000" b="1" dirty="0">
                <a:latin typeface="Arial"/>
                <a:cs typeface="Calibri" panose="020F0502020204030204"/>
              </a:rPr>
              <a:t>1982 un'altra  importante riforma</a:t>
            </a:r>
            <a:r>
              <a:rPr lang="it-IT" sz="2000" dirty="0">
                <a:latin typeface="Arial"/>
                <a:cs typeface="Calibri" panose="020F0502020204030204"/>
              </a:rPr>
              <a:t> ebbe come obiettivo quello di evitare di incentrare sull'evasione fiscale il sistema penale tributario, e ridurre le fattispecie penali ad un catalogo analitico di fatti semplici;</a:t>
            </a:r>
          </a:p>
          <a:p>
            <a:pPr marL="0" indent="0">
              <a:buNone/>
            </a:pPr>
            <a:endParaRPr lang="it-IT" sz="2000" dirty="0">
              <a:cs typeface="Calibri" panose="020F0502020204030204"/>
            </a:endParaRPr>
          </a:p>
        </p:txBody>
      </p:sp>
    </p:spTree>
    <p:extLst>
      <p:ext uri="{BB962C8B-B14F-4D97-AF65-F5344CB8AC3E}">
        <p14:creationId xmlns:p14="http://schemas.microsoft.com/office/powerpoint/2010/main" val="6089841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29A478-D825-4372-B25A-1FF2150655A6}"/>
              </a:ext>
            </a:extLst>
          </p:cNvPr>
          <p:cNvSpPr>
            <a:spLocks noGrp="1"/>
          </p:cNvSpPr>
          <p:nvPr>
            <p:ph type="title"/>
          </p:nvPr>
        </p:nvSpPr>
        <p:spPr>
          <a:xfrm>
            <a:off x="533561" y="307676"/>
            <a:ext cx="8740441" cy="1277668"/>
          </a:xfrm>
        </p:spPr>
        <p:txBody>
          <a:bodyPr/>
          <a:lstStyle/>
          <a:p>
            <a:r>
              <a:rPr lang="it-IT" dirty="0">
                <a:solidFill>
                  <a:srgbClr val="FF0000"/>
                </a:solidFill>
                <a:latin typeface="Arial"/>
                <a:cs typeface="Arial"/>
              </a:rPr>
              <a:t>Legge del 7 agosto 1982 n.516 (manette agli evasori):</a:t>
            </a:r>
          </a:p>
        </p:txBody>
      </p:sp>
      <p:sp>
        <p:nvSpPr>
          <p:cNvPr id="3" name="Segnaposto contenuto 2">
            <a:extLst>
              <a:ext uri="{FF2B5EF4-FFF2-40B4-BE49-F238E27FC236}">
                <a16:creationId xmlns:a16="http://schemas.microsoft.com/office/drawing/2014/main" id="{8DCB4D95-E1AD-4F54-8ECF-92030195BFF7}"/>
              </a:ext>
            </a:extLst>
          </p:cNvPr>
          <p:cNvSpPr>
            <a:spLocks noGrp="1"/>
          </p:cNvSpPr>
          <p:nvPr>
            <p:ph idx="1"/>
          </p:nvPr>
        </p:nvSpPr>
        <p:spPr>
          <a:xfrm>
            <a:off x="404165" y="1772400"/>
            <a:ext cx="9027987" cy="4556509"/>
          </a:xfrm>
        </p:spPr>
        <p:txBody>
          <a:bodyPr vert="horz" lIns="91440" tIns="45720" rIns="91440" bIns="45720" rtlCol="0" anchor="t">
            <a:noAutofit/>
          </a:bodyPr>
          <a:lstStyle/>
          <a:p>
            <a:pPr marL="0" indent="0">
              <a:buNone/>
            </a:pPr>
            <a:r>
              <a:rPr lang="it-IT" sz="2400" dirty="0">
                <a:latin typeface="Arial"/>
                <a:ea typeface="+mn-lt"/>
                <a:cs typeface="+mn-lt"/>
              </a:rPr>
              <a:t>La legge 7 agosto 1982, n. 516 (</a:t>
            </a:r>
            <a:r>
              <a:rPr lang="it-IT" sz="2400" i="1" dirty="0">
                <a:latin typeface="Arial"/>
                <a:ea typeface="+mn-lt"/>
                <a:cs typeface="+mn-lt"/>
              </a:rPr>
              <a:t>norme per la repressione dell'evasione in materia di imposte sui redditi e sul valore aggiunto)</a:t>
            </a:r>
            <a:r>
              <a:rPr lang="it-IT" sz="2400" dirty="0">
                <a:latin typeface="Arial"/>
                <a:ea typeface="+mn-lt"/>
                <a:cs typeface="+mn-lt"/>
              </a:rPr>
              <a:t>, meglio conosciuta come "</a:t>
            </a:r>
            <a:r>
              <a:rPr lang="it-IT" sz="2400" i="1" dirty="0">
                <a:latin typeface="Arial"/>
                <a:ea typeface="+mn-lt"/>
                <a:cs typeface="+mn-lt"/>
              </a:rPr>
              <a:t>manette agli evasori</a:t>
            </a:r>
            <a:r>
              <a:rPr lang="it-IT" sz="2400" dirty="0">
                <a:latin typeface="Arial"/>
                <a:ea typeface="+mn-lt"/>
                <a:cs typeface="+mn-lt"/>
              </a:rPr>
              <a:t>", ha segnato una fondamentale tappa nell'ambito dell'evoluzione della normativa del diritto penale tributario.</a:t>
            </a:r>
          </a:p>
          <a:p>
            <a:pPr marL="0" indent="0">
              <a:buNone/>
            </a:pPr>
            <a:r>
              <a:rPr lang="it-IT" sz="2400" dirty="0">
                <a:latin typeface="Arial"/>
                <a:ea typeface="+mn-lt"/>
                <a:cs typeface="+mn-lt"/>
              </a:rPr>
              <a:t>Con l'introduzione della suddetta normativa penale tributaria, di fatto venivano perseguite fattispecie di mero "</a:t>
            </a:r>
            <a:r>
              <a:rPr lang="it-IT" sz="2400" i="1" dirty="0">
                <a:latin typeface="Arial"/>
                <a:ea typeface="+mn-lt"/>
                <a:cs typeface="+mn-lt"/>
              </a:rPr>
              <a:t>pericolo presunto</a:t>
            </a:r>
            <a:r>
              <a:rPr lang="it-IT" sz="2400" dirty="0">
                <a:latin typeface="Arial"/>
                <a:ea typeface="+mn-lt"/>
                <a:cs typeface="+mn-lt"/>
              </a:rPr>
              <a:t>", per la tutela della funzione dell'accertamento.</a:t>
            </a:r>
          </a:p>
          <a:p>
            <a:pPr marL="0" indent="0">
              <a:buNone/>
            </a:pPr>
            <a:r>
              <a:rPr lang="it-IT" sz="2400" dirty="0">
                <a:latin typeface="Arial"/>
                <a:ea typeface="+mn-lt"/>
                <a:cs typeface="+mn-lt"/>
              </a:rPr>
              <a:t>Ci fu l'introduzione del principio secondo il quale il processo penale poteva avere inizio senza attendere il definitivo esito dell'accertamento dell'imposta evasa, cosiddetto principio del "</a:t>
            </a:r>
            <a:r>
              <a:rPr lang="it-IT" sz="2400" i="1" dirty="0">
                <a:latin typeface="Arial"/>
                <a:ea typeface="+mn-lt"/>
                <a:cs typeface="+mn-lt"/>
              </a:rPr>
              <a:t>doppio binario</a:t>
            </a:r>
            <a:r>
              <a:rPr lang="it-IT" sz="2400" dirty="0">
                <a:latin typeface="Arial"/>
                <a:ea typeface="+mn-lt"/>
                <a:cs typeface="+mn-lt"/>
              </a:rPr>
              <a:t>".</a:t>
            </a:r>
            <a:endParaRPr lang="it-IT" sz="2400">
              <a:latin typeface="Arial"/>
              <a:cs typeface="Arial"/>
            </a:endParaRPr>
          </a:p>
        </p:txBody>
      </p:sp>
    </p:spTree>
    <p:extLst>
      <p:ext uri="{BB962C8B-B14F-4D97-AF65-F5344CB8AC3E}">
        <p14:creationId xmlns:p14="http://schemas.microsoft.com/office/powerpoint/2010/main" val="1262249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480879-C103-43C9-A825-361140FA8405}"/>
              </a:ext>
            </a:extLst>
          </p:cNvPr>
          <p:cNvSpPr>
            <a:spLocks noGrp="1"/>
          </p:cNvSpPr>
          <p:nvPr>
            <p:ph type="title"/>
          </p:nvPr>
        </p:nvSpPr>
        <p:spPr>
          <a:xfrm>
            <a:off x="821109" y="422695"/>
            <a:ext cx="9200516" cy="975743"/>
          </a:xfrm>
        </p:spPr>
        <p:txBody>
          <a:bodyPr>
            <a:normAutofit/>
          </a:bodyPr>
          <a:lstStyle/>
          <a:p>
            <a:r>
              <a:rPr lang="it-IT" sz="4000" dirty="0">
                <a:solidFill>
                  <a:srgbClr val="FF0000"/>
                </a:solidFill>
                <a:latin typeface="Arial"/>
                <a:cs typeface="Arial"/>
              </a:rPr>
              <a:t>Decreto Legislativo 74 del 2000:</a:t>
            </a:r>
          </a:p>
        </p:txBody>
      </p:sp>
      <p:sp>
        <p:nvSpPr>
          <p:cNvPr id="3" name="Segnaposto contenuto 2">
            <a:extLst>
              <a:ext uri="{FF2B5EF4-FFF2-40B4-BE49-F238E27FC236}">
                <a16:creationId xmlns:a16="http://schemas.microsoft.com/office/drawing/2014/main" id="{6C20B76F-7248-4AC3-BB1F-EA2EB47B1D69}"/>
              </a:ext>
            </a:extLst>
          </p:cNvPr>
          <p:cNvSpPr>
            <a:spLocks noGrp="1"/>
          </p:cNvSpPr>
          <p:nvPr>
            <p:ph idx="1"/>
          </p:nvPr>
        </p:nvSpPr>
        <p:spPr>
          <a:xfrm>
            <a:off x="619825" y="2218099"/>
            <a:ext cx="8481649" cy="4398358"/>
          </a:xfrm>
        </p:spPr>
        <p:txBody>
          <a:bodyPr vert="horz" lIns="91440" tIns="45720" rIns="91440" bIns="45720" rtlCol="0" anchor="t">
            <a:normAutofit/>
          </a:bodyPr>
          <a:lstStyle/>
          <a:p>
            <a:pPr>
              <a:buNone/>
            </a:pPr>
            <a:r>
              <a:rPr lang="it-IT" dirty="0">
                <a:latin typeface="Arial"/>
                <a:cs typeface="Arial"/>
              </a:rPr>
              <a:t>     </a:t>
            </a:r>
            <a:r>
              <a:rPr lang="it-IT" sz="3000" dirty="0">
                <a:latin typeface="Arial"/>
                <a:cs typeface="Arial"/>
              </a:rPr>
              <a:t>Il </a:t>
            </a:r>
            <a:r>
              <a:rPr lang="it-IT" sz="3000" b="1" dirty="0">
                <a:latin typeface="Arial"/>
                <a:cs typeface="Arial"/>
              </a:rPr>
              <a:t>decreto legislativo 74 del 2000</a:t>
            </a:r>
            <a:r>
              <a:rPr lang="it-IT" sz="3000" dirty="0">
                <a:latin typeface="Arial"/>
                <a:cs typeface="Arial"/>
              </a:rPr>
              <a:t> abbandona l'orientamento della riforma del 1982, sanzionando delle fattispecie di reato che comportano l'accertamento in concreto dell'evasione d'imposta non disgiunta dal superamento di determinate soglie di punibilità.</a:t>
            </a:r>
            <a:endParaRPr lang="it-IT" sz="3000" dirty="0">
              <a:ea typeface="+mn-lt"/>
              <a:cs typeface="+mn-lt"/>
            </a:endParaRPr>
          </a:p>
          <a:p>
            <a:pPr marL="0" indent="0">
              <a:buNone/>
            </a:pPr>
            <a:endParaRPr lang="it-IT" dirty="0"/>
          </a:p>
        </p:txBody>
      </p:sp>
    </p:spTree>
    <p:extLst>
      <p:ext uri="{BB962C8B-B14F-4D97-AF65-F5344CB8AC3E}">
        <p14:creationId xmlns:p14="http://schemas.microsoft.com/office/powerpoint/2010/main" val="31158620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33CBD7D-638D-40AF-8303-710345E732C0}"/>
              </a:ext>
            </a:extLst>
          </p:cNvPr>
          <p:cNvSpPr>
            <a:spLocks noGrp="1"/>
          </p:cNvSpPr>
          <p:nvPr>
            <p:ph type="title"/>
          </p:nvPr>
        </p:nvSpPr>
        <p:spPr>
          <a:xfrm>
            <a:off x="547938" y="235789"/>
            <a:ext cx="8596668" cy="1593969"/>
          </a:xfrm>
        </p:spPr>
        <p:txBody>
          <a:bodyPr>
            <a:normAutofit fontScale="90000"/>
          </a:bodyPr>
          <a:lstStyle/>
          <a:p>
            <a:r>
              <a:rPr lang="it-IT" dirty="0">
                <a:solidFill>
                  <a:srgbClr val="FF0000"/>
                </a:solidFill>
                <a:latin typeface="Arial"/>
                <a:cs typeface="Calibri Light"/>
              </a:rPr>
              <a:t>Secondo il decreto legislativo 74 del 2000, le fattispecie criminose contenute in essa, si suddividono in:</a:t>
            </a:r>
          </a:p>
        </p:txBody>
      </p:sp>
      <p:sp>
        <p:nvSpPr>
          <p:cNvPr id="3" name="Segnaposto contenuto 2">
            <a:extLst>
              <a:ext uri="{FF2B5EF4-FFF2-40B4-BE49-F238E27FC236}">
                <a16:creationId xmlns:a16="http://schemas.microsoft.com/office/drawing/2014/main" id="{130A084F-4100-4A67-858A-67C9FBD02D7F}"/>
              </a:ext>
            </a:extLst>
          </p:cNvPr>
          <p:cNvSpPr>
            <a:spLocks noGrp="1"/>
          </p:cNvSpPr>
          <p:nvPr>
            <p:ph idx="1"/>
          </p:nvPr>
        </p:nvSpPr>
        <p:spPr>
          <a:xfrm>
            <a:off x="363747" y="2012529"/>
            <a:ext cx="9394166" cy="4797038"/>
          </a:xfrm>
        </p:spPr>
        <p:txBody>
          <a:bodyPr vert="horz" lIns="91440" tIns="45720" rIns="91440" bIns="45720" rtlCol="0" anchor="t">
            <a:normAutofit/>
          </a:bodyPr>
          <a:lstStyle/>
          <a:p>
            <a:pPr marL="0" indent="0">
              <a:buNone/>
            </a:pPr>
            <a:r>
              <a:rPr lang="it-IT" b="1" dirty="0">
                <a:latin typeface="Arial"/>
                <a:cs typeface="Calibri"/>
              </a:rPr>
              <a:t>° Delitti in materia di dichiarazione:</a:t>
            </a:r>
          </a:p>
          <a:p>
            <a:pPr marL="0" indent="0">
              <a:buNone/>
            </a:pPr>
            <a:r>
              <a:rPr lang="it-IT" dirty="0">
                <a:latin typeface="Arial"/>
                <a:cs typeface="Calibri"/>
              </a:rPr>
              <a:t>- </a:t>
            </a:r>
            <a:r>
              <a:rPr lang="it-IT" u="sng" dirty="0">
                <a:latin typeface="Arial"/>
                <a:ea typeface="+mn-lt"/>
                <a:cs typeface="+mn-lt"/>
              </a:rPr>
              <a:t>Dichiarazione fraudolenta mediante uso di fatture o altri documenti per operazioni </a:t>
            </a:r>
            <a:r>
              <a:rPr lang="it-IT" u="sng">
                <a:latin typeface="Arial"/>
                <a:ea typeface="+mn-lt"/>
                <a:cs typeface="+mn-lt"/>
              </a:rPr>
              <a:t>inesistenti </a:t>
            </a:r>
            <a:r>
              <a:rPr lang="it-IT">
                <a:latin typeface="Arial"/>
                <a:ea typeface="+mn-lt"/>
                <a:cs typeface="+mn-lt"/>
              </a:rPr>
              <a:t>(art. 2 d.lgs. n. 74/2000): è prevista la reclusione da un anno e sei mesi a sei anni per chiunque;</a:t>
            </a:r>
          </a:p>
          <a:p>
            <a:pPr marL="0" indent="0">
              <a:buNone/>
            </a:pPr>
            <a:r>
              <a:rPr lang="it-IT">
                <a:latin typeface="Arial"/>
                <a:ea typeface="+mn-lt"/>
                <a:cs typeface="+mn-lt"/>
              </a:rPr>
              <a:t>-</a:t>
            </a:r>
            <a:r>
              <a:rPr lang="it-IT" u="sng">
                <a:latin typeface="Arial"/>
                <a:ea typeface="+mn-lt"/>
                <a:cs typeface="+mn-lt"/>
              </a:rPr>
              <a:t> Dichiarazione fraudolenta mediante altri artifici</a:t>
            </a:r>
            <a:r>
              <a:rPr lang="it-IT">
                <a:latin typeface="Arial"/>
                <a:ea typeface="+mn-lt"/>
                <a:cs typeface="+mn-lt"/>
              </a:rPr>
              <a:t> (art. 3, d.lgs. n. 74/2000): è prevista la reclusione da un anno e sei mesi a sei anni per chiunque, sulla base di una falsa rappresentazione delle scritture contabili obbligatorie;</a:t>
            </a:r>
          </a:p>
          <a:p>
            <a:pPr marL="0" indent="0">
              <a:buNone/>
            </a:pPr>
            <a:r>
              <a:rPr lang="it-IT" dirty="0">
                <a:latin typeface="Arial"/>
                <a:ea typeface="+mn-lt"/>
                <a:cs typeface="+mn-lt"/>
              </a:rPr>
              <a:t>- </a:t>
            </a:r>
            <a:r>
              <a:rPr lang="it-IT" u="sng" dirty="0">
                <a:latin typeface="Arial"/>
                <a:ea typeface="+mn-lt"/>
                <a:cs typeface="+mn-lt"/>
              </a:rPr>
              <a:t>Dichiarazione infedele</a:t>
            </a:r>
            <a:r>
              <a:rPr lang="it-IT" dirty="0">
                <a:latin typeface="Arial"/>
                <a:ea typeface="+mn-lt"/>
                <a:cs typeface="+mn-lt"/>
              </a:rPr>
              <a:t> (art. 4, d.lgs. n. 74/2000): che si realizza omettendo di dichiarare </a:t>
            </a:r>
            <a:r>
              <a:rPr lang="it-IT">
                <a:latin typeface="Arial"/>
                <a:ea typeface="+mn-lt"/>
                <a:cs typeface="+mn-lt"/>
              </a:rPr>
              <a:t>componenti positivi, ovvero dichiarando elementi passivi fittizi;</a:t>
            </a:r>
          </a:p>
          <a:p>
            <a:pPr marL="0" indent="0">
              <a:buNone/>
            </a:pPr>
            <a:r>
              <a:rPr lang="it-IT" dirty="0">
                <a:latin typeface="Arial"/>
                <a:ea typeface="+mn-lt"/>
                <a:cs typeface="+mn-lt"/>
              </a:rPr>
              <a:t>- </a:t>
            </a:r>
            <a:r>
              <a:rPr lang="it-IT" u="sng" dirty="0">
                <a:latin typeface="Arial"/>
                <a:ea typeface="+mn-lt"/>
                <a:cs typeface="+mn-lt"/>
              </a:rPr>
              <a:t>Omessa dichiarazione </a:t>
            </a:r>
            <a:r>
              <a:rPr lang="it-IT" dirty="0">
                <a:latin typeface="Arial"/>
                <a:ea typeface="+mn-lt"/>
                <a:cs typeface="+mn-lt"/>
              </a:rPr>
              <a:t>(art.5 del d.lgs. n. 74/2000): è punita con la reclusione da uno a tre anni l'omessa presentazione della dichiarazione annuale ai fini delle imposte sui redditi o </a:t>
            </a:r>
            <a:r>
              <a:rPr lang="it-IT">
                <a:latin typeface="Arial"/>
                <a:ea typeface="+mn-lt"/>
                <a:cs typeface="+mn-lt"/>
              </a:rPr>
              <a:t>dell'imposta sul valore aggiunto.</a:t>
            </a:r>
          </a:p>
          <a:p>
            <a:pPr marL="0" indent="0">
              <a:buNone/>
            </a:pPr>
            <a:endParaRPr lang="it-IT" dirty="0">
              <a:latin typeface="Arial"/>
              <a:cs typeface="Calibri"/>
            </a:endParaRPr>
          </a:p>
        </p:txBody>
      </p:sp>
    </p:spTree>
    <p:extLst>
      <p:ext uri="{BB962C8B-B14F-4D97-AF65-F5344CB8AC3E}">
        <p14:creationId xmlns:p14="http://schemas.microsoft.com/office/powerpoint/2010/main" val="41722720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0E6CD9A-EFB2-42B8-9922-3A6A20E62CFB}"/>
              </a:ext>
            </a:extLst>
          </p:cNvPr>
          <p:cNvSpPr>
            <a:spLocks noGrp="1"/>
          </p:cNvSpPr>
          <p:nvPr>
            <p:ph idx="1"/>
          </p:nvPr>
        </p:nvSpPr>
        <p:spPr>
          <a:xfrm>
            <a:off x="363748" y="359135"/>
            <a:ext cx="8617788" cy="5774696"/>
          </a:xfrm>
        </p:spPr>
        <p:txBody>
          <a:bodyPr vert="horz" lIns="91440" tIns="45720" rIns="91440" bIns="45720" rtlCol="0" anchor="t">
            <a:normAutofit/>
          </a:bodyPr>
          <a:lstStyle/>
          <a:p>
            <a:pPr marL="0" indent="0">
              <a:buNone/>
            </a:pPr>
            <a:r>
              <a:rPr lang="it-IT" sz="2400" b="1" dirty="0">
                <a:latin typeface="Arial"/>
                <a:ea typeface="+mn-lt"/>
                <a:cs typeface="+mn-lt"/>
              </a:rPr>
              <a:t>° Delitti in materia di documenti: </a:t>
            </a:r>
          </a:p>
          <a:p>
            <a:pPr marL="0" indent="0">
              <a:buNone/>
            </a:pPr>
            <a:r>
              <a:rPr lang="it-IT" sz="2800" dirty="0">
                <a:latin typeface="Arial"/>
                <a:cs typeface="Calibri"/>
              </a:rPr>
              <a:t>- </a:t>
            </a:r>
            <a:r>
              <a:rPr lang="it-IT" sz="2800" u="sng" dirty="0">
                <a:latin typeface="Arial"/>
                <a:ea typeface="+mn-lt"/>
                <a:cs typeface="+mn-lt"/>
              </a:rPr>
              <a:t>Emissione di fatture o altri documenti per operazioni inesistenti</a:t>
            </a:r>
            <a:r>
              <a:rPr lang="it-IT" sz="2800" dirty="0">
                <a:latin typeface="Arial"/>
                <a:ea typeface="+mn-lt"/>
                <a:cs typeface="+mn-lt"/>
              </a:rPr>
              <a:t> (art.8, </a:t>
            </a:r>
            <a:r>
              <a:rPr lang="it-IT" sz="2800" err="1">
                <a:latin typeface="Arial"/>
                <a:ea typeface="+mn-lt"/>
                <a:cs typeface="+mn-lt"/>
              </a:rPr>
              <a:t>d.lgs</a:t>
            </a:r>
            <a:r>
              <a:rPr lang="it-IT" sz="2800" dirty="0">
                <a:latin typeface="Arial"/>
                <a:ea typeface="+mn-lt"/>
                <a:cs typeface="+mn-lt"/>
              </a:rPr>
              <a:t> n. 74/2000): è prevista la reclusione da un anno e sei mesi a tre anni. Colui che emette i documenti in questione, non concorre nel reato commesso dal soggetto </a:t>
            </a:r>
            <a:r>
              <a:rPr lang="it-IT" sz="2800">
                <a:latin typeface="Arial"/>
                <a:ea typeface="+mn-lt"/>
                <a:cs typeface="+mn-lt"/>
              </a:rPr>
              <a:t>che utilizza tali documenti; </a:t>
            </a:r>
            <a:endParaRPr lang="it-IT" sz="2800" dirty="0">
              <a:latin typeface="Arial"/>
              <a:ea typeface="+mn-lt"/>
              <a:cs typeface="+mn-lt"/>
            </a:endParaRPr>
          </a:p>
          <a:p>
            <a:pPr marL="0" indent="0">
              <a:buNone/>
            </a:pPr>
            <a:r>
              <a:rPr lang="it-IT" sz="2800" dirty="0">
                <a:latin typeface="Arial"/>
                <a:cs typeface="Calibri"/>
              </a:rPr>
              <a:t>- </a:t>
            </a:r>
            <a:r>
              <a:rPr lang="it-IT" sz="2800" u="sng" dirty="0">
                <a:latin typeface="Arial"/>
                <a:ea typeface="+mn-lt"/>
                <a:cs typeface="+mn-lt"/>
              </a:rPr>
              <a:t>Occultamento o distruzione di documenti contabili</a:t>
            </a:r>
            <a:r>
              <a:rPr lang="it-IT" sz="2800" dirty="0">
                <a:latin typeface="Arial"/>
                <a:ea typeface="+mn-lt"/>
                <a:cs typeface="+mn-lt"/>
              </a:rPr>
              <a:t> (art. 10, d.lgs. n. 74/2000): è prevista la reclusione da sei mesi a cinque anni. Gli autori del reato possono </a:t>
            </a:r>
            <a:r>
              <a:rPr lang="it-IT" sz="2800">
                <a:latin typeface="Arial"/>
                <a:ea typeface="+mn-lt"/>
                <a:cs typeface="+mn-lt"/>
              </a:rPr>
              <a:t>essere solo soggetti con obbligo di tenuta contabilità.</a:t>
            </a:r>
            <a:endParaRPr lang="it-IT" sz="2800" dirty="0">
              <a:latin typeface="Arial"/>
              <a:cs typeface="Calibri"/>
            </a:endParaRPr>
          </a:p>
        </p:txBody>
      </p:sp>
    </p:spTree>
    <p:extLst>
      <p:ext uri="{BB962C8B-B14F-4D97-AF65-F5344CB8AC3E}">
        <p14:creationId xmlns:p14="http://schemas.microsoft.com/office/powerpoint/2010/main" val="388356248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Widescreen</PresentationFormat>
  <Paragraphs>0</Paragraphs>
  <Slides>14</Slides>
  <Notes>0</Notes>
  <HiddenSlides>0</HiddenSlides>
  <MMClips>0</MMClips>
  <ScaleCrop>false</ScaleCrop>
  <HeadingPairs>
    <vt:vector size="4" baseType="variant">
      <vt:variant>
        <vt:lpstr>Tema</vt:lpstr>
      </vt:variant>
      <vt:variant>
        <vt:i4>1</vt:i4>
      </vt:variant>
      <vt:variant>
        <vt:lpstr>Titoli diapositive</vt:lpstr>
      </vt:variant>
      <vt:variant>
        <vt:i4>14</vt:i4>
      </vt:variant>
    </vt:vector>
  </HeadingPairs>
  <TitlesOfParts>
    <vt:vector size="15" baseType="lpstr">
      <vt:lpstr>Facet</vt:lpstr>
      <vt:lpstr>Anno accademico 2020/2021</vt:lpstr>
      <vt:lpstr> Le sanzioni fiscali</vt:lpstr>
      <vt:lpstr>La differenza tra le sanzioni penali e amministrative...</vt:lpstr>
      <vt:lpstr>Le sanzioni penali: cosa sono?</vt:lpstr>
      <vt:lpstr>L'evoluzione storica antecedente alla riforma del 1999/2000.</vt:lpstr>
      <vt:lpstr>Legge del 7 agosto 1982 n.516 (manette agli evasori):</vt:lpstr>
      <vt:lpstr>Decreto Legislativo 74 del 2000:</vt:lpstr>
      <vt:lpstr>Secondo il decreto legislativo 74 del 2000, le fattispecie criminose contenute in essa, si suddividono in:</vt:lpstr>
      <vt:lpstr>Presentazione standard di PowerPoint</vt:lpstr>
      <vt:lpstr>Presentazione standard di PowerPoint</vt:lpstr>
      <vt:lpstr>Presentazione standard di PowerPoint</vt:lpstr>
      <vt:lpstr>La prescrizione, la costituzione di parte civile e il risarcimento del danno.</vt:lpstr>
      <vt:lpstr>L'articolo 3 della legge 300 del 2000:</vt:lpstr>
      <vt:lpstr>L'articolo 143 della legge finanziaria 2008:</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
  <cp:lastModifiedBy/>
  <cp:revision>1380</cp:revision>
  <dcterms:created xsi:type="dcterms:W3CDTF">2020-11-19T17:04:30Z</dcterms:created>
  <dcterms:modified xsi:type="dcterms:W3CDTF">2020-11-24T10:14:29Z</dcterms:modified>
</cp:coreProperties>
</file>