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B31E10-A28F-4104-8141-E64A90D00947}" v="3897" dt="2020-11-16T18:20:08.479"/>
    <p1510:client id="{34F45AA1-EA47-7E7A-3561-234491162A44}" v="187" dt="2020-11-19T09:37:07.929"/>
    <p1510:client id="{89B79606-2DAA-B90E-54F6-63AF00B85B63}" v="246" dt="2020-11-18T18:31:05.416"/>
    <p1510:client id="{F528A3E0-28E7-C428-2035-14C1EA613F2E}" v="1161" dt="2020-11-17T16:48:49.1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83" autoAdjust="0"/>
    <p:restoredTop sz="94660"/>
  </p:normalViewPr>
  <p:slideViewPr>
    <p:cSldViewPr snapToGrid="0">
      <p:cViewPr varScale="1">
        <p:scale>
          <a:sx n="114" d="100"/>
          <a:sy n="114" d="100"/>
        </p:scale>
        <p:origin x="24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11/20/2020</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‹N›</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214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11/20/2020</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3634594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11/20/2020</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4005453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11/20/2020</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3679986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11/20/2020</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3491772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11/20/2020</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4015327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11/20/2020</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2826235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11/20/2020</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2043592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11/20/2020</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2491702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11/20/2020</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1652113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11/20/2020</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3787162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11/20/2020</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‹N›</a:t>
            </a:fld>
            <a:endParaRPr lang="en-US"/>
          </a:p>
        </p:txBody>
      </p:sp>
    </p:spTree>
    <p:extLst>
      <p:ext uri="{BB962C8B-B14F-4D97-AF65-F5344CB8AC3E}">
        <p14:creationId xmlns:p14="http://schemas.microsoft.com/office/powerpoint/2010/main" val="375227051"/>
      </p:ext>
    </p:extLst>
  </p:cSld>
  <p:clrMap bg1="lt1" tx1="dk1" bg2="lt2" tx2="dk2" accent1="accent1" accent2="accent2" accent3="accent3" accent4="accent4" accent5="accent5" accent6="accent6" hlink="hlink" folHlink="folHlink"/>
  <p:sldLayoutIdLst>
    <p:sldLayoutId id="2147483719" r:id="rId1"/>
    <p:sldLayoutId id="2147483718" r:id="rId2"/>
    <p:sldLayoutId id="2147483717" r:id="rId3"/>
    <p:sldLayoutId id="2147483716" r:id="rId4"/>
    <p:sldLayoutId id="2147483715" r:id="rId5"/>
    <p:sldLayoutId id="2147483714" r:id="rId6"/>
    <p:sldLayoutId id="2147483713" r:id="rId7"/>
    <p:sldLayoutId id="2147483712" r:id="rId8"/>
    <p:sldLayoutId id="2147483711" r:id="rId9"/>
    <p:sldLayoutId id="2147483710" r:id="rId10"/>
    <p:sldLayoutId id="2147483709" r:id="rId11"/>
  </p:sldLayoutIdLst>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fiscomania.com/dichiarazione-dei-redditi-pf-2020-linee-guida/"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20471" y="1079231"/>
            <a:ext cx="4957889" cy="3204134"/>
          </a:xfrm>
        </p:spPr>
        <p:txBody>
          <a:bodyPr anchor="b">
            <a:normAutofit/>
          </a:bodyPr>
          <a:lstStyle/>
          <a:p>
            <a:r>
              <a:rPr lang="en-US" sz="4800" dirty="0">
                <a:latin typeface="Biome Light"/>
                <a:cs typeface="Biome Light"/>
              </a:rPr>
              <a:t>Le </a:t>
            </a:r>
            <a:r>
              <a:rPr lang="en-US" sz="4800" dirty="0" err="1">
                <a:latin typeface="Biome Light"/>
                <a:cs typeface="Biome Light"/>
              </a:rPr>
              <a:t>novità</a:t>
            </a:r>
            <a:r>
              <a:rPr lang="en-US" sz="4800" dirty="0">
                <a:latin typeface="Biome Light"/>
                <a:cs typeface="Biome Light"/>
              </a:rPr>
              <a:t> </a:t>
            </a:r>
            <a:r>
              <a:rPr lang="en-US" sz="4800" dirty="0" err="1">
                <a:latin typeface="Biome Light"/>
                <a:cs typeface="Biome Light"/>
              </a:rPr>
              <a:t>fiscali</a:t>
            </a:r>
            <a:r>
              <a:rPr lang="en-US" sz="4800" dirty="0">
                <a:latin typeface="Biome Light"/>
                <a:cs typeface="Biome Light"/>
              </a:rPr>
              <a:t> </a:t>
            </a:r>
            <a:r>
              <a:rPr lang="en-US" sz="4800" dirty="0" err="1">
                <a:latin typeface="Biome Light"/>
                <a:cs typeface="Biome Light"/>
              </a:rPr>
              <a:t>sulla</a:t>
            </a:r>
            <a:r>
              <a:rPr lang="en-US" sz="4800" dirty="0">
                <a:latin typeface="Biome Light"/>
                <a:cs typeface="Biome Light"/>
              </a:rPr>
              <a:t> casa: </a:t>
            </a:r>
            <a:r>
              <a:rPr lang="en-US" sz="4800" dirty="0" err="1">
                <a:latin typeface="Biome Light"/>
                <a:cs typeface="Biome Light"/>
              </a:rPr>
              <a:t>detrazioni</a:t>
            </a:r>
            <a:r>
              <a:rPr lang="en-US" sz="4800" dirty="0">
                <a:latin typeface="Biome Light"/>
                <a:cs typeface="Biome Light"/>
              </a:rPr>
              <a:t> e bonus </a:t>
            </a:r>
            <a:r>
              <a:rPr lang="en-US" sz="4800" dirty="0" err="1">
                <a:latin typeface="Biome Light"/>
                <a:cs typeface="Biome Light"/>
              </a:rPr>
              <a:t>mattone</a:t>
            </a:r>
            <a:endParaRPr lang="en-US" sz="4800" dirty="0">
              <a:latin typeface="Biome Light"/>
              <a:cs typeface="Biome Light"/>
            </a:endParaRPr>
          </a:p>
        </p:txBody>
      </p:sp>
      <p:sp>
        <p:nvSpPr>
          <p:cNvPr id="3" name="Subtitle 2"/>
          <p:cNvSpPr>
            <a:spLocks noGrp="1"/>
          </p:cNvSpPr>
          <p:nvPr>
            <p:ph type="subTitle" idx="1"/>
          </p:nvPr>
        </p:nvSpPr>
        <p:spPr>
          <a:xfrm>
            <a:off x="477980" y="4872922"/>
            <a:ext cx="4023359" cy="1208141"/>
          </a:xfrm>
        </p:spPr>
        <p:txBody>
          <a:bodyPr vert="horz" lIns="91440" tIns="45720" rIns="91440" bIns="45720" rtlCol="0" anchor="t">
            <a:normAutofit/>
          </a:bodyPr>
          <a:lstStyle/>
          <a:p>
            <a:r>
              <a:rPr lang="en-US" sz="2000" dirty="0"/>
              <a:t>Daria Loi </a:t>
            </a:r>
          </a:p>
        </p:txBody>
      </p:sp>
      <p:sp>
        <p:nvSpPr>
          <p:cNvPr id="13" name="Rectangle 1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2">
              <a:lumMod val="25000"/>
              <a:lumOff val="75000"/>
            </a:schemeClr>
          </a:solidFill>
          <a:ln w="3175">
            <a:solidFill>
              <a:schemeClr val="tx2">
                <a:lumMod val="25000"/>
                <a:lumOff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Immagine 5" descr="Dům Domácí Otevřená Okna · Vektorová grafika zdarma na Pixabay">
            <a:extLst>
              <a:ext uri="{FF2B5EF4-FFF2-40B4-BE49-F238E27FC236}">
                <a16:creationId xmlns:a16="http://schemas.microsoft.com/office/drawing/2014/main" id="{C7F79985-AD29-4A68-9158-F5C1750DD97B}"/>
              </a:ext>
            </a:extLst>
          </p:cNvPr>
          <p:cNvPicPr>
            <a:picLocks noChangeAspect="1"/>
          </p:cNvPicPr>
          <p:nvPr/>
        </p:nvPicPr>
        <p:blipFill>
          <a:blip r:embed="rId2"/>
          <a:stretch>
            <a:fillRect/>
          </a:stretch>
        </p:blipFill>
        <p:spPr>
          <a:xfrm>
            <a:off x="6852249" y="770421"/>
            <a:ext cx="4799160" cy="4871458"/>
          </a:xfrm>
          <a:prstGeom prst="rect">
            <a:avLst/>
          </a:prstGeom>
        </p:spPr>
      </p:pic>
    </p:spTree>
    <p:extLst>
      <p:ext uri="{BB962C8B-B14F-4D97-AF65-F5344CB8AC3E}">
        <p14:creationId xmlns:p14="http://schemas.microsoft.com/office/powerpoint/2010/main" val="1194440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7" descr="Kostenlose Vektorgrafik: Haus, Home, Symbol, Leere ...">
            <a:extLst>
              <a:ext uri="{FF2B5EF4-FFF2-40B4-BE49-F238E27FC236}">
                <a16:creationId xmlns:a16="http://schemas.microsoft.com/office/drawing/2014/main" id="{E6AE7AA4-6753-4C56-9B52-B96B2BEC94F4}"/>
              </a:ext>
            </a:extLst>
          </p:cNvPr>
          <p:cNvPicPr>
            <a:picLocks noChangeAspect="1"/>
          </p:cNvPicPr>
          <p:nvPr/>
        </p:nvPicPr>
        <p:blipFill>
          <a:blip r:embed="rId2"/>
          <a:stretch>
            <a:fillRect/>
          </a:stretch>
        </p:blipFill>
        <p:spPr>
          <a:xfrm>
            <a:off x="2610928" y="258322"/>
            <a:ext cx="6998896" cy="4874864"/>
          </a:xfrm>
          <a:prstGeom prst="rect">
            <a:avLst/>
          </a:prstGeom>
        </p:spPr>
      </p:pic>
      <p:sp>
        <p:nvSpPr>
          <p:cNvPr id="3" name="Content Placeholder 2">
            <a:extLst>
              <a:ext uri="{FF2B5EF4-FFF2-40B4-BE49-F238E27FC236}">
                <a16:creationId xmlns:a16="http://schemas.microsoft.com/office/drawing/2014/main" id="{08EE21E0-A093-41F9-A6F9-EF94B2BE96DD}"/>
              </a:ext>
            </a:extLst>
          </p:cNvPr>
          <p:cNvSpPr>
            <a:spLocks noGrp="1"/>
          </p:cNvSpPr>
          <p:nvPr>
            <p:ph idx="1"/>
          </p:nvPr>
        </p:nvSpPr>
        <p:spPr>
          <a:xfrm>
            <a:off x="1158700" y="1586628"/>
            <a:ext cx="10168128" cy="3694176"/>
          </a:xfrm>
        </p:spPr>
        <p:txBody>
          <a:bodyPr vert="horz" lIns="91440" tIns="45720" rIns="91440" bIns="45720" rtlCol="0" anchor="t">
            <a:normAutofit fontScale="92500" lnSpcReduction="10000"/>
          </a:bodyPr>
          <a:lstStyle/>
          <a:p>
            <a:r>
              <a:rPr lang="it-IT" b="1">
                <a:ea typeface="+mn-lt"/>
                <a:cs typeface="+mn-lt"/>
              </a:rPr>
              <a:t>Il codice fiscale o Partita Iva del beneficiario del pagamento.</a:t>
            </a:r>
            <a:endParaRPr lang="it-IT">
              <a:ea typeface="+mn-lt"/>
              <a:cs typeface="+mn-lt"/>
            </a:endParaRPr>
          </a:p>
          <a:p>
            <a:r>
              <a:rPr lang="it-IT">
                <a:ea typeface="+mn-lt"/>
                <a:cs typeface="+mn-lt"/>
              </a:rPr>
              <a:t>Il bonus ristrutturazioni può essere richiesto anche se i </a:t>
            </a:r>
            <a:r>
              <a:rPr lang="it-IT" b="1">
                <a:ea typeface="+mn-lt"/>
                <a:cs typeface="+mn-lt"/>
              </a:rPr>
              <a:t>lavori</a:t>
            </a:r>
            <a:r>
              <a:rPr lang="it-IT">
                <a:ea typeface="+mn-lt"/>
                <a:cs typeface="+mn-lt"/>
              </a:rPr>
              <a:t> sono stati </a:t>
            </a:r>
            <a:r>
              <a:rPr lang="it-IT" b="1">
                <a:ea typeface="+mn-lt"/>
                <a:cs typeface="+mn-lt"/>
              </a:rPr>
              <a:t>pagati con un finanziamento</a:t>
            </a:r>
            <a:r>
              <a:rPr lang="it-IT">
                <a:ea typeface="+mn-lt"/>
                <a:cs typeface="+mn-lt"/>
              </a:rPr>
              <a:t>.</a:t>
            </a:r>
          </a:p>
          <a:p>
            <a:r>
              <a:rPr lang="it-IT">
                <a:ea typeface="+mn-lt"/>
                <a:cs typeface="+mn-lt"/>
              </a:rPr>
              <a:t>In questo caso la società finanziaria dovrà pagare tramite</a:t>
            </a:r>
            <a:r>
              <a:rPr lang="it-IT" b="1">
                <a:ea typeface="+mn-lt"/>
                <a:cs typeface="+mn-lt"/>
              </a:rPr>
              <a:t> bonifico</a:t>
            </a:r>
            <a:r>
              <a:rPr lang="it-IT">
                <a:ea typeface="+mn-lt"/>
                <a:cs typeface="+mn-lt"/>
              </a:rPr>
              <a:t>, seguendo tutte le indicazioni per la compilazione (indicando il CF del soggetto per il quale si effettua il pagamento) e il titolare dell’agevolazione fiscale dovrà conservare la ricevuta del bonifico.</a:t>
            </a:r>
          </a:p>
          <a:p>
            <a:endParaRPr lang="it-IT" dirty="0"/>
          </a:p>
        </p:txBody>
      </p:sp>
    </p:spTree>
    <p:extLst>
      <p:ext uri="{BB962C8B-B14F-4D97-AF65-F5344CB8AC3E}">
        <p14:creationId xmlns:p14="http://schemas.microsoft.com/office/powerpoint/2010/main" val="13745822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05B5A-092B-41DB-981C-635CC6383DFB}"/>
              </a:ext>
            </a:extLst>
          </p:cNvPr>
          <p:cNvSpPr>
            <a:spLocks noGrp="1"/>
          </p:cNvSpPr>
          <p:nvPr>
            <p:ph type="title"/>
          </p:nvPr>
        </p:nvSpPr>
        <p:spPr/>
        <p:txBody>
          <a:bodyPr>
            <a:normAutofit fontScale="90000"/>
          </a:bodyPr>
          <a:lstStyle/>
          <a:p>
            <a:r>
              <a:rPr lang="it-IT"/>
              <a:t>DECRETO RILANCIO: NUOVE AGEVOLAZIONI </a:t>
            </a:r>
            <a:endParaRPr lang="it-IT" dirty="0"/>
          </a:p>
        </p:txBody>
      </p:sp>
      <p:sp>
        <p:nvSpPr>
          <p:cNvPr id="3" name="Content Placeholder 2">
            <a:extLst>
              <a:ext uri="{FF2B5EF4-FFF2-40B4-BE49-F238E27FC236}">
                <a16:creationId xmlns:a16="http://schemas.microsoft.com/office/drawing/2014/main" id="{6B983FF5-6A20-4DC0-AA01-7CF3D626C2EA}"/>
              </a:ext>
            </a:extLst>
          </p:cNvPr>
          <p:cNvSpPr>
            <a:spLocks noGrp="1"/>
          </p:cNvSpPr>
          <p:nvPr>
            <p:ph idx="1"/>
          </p:nvPr>
        </p:nvSpPr>
        <p:spPr/>
        <p:txBody>
          <a:bodyPr vert="horz" lIns="91440" tIns="45720" rIns="91440" bIns="45720" rtlCol="0" anchor="t">
            <a:normAutofit fontScale="92500"/>
          </a:bodyPr>
          <a:lstStyle/>
          <a:p>
            <a:pPr marL="0" indent="0">
              <a:buNone/>
            </a:pPr>
            <a:r>
              <a:rPr lang="it-IT" dirty="0"/>
              <a:t>Dal </a:t>
            </a:r>
            <a:r>
              <a:rPr lang="it-IT" b="1" dirty="0"/>
              <a:t>1 luglio 2020</a:t>
            </a:r>
            <a:r>
              <a:rPr lang="it-IT" dirty="0"/>
              <a:t> è entrato in vigore il D.L. 34/2020 c.d. Decreto Rilancio (convertito in legge 77/2020)ed è stato introdotto il </a:t>
            </a:r>
            <a:r>
              <a:rPr lang="it-IT" b="1" dirty="0"/>
              <a:t>Superbonus</a:t>
            </a:r>
            <a:r>
              <a:rPr lang="it-IT" dirty="0"/>
              <a:t>, un'agevolazione fiscale che porta l'aliquota di detrazione delle spese </a:t>
            </a:r>
            <a:r>
              <a:rPr lang="it-IT" b="1" dirty="0">
                <a:ea typeface="+mn-lt"/>
                <a:cs typeface="+mn-lt"/>
              </a:rPr>
              <a:t> </a:t>
            </a:r>
            <a:r>
              <a:rPr lang="it-IT" dirty="0">
                <a:ea typeface="+mn-lt"/>
                <a:cs typeface="+mn-lt"/>
              </a:rPr>
              <a:t>sostenute dal 1° luglio 2020 al 31 dicembre</a:t>
            </a:r>
            <a:r>
              <a:rPr lang="it-IT" b="1" dirty="0">
                <a:ea typeface="+mn-lt"/>
                <a:cs typeface="+mn-lt"/>
              </a:rPr>
              <a:t> </a:t>
            </a:r>
            <a:r>
              <a:rPr lang="it-IT" dirty="0">
                <a:ea typeface="+mn-lt"/>
                <a:cs typeface="+mn-lt"/>
              </a:rPr>
              <a:t>2021 al </a:t>
            </a:r>
            <a:r>
              <a:rPr lang="it-IT" b="1" dirty="0">
                <a:ea typeface="+mn-lt"/>
                <a:cs typeface="+mn-lt"/>
              </a:rPr>
              <a:t>110%</a:t>
            </a:r>
            <a:r>
              <a:rPr lang="it-IT" dirty="0">
                <a:ea typeface="+mn-lt"/>
                <a:cs typeface="+mn-lt"/>
              </a:rPr>
              <a:t>, per specifici interventi in ambito di efficienza energetica, di interventi antisismici, di installazione di impianti fotovoltaici o delle infrastrutture per la ricarica di veicoli elettrici negli edifici ( </a:t>
            </a:r>
            <a:r>
              <a:rPr lang="it-IT" b="1" dirty="0">
                <a:ea typeface="+mn-lt"/>
                <a:cs typeface="+mn-lt"/>
              </a:rPr>
              <a:t>ecobonus e </a:t>
            </a:r>
            <a:r>
              <a:rPr lang="it-IT" b="1" dirty="0" err="1">
                <a:ea typeface="+mn-lt"/>
                <a:cs typeface="+mn-lt"/>
              </a:rPr>
              <a:t>sismabonus</a:t>
            </a:r>
            <a:r>
              <a:rPr lang="it-IT" dirty="0">
                <a:ea typeface="+mn-lt"/>
                <a:cs typeface="+mn-lt"/>
              </a:rPr>
              <a:t>).</a:t>
            </a:r>
            <a:endParaRPr lang="it-IT" dirty="0"/>
          </a:p>
          <a:p>
            <a:pPr marL="0" indent="0">
              <a:buNone/>
            </a:pPr>
            <a:endParaRPr lang="it-IT"/>
          </a:p>
        </p:txBody>
      </p:sp>
    </p:spTree>
    <p:extLst>
      <p:ext uri="{BB962C8B-B14F-4D97-AF65-F5344CB8AC3E}">
        <p14:creationId xmlns:p14="http://schemas.microsoft.com/office/powerpoint/2010/main" val="19648983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F648B-6BBB-46F6-A96C-638EC09DBD16}"/>
              </a:ext>
            </a:extLst>
          </p:cNvPr>
          <p:cNvSpPr>
            <a:spLocks noGrp="1"/>
          </p:cNvSpPr>
          <p:nvPr>
            <p:ph type="title"/>
          </p:nvPr>
        </p:nvSpPr>
        <p:spPr/>
        <p:txBody>
          <a:bodyPr/>
          <a:lstStyle/>
          <a:p>
            <a:r>
              <a:rPr lang="it-IT" dirty="0"/>
              <a:t>DECRETO RILANCIO</a:t>
            </a:r>
          </a:p>
        </p:txBody>
      </p:sp>
      <p:sp>
        <p:nvSpPr>
          <p:cNvPr id="3" name="Content Placeholder 2">
            <a:extLst>
              <a:ext uri="{FF2B5EF4-FFF2-40B4-BE49-F238E27FC236}">
                <a16:creationId xmlns:a16="http://schemas.microsoft.com/office/drawing/2014/main" id="{3DE6BAC1-9486-40A6-A534-C48FBC04832B}"/>
              </a:ext>
            </a:extLst>
          </p:cNvPr>
          <p:cNvSpPr>
            <a:spLocks noGrp="1"/>
          </p:cNvSpPr>
          <p:nvPr>
            <p:ph idx="1"/>
          </p:nvPr>
        </p:nvSpPr>
        <p:spPr>
          <a:xfrm>
            <a:off x="1115568" y="2118591"/>
            <a:ext cx="10168128" cy="4053609"/>
          </a:xfrm>
        </p:spPr>
        <p:txBody>
          <a:bodyPr vert="horz" lIns="91440" tIns="45720" rIns="91440" bIns="45720" rtlCol="0" anchor="t">
            <a:normAutofit fontScale="62500" lnSpcReduction="20000"/>
          </a:bodyPr>
          <a:lstStyle/>
          <a:p>
            <a:pPr marL="0" indent="0">
              <a:buNone/>
            </a:pPr>
            <a:r>
              <a:rPr lang="it-IT" dirty="0">
                <a:ea typeface="+mn-lt"/>
                <a:cs typeface="+mn-lt"/>
              </a:rPr>
              <a:t>Il </a:t>
            </a:r>
            <a:r>
              <a:rPr lang="it-IT" b="1" dirty="0">
                <a:ea typeface="+mn-lt"/>
                <a:cs typeface="+mn-lt"/>
              </a:rPr>
              <a:t>Superbonus </a:t>
            </a:r>
            <a:r>
              <a:rPr lang="it-IT" dirty="0">
                <a:ea typeface="+mn-lt"/>
                <a:cs typeface="+mn-lt"/>
              </a:rPr>
              <a:t>si applica agli interventi effettuati da:</a:t>
            </a:r>
            <a:endParaRPr lang="it-IT" dirty="0"/>
          </a:p>
          <a:p>
            <a:r>
              <a:rPr lang="it-IT" dirty="0">
                <a:ea typeface="+mn-lt"/>
                <a:cs typeface="+mn-lt"/>
              </a:rPr>
              <a:t>condomìni</a:t>
            </a:r>
            <a:endParaRPr lang="it-IT" dirty="0"/>
          </a:p>
          <a:p>
            <a:r>
              <a:rPr lang="it-IT" dirty="0">
                <a:ea typeface="+mn-lt"/>
                <a:cs typeface="+mn-lt"/>
              </a:rPr>
              <a:t>persone fisiche, al di fuori dell'esercizio di attività di impresa, arti e professioni, che possiedono o detengono l'immobile oggetto dell'intervento</a:t>
            </a:r>
            <a:endParaRPr lang="it-IT" dirty="0"/>
          </a:p>
          <a:p>
            <a:r>
              <a:rPr lang="it-IT" dirty="0">
                <a:ea typeface="+mn-lt"/>
                <a:cs typeface="+mn-lt"/>
              </a:rPr>
              <a:t>Istituti autonomi case popolari (IACP) o altri istituti che rispondono ai requisiti della legislazione europea in materia di "in house </a:t>
            </a:r>
            <a:r>
              <a:rPr lang="it-IT" dirty="0" err="1">
                <a:ea typeface="+mn-lt"/>
                <a:cs typeface="+mn-lt"/>
              </a:rPr>
              <a:t>providing</a:t>
            </a:r>
            <a:r>
              <a:rPr lang="it-IT" dirty="0">
                <a:ea typeface="+mn-lt"/>
                <a:cs typeface="+mn-lt"/>
              </a:rPr>
              <a:t>"</a:t>
            </a:r>
            <a:endParaRPr lang="it-IT" dirty="0"/>
          </a:p>
          <a:p>
            <a:r>
              <a:rPr lang="it-IT" dirty="0">
                <a:ea typeface="+mn-lt"/>
                <a:cs typeface="+mn-lt"/>
              </a:rPr>
              <a:t>cooperative di abitazione a proprietà indivisa</a:t>
            </a:r>
            <a:endParaRPr lang="it-IT" dirty="0"/>
          </a:p>
          <a:p>
            <a:r>
              <a:rPr lang="it-IT" dirty="0">
                <a:ea typeface="+mn-lt"/>
                <a:cs typeface="+mn-lt"/>
              </a:rPr>
              <a:t>Onlus e associazioni di volontariato</a:t>
            </a:r>
            <a:endParaRPr lang="it-IT" dirty="0"/>
          </a:p>
          <a:p>
            <a:r>
              <a:rPr lang="it-IT" dirty="0">
                <a:ea typeface="+mn-lt"/>
                <a:cs typeface="+mn-lt"/>
              </a:rPr>
              <a:t>associazioni e società sportive dilettantistiche, limitatamente ai lavori destinati ai soli immobili o parti di immobili adibiti a spogliatoi.</a:t>
            </a:r>
            <a:endParaRPr lang="it-IT" dirty="0"/>
          </a:p>
          <a:p>
            <a:pPr marL="0" indent="0">
              <a:buNone/>
            </a:pPr>
            <a:r>
              <a:rPr lang="it-IT" dirty="0">
                <a:ea typeface="+mn-lt"/>
                <a:cs typeface="+mn-lt"/>
              </a:rPr>
              <a:t>I soggetti </a:t>
            </a:r>
            <a:r>
              <a:rPr lang="it-IT" dirty="0" err="1">
                <a:ea typeface="+mn-lt"/>
                <a:cs typeface="+mn-lt"/>
              </a:rPr>
              <a:t>Ires</a:t>
            </a:r>
            <a:r>
              <a:rPr lang="it-IT" dirty="0">
                <a:ea typeface="+mn-lt"/>
                <a:cs typeface="+mn-lt"/>
              </a:rPr>
              <a:t> rientrano tra i beneficiari nella sola ipotesi di partecipazione alle spese per interventi trainanti effettuati sulle parti comuni in edifici condominiali.</a:t>
            </a:r>
            <a:endParaRPr lang="it-IT" dirty="0"/>
          </a:p>
          <a:p>
            <a:endParaRPr lang="it-IT" dirty="0"/>
          </a:p>
        </p:txBody>
      </p:sp>
      <p:pic>
        <p:nvPicPr>
          <p:cNvPr id="4" name="Immagine 4" descr="Kostenlose Vektorgrafik: Haus, Home, Symbol, Leere ...">
            <a:extLst>
              <a:ext uri="{FF2B5EF4-FFF2-40B4-BE49-F238E27FC236}">
                <a16:creationId xmlns:a16="http://schemas.microsoft.com/office/drawing/2014/main" id="{43F6567A-6F0E-4FF2-977C-69808F8416DD}"/>
              </a:ext>
            </a:extLst>
          </p:cNvPr>
          <p:cNvPicPr>
            <a:picLocks noChangeAspect="1"/>
          </p:cNvPicPr>
          <p:nvPr/>
        </p:nvPicPr>
        <p:blipFill>
          <a:blip r:embed="rId2"/>
          <a:stretch>
            <a:fillRect/>
          </a:stretch>
        </p:blipFill>
        <p:spPr>
          <a:xfrm>
            <a:off x="8635042" y="114549"/>
            <a:ext cx="2585050" cy="2128791"/>
          </a:xfrm>
          <a:prstGeom prst="rect">
            <a:avLst/>
          </a:prstGeom>
        </p:spPr>
      </p:pic>
    </p:spTree>
    <p:extLst>
      <p:ext uri="{BB962C8B-B14F-4D97-AF65-F5344CB8AC3E}">
        <p14:creationId xmlns:p14="http://schemas.microsoft.com/office/powerpoint/2010/main" val="3361412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4" descr="Kostenlose Vektorgrafik: Haus, Home, Symbol, Leere ...">
            <a:extLst>
              <a:ext uri="{FF2B5EF4-FFF2-40B4-BE49-F238E27FC236}">
                <a16:creationId xmlns:a16="http://schemas.microsoft.com/office/drawing/2014/main" id="{0444C5FE-11DE-42EC-91DA-E44F78BE4E37}"/>
              </a:ext>
            </a:extLst>
          </p:cNvPr>
          <p:cNvPicPr>
            <a:picLocks noChangeAspect="1"/>
          </p:cNvPicPr>
          <p:nvPr/>
        </p:nvPicPr>
        <p:blipFill>
          <a:blip r:embed="rId2"/>
          <a:stretch>
            <a:fillRect/>
          </a:stretch>
        </p:blipFill>
        <p:spPr>
          <a:xfrm>
            <a:off x="8951344" y="229567"/>
            <a:ext cx="2800709" cy="2344450"/>
          </a:xfrm>
          <a:prstGeom prst="rect">
            <a:avLst/>
          </a:prstGeom>
        </p:spPr>
      </p:pic>
      <p:sp>
        <p:nvSpPr>
          <p:cNvPr id="2" name="Titolo 1">
            <a:extLst>
              <a:ext uri="{FF2B5EF4-FFF2-40B4-BE49-F238E27FC236}">
                <a16:creationId xmlns:a16="http://schemas.microsoft.com/office/drawing/2014/main" id="{88079112-0014-42AE-AD0A-00803D01A08C}"/>
              </a:ext>
            </a:extLst>
          </p:cNvPr>
          <p:cNvSpPr>
            <a:spLocks noGrp="1"/>
          </p:cNvSpPr>
          <p:nvPr>
            <p:ph type="title"/>
          </p:nvPr>
        </p:nvSpPr>
        <p:spPr/>
        <p:txBody>
          <a:bodyPr/>
          <a:lstStyle/>
          <a:p>
            <a:r>
              <a:rPr lang="it-IT" dirty="0"/>
              <a:t>ECOBONUS E SISMABONUS</a:t>
            </a:r>
          </a:p>
        </p:txBody>
      </p:sp>
      <p:sp>
        <p:nvSpPr>
          <p:cNvPr id="3" name="Segnaposto contenuto 2">
            <a:extLst>
              <a:ext uri="{FF2B5EF4-FFF2-40B4-BE49-F238E27FC236}">
                <a16:creationId xmlns:a16="http://schemas.microsoft.com/office/drawing/2014/main" id="{E12B9750-4B5D-4D4D-B176-E83C7A115235}"/>
              </a:ext>
            </a:extLst>
          </p:cNvPr>
          <p:cNvSpPr>
            <a:spLocks noGrp="1"/>
          </p:cNvSpPr>
          <p:nvPr>
            <p:ph idx="1"/>
          </p:nvPr>
        </p:nvSpPr>
        <p:spPr>
          <a:xfrm>
            <a:off x="1115568" y="2104213"/>
            <a:ext cx="10168128" cy="3694176"/>
          </a:xfrm>
        </p:spPr>
        <p:txBody>
          <a:bodyPr vert="horz" lIns="91440" tIns="45720" rIns="91440" bIns="45720" rtlCol="0" anchor="t">
            <a:normAutofit fontScale="62500" lnSpcReduction="20000"/>
          </a:bodyPr>
          <a:lstStyle/>
          <a:p>
            <a:pPr>
              <a:buNone/>
            </a:pPr>
            <a:r>
              <a:rPr lang="it-IT" dirty="0">
                <a:ea typeface="+mn-lt"/>
                <a:cs typeface="+mn-lt"/>
              </a:rPr>
              <a:t>L'agevolazione consiste in una detrazione dall'Irpef o dall' </a:t>
            </a:r>
            <a:r>
              <a:rPr lang="it-IT" dirty="0" err="1">
                <a:ea typeface="+mn-lt"/>
                <a:cs typeface="+mn-lt"/>
              </a:rPr>
              <a:t>Ires</a:t>
            </a:r>
            <a:r>
              <a:rPr lang="it-IT" dirty="0">
                <a:ea typeface="+mn-lt"/>
                <a:cs typeface="+mn-lt"/>
              </a:rPr>
              <a:t> ed è concessa quando si eseguono interventi che aumentano il livello di efficienza energetica degli edifici esistenti. In generale, le detrazioni sono riconosciute per:</a:t>
            </a:r>
            <a:endParaRPr lang="it-IT" dirty="0"/>
          </a:p>
          <a:p>
            <a:pPr>
              <a:buFont typeface="Arial"/>
              <a:buChar char="•"/>
            </a:pPr>
            <a:r>
              <a:rPr lang="it-IT" dirty="0">
                <a:ea typeface="+mn-lt"/>
                <a:cs typeface="+mn-lt"/>
              </a:rPr>
              <a:t>la riduzione del fabbisogno energetico per il riscaldamento</a:t>
            </a:r>
            <a:endParaRPr lang="it-IT" dirty="0"/>
          </a:p>
          <a:p>
            <a:pPr>
              <a:buFont typeface="Arial"/>
              <a:buChar char="•"/>
            </a:pPr>
            <a:r>
              <a:rPr lang="it-IT" dirty="0">
                <a:ea typeface="+mn-lt"/>
                <a:cs typeface="+mn-lt"/>
              </a:rPr>
              <a:t>il miglioramento termico dell'edificio (coibentazioni - pavimenti - finestre, comprensive di infissi)</a:t>
            </a:r>
            <a:endParaRPr lang="it-IT" dirty="0"/>
          </a:p>
          <a:p>
            <a:pPr>
              <a:buFont typeface="Arial"/>
              <a:buChar char="•"/>
            </a:pPr>
            <a:r>
              <a:rPr lang="it-IT" dirty="0">
                <a:ea typeface="+mn-lt"/>
                <a:cs typeface="+mn-lt"/>
              </a:rPr>
              <a:t>l'installazione di pannelli solari</a:t>
            </a:r>
            <a:endParaRPr lang="it-IT" dirty="0"/>
          </a:p>
          <a:p>
            <a:pPr>
              <a:buFont typeface="Arial"/>
              <a:buChar char="•"/>
            </a:pPr>
            <a:r>
              <a:rPr lang="it-IT" dirty="0">
                <a:ea typeface="+mn-lt"/>
                <a:cs typeface="+mn-lt"/>
              </a:rPr>
              <a:t>la sostituzione degli impianti di climatizzazione invernale.</a:t>
            </a:r>
            <a:endParaRPr lang="it-IT" dirty="0"/>
          </a:p>
          <a:p>
            <a:pPr>
              <a:buNone/>
            </a:pPr>
            <a:r>
              <a:rPr lang="it-IT" dirty="0">
                <a:ea typeface="+mn-lt"/>
                <a:cs typeface="+mn-lt"/>
              </a:rPr>
              <a:t>L'agevolazione consiste in una detrazione dall'Irpef ed è concessa per interventi riguardanti la messa in sicurezza di edifici che hanno subito danni a causa di eventi sismici. </a:t>
            </a:r>
          </a:p>
          <a:p>
            <a:pPr marL="0" indent="0">
              <a:buNone/>
            </a:pPr>
            <a:endParaRPr lang="it-IT" dirty="0"/>
          </a:p>
        </p:txBody>
      </p:sp>
    </p:spTree>
    <p:extLst>
      <p:ext uri="{BB962C8B-B14F-4D97-AF65-F5344CB8AC3E}">
        <p14:creationId xmlns:p14="http://schemas.microsoft.com/office/powerpoint/2010/main" val="36722623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2" descr="Kostenlose Vektorgrafik: Haus, Home, Symbol, Leere ...">
            <a:extLst>
              <a:ext uri="{FF2B5EF4-FFF2-40B4-BE49-F238E27FC236}">
                <a16:creationId xmlns:a16="http://schemas.microsoft.com/office/drawing/2014/main" id="{D907DC20-6342-4EBD-AB6B-F76F2A697076}"/>
              </a:ext>
            </a:extLst>
          </p:cNvPr>
          <p:cNvPicPr>
            <a:picLocks noChangeAspect="1"/>
          </p:cNvPicPr>
          <p:nvPr/>
        </p:nvPicPr>
        <p:blipFill>
          <a:blip r:embed="rId2"/>
          <a:stretch>
            <a:fillRect/>
          </a:stretch>
        </p:blipFill>
        <p:spPr>
          <a:xfrm>
            <a:off x="3243533" y="200814"/>
            <a:ext cx="6581952" cy="5061767"/>
          </a:xfrm>
          <a:prstGeom prst="rect">
            <a:avLst/>
          </a:prstGeom>
        </p:spPr>
      </p:pic>
      <p:sp>
        <p:nvSpPr>
          <p:cNvPr id="5" name="Segnaposto contenuto 4">
            <a:extLst>
              <a:ext uri="{FF2B5EF4-FFF2-40B4-BE49-F238E27FC236}">
                <a16:creationId xmlns:a16="http://schemas.microsoft.com/office/drawing/2014/main" id="{F8958DE5-34A0-463E-8E0F-16C5CD1BC368}"/>
              </a:ext>
            </a:extLst>
          </p:cNvPr>
          <p:cNvSpPr>
            <a:spLocks noGrp="1"/>
          </p:cNvSpPr>
          <p:nvPr>
            <p:ph idx="1"/>
          </p:nvPr>
        </p:nvSpPr>
        <p:spPr>
          <a:xfrm>
            <a:off x="1086813" y="2017949"/>
            <a:ext cx="10168128" cy="3694176"/>
          </a:xfrm>
        </p:spPr>
        <p:txBody>
          <a:bodyPr vert="horz" lIns="91440" tIns="45720" rIns="91440" bIns="45720" rtlCol="0" anchor="t">
            <a:normAutofit fontScale="92500" lnSpcReduction="20000"/>
          </a:bodyPr>
          <a:lstStyle/>
          <a:p>
            <a:pPr>
              <a:buNone/>
            </a:pPr>
            <a:r>
              <a:rPr lang="it-IT" dirty="0">
                <a:ea typeface="+mn-lt"/>
                <a:cs typeface="+mn-lt"/>
              </a:rPr>
              <a:t>   La </a:t>
            </a:r>
            <a:r>
              <a:rPr lang="it-IT" b="1" dirty="0">
                <a:ea typeface="+mn-lt"/>
                <a:cs typeface="+mn-lt"/>
              </a:rPr>
              <a:t>detrazione</a:t>
            </a:r>
            <a:r>
              <a:rPr lang="it-IT" dirty="0">
                <a:ea typeface="+mn-lt"/>
                <a:cs typeface="+mn-lt"/>
              </a:rPr>
              <a:t> è riconosciuta nella misura del </a:t>
            </a:r>
            <a:r>
              <a:rPr lang="it-IT" b="1" dirty="0">
                <a:ea typeface="+mn-lt"/>
                <a:cs typeface="+mn-lt"/>
              </a:rPr>
              <a:t>110%</a:t>
            </a:r>
            <a:r>
              <a:rPr lang="it-IT" dirty="0">
                <a:ea typeface="+mn-lt"/>
                <a:cs typeface="+mn-lt"/>
              </a:rPr>
              <a:t>, da ripartire tra gli aventi diritto in</a:t>
            </a:r>
            <a:r>
              <a:rPr lang="it-IT" b="1" dirty="0">
                <a:ea typeface="+mn-lt"/>
                <a:cs typeface="+mn-lt"/>
              </a:rPr>
              <a:t> 5 quote annuali</a:t>
            </a:r>
            <a:r>
              <a:rPr lang="it-IT" dirty="0">
                <a:ea typeface="+mn-lt"/>
                <a:cs typeface="+mn-lt"/>
              </a:rPr>
              <a:t> di pari importo, entro i limiti di capienza dell’imposta annua derivante dalla dichiarazione dei redditi.</a:t>
            </a:r>
          </a:p>
          <a:p>
            <a:pPr>
              <a:buNone/>
            </a:pPr>
            <a:r>
              <a:rPr lang="it-IT" dirty="0">
                <a:ea typeface="+mn-lt"/>
                <a:cs typeface="+mn-lt"/>
              </a:rPr>
              <a:t>   In alternativa alla fruizione diretta della detrazione, è possibile </a:t>
            </a:r>
            <a:r>
              <a:rPr lang="it-IT" b="1" dirty="0">
                <a:ea typeface="+mn-lt"/>
                <a:cs typeface="+mn-lt"/>
              </a:rPr>
              <a:t>optare</a:t>
            </a:r>
            <a:r>
              <a:rPr lang="it-IT" dirty="0">
                <a:ea typeface="+mn-lt"/>
                <a:cs typeface="+mn-lt"/>
              </a:rPr>
              <a:t> per un contributo anticipato sotto forma di </a:t>
            </a:r>
            <a:r>
              <a:rPr lang="it-IT" b="1" dirty="0">
                <a:ea typeface="+mn-lt"/>
                <a:cs typeface="+mn-lt"/>
              </a:rPr>
              <a:t>sconto</a:t>
            </a:r>
            <a:r>
              <a:rPr lang="it-IT" dirty="0">
                <a:ea typeface="+mn-lt"/>
                <a:cs typeface="+mn-lt"/>
              </a:rPr>
              <a:t> </a:t>
            </a:r>
            <a:r>
              <a:rPr lang="it-IT" b="1" dirty="0">
                <a:ea typeface="+mn-lt"/>
                <a:cs typeface="+mn-lt"/>
              </a:rPr>
              <a:t>dai fornitori</a:t>
            </a:r>
            <a:r>
              <a:rPr lang="it-IT" dirty="0">
                <a:ea typeface="+mn-lt"/>
                <a:cs typeface="+mn-lt"/>
              </a:rPr>
              <a:t> dei beni o servizi (sconto in fattura) o per la </a:t>
            </a:r>
            <a:r>
              <a:rPr lang="it-IT" b="1" dirty="0">
                <a:ea typeface="+mn-lt"/>
                <a:cs typeface="+mn-lt"/>
              </a:rPr>
              <a:t>cessione</a:t>
            </a:r>
            <a:r>
              <a:rPr lang="it-IT" dirty="0">
                <a:ea typeface="+mn-lt"/>
                <a:cs typeface="+mn-lt"/>
              </a:rPr>
              <a:t> </a:t>
            </a:r>
            <a:r>
              <a:rPr lang="it-IT" b="1" dirty="0">
                <a:ea typeface="+mn-lt"/>
                <a:cs typeface="+mn-lt"/>
              </a:rPr>
              <a:t>del credito</a:t>
            </a:r>
            <a:r>
              <a:rPr lang="it-IT" dirty="0">
                <a:ea typeface="+mn-lt"/>
                <a:cs typeface="+mn-lt"/>
              </a:rPr>
              <a:t> corrispondente alla detrazione spettante.</a:t>
            </a:r>
          </a:p>
          <a:p>
            <a:pPr marL="0" indent="0">
              <a:buNone/>
            </a:pPr>
            <a:endParaRPr lang="it-IT" dirty="0"/>
          </a:p>
        </p:txBody>
      </p:sp>
    </p:spTree>
    <p:extLst>
      <p:ext uri="{BB962C8B-B14F-4D97-AF65-F5344CB8AC3E}">
        <p14:creationId xmlns:p14="http://schemas.microsoft.com/office/powerpoint/2010/main" val="10932977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3" descr="Kostenlose Vektorgrafik: Haus, Home, Symbol, Leere ...">
            <a:extLst>
              <a:ext uri="{FF2B5EF4-FFF2-40B4-BE49-F238E27FC236}">
                <a16:creationId xmlns:a16="http://schemas.microsoft.com/office/drawing/2014/main" id="{6FC401E0-EDC7-4560-A211-479E0CEB38A5}"/>
              </a:ext>
            </a:extLst>
          </p:cNvPr>
          <p:cNvPicPr>
            <a:picLocks noChangeAspect="1"/>
          </p:cNvPicPr>
          <p:nvPr/>
        </p:nvPicPr>
        <p:blipFill>
          <a:blip r:embed="rId2"/>
          <a:stretch>
            <a:fillRect/>
          </a:stretch>
        </p:blipFill>
        <p:spPr>
          <a:xfrm>
            <a:off x="2797835" y="517114"/>
            <a:ext cx="6725726" cy="5033013"/>
          </a:xfrm>
          <a:prstGeom prst="rect">
            <a:avLst/>
          </a:prstGeom>
        </p:spPr>
      </p:pic>
      <p:sp>
        <p:nvSpPr>
          <p:cNvPr id="3" name="Segnaposto contenuto 2">
            <a:extLst>
              <a:ext uri="{FF2B5EF4-FFF2-40B4-BE49-F238E27FC236}">
                <a16:creationId xmlns:a16="http://schemas.microsoft.com/office/drawing/2014/main" id="{A2EBF785-0AEA-4FF0-B142-AE2C30E7DD17}"/>
              </a:ext>
            </a:extLst>
          </p:cNvPr>
          <p:cNvSpPr>
            <a:spLocks noGrp="1"/>
          </p:cNvSpPr>
          <p:nvPr>
            <p:ph idx="1"/>
          </p:nvPr>
        </p:nvSpPr>
        <p:spPr>
          <a:xfrm>
            <a:off x="1575644" y="1572251"/>
            <a:ext cx="8874166" cy="3909836"/>
          </a:xfrm>
        </p:spPr>
        <p:txBody>
          <a:bodyPr vert="horz" lIns="91440" tIns="45720" rIns="91440" bIns="45720" rtlCol="0" anchor="t">
            <a:noAutofit/>
          </a:bodyPr>
          <a:lstStyle/>
          <a:p>
            <a:pPr>
              <a:buNone/>
            </a:pPr>
            <a:r>
              <a:rPr lang="it-IT" sz="2400" dirty="0">
                <a:ea typeface="+mn-lt"/>
                <a:cs typeface="+mn-lt"/>
              </a:rPr>
              <a:t>La </a:t>
            </a:r>
            <a:r>
              <a:rPr lang="it-IT" sz="2400" b="1" dirty="0">
                <a:ea typeface="+mn-lt"/>
                <a:cs typeface="+mn-lt"/>
              </a:rPr>
              <a:t>cessione</a:t>
            </a:r>
            <a:r>
              <a:rPr lang="it-IT" sz="2400" dirty="0">
                <a:ea typeface="+mn-lt"/>
                <a:cs typeface="+mn-lt"/>
              </a:rPr>
              <a:t> può essere disposta in favore:</a:t>
            </a:r>
            <a:endParaRPr lang="it-IT" sz="2400" dirty="0"/>
          </a:p>
          <a:p>
            <a:pPr>
              <a:buFont typeface="Arial"/>
              <a:buChar char="•"/>
            </a:pPr>
            <a:r>
              <a:rPr lang="it-IT" sz="2400" dirty="0">
                <a:ea typeface="+mn-lt"/>
                <a:cs typeface="+mn-lt"/>
              </a:rPr>
              <a:t>dei </a:t>
            </a:r>
            <a:r>
              <a:rPr lang="it-IT" sz="2400" b="1" dirty="0">
                <a:ea typeface="+mn-lt"/>
                <a:cs typeface="+mn-lt"/>
              </a:rPr>
              <a:t>fornitori</a:t>
            </a:r>
            <a:r>
              <a:rPr lang="it-IT" sz="2400" dirty="0">
                <a:ea typeface="+mn-lt"/>
                <a:cs typeface="+mn-lt"/>
              </a:rPr>
              <a:t> dei beni e dei servizi necessari alla realizzazione degli interventi</a:t>
            </a:r>
            <a:endParaRPr lang="it-IT" sz="2400" dirty="0"/>
          </a:p>
          <a:p>
            <a:pPr>
              <a:buFont typeface="Arial"/>
              <a:buChar char="•"/>
            </a:pPr>
            <a:r>
              <a:rPr lang="it-IT" sz="2400" dirty="0">
                <a:ea typeface="+mn-lt"/>
                <a:cs typeface="+mn-lt"/>
              </a:rPr>
              <a:t>di </a:t>
            </a:r>
            <a:r>
              <a:rPr lang="it-IT" sz="2400" b="1" dirty="0">
                <a:ea typeface="+mn-lt"/>
                <a:cs typeface="+mn-lt"/>
              </a:rPr>
              <a:t>altri soggetti</a:t>
            </a:r>
            <a:r>
              <a:rPr lang="it-IT" sz="2400" dirty="0">
                <a:ea typeface="+mn-lt"/>
                <a:cs typeface="+mn-lt"/>
              </a:rPr>
              <a:t> (persone fisiche, anche esercenti attività di lavoro autonomo o d’impresa, società ed enti)</a:t>
            </a:r>
            <a:endParaRPr lang="it-IT" sz="2400" dirty="0"/>
          </a:p>
          <a:p>
            <a:pPr>
              <a:buFont typeface="Arial"/>
              <a:buChar char="•"/>
            </a:pPr>
            <a:r>
              <a:rPr lang="it-IT" sz="2400" dirty="0">
                <a:ea typeface="+mn-lt"/>
                <a:cs typeface="+mn-lt"/>
              </a:rPr>
              <a:t>di </a:t>
            </a:r>
            <a:r>
              <a:rPr lang="it-IT" sz="2400" b="1" dirty="0">
                <a:ea typeface="+mn-lt"/>
                <a:cs typeface="+mn-lt"/>
              </a:rPr>
              <a:t>istituti di credito</a:t>
            </a:r>
            <a:r>
              <a:rPr lang="it-IT" sz="2400" dirty="0">
                <a:ea typeface="+mn-lt"/>
                <a:cs typeface="+mn-lt"/>
              </a:rPr>
              <a:t> e intermediari finanziari.</a:t>
            </a:r>
            <a:endParaRPr lang="it-IT" sz="2400" dirty="0"/>
          </a:p>
          <a:p>
            <a:pPr indent="0">
              <a:buNone/>
            </a:pPr>
            <a:r>
              <a:rPr lang="it-IT" sz="2400" dirty="0">
                <a:ea typeface="+mn-lt"/>
                <a:cs typeface="+mn-lt"/>
              </a:rPr>
              <a:t>I soggetti che ricevono il credito hanno, a loro volta, la facoltà di cessione.</a:t>
            </a:r>
            <a:endParaRPr lang="it-IT" sz="2400" dirty="0"/>
          </a:p>
          <a:p>
            <a:pPr marL="0" indent="0">
              <a:buNone/>
            </a:pPr>
            <a:endParaRPr lang="it-IT" sz="2400" dirty="0"/>
          </a:p>
        </p:txBody>
      </p:sp>
    </p:spTree>
    <p:extLst>
      <p:ext uri="{BB962C8B-B14F-4D97-AF65-F5344CB8AC3E}">
        <p14:creationId xmlns:p14="http://schemas.microsoft.com/office/powerpoint/2010/main" val="14296914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3" descr="Kostenlose Vektorgrafik: Haus, Home, Symbol, Leere ...">
            <a:extLst>
              <a:ext uri="{FF2B5EF4-FFF2-40B4-BE49-F238E27FC236}">
                <a16:creationId xmlns:a16="http://schemas.microsoft.com/office/drawing/2014/main" id="{8B55253A-4E60-4AAE-84B8-3B0DCC92FF38}"/>
              </a:ext>
            </a:extLst>
          </p:cNvPr>
          <p:cNvPicPr>
            <a:picLocks noChangeAspect="1"/>
          </p:cNvPicPr>
          <p:nvPr/>
        </p:nvPicPr>
        <p:blipFill>
          <a:blip r:embed="rId2"/>
          <a:stretch>
            <a:fillRect/>
          </a:stretch>
        </p:blipFill>
        <p:spPr>
          <a:xfrm>
            <a:off x="2481532" y="632133"/>
            <a:ext cx="7243311" cy="5205541"/>
          </a:xfrm>
          <a:prstGeom prst="rect">
            <a:avLst/>
          </a:prstGeom>
        </p:spPr>
      </p:pic>
      <p:sp>
        <p:nvSpPr>
          <p:cNvPr id="3" name="Segnaposto contenuto 2">
            <a:extLst>
              <a:ext uri="{FF2B5EF4-FFF2-40B4-BE49-F238E27FC236}">
                <a16:creationId xmlns:a16="http://schemas.microsoft.com/office/drawing/2014/main" id="{A1D8E370-0CCF-40E2-B94D-D8CC98D6FE5E}"/>
              </a:ext>
            </a:extLst>
          </p:cNvPr>
          <p:cNvSpPr>
            <a:spLocks noGrp="1"/>
          </p:cNvSpPr>
          <p:nvPr>
            <p:ph idx="1"/>
          </p:nvPr>
        </p:nvSpPr>
        <p:spPr>
          <a:xfrm>
            <a:off x="1014927" y="1902931"/>
            <a:ext cx="10168128" cy="4240515"/>
          </a:xfrm>
        </p:spPr>
        <p:txBody>
          <a:bodyPr vert="horz" lIns="91440" tIns="45720" rIns="91440" bIns="45720" rtlCol="0" anchor="t">
            <a:normAutofit fontScale="92500"/>
          </a:bodyPr>
          <a:lstStyle/>
          <a:p>
            <a:pPr>
              <a:buNone/>
            </a:pPr>
            <a:r>
              <a:rPr lang="it-IT" dirty="0">
                <a:ea typeface="+mn-lt"/>
                <a:cs typeface="+mn-lt"/>
              </a:rPr>
              <a:t>   </a:t>
            </a:r>
            <a:r>
              <a:rPr lang="it-IT" sz="2400" dirty="0">
                <a:ea typeface="+mn-lt"/>
                <a:cs typeface="+mn-lt"/>
              </a:rPr>
              <a:t>Per esercitare l’opzione, oltre agli adempimenti ordinariamente previsti per ottenere le detrazioni, il contribuente deve acquisire anche</a:t>
            </a:r>
            <a:endParaRPr lang="it-IT" sz="2400"/>
          </a:p>
          <a:p>
            <a:pPr>
              <a:buFont typeface="Arial"/>
              <a:buChar char="•"/>
            </a:pPr>
            <a:r>
              <a:rPr lang="it-IT" sz="2400" dirty="0">
                <a:ea typeface="+mn-lt"/>
                <a:cs typeface="+mn-lt"/>
              </a:rPr>
              <a:t>il </a:t>
            </a:r>
            <a:r>
              <a:rPr lang="it-IT" sz="2400" b="1" dirty="0">
                <a:ea typeface="+mn-lt"/>
                <a:cs typeface="+mn-lt"/>
              </a:rPr>
              <a:t>visto di conformità</a:t>
            </a:r>
            <a:r>
              <a:rPr lang="it-IT" sz="2400" dirty="0">
                <a:ea typeface="+mn-lt"/>
                <a:cs typeface="+mn-lt"/>
              </a:rPr>
              <a:t> dei dati relativi alla documentazione, rilasciato dagli intermediari abilitati alla trasmissione telematica delle dichiarazioni (dottori commercialisti, ragionieri, periti commerciali e consulenti del lavoro) e dai CAF</a:t>
            </a:r>
            <a:endParaRPr lang="it-IT" sz="2400"/>
          </a:p>
          <a:p>
            <a:pPr>
              <a:buFont typeface="Arial"/>
              <a:buChar char="•"/>
            </a:pPr>
            <a:r>
              <a:rPr lang="it-IT" sz="2400" b="1" dirty="0">
                <a:ea typeface="+mn-lt"/>
                <a:cs typeface="+mn-lt"/>
              </a:rPr>
              <a:t>l’asseverazione tecnica</a:t>
            </a:r>
            <a:r>
              <a:rPr lang="it-IT" sz="2400" dirty="0">
                <a:ea typeface="+mn-lt"/>
                <a:cs typeface="+mn-lt"/>
              </a:rPr>
              <a:t> relativa agli interventi di efficienza energetica e di riduzione del rischio sismico,</a:t>
            </a:r>
            <a:r>
              <a:rPr lang="it-IT" sz="2400" b="1" dirty="0">
                <a:ea typeface="+mn-lt"/>
                <a:cs typeface="+mn-lt"/>
              </a:rPr>
              <a:t> </a:t>
            </a:r>
            <a:r>
              <a:rPr lang="it-IT" sz="2400" dirty="0">
                <a:ea typeface="+mn-lt"/>
                <a:cs typeface="+mn-lt"/>
              </a:rPr>
              <a:t>che certifichi </a:t>
            </a:r>
            <a:r>
              <a:rPr lang="it-IT" sz="2400" b="1" dirty="0">
                <a:ea typeface="+mn-lt"/>
                <a:cs typeface="+mn-lt"/>
              </a:rPr>
              <a:t>il rispetto dei requisiti tecnici necessari </a:t>
            </a:r>
            <a:r>
              <a:rPr lang="it-IT" sz="2400" dirty="0">
                <a:ea typeface="+mn-lt"/>
                <a:cs typeface="+mn-lt"/>
              </a:rPr>
              <a:t>ai fini delle agevolazioni fiscali e la </a:t>
            </a:r>
            <a:r>
              <a:rPr lang="it-IT" sz="2400" b="1" dirty="0">
                <a:ea typeface="+mn-lt"/>
                <a:cs typeface="+mn-lt"/>
              </a:rPr>
              <a:t>congruità delle spese </a:t>
            </a:r>
            <a:r>
              <a:rPr lang="it-IT" sz="2400" dirty="0">
                <a:ea typeface="+mn-lt"/>
                <a:cs typeface="+mn-lt"/>
              </a:rPr>
              <a:t>sostenute in relazione agli interventi agevolati.</a:t>
            </a:r>
            <a:endParaRPr lang="it-IT" sz="2400"/>
          </a:p>
          <a:p>
            <a:pPr marL="0" indent="0">
              <a:buNone/>
            </a:pPr>
            <a:endParaRPr lang="it-IT" dirty="0"/>
          </a:p>
        </p:txBody>
      </p:sp>
    </p:spTree>
    <p:extLst>
      <p:ext uri="{BB962C8B-B14F-4D97-AF65-F5344CB8AC3E}">
        <p14:creationId xmlns:p14="http://schemas.microsoft.com/office/powerpoint/2010/main" val="14127150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4" descr="Kostenlose Vektorgrafik: Haus, Home, Symbol, Leere ...">
            <a:extLst>
              <a:ext uri="{FF2B5EF4-FFF2-40B4-BE49-F238E27FC236}">
                <a16:creationId xmlns:a16="http://schemas.microsoft.com/office/drawing/2014/main" id="{925051D7-B7DB-43C8-824D-6A5CB4706AC2}"/>
              </a:ext>
            </a:extLst>
          </p:cNvPr>
          <p:cNvPicPr>
            <a:picLocks noChangeAspect="1"/>
          </p:cNvPicPr>
          <p:nvPr/>
        </p:nvPicPr>
        <p:blipFill>
          <a:blip r:embed="rId2"/>
          <a:stretch>
            <a:fillRect/>
          </a:stretch>
        </p:blipFill>
        <p:spPr>
          <a:xfrm>
            <a:off x="8764438" y="344586"/>
            <a:ext cx="3045125" cy="2631997"/>
          </a:xfrm>
          <a:prstGeom prst="rect">
            <a:avLst/>
          </a:prstGeom>
        </p:spPr>
      </p:pic>
      <p:sp>
        <p:nvSpPr>
          <p:cNvPr id="2" name="Titolo 1">
            <a:extLst>
              <a:ext uri="{FF2B5EF4-FFF2-40B4-BE49-F238E27FC236}">
                <a16:creationId xmlns:a16="http://schemas.microsoft.com/office/drawing/2014/main" id="{8EAA2732-06D5-4FD1-8127-418F0C2EE8BC}"/>
              </a:ext>
            </a:extLst>
          </p:cNvPr>
          <p:cNvSpPr>
            <a:spLocks noGrp="1"/>
          </p:cNvSpPr>
          <p:nvPr>
            <p:ph type="title"/>
          </p:nvPr>
        </p:nvSpPr>
        <p:spPr/>
        <p:txBody>
          <a:bodyPr/>
          <a:lstStyle/>
          <a:p>
            <a:r>
              <a:rPr lang="it-IT"/>
              <a:t>COMUNICAZIONE ENEA</a:t>
            </a:r>
            <a:endParaRPr lang="it-IT" dirty="0"/>
          </a:p>
        </p:txBody>
      </p:sp>
      <p:sp>
        <p:nvSpPr>
          <p:cNvPr id="3" name="Segnaposto contenuto 2">
            <a:extLst>
              <a:ext uri="{FF2B5EF4-FFF2-40B4-BE49-F238E27FC236}">
                <a16:creationId xmlns:a16="http://schemas.microsoft.com/office/drawing/2014/main" id="{96C0C5CA-5465-4A24-88DD-0E5C11A0708E}"/>
              </a:ext>
            </a:extLst>
          </p:cNvPr>
          <p:cNvSpPr>
            <a:spLocks noGrp="1"/>
          </p:cNvSpPr>
          <p:nvPr>
            <p:ph idx="1"/>
          </p:nvPr>
        </p:nvSpPr>
        <p:spPr>
          <a:xfrm>
            <a:off x="1115568" y="2032326"/>
            <a:ext cx="10168128" cy="3694176"/>
          </a:xfrm>
        </p:spPr>
        <p:txBody>
          <a:bodyPr vert="horz" lIns="91440" tIns="45720" rIns="91440" bIns="45720" rtlCol="0" anchor="t">
            <a:normAutofit/>
          </a:bodyPr>
          <a:lstStyle/>
          <a:p>
            <a:pPr marL="0" indent="0">
              <a:buNone/>
            </a:pPr>
            <a:r>
              <a:rPr lang="it-IT" sz="2400" dirty="0">
                <a:ea typeface="+mn-lt"/>
                <a:cs typeface="+mn-lt"/>
              </a:rPr>
              <a:t>La comunicazione ENEA deve essere effettuata dai cittadini, imprese, o condomini che intendono avvalersi delle detrazioni fiscali, per le ristrutturazioni edilizie e gli interventi di riqualificazione energetica, conclusi entro la fine del 2019 o iniziati nel 2020.</a:t>
            </a:r>
          </a:p>
          <a:p>
            <a:pPr marL="0" indent="0">
              <a:buNone/>
            </a:pPr>
            <a:r>
              <a:rPr lang="it-IT" sz="2400" dirty="0">
                <a:ea typeface="+mn-lt"/>
                <a:cs typeface="+mn-lt"/>
              </a:rPr>
              <a:t>La comunicazione deve essere effettuata </a:t>
            </a:r>
            <a:r>
              <a:rPr lang="it-IT" sz="2400" b="1" dirty="0">
                <a:ea typeface="+mn-lt"/>
                <a:cs typeface="+mn-lt"/>
              </a:rPr>
              <a:t>entro 90 giorni dal termine dei lavori</a:t>
            </a:r>
            <a:r>
              <a:rPr lang="it-IT" sz="2400" dirty="0">
                <a:ea typeface="+mn-lt"/>
                <a:cs typeface="+mn-lt"/>
              </a:rPr>
              <a:t>.</a:t>
            </a:r>
            <a:endParaRPr lang="it-IT" sz="2400" dirty="0"/>
          </a:p>
        </p:txBody>
      </p:sp>
    </p:spTree>
    <p:extLst>
      <p:ext uri="{BB962C8B-B14F-4D97-AF65-F5344CB8AC3E}">
        <p14:creationId xmlns:p14="http://schemas.microsoft.com/office/powerpoint/2010/main" val="24639042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3" descr="Kostenlose Vektorgrafik: Haus, Home, Symbol, Leere ...">
            <a:extLst>
              <a:ext uri="{FF2B5EF4-FFF2-40B4-BE49-F238E27FC236}">
                <a16:creationId xmlns:a16="http://schemas.microsoft.com/office/drawing/2014/main" id="{A41F3835-CAF0-4FC8-AB59-4A8E3E38FE2F}"/>
              </a:ext>
            </a:extLst>
          </p:cNvPr>
          <p:cNvPicPr>
            <a:picLocks noChangeAspect="1"/>
          </p:cNvPicPr>
          <p:nvPr/>
        </p:nvPicPr>
        <p:blipFill>
          <a:blip r:embed="rId2"/>
          <a:stretch>
            <a:fillRect/>
          </a:stretch>
        </p:blipFill>
        <p:spPr>
          <a:xfrm>
            <a:off x="2697193" y="632134"/>
            <a:ext cx="6941387" cy="4817353"/>
          </a:xfrm>
          <a:prstGeom prst="rect">
            <a:avLst/>
          </a:prstGeom>
        </p:spPr>
      </p:pic>
      <p:sp>
        <p:nvSpPr>
          <p:cNvPr id="3" name="Segnaposto contenuto 2">
            <a:extLst>
              <a:ext uri="{FF2B5EF4-FFF2-40B4-BE49-F238E27FC236}">
                <a16:creationId xmlns:a16="http://schemas.microsoft.com/office/drawing/2014/main" id="{2DF36071-B427-4FF2-880A-C57F8683FB44}"/>
              </a:ext>
            </a:extLst>
          </p:cNvPr>
          <p:cNvSpPr>
            <a:spLocks noGrp="1"/>
          </p:cNvSpPr>
          <p:nvPr>
            <p:ph idx="1"/>
          </p:nvPr>
        </p:nvSpPr>
        <p:spPr>
          <a:xfrm>
            <a:off x="1086813" y="2032326"/>
            <a:ext cx="10168128" cy="3694176"/>
          </a:xfrm>
        </p:spPr>
        <p:txBody>
          <a:bodyPr vert="horz" lIns="91440" tIns="45720" rIns="91440" bIns="45720" rtlCol="0" anchor="t">
            <a:normAutofit fontScale="92500"/>
          </a:bodyPr>
          <a:lstStyle/>
          <a:p>
            <a:pPr>
              <a:buNone/>
            </a:pPr>
            <a:r>
              <a:rPr lang="it-IT" dirty="0">
                <a:ea typeface="+mn-lt"/>
                <a:cs typeface="+mn-lt"/>
              </a:rPr>
              <a:t>   </a:t>
            </a:r>
            <a:r>
              <a:rPr lang="it-IT" sz="2400" dirty="0">
                <a:ea typeface="+mn-lt"/>
                <a:cs typeface="+mn-lt"/>
              </a:rPr>
              <a:t>La comunicazione Enea </a:t>
            </a:r>
            <a:r>
              <a:rPr lang="it-IT" sz="2400" b="1" dirty="0">
                <a:ea typeface="+mn-lt"/>
                <a:cs typeface="+mn-lt"/>
              </a:rPr>
              <a:t>è obbligatoria</a:t>
            </a:r>
            <a:r>
              <a:rPr lang="it-IT" sz="2400" dirty="0">
                <a:ea typeface="+mn-lt"/>
                <a:cs typeface="+mn-lt"/>
              </a:rPr>
              <a:t> per richiedere le detrazioni fiscali.</a:t>
            </a:r>
            <a:endParaRPr lang="it-IT" sz="2400"/>
          </a:p>
          <a:p>
            <a:pPr>
              <a:buNone/>
            </a:pPr>
            <a:r>
              <a:rPr lang="it-IT" sz="2400" dirty="0">
                <a:ea typeface="+mn-lt"/>
                <a:cs typeface="+mn-lt"/>
              </a:rPr>
              <a:t>   Qualora ti rendessi conto, al momento della </a:t>
            </a:r>
            <a:r>
              <a:rPr lang="it-IT" sz="2400" b="1" dirty="0">
                <a:ea typeface="+mn-lt"/>
                <a:cs typeface="+mn-lt"/>
                <a:hlinkClick r:id="rId3"/>
              </a:rPr>
              <a:t>dichiarazione dei redditi </a:t>
            </a:r>
            <a:r>
              <a:rPr lang="it-IT" sz="2400" dirty="0">
                <a:ea typeface="+mn-lt"/>
                <a:cs typeface="+mn-lt"/>
              </a:rPr>
              <a:t>di non aver fatto la comunicazione Enea, è possibile effettuare la </a:t>
            </a:r>
            <a:r>
              <a:rPr lang="it-IT" sz="2400" b="1" dirty="0">
                <a:ea typeface="+mn-lt"/>
                <a:cs typeface="+mn-lt"/>
              </a:rPr>
              <a:t>remissione </a:t>
            </a:r>
            <a:r>
              <a:rPr lang="it-IT" sz="2400" b="1" i="1" dirty="0">
                <a:ea typeface="+mn-lt"/>
                <a:cs typeface="+mn-lt"/>
              </a:rPr>
              <a:t>in bonis</a:t>
            </a:r>
            <a:r>
              <a:rPr lang="it-IT" sz="2400" dirty="0">
                <a:ea typeface="+mn-lt"/>
                <a:cs typeface="+mn-lt"/>
              </a:rPr>
              <a:t>, se non sono trascorsi ancora 90 giorni dalla fine dei lavori.</a:t>
            </a:r>
            <a:endParaRPr lang="it-IT" sz="2400"/>
          </a:p>
          <a:p>
            <a:pPr>
              <a:buNone/>
            </a:pPr>
            <a:r>
              <a:rPr lang="it-IT" sz="2400" dirty="0">
                <a:ea typeface="+mn-lt"/>
                <a:cs typeface="+mn-lt"/>
              </a:rPr>
              <a:t>   Qualora siano trascorsi i 90 giorni, è possibile effettuare la</a:t>
            </a:r>
            <a:r>
              <a:rPr lang="it-IT" sz="2400" b="1" dirty="0">
                <a:ea typeface="+mn-lt"/>
                <a:cs typeface="+mn-lt"/>
              </a:rPr>
              <a:t> comunicazione in ritardo</a:t>
            </a:r>
            <a:r>
              <a:rPr lang="it-IT" sz="2400" dirty="0">
                <a:ea typeface="+mn-lt"/>
                <a:cs typeface="+mn-lt"/>
              </a:rPr>
              <a:t> entro la </a:t>
            </a:r>
            <a:r>
              <a:rPr lang="it-IT" sz="2400" b="1" dirty="0">
                <a:ea typeface="+mn-lt"/>
                <a:cs typeface="+mn-lt"/>
              </a:rPr>
              <a:t>scadenza prevista per la dichiarazione dei redditi</a:t>
            </a:r>
            <a:r>
              <a:rPr lang="it-IT" sz="2400" dirty="0">
                <a:ea typeface="+mn-lt"/>
                <a:cs typeface="+mn-lt"/>
              </a:rPr>
              <a:t>.</a:t>
            </a:r>
            <a:endParaRPr lang="it-IT" sz="2400"/>
          </a:p>
          <a:p>
            <a:pPr marL="0" indent="0">
              <a:buNone/>
            </a:pPr>
            <a:endParaRPr lang="it-IT" sz="2400" dirty="0"/>
          </a:p>
        </p:txBody>
      </p:sp>
    </p:spTree>
    <p:extLst>
      <p:ext uri="{BB962C8B-B14F-4D97-AF65-F5344CB8AC3E}">
        <p14:creationId xmlns:p14="http://schemas.microsoft.com/office/powerpoint/2010/main" val="15668355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7" descr="Kostenlose Vektorgrafik: Haus, Home, Symbol, Leere ...">
            <a:extLst>
              <a:ext uri="{FF2B5EF4-FFF2-40B4-BE49-F238E27FC236}">
                <a16:creationId xmlns:a16="http://schemas.microsoft.com/office/drawing/2014/main" id="{CE6C437F-729B-4D5A-BE5D-D387406D5CE7}"/>
              </a:ext>
            </a:extLst>
          </p:cNvPr>
          <p:cNvPicPr>
            <a:picLocks noChangeAspect="1"/>
          </p:cNvPicPr>
          <p:nvPr/>
        </p:nvPicPr>
        <p:blipFill>
          <a:blip r:embed="rId2"/>
          <a:stretch>
            <a:fillRect/>
          </a:stretch>
        </p:blipFill>
        <p:spPr>
          <a:xfrm>
            <a:off x="3602966" y="258322"/>
            <a:ext cx="5978104" cy="4874864"/>
          </a:xfrm>
          <a:prstGeom prst="rect">
            <a:avLst/>
          </a:prstGeom>
        </p:spPr>
      </p:pic>
      <p:sp>
        <p:nvSpPr>
          <p:cNvPr id="2" name="Title 1">
            <a:extLst>
              <a:ext uri="{FF2B5EF4-FFF2-40B4-BE49-F238E27FC236}">
                <a16:creationId xmlns:a16="http://schemas.microsoft.com/office/drawing/2014/main" id="{6A414A84-5247-457D-AFA6-4BAF0016D18F}"/>
              </a:ext>
            </a:extLst>
          </p:cNvPr>
          <p:cNvSpPr>
            <a:spLocks noGrp="1"/>
          </p:cNvSpPr>
          <p:nvPr>
            <p:ph type="title"/>
          </p:nvPr>
        </p:nvSpPr>
        <p:spPr/>
        <p:txBody>
          <a:bodyPr>
            <a:normAutofit fontScale="90000"/>
          </a:bodyPr>
          <a:lstStyle/>
          <a:p>
            <a:r>
              <a:rPr lang="it-IT"/>
              <a:t>TESTO UNICO DELLE IMPOSTE SUI REDDITI</a:t>
            </a:r>
            <a:endParaRPr lang="it-IT" dirty="0"/>
          </a:p>
        </p:txBody>
      </p:sp>
      <p:sp>
        <p:nvSpPr>
          <p:cNvPr id="3" name="Content Placeholder 2">
            <a:extLst>
              <a:ext uri="{FF2B5EF4-FFF2-40B4-BE49-F238E27FC236}">
                <a16:creationId xmlns:a16="http://schemas.microsoft.com/office/drawing/2014/main" id="{D6DFD6DA-D175-4514-B0E6-770DBBF1DA58}"/>
              </a:ext>
            </a:extLst>
          </p:cNvPr>
          <p:cNvSpPr>
            <a:spLocks noGrp="1"/>
          </p:cNvSpPr>
          <p:nvPr>
            <p:ph idx="1"/>
          </p:nvPr>
        </p:nvSpPr>
        <p:spPr>
          <a:xfrm>
            <a:off x="1503757" y="2377383"/>
            <a:ext cx="10168128" cy="3694176"/>
          </a:xfrm>
        </p:spPr>
        <p:txBody>
          <a:bodyPr vert="horz" lIns="91440" tIns="45720" rIns="91440" bIns="45720" rtlCol="0" anchor="t">
            <a:normAutofit fontScale="92500" lnSpcReduction="20000"/>
          </a:bodyPr>
          <a:lstStyle/>
          <a:p>
            <a:pPr marL="0" indent="0">
              <a:buNone/>
            </a:pPr>
            <a:r>
              <a:rPr lang="it-IT"/>
              <a:t>Il sistema fiscale italiano prevede consistenti agevolazioni fiscali quando si parla di un bene prezioso: la casa.</a:t>
            </a:r>
          </a:p>
          <a:p>
            <a:pPr marL="0" indent="0">
              <a:buNone/>
            </a:pPr>
            <a:r>
              <a:rPr lang="it-IT" dirty="0"/>
              <a:t>La più conosciuta fa riferimento al testo unico delle imposte sui redditi (art. 16 bis DPR 917/86), che consiste in una detrazione dall'IRPEF del 36% delle spese sostenute fino all'ammontare complessivo di € 48 000,00 per singola unità immobiliare e con l'introduzione della legge 83/2012, la detrazione è arrivata al 50% con un massimale di spesa di € 96 000,00. Ad oggi la legge di </a:t>
            </a:r>
            <a:r>
              <a:rPr lang="it-IT"/>
              <a:t>bilancio 2020 ha reso invariato il tetto massimo fissato.</a:t>
            </a:r>
          </a:p>
          <a:p>
            <a:pPr marL="0" indent="0">
              <a:buNone/>
            </a:pPr>
            <a:endParaRPr lang="it-IT" dirty="0"/>
          </a:p>
        </p:txBody>
      </p:sp>
    </p:spTree>
    <p:extLst>
      <p:ext uri="{BB962C8B-B14F-4D97-AF65-F5344CB8AC3E}">
        <p14:creationId xmlns:p14="http://schemas.microsoft.com/office/powerpoint/2010/main" val="1518098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magine 4" descr="Kostenlose Vektorgrafik: Haus, Home, Symbol, Leere ...">
            <a:extLst>
              <a:ext uri="{FF2B5EF4-FFF2-40B4-BE49-F238E27FC236}">
                <a16:creationId xmlns:a16="http://schemas.microsoft.com/office/drawing/2014/main" id="{BECC7153-45C0-4D17-ACF4-1FCDEF02CC1B}"/>
              </a:ext>
            </a:extLst>
          </p:cNvPr>
          <p:cNvPicPr>
            <a:picLocks noChangeAspect="1"/>
          </p:cNvPicPr>
          <p:nvPr/>
        </p:nvPicPr>
        <p:blipFill>
          <a:blip r:embed="rId2"/>
          <a:stretch>
            <a:fillRect/>
          </a:stretch>
        </p:blipFill>
        <p:spPr>
          <a:xfrm>
            <a:off x="4566249" y="1092209"/>
            <a:ext cx="2743200" cy="2747015"/>
          </a:xfrm>
          <a:prstGeom prst="rect">
            <a:avLst/>
          </a:prstGeom>
        </p:spPr>
      </p:pic>
      <p:sp useBgFill="1">
        <p:nvSpPr>
          <p:cNvPr id="10" name="Rectangle 9">
            <a:extLst>
              <a:ext uri="{FF2B5EF4-FFF2-40B4-BE49-F238E27FC236}">
                <a16:creationId xmlns:a16="http://schemas.microsoft.com/office/drawing/2014/main" id="{2C9A9DA9-7DC8-488B-A882-123947B0F3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57F6BDD4-E066-4008-8011-6CC31AEB45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9575" y="633619"/>
            <a:ext cx="6838569" cy="549592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5DA7442-C4EC-4FD9-8453-71E5EC9912EE}"/>
              </a:ext>
            </a:extLst>
          </p:cNvPr>
          <p:cNvSpPr>
            <a:spLocks noGrp="1"/>
          </p:cNvSpPr>
          <p:nvPr>
            <p:ph type="title"/>
          </p:nvPr>
        </p:nvSpPr>
        <p:spPr>
          <a:xfrm>
            <a:off x="1272567" y="906732"/>
            <a:ext cx="8061583" cy="1106424"/>
          </a:xfrm>
        </p:spPr>
        <p:txBody>
          <a:bodyPr>
            <a:normAutofit/>
          </a:bodyPr>
          <a:lstStyle/>
          <a:p>
            <a:r>
              <a:rPr lang="it-IT" sz="3200" dirty="0"/>
              <a:t>AGEVOLAZIONI FISCALI: LEGGE DI BILANCIO 2020</a:t>
            </a:r>
          </a:p>
        </p:txBody>
      </p:sp>
      <p:sp>
        <p:nvSpPr>
          <p:cNvPr id="14" name="Rectangle 13">
            <a:extLst>
              <a:ext uri="{FF2B5EF4-FFF2-40B4-BE49-F238E27FC236}">
                <a16:creationId xmlns:a16="http://schemas.microsoft.com/office/drawing/2014/main" id="{2711A8FB-68FC-45FC-B01E-38F809E2D4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5567" y="1171300"/>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5DC2DB0E-23BD-469A-A970-8E9AA5ABE316}"/>
              </a:ext>
            </a:extLst>
          </p:cNvPr>
          <p:cNvSpPr>
            <a:spLocks noGrp="1"/>
          </p:cNvSpPr>
          <p:nvPr>
            <p:ph idx="1"/>
          </p:nvPr>
        </p:nvSpPr>
        <p:spPr>
          <a:xfrm>
            <a:off x="1215060" y="2195361"/>
            <a:ext cx="9962041" cy="4279118"/>
          </a:xfrm>
        </p:spPr>
        <p:txBody>
          <a:bodyPr vert="horz" lIns="91440" tIns="45720" rIns="91440" bIns="45720" rtlCol="0" anchor="t">
            <a:normAutofit fontScale="92500" lnSpcReduction="20000"/>
          </a:bodyPr>
          <a:lstStyle/>
          <a:p>
            <a:pPr marL="0" indent="0">
              <a:lnSpc>
                <a:spcPct val="100000"/>
              </a:lnSpc>
              <a:buNone/>
            </a:pPr>
            <a:r>
              <a:rPr lang="it-IT" sz="2000" dirty="0">
                <a:ea typeface="+mn-lt"/>
                <a:cs typeface="+mn-lt"/>
              </a:rPr>
              <a:t>Mai come adesso i contribuenti (residenti e non residenti) possono usufruire di tante agevolazioni fiscali sugli interventi edilizi della casa. Infatti la legge di Bilancio (n.160 del 27 dicembre 2019) ha prorogato fino al 31 dicembre 2020 le seguenti agevolazioni fiscali: </a:t>
            </a:r>
          </a:p>
          <a:p>
            <a:pPr marL="0" indent="0">
              <a:lnSpc>
                <a:spcPct val="100000"/>
              </a:lnSpc>
              <a:buNone/>
            </a:pPr>
            <a:r>
              <a:rPr lang="it-IT" sz="2000" dirty="0">
                <a:ea typeface="+mn-lt"/>
                <a:cs typeface="+mn-lt"/>
              </a:rPr>
              <a:t>1. l</a:t>
            </a:r>
            <a:r>
              <a:rPr lang="it-IT" sz="2000" b="1" dirty="0">
                <a:ea typeface="+mn-lt"/>
                <a:cs typeface="+mn-lt"/>
              </a:rPr>
              <a:t>a detrazione fiscale del 50%</a:t>
            </a:r>
            <a:r>
              <a:rPr lang="it-IT" sz="2000" dirty="0">
                <a:ea typeface="+mn-lt"/>
                <a:cs typeface="+mn-lt"/>
              </a:rPr>
              <a:t> dei costi su ristrutturazioni, con il limite di euro 96.000 per unità immobiliare; </a:t>
            </a:r>
          </a:p>
          <a:p>
            <a:pPr marL="0" indent="0">
              <a:lnSpc>
                <a:spcPct val="100000"/>
              </a:lnSpc>
              <a:buNone/>
            </a:pPr>
            <a:r>
              <a:rPr lang="it-IT" sz="2000" dirty="0">
                <a:ea typeface="+mn-lt"/>
                <a:cs typeface="+mn-lt"/>
              </a:rPr>
              <a:t>2. l</a:t>
            </a:r>
            <a:r>
              <a:rPr lang="it-IT" sz="2000" b="1" dirty="0">
                <a:ea typeface="+mn-lt"/>
                <a:cs typeface="+mn-lt"/>
              </a:rPr>
              <a:t>a detrazione fiscale del 65% </a:t>
            </a:r>
            <a:r>
              <a:rPr lang="it-IT" sz="2000" dirty="0">
                <a:ea typeface="+mn-lt"/>
                <a:cs typeface="+mn-lt"/>
              </a:rPr>
              <a:t>dei costi per interventi di risparmio energetico; </a:t>
            </a:r>
          </a:p>
          <a:p>
            <a:pPr marL="0" indent="0">
              <a:lnSpc>
                <a:spcPct val="100000"/>
              </a:lnSpc>
              <a:buNone/>
            </a:pPr>
            <a:r>
              <a:rPr lang="it-IT" sz="2000" dirty="0">
                <a:ea typeface="+mn-lt"/>
                <a:cs typeface="+mn-lt"/>
              </a:rPr>
              <a:t>3. </a:t>
            </a:r>
            <a:r>
              <a:rPr lang="it-IT" sz="2000" b="1" dirty="0">
                <a:ea typeface="+mn-lt"/>
                <a:cs typeface="+mn-lt"/>
              </a:rPr>
              <a:t>un bonus fiscale del 50%</a:t>
            </a:r>
            <a:r>
              <a:rPr lang="it-IT" sz="2000" dirty="0">
                <a:ea typeface="+mn-lt"/>
                <a:cs typeface="+mn-lt"/>
              </a:rPr>
              <a:t> per l'acquisto di mobili ed elettrodomestici destinati all'alloggio ristrutturato fino al valore massimo di 10.000 euro per unità immobiliare; </a:t>
            </a:r>
          </a:p>
          <a:p>
            <a:pPr marL="0" indent="0">
              <a:lnSpc>
                <a:spcPct val="100000"/>
              </a:lnSpc>
              <a:buNone/>
            </a:pPr>
            <a:r>
              <a:rPr lang="it-IT" sz="2000" dirty="0">
                <a:ea typeface="+mn-lt"/>
                <a:cs typeface="+mn-lt"/>
              </a:rPr>
              <a:t>4. </a:t>
            </a:r>
            <a:r>
              <a:rPr lang="it-IT" sz="2000" b="1" dirty="0">
                <a:ea typeface="+mn-lt"/>
                <a:cs typeface="+mn-lt"/>
              </a:rPr>
              <a:t>un bonus “verde” del 36%</a:t>
            </a:r>
            <a:r>
              <a:rPr lang="it-IT" sz="2000" dirty="0">
                <a:ea typeface="+mn-lt"/>
                <a:cs typeface="+mn-lt"/>
              </a:rPr>
              <a:t> per la sistemazione del verde di terrazzi, balconi e giardini con un massimo di 5.000 euro ad unità immobiliare. </a:t>
            </a:r>
          </a:p>
          <a:p>
            <a:pPr marL="0" indent="0">
              <a:lnSpc>
                <a:spcPct val="100000"/>
              </a:lnSpc>
              <a:buNone/>
            </a:pPr>
            <a:r>
              <a:rPr lang="it-IT" sz="2000" dirty="0">
                <a:ea typeface="+mn-lt"/>
                <a:cs typeface="+mn-lt"/>
              </a:rPr>
              <a:t>5. La legge di Bilancio 2020 prevede un bonus facciate, con una detrazione fiscale del 90% per gli interventi di </a:t>
            </a:r>
            <a:r>
              <a:rPr lang="it-IT" sz="2000" dirty="0" err="1">
                <a:ea typeface="+mn-lt"/>
                <a:cs typeface="+mn-lt"/>
              </a:rPr>
              <a:t>manuntenzione</a:t>
            </a:r>
            <a:r>
              <a:rPr lang="it-IT" sz="2000" dirty="0">
                <a:ea typeface="+mn-lt"/>
                <a:cs typeface="+mn-lt"/>
              </a:rPr>
              <a:t> ordinaria della facciata esterna degli edifici esistenti (inclusi quelli di sola pulitura o tinteggiatura esterna) ubicati in zona A (centri storici) o B (parti già urbanizzate, anche se edificate in </a:t>
            </a:r>
            <a:endParaRPr lang="it-IT" sz="2000" dirty="0"/>
          </a:p>
        </p:txBody>
      </p:sp>
      <p:sp>
        <p:nvSpPr>
          <p:cNvPr id="16" name="Rectangle 15">
            <a:extLst>
              <a:ext uri="{FF2B5EF4-FFF2-40B4-BE49-F238E27FC236}">
                <a16:creationId xmlns:a16="http://schemas.microsoft.com/office/drawing/2014/main" id="{2A865FE3-5FC9-4049-87CF-30019C46C0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458" y="2093976"/>
            <a:ext cx="5846683"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Immagine 7" descr="Kostenlose Vektorgrafik: Haus, Home, Symbol, Leere ...">
            <a:extLst>
              <a:ext uri="{FF2B5EF4-FFF2-40B4-BE49-F238E27FC236}">
                <a16:creationId xmlns:a16="http://schemas.microsoft.com/office/drawing/2014/main" id="{1EEE0B4D-D48F-4292-B5CF-D5D75216699A}"/>
              </a:ext>
            </a:extLst>
          </p:cNvPr>
          <p:cNvPicPr>
            <a:picLocks noChangeAspect="1"/>
          </p:cNvPicPr>
          <p:nvPr/>
        </p:nvPicPr>
        <p:blipFill>
          <a:blip r:embed="rId2"/>
          <a:stretch>
            <a:fillRect/>
          </a:stretch>
        </p:blipFill>
        <p:spPr>
          <a:xfrm>
            <a:off x="9785230" y="330209"/>
            <a:ext cx="2168105" cy="1769355"/>
          </a:xfrm>
          <a:prstGeom prst="rect">
            <a:avLst/>
          </a:prstGeom>
        </p:spPr>
      </p:pic>
    </p:spTree>
    <p:extLst>
      <p:ext uri="{BB962C8B-B14F-4D97-AF65-F5344CB8AC3E}">
        <p14:creationId xmlns:p14="http://schemas.microsoft.com/office/powerpoint/2010/main" val="1908318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7" descr="Kostenlose Vektorgrafik: Haus, Home, Symbol, Leere ...">
            <a:extLst>
              <a:ext uri="{FF2B5EF4-FFF2-40B4-BE49-F238E27FC236}">
                <a16:creationId xmlns:a16="http://schemas.microsoft.com/office/drawing/2014/main" id="{3E361C14-8343-4DF6-976F-512E06C49FED}"/>
              </a:ext>
            </a:extLst>
          </p:cNvPr>
          <p:cNvPicPr>
            <a:picLocks noChangeAspect="1"/>
          </p:cNvPicPr>
          <p:nvPr/>
        </p:nvPicPr>
        <p:blipFill>
          <a:blip r:embed="rId2"/>
          <a:stretch>
            <a:fillRect/>
          </a:stretch>
        </p:blipFill>
        <p:spPr>
          <a:xfrm>
            <a:off x="9425797" y="545869"/>
            <a:ext cx="2484407" cy="2013770"/>
          </a:xfrm>
          <a:prstGeom prst="rect">
            <a:avLst/>
          </a:prstGeom>
        </p:spPr>
      </p:pic>
      <p:sp>
        <p:nvSpPr>
          <p:cNvPr id="2" name="Title 1">
            <a:extLst>
              <a:ext uri="{FF2B5EF4-FFF2-40B4-BE49-F238E27FC236}">
                <a16:creationId xmlns:a16="http://schemas.microsoft.com/office/drawing/2014/main" id="{A52629AC-F784-4962-96A7-CC23CF16EF13}"/>
              </a:ext>
            </a:extLst>
          </p:cNvPr>
          <p:cNvSpPr>
            <a:spLocks noGrp="1"/>
          </p:cNvSpPr>
          <p:nvPr>
            <p:ph type="title"/>
          </p:nvPr>
        </p:nvSpPr>
        <p:spPr/>
        <p:txBody>
          <a:bodyPr>
            <a:normAutofit fontScale="90000"/>
          </a:bodyPr>
          <a:lstStyle/>
          <a:p>
            <a:r>
              <a:rPr lang="it-IT"/>
              <a:t>RISTRUTTURAZIONE EDILIZIA- LAVORI </a:t>
            </a:r>
            <a:r>
              <a:rPr lang="it-IT" dirty="0"/>
              <a:t>AMMESSI</a:t>
            </a:r>
          </a:p>
        </p:txBody>
      </p:sp>
      <p:sp>
        <p:nvSpPr>
          <p:cNvPr id="3" name="Content Placeholder 2">
            <a:extLst>
              <a:ext uri="{FF2B5EF4-FFF2-40B4-BE49-F238E27FC236}">
                <a16:creationId xmlns:a16="http://schemas.microsoft.com/office/drawing/2014/main" id="{53964055-9F6C-4A32-B39F-2104F88770B9}"/>
              </a:ext>
            </a:extLst>
          </p:cNvPr>
          <p:cNvSpPr>
            <a:spLocks noGrp="1"/>
          </p:cNvSpPr>
          <p:nvPr>
            <p:ph idx="1"/>
          </p:nvPr>
        </p:nvSpPr>
        <p:spPr>
          <a:xfrm>
            <a:off x="1115568" y="2032327"/>
            <a:ext cx="10168128" cy="4139873"/>
          </a:xfrm>
        </p:spPr>
        <p:txBody>
          <a:bodyPr vert="horz" lIns="91440" tIns="45720" rIns="91440" bIns="45720" rtlCol="0" anchor="t">
            <a:normAutofit fontScale="62500" lnSpcReduction="20000"/>
          </a:bodyPr>
          <a:lstStyle/>
          <a:p>
            <a:pPr marL="0" indent="0">
              <a:buNone/>
            </a:pPr>
            <a:r>
              <a:rPr lang="it-IT" dirty="0"/>
              <a:t>Con la legge di bilancio 2020 sono stati identificati i seguenti interventi edilizi possibili in edifici </a:t>
            </a:r>
            <a:r>
              <a:rPr lang="it-IT"/>
              <a:t>o abitazioni singole per beneficiare delle detrazioni:</a:t>
            </a:r>
          </a:p>
          <a:p>
            <a:pPr algn="just">
              <a:buFont typeface="Arial"/>
              <a:buChar char="•"/>
            </a:pPr>
            <a:r>
              <a:rPr lang="it-IT" b="1">
                <a:ea typeface="+mn-lt"/>
                <a:cs typeface="+mn-lt"/>
              </a:rPr>
              <a:t>manutenzione straordinaria</a:t>
            </a:r>
            <a:r>
              <a:rPr lang="it-IT">
                <a:ea typeface="+mn-lt"/>
                <a:cs typeface="+mn-lt"/>
              </a:rPr>
              <a:t>, restauro e risanamento conservativo, ristrutturazione edilizia su singoli appartamenti, con la conseguenza che la manutenzione ordinaria su singoli appartamenti non consente di accedere al beneficio in esame;</a:t>
            </a:r>
            <a:endParaRPr lang="it-IT"/>
          </a:p>
          <a:p>
            <a:pPr algn="just">
              <a:buFont typeface="Arial"/>
              <a:buChar char="•"/>
            </a:pPr>
            <a:r>
              <a:rPr lang="it-IT" b="1">
                <a:ea typeface="+mn-lt"/>
                <a:cs typeface="+mn-lt"/>
              </a:rPr>
              <a:t>ricostruzione </a:t>
            </a:r>
            <a:r>
              <a:rPr lang="it-IT">
                <a:ea typeface="+mn-lt"/>
                <a:cs typeface="+mn-lt"/>
              </a:rPr>
              <a:t>o ripristino di un immobile danneggiato da eventi calamitosi (es. alluvioni e terremoti), qualora risulti essere stato dichiarato lo stato di emergenza;</a:t>
            </a:r>
            <a:endParaRPr lang="it-IT"/>
          </a:p>
          <a:p>
            <a:pPr algn="just">
              <a:buFont typeface="Arial"/>
              <a:buChar char="•"/>
            </a:pPr>
            <a:r>
              <a:rPr lang="it-IT" b="1">
                <a:ea typeface="+mn-lt"/>
                <a:cs typeface="+mn-lt"/>
              </a:rPr>
              <a:t>restauro</a:t>
            </a:r>
            <a:r>
              <a:rPr lang="it-IT">
                <a:ea typeface="+mn-lt"/>
                <a:cs typeface="+mn-lt"/>
              </a:rPr>
              <a:t>, risanamento conservativo e ristrutturazione edilizia, attinenti a interi fabbricati, eseguiti da imprese di costruzione o ristrutturazione immobiliare e da cooperative edilizie che entro sei mesi dal termine dei lavori alienano ovvero assegnano l’immobile;</a:t>
            </a:r>
            <a:endParaRPr lang="it-IT"/>
          </a:p>
          <a:p>
            <a:pPr algn="just">
              <a:buFont typeface="Arial"/>
              <a:buChar char="•"/>
            </a:pPr>
            <a:r>
              <a:rPr lang="it-IT" b="1">
                <a:ea typeface="+mn-lt"/>
                <a:cs typeface="+mn-lt"/>
              </a:rPr>
              <a:t>manutenzione ordinaria</a:t>
            </a:r>
            <a:r>
              <a:rPr lang="it-IT">
                <a:ea typeface="+mn-lt"/>
                <a:cs typeface="+mn-lt"/>
              </a:rPr>
              <a:t>, manutenzione straordinaria, restauro e risanamento conservativo, ristrutturazione edilizia eseguita </a:t>
            </a:r>
            <a:r>
              <a:rPr lang="it-IT" i="1">
                <a:ea typeface="+mn-lt"/>
                <a:cs typeface="+mn-lt"/>
              </a:rPr>
              <a:t>s</a:t>
            </a:r>
            <a:r>
              <a:rPr lang="it-IT" b="1">
                <a:ea typeface="+mn-lt"/>
                <a:cs typeface="+mn-lt"/>
              </a:rPr>
              <a:t>u parti comuni</a:t>
            </a:r>
            <a:r>
              <a:rPr lang="it-IT">
                <a:ea typeface="+mn-lt"/>
                <a:cs typeface="+mn-lt"/>
              </a:rPr>
              <a:t> di edifici residenziali: in tale specifico caso, la detrazione fiscale spetta solamente per l’acquisto di mobili da destinare all’arredo delle parti comuni, ad esempio l’appartamento dove alloggia il portiere.</a:t>
            </a:r>
            <a:endParaRPr lang="it-IT"/>
          </a:p>
          <a:p>
            <a:pPr marL="0" indent="0">
              <a:buNone/>
            </a:pPr>
            <a:endParaRPr lang="it-IT" dirty="0"/>
          </a:p>
          <a:p>
            <a:pPr marL="0" indent="0">
              <a:buNone/>
            </a:pPr>
            <a:endParaRPr lang="it-IT" dirty="0"/>
          </a:p>
        </p:txBody>
      </p:sp>
    </p:spTree>
    <p:extLst>
      <p:ext uri="{BB962C8B-B14F-4D97-AF65-F5344CB8AC3E}">
        <p14:creationId xmlns:p14="http://schemas.microsoft.com/office/powerpoint/2010/main" val="3975678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7" descr="Kostenlose Vektorgrafik: Haus, Home, Symbol, Leere ...">
            <a:extLst>
              <a:ext uri="{FF2B5EF4-FFF2-40B4-BE49-F238E27FC236}">
                <a16:creationId xmlns:a16="http://schemas.microsoft.com/office/drawing/2014/main" id="{434080D5-B267-418E-B81D-24FA3BBEC4B4}"/>
              </a:ext>
            </a:extLst>
          </p:cNvPr>
          <p:cNvPicPr>
            <a:picLocks noChangeAspect="1"/>
          </p:cNvPicPr>
          <p:nvPr/>
        </p:nvPicPr>
        <p:blipFill>
          <a:blip r:embed="rId2"/>
          <a:stretch>
            <a:fillRect/>
          </a:stretch>
        </p:blipFill>
        <p:spPr>
          <a:xfrm>
            <a:off x="9167004" y="301454"/>
            <a:ext cx="2556293" cy="2071280"/>
          </a:xfrm>
          <a:prstGeom prst="rect">
            <a:avLst/>
          </a:prstGeom>
        </p:spPr>
      </p:pic>
      <p:sp>
        <p:nvSpPr>
          <p:cNvPr id="2" name="Title 1">
            <a:extLst>
              <a:ext uri="{FF2B5EF4-FFF2-40B4-BE49-F238E27FC236}">
                <a16:creationId xmlns:a16="http://schemas.microsoft.com/office/drawing/2014/main" id="{E89B8D3A-ECA5-49A9-B31F-423CFCB9D54A}"/>
              </a:ext>
            </a:extLst>
          </p:cNvPr>
          <p:cNvSpPr>
            <a:spLocks noGrp="1"/>
          </p:cNvSpPr>
          <p:nvPr>
            <p:ph type="title"/>
          </p:nvPr>
        </p:nvSpPr>
        <p:spPr/>
        <p:txBody>
          <a:bodyPr/>
          <a:lstStyle/>
          <a:p>
            <a:r>
              <a:rPr lang="it-IT"/>
              <a:t>A CHI SPETTA</a:t>
            </a:r>
          </a:p>
        </p:txBody>
      </p:sp>
      <p:sp>
        <p:nvSpPr>
          <p:cNvPr id="3" name="Content Placeholder 2">
            <a:extLst>
              <a:ext uri="{FF2B5EF4-FFF2-40B4-BE49-F238E27FC236}">
                <a16:creationId xmlns:a16="http://schemas.microsoft.com/office/drawing/2014/main" id="{EED08EA9-8A7B-4891-984D-F2FE1EF7C013}"/>
              </a:ext>
            </a:extLst>
          </p:cNvPr>
          <p:cNvSpPr>
            <a:spLocks noGrp="1"/>
          </p:cNvSpPr>
          <p:nvPr>
            <p:ph idx="1"/>
          </p:nvPr>
        </p:nvSpPr>
        <p:spPr>
          <a:xfrm>
            <a:off x="1115568" y="2061081"/>
            <a:ext cx="10168128" cy="3694176"/>
          </a:xfrm>
        </p:spPr>
        <p:txBody>
          <a:bodyPr vert="horz" lIns="91440" tIns="45720" rIns="91440" bIns="45720" rtlCol="0" anchor="t">
            <a:normAutofit fontScale="62500" lnSpcReduction="20000"/>
          </a:bodyPr>
          <a:lstStyle/>
          <a:p>
            <a:pPr marL="0" indent="0">
              <a:buNone/>
            </a:pPr>
            <a:r>
              <a:rPr lang="it-IT">
                <a:ea typeface="+mn-lt"/>
                <a:cs typeface="+mn-lt"/>
              </a:rPr>
              <a:t>Possono usufruire della detrazione fiscale al 50% tutti i contribuenti assoggettati all’imposta sul reddito delle persone fisiche (Irpef), residenti o meno nel territorio dello Stato. L’agevolazione spetta quindi ai:</a:t>
            </a:r>
            <a:endParaRPr lang="it-IT"/>
          </a:p>
          <a:p>
            <a:r>
              <a:rPr lang="it-IT">
                <a:ea typeface="+mn-lt"/>
                <a:cs typeface="+mn-lt"/>
              </a:rPr>
              <a:t>proprietari o nudi proprietari</a:t>
            </a:r>
            <a:endParaRPr lang="it-IT"/>
          </a:p>
          <a:p>
            <a:r>
              <a:rPr lang="it-IT">
                <a:ea typeface="+mn-lt"/>
                <a:cs typeface="+mn-lt"/>
              </a:rPr>
              <a:t>titolari di un diritto reale di godimento (usufrutto, uso, abitazione o superficie)</a:t>
            </a:r>
            <a:endParaRPr lang="it-IT"/>
          </a:p>
          <a:p>
            <a:r>
              <a:rPr lang="it-IT">
                <a:ea typeface="+mn-lt"/>
                <a:cs typeface="+mn-lt"/>
              </a:rPr>
              <a:t>locatari o comodatari</a:t>
            </a:r>
            <a:endParaRPr lang="it-IT"/>
          </a:p>
          <a:p>
            <a:r>
              <a:rPr lang="it-IT">
                <a:ea typeface="+mn-lt"/>
                <a:cs typeface="+mn-lt"/>
              </a:rPr>
              <a:t>soci di cooperative divise e indivise</a:t>
            </a:r>
            <a:endParaRPr lang="it-IT"/>
          </a:p>
          <a:p>
            <a:r>
              <a:rPr lang="it-IT">
                <a:ea typeface="+mn-lt"/>
                <a:cs typeface="+mn-lt"/>
              </a:rPr>
              <a:t>imprenditori individuali, per gli immobili non rientranti fra i beni strumentali o merce</a:t>
            </a:r>
            <a:endParaRPr lang="it-IT"/>
          </a:p>
          <a:p>
            <a:r>
              <a:rPr lang="it-IT">
                <a:ea typeface="+mn-lt"/>
                <a:cs typeface="+mn-lt"/>
              </a:rPr>
              <a:t>soggetti indicati nell’articolo 5 del Tuir, che producono redditi in forma associata (società semplici, in nome collettivo, in accomandita semplice e soggetti a questi equiparati, imprese familiari), alle stesse condizioni previste per gli imprenditori individuali.</a:t>
            </a:r>
            <a:endParaRPr lang="it-IT"/>
          </a:p>
          <a:p>
            <a:endParaRPr lang="it-IT" dirty="0"/>
          </a:p>
        </p:txBody>
      </p:sp>
    </p:spTree>
    <p:extLst>
      <p:ext uri="{BB962C8B-B14F-4D97-AF65-F5344CB8AC3E}">
        <p14:creationId xmlns:p14="http://schemas.microsoft.com/office/powerpoint/2010/main" val="35197199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3" descr="Kostenlose Vektorgrafik: Haus, Home, Symbol, Leere ...">
            <a:extLst>
              <a:ext uri="{FF2B5EF4-FFF2-40B4-BE49-F238E27FC236}">
                <a16:creationId xmlns:a16="http://schemas.microsoft.com/office/drawing/2014/main" id="{CBF393CA-967A-462C-B0B6-2A94EB5DC698}"/>
              </a:ext>
            </a:extLst>
          </p:cNvPr>
          <p:cNvPicPr>
            <a:picLocks noChangeAspect="1"/>
          </p:cNvPicPr>
          <p:nvPr/>
        </p:nvPicPr>
        <p:blipFill>
          <a:blip r:embed="rId2"/>
          <a:stretch>
            <a:fillRect/>
          </a:stretch>
        </p:blipFill>
        <p:spPr>
          <a:xfrm>
            <a:off x="3042249" y="545869"/>
            <a:ext cx="6150633" cy="3940335"/>
          </a:xfrm>
          <a:prstGeom prst="rect">
            <a:avLst/>
          </a:prstGeom>
        </p:spPr>
      </p:pic>
      <p:sp>
        <p:nvSpPr>
          <p:cNvPr id="3" name="Content Placeholder 2">
            <a:extLst>
              <a:ext uri="{FF2B5EF4-FFF2-40B4-BE49-F238E27FC236}">
                <a16:creationId xmlns:a16="http://schemas.microsoft.com/office/drawing/2014/main" id="{BB432052-EA41-479E-89AC-49A89D5ECB25}"/>
              </a:ext>
            </a:extLst>
          </p:cNvPr>
          <p:cNvSpPr>
            <a:spLocks noGrp="1"/>
          </p:cNvSpPr>
          <p:nvPr>
            <p:ph idx="1"/>
          </p:nvPr>
        </p:nvSpPr>
        <p:spPr>
          <a:xfrm>
            <a:off x="928663" y="2032327"/>
            <a:ext cx="10168128" cy="3694176"/>
          </a:xfrm>
        </p:spPr>
        <p:txBody>
          <a:bodyPr vert="horz" lIns="91440" tIns="45720" rIns="91440" bIns="45720" rtlCol="0" anchor="t">
            <a:normAutofit fontScale="77500" lnSpcReduction="20000"/>
          </a:bodyPr>
          <a:lstStyle/>
          <a:p>
            <a:pPr marL="0" indent="0">
              <a:buNone/>
            </a:pPr>
            <a:r>
              <a:rPr lang="it-IT" dirty="0">
                <a:ea typeface="+mn-lt"/>
                <a:cs typeface="+mn-lt"/>
              </a:rPr>
              <a:t>Hanno diritto alla </a:t>
            </a:r>
            <a:r>
              <a:rPr lang="it-IT" b="1" dirty="0">
                <a:ea typeface="+mn-lt"/>
                <a:cs typeface="+mn-lt"/>
              </a:rPr>
              <a:t>detrazione</a:t>
            </a:r>
            <a:r>
              <a:rPr lang="it-IT" dirty="0">
                <a:ea typeface="+mn-lt"/>
                <a:cs typeface="+mn-lt"/>
              </a:rPr>
              <a:t>, inoltre, purché sostengano le spese e siano intestatari di bonifici e fatture:</a:t>
            </a:r>
            <a:endParaRPr lang="it-IT" dirty="0"/>
          </a:p>
          <a:p>
            <a:r>
              <a:rPr lang="it-IT" dirty="0">
                <a:ea typeface="+mn-lt"/>
                <a:cs typeface="+mn-lt"/>
              </a:rPr>
              <a:t>il familiare convivente del possessore o detentore dell’immobile oggetto dell’intervento (il coniuge, i parenti entro il terzo grado e gli affini entro il secondo grado)</a:t>
            </a:r>
            <a:endParaRPr lang="it-IT" dirty="0"/>
          </a:p>
          <a:p>
            <a:r>
              <a:rPr lang="it-IT" dirty="0">
                <a:ea typeface="+mn-lt"/>
                <a:cs typeface="+mn-lt"/>
              </a:rPr>
              <a:t>il coniuge separato assegnatario dell’immobile intestato all’altro coniuge</a:t>
            </a:r>
            <a:endParaRPr lang="it-IT" dirty="0"/>
          </a:p>
          <a:p>
            <a:r>
              <a:rPr lang="it-IT" dirty="0">
                <a:ea typeface="+mn-lt"/>
                <a:cs typeface="+mn-lt"/>
              </a:rPr>
              <a:t>il componente dell’unione civile</a:t>
            </a:r>
            <a:endParaRPr lang="it-IT" dirty="0"/>
          </a:p>
          <a:p>
            <a:r>
              <a:rPr lang="it-IT" dirty="0">
                <a:ea typeface="+mn-lt"/>
                <a:cs typeface="+mn-lt"/>
              </a:rPr>
              <a:t>il convivente more uxorio, non proprietario dell’immobile oggetto degli interventi né titolare di un contratto di comodato, per le spese sostenute a partire dal 1° gennaio 2016.</a:t>
            </a:r>
            <a:endParaRPr lang="it-IT" dirty="0"/>
          </a:p>
          <a:p>
            <a:endParaRPr lang="it-IT" dirty="0"/>
          </a:p>
        </p:txBody>
      </p:sp>
    </p:spTree>
    <p:extLst>
      <p:ext uri="{BB962C8B-B14F-4D97-AF65-F5344CB8AC3E}">
        <p14:creationId xmlns:p14="http://schemas.microsoft.com/office/powerpoint/2010/main" val="2983034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7" descr="Kostenlose Vektorgrafik: Haus, Home, Symbol, Leere ...">
            <a:extLst>
              <a:ext uri="{FF2B5EF4-FFF2-40B4-BE49-F238E27FC236}">
                <a16:creationId xmlns:a16="http://schemas.microsoft.com/office/drawing/2014/main" id="{B49E8085-E1BE-4FED-B4C0-6C99FCFC65D8}"/>
              </a:ext>
            </a:extLst>
          </p:cNvPr>
          <p:cNvPicPr>
            <a:picLocks noChangeAspect="1"/>
          </p:cNvPicPr>
          <p:nvPr/>
        </p:nvPicPr>
        <p:blipFill>
          <a:blip r:embed="rId2"/>
          <a:stretch>
            <a:fillRect/>
          </a:stretch>
        </p:blipFill>
        <p:spPr>
          <a:xfrm>
            <a:off x="9238891" y="402096"/>
            <a:ext cx="2556293" cy="2085657"/>
          </a:xfrm>
          <a:prstGeom prst="rect">
            <a:avLst/>
          </a:prstGeom>
        </p:spPr>
      </p:pic>
      <p:sp>
        <p:nvSpPr>
          <p:cNvPr id="2" name="Title 1">
            <a:extLst>
              <a:ext uri="{FF2B5EF4-FFF2-40B4-BE49-F238E27FC236}">
                <a16:creationId xmlns:a16="http://schemas.microsoft.com/office/drawing/2014/main" id="{0E697C98-213D-413E-9DFA-F8CBCD14090C}"/>
              </a:ext>
            </a:extLst>
          </p:cNvPr>
          <p:cNvSpPr>
            <a:spLocks noGrp="1"/>
          </p:cNvSpPr>
          <p:nvPr>
            <p:ph type="title"/>
          </p:nvPr>
        </p:nvSpPr>
        <p:spPr/>
        <p:txBody>
          <a:bodyPr/>
          <a:lstStyle/>
          <a:p>
            <a:r>
              <a:rPr lang="it-IT"/>
              <a:t>COME SI RICHIEDE</a:t>
            </a:r>
          </a:p>
        </p:txBody>
      </p:sp>
      <p:sp>
        <p:nvSpPr>
          <p:cNvPr id="3" name="Content Placeholder 2">
            <a:extLst>
              <a:ext uri="{FF2B5EF4-FFF2-40B4-BE49-F238E27FC236}">
                <a16:creationId xmlns:a16="http://schemas.microsoft.com/office/drawing/2014/main" id="{17A1D80A-274D-4B8D-8545-76437CB23663}"/>
              </a:ext>
            </a:extLst>
          </p:cNvPr>
          <p:cNvSpPr>
            <a:spLocks noGrp="1"/>
          </p:cNvSpPr>
          <p:nvPr>
            <p:ph idx="1"/>
          </p:nvPr>
        </p:nvSpPr>
        <p:spPr>
          <a:xfrm>
            <a:off x="1115568" y="2017949"/>
            <a:ext cx="10168128" cy="3952968"/>
          </a:xfrm>
        </p:spPr>
        <p:txBody>
          <a:bodyPr vert="horz" lIns="91440" tIns="45720" rIns="91440" bIns="45720" rtlCol="0" anchor="t">
            <a:normAutofit fontScale="70000" lnSpcReduction="20000"/>
          </a:bodyPr>
          <a:lstStyle/>
          <a:p>
            <a:pPr marL="0" indent="0">
              <a:buNone/>
            </a:pPr>
            <a:r>
              <a:rPr lang="it-IT">
                <a:ea typeface="+mn-lt"/>
                <a:cs typeface="+mn-lt"/>
              </a:rPr>
              <a:t>La richiesta del </a:t>
            </a:r>
            <a:r>
              <a:rPr lang="it-IT" b="1" dirty="0">
                <a:ea typeface="+mn-lt"/>
                <a:cs typeface="+mn-lt"/>
              </a:rPr>
              <a:t>bonus ristrutturazioni 2020</a:t>
            </a:r>
            <a:r>
              <a:rPr lang="it-IT" dirty="0">
                <a:ea typeface="+mn-lt"/>
                <a:cs typeface="+mn-lt"/>
              </a:rPr>
              <a:t> dovrà avvenire in sede di </a:t>
            </a:r>
            <a:r>
              <a:rPr lang="it-IT" b="1" dirty="0">
                <a:ea typeface="+mn-lt"/>
                <a:cs typeface="+mn-lt"/>
              </a:rPr>
              <a:t>compilazione </a:t>
            </a:r>
            <a:r>
              <a:rPr lang="it-IT" dirty="0">
                <a:ea typeface="+mn-lt"/>
                <a:cs typeface="+mn-lt"/>
              </a:rPr>
              <a:t>della </a:t>
            </a:r>
            <a:r>
              <a:rPr lang="it-IT" b="1" dirty="0">
                <a:ea typeface="+mn-lt"/>
                <a:cs typeface="+mn-lt"/>
              </a:rPr>
              <a:t>dichiarazione dei redditi</a:t>
            </a:r>
            <a:r>
              <a:rPr lang="it-IT" dirty="0">
                <a:ea typeface="+mn-lt"/>
                <a:cs typeface="+mn-lt"/>
              </a:rPr>
              <a:t>. Per beneficiare del bonus del 50% è necessario indicare gli oneri sostenuti nel </a:t>
            </a:r>
            <a:r>
              <a:rPr lang="it-IT" b="1" dirty="0">
                <a:ea typeface="+mn-lt"/>
                <a:cs typeface="+mn-lt"/>
              </a:rPr>
              <a:t>Modello 730 </a:t>
            </a:r>
            <a:r>
              <a:rPr lang="it-IT" dirty="0">
                <a:ea typeface="+mn-lt"/>
                <a:cs typeface="+mn-lt"/>
              </a:rPr>
              <a:t>o nel </a:t>
            </a:r>
            <a:r>
              <a:rPr lang="it-IT" b="1">
                <a:ea typeface="+mn-lt"/>
                <a:cs typeface="+mn-lt"/>
              </a:rPr>
              <a:t>Modello Redditi.</a:t>
            </a:r>
            <a:endParaRPr lang="it-IT" dirty="0"/>
          </a:p>
          <a:p>
            <a:pPr>
              <a:buNone/>
            </a:pPr>
            <a:r>
              <a:rPr lang="it-IT">
                <a:ea typeface="+mn-lt"/>
                <a:cs typeface="+mn-lt"/>
              </a:rPr>
              <a:t>Occorre conservare i seguenti </a:t>
            </a:r>
            <a:r>
              <a:rPr lang="it-IT" b="1">
                <a:ea typeface="+mn-lt"/>
                <a:cs typeface="+mn-lt"/>
              </a:rPr>
              <a:t>documenti</a:t>
            </a:r>
            <a:r>
              <a:rPr lang="it-IT">
                <a:ea typeface="+mn-lt"/>
                <a:cs typeface="+mn-lt"/>
              </a:rPr>
              <a:t>, anche in caso controlli da parte dell’Agenzia delle Entrate:</a:t>
            </a:r>
            <a:endParaRPr lang="it-IT"/>
          </a:p>
          <a:p>
            <a:pPr>
              <a:buFont typeface="Arial"/>
              <a:buChar char="•"/>
            </a:pPr>
            <a:r>
              <a:rPr lang="it-IT">
                <a:ea typeface="+mn-lt"/>
                <a:cs typeface="+mn-lt"/>
              </a:rPr>
              <a:t>Abilitazioni amministrative in relazione alla tipologia di lavori da realizzare (concessione, autorizzazione o comunicazione di inizio lavori). Se queste abilitazioni non sono previste è sufficiente una dichiarazione sostitutiva dell’atto di notorietà in cui deve essere indicata la data di inizio dei lavori e attestare che gli interventi di ristrutturazione edilizia posti in essere rientrano tra quelli agevolabili;</a:t>
            </a:r>
            <a:endParaRPr lang="it-IT"/>
          </a:p>
          <a:p>
            <a:pPr>
              <a:buFont typeface="Arial"/>
              <a:buChar char="•"/>
            </a:pPr>
            <a:r>
              <a:rPr lang="it-IT">
                <a:ea typeface="+mn-lt"/>
                <a:cs typeface="+mn-lt"/>
              </a:rPr>
              <a:t>La domanda di accatastamento per gli immobili non ancora censiti;</a:t>
            </a:r>
            <a:endParaRPr lang="it-IT"/>
          </a:p>
          <a:p>
            <a:pPr>
              <a:buFont typeface="Arial"/>
              <a:buChar char="•"/>
            </a:pPr>
            <a:r>
              <a:rPr lang="it-IT">
                <a:ea typeface="+mn-lt"/>
                <a:cs typeface="+mn-lt"/>
              </a:rPr>
              <a:t>Le ricevute di pagamento dell’IMU, se dovuta;</a:t>
            </a:r>
            <a:endParaRPr lang="it-IT"/>
          </a:p>
          <a:p>
            <a:pPr marL="0" indent="0">
              <a:buNone/>
            </a:pPr>
            <a:endParaRPr lang="it-IT" dirty="0"/>
          </a:p>
          <a:p>
            <a:pPr marL="0" indent="0">
              <a:buNone/>
            </a:pPr>
            <a:endParaRPr lang="it-IT" dirty="0"/>
          </a:p>
        </p:txBody>
      </p:sp>
    </p:spTree>
    <p:extLst>
      <p:ext uri="{BB962C8B-B14F-4D97-AF65-F5344CB8AC3E}">
        <p14:creationId xmlns:p14="http://schemas.microsoft.com/office/powerpoint/2010/main" val="14173864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7" descr="Kostenlose Vektorgrafik: Haus, Home, Symbol, Leere ...">
            <a:extLst>
              <a:ext uri="{FF2B5EF4-FFF2-40B4-BE49-F238E27FC236}">
                <a16:creationId xmlns:a16="http://schemas.microsoft.com/office/drawing/2014/main" id="{631695C2-211C-4804-8378-7595504E64DC}"/>
              </a:ext>
            </a:extLst>
          </p:cNvPr>
          <p:cNvPicPr>
            <a:picLocks noChangeAspect="1"/>
          </p:cNvPicPr>
          <p:nvPr/>
        </p:nvPicPr>
        <p:blipFill>
          <a:blip r:embed="rId2"/>
          <a:stretch>
            <a:fillRect/>
          </a:stretch>
        </p:blipFill>
        <p:spPr>
          <a:xfrm>
            <a:off x="2582174" y="258322"/>
            <a:ext cx="7200178" cy="5493090"/>
          </a:xfrm>
          <a:prstGeom prst="rect">
            <a:avLst/>
          </a:prstGeom>
        </p:spPr>
      </p:pic>
      <p:sp>
        <p:nvSpPr>
          <p:cNvPr id="3" name="Content Placeholder 2">
            <a:extLst>
              <a:ext uri="{FF2B5EF4-FFF2-40B4-BE49-F238E27FC236}">
                <a16:creationId xmlns:a16="http://schemas.microsoft.com/office/drawing/2014/main" id="{E5D00384-6F44-471A-8794-E64B3F86CB38}"/>
              </a:ext>
            </a:extLst>
          </p:cNvPr>
          <p:cNvSpPr>
            <a:spLocks noGrp="1"/>
          </p:cNvSpPr>
          <p:nvPr>
            <p:ph idx="1"/>
          </p:nvPr>
        </p:nvSpPr>
        <p:spPr>
          <a:xfrm>
            <a:off x="971794" y="2061080"/>
            <a:ext cx="10168128" cy="3694176"/>
          </a:xfrm>
        </p:spPr>
        <p:txBody>
          <a:bodyPr vert="horz" lIns="91440" tIns="45720" rIns="91440" bIns="45720" rtlCol="0" anchor="t">
            <a:normAutofit fontScale="77500" lnSpcReduction="20000"/>
          </a:bodyPr>
          <a:lstStyle/>
          <a:p>
            <a:pPr>
              <a:buFont typeface="Arial,Sans-Serif" panose="020B0604020202020204" pitchFamily="34" charset="0"/>
            </a:pPr>
            <a:r>
              <a:rPr lang="it-IT">
                <a:ea typeface="+mn-lt"/>
                <a:cs typeface="+mn-lt"/>
              </a:rPr>
              <a:t>Delibera assembleare di approvazione dell’esecuzione dei lavori e tabella millesimale di ripartizione delle spese per gli interventi riguardanti parti comuni di edifici residenziali;</a:t>
            </a:r>
          </a:p>
          <a:p>
            <a:pPr>
              <a:buFont typeface="Arial,Sans-Serif" panose="020B0604020202020204" pitchFamily="34" charset="0"/>
            </a:pPr>
            <a:r>
              <a:rPr lang="it-IT">
                <a:ea typeface="+mn-lt"/>
                <a:cs typeface="+mn-lt"/>
              </a:rPr>
              <a:t>In caso di lavori effettuati dal detentore dell’immobile, se diverso dai familiari conviventi, dichiarazione di consenso del possessore all’esecuzione dei lavori;</a:t>
            </a:r>
          </a:p>
          <a:p>
            <a:pPr>
              <a:buFont typeface="Arial,Sans-Serif" panose="020B0604020202020204" pitchFamily="34" charset="0"/>
            </a:pPr>
            <a:r>
              <a:rPr lang="it-IT">
                <a:ea typeface="+mn-lt"/>
                <a:cs typeface="+mn-lt"/>
              </a:rPr>
              <a:t>Comunicazione preventiva contenente la data di inizio dei lavori da inviare all’ASL, se obbligatoria secondo le disposizioni in materia di sicurezza dei cantieri;</a:t>
            </a:r>
          </a:p>
          <a:p>
            <a:pPr>
              <a:buFont typeface="Arial,Sans-Serif" panose="020B0604020202020204" pitchFamily="34" charset="0"/>
            </a:pPr>
            <a:r>
              <a:rPr lang="it-IT">
                <a:ea typeface="+mn-lt"/>
                <a:cs typeface="+mn-lt"/>
              </a:rPr>
              <a:t>Le fatture e ricevute fiscali relative alle spese.</a:t>
            </a:r>
          </a:p>
          <a:p>
            <a:endParaRPr lang="it-IT" dirty="0"/>
          </a:p>
        </p:txBody>
      </p:sp>
    </p:spTree>
    <p:extLst>
      <p:ext uri="{BB962C8B-B14F-4D97-AF65-F5344CB8AC3E}">
        <p14:creationId xmlns:p14="http://schemas.microsoft.com/office/powerpoint/2010/main" val="597103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7" descr="Kostenlose Vektorgrafik: Haus, Home, Symbol, Leere ...">
            <a:extLst>
              <a:ext uri="{FF2B5EF4-FFF2-40B4-BE49-F238E27FC236}">
                <a16:creationId xmlns:a16="http://schemas.microsoft.com/office/drawing/2014/main" id="{856A31F1-241B-44BC-B908-5892608466B2}"/>
              </a:ext>
            </a:extLst>
          </p:cNvPr>
          <p:cNvPicPr>
            <a:picLocks noChangeAspect="1"/>
          </p:cNvPicPr>
          <p:nvPr/>
        </p:nvPicPr>
        <p:blipFill>
          <a:blip r:embed="rId2"/>
          <a:stretch>
            <a:fillRect/>
          </a:stretch>
        </p:blipFill>
        <p:spPr>
          <a:xfrm>
            <a:off x="9095117" y="258322"/>
            <a:ext cx="2743200" cy="2229431"/>
          </a:xfrm>
          <a:prstGeom prst="rect">
            <a:avLst/>
          </a:prstGeom>
        </p:spPr>
      </p:pic>
      <p:sp>
        <p:nvSpPr>
          <p:cNvPr id="2" name="Title 1">
            <a:extLst>
              <a:ext uri="{FF2B5EF4-FFF2-40B4-BE49-F238E27FC236}">
                <a16:creationId xmlns:a16="http://schemas.microsoft.com/office/drawing/2014/main" id="{7956C40D-DAAA-47BB-8E1A-797A14EB62FB}"/>
              </a:ext>
            </a:extLst>
          </p:cNvPr>
          <p:cNvSpPr>
            <a:spLocks noGrp="1"/>
          </p:cNvSpPr>
          <p:nvPr>
            <p:ph type="title"/>
          </p:nvPr>
        </p:nvSpPr>
        <p:spPr/>
        <p:txBody>
          <a:bodyPr/>
          <a:lstStyle/>
          <a:p>
            <a:r>
              <a:rPr lang="it-IT"/>
              <a:t>COME PAGARE</a:t>
            </a:r>
          </a:p>
        </p:txBody>
      </p:sp>
      <p:sp>
        <p:nvSpPr>
          <p:cNvPr id="3" name="Content Placeholder 2">
            <a:extLst>
              <a:ext uri="{FF2B5EF4-FFF2-40B4-BE49-F238E27FC236}">
                <a16:creationId xmlns:a16="http://schemas.microsoft.com/office/drawing/2014/main" id="{6CA91A02-4786-42BB-8569-CFED9BD9212A}"/>
              </a:ext>
            </a:extLst>
          </p:cNvPr>
          <p:cNvSpPr>
            <a:spLocks noGrp="1"/>
          </p:cNvSpPr>
          <p:nvPr>
            <p:ph idx="1"/>
          </p:nvPr>
        </p:nvSpPr>
        <p:spPr>
          <a:xfrm>
            <a:off x="1115568" y="2017949"/>
            <a:ext cx="10168128" cy="3694176"/>
          </a:xfrm>
        </p:spPr>
        <p:txBody>
          <a:bodyPr vert="horz" lIns="91440" tIns="45720" rIns="91440" bIns="45720" rtlCol="0" anchor="t">
            <a:normAutofit fontScale="85000" lnSpcReduction="20000"/>
          </a:bodyPr>
          <a:lstStyle/>
          <a:p>
            <a:pPr marL="0" indent="0">
              <a:buNone/>
            </a:pPr>
            <a:r>
              <a:rPr lang="it-IT">
                <a:ea typeface="+mn-lt"/>
                <a:cs typeface="+mn-lt"/>
              </a:rPr>
              <a:t>Una delle principali novità, introdotta dalla Legge di Bilancio 2020, riguarda l’obbligo di </a:t>
            </a:r>
            <a:r>
              <a:rPr lang="it-IT" b="1">
                <a:ea typeface="+mn-lt"/>
                <a:cs typeface="+mn-lt"/>
              </a:rPr>
              <a:t>tracciabilità dei pagamenti</a:t>
            </a:r>
            <a:r>
              <a:rPr lang="it-IT">
                <a:ea typeface="+mn-lt"/>
                <a:cs typeface="+mn-lt"/>
              </a:rPr>
              <a:t>.</a:t>
            </a:r>
          </a:p>
          <a:p>
            <a:pPr marL="0" indent="0">
              <a:buNone/>
            </a:pPr>
            <a:r>
              <a:rPr lang="it-IT">
                <a:ea typeface="+mn-lt"/>
                <a:cs typeface="+mn-lt"/>
              </a:rPr>
              <a:t>Per pagare le fatture relative ai lavori rientranti nel bonus ristrutturazioni 2020, bisognerà utilizzare un </a:t>
            </a:r>
            <a:r>
              <a:rPr lang="it-IT" b="1">
                <a:ea typeface="+mn-lt"/>
                <a:cs typeface="+mn-lt"/>
              </a:rPr>
              <a:t>bonifico bancario o postale parlante</a:t>
            </a:r>
            <a:r>
              <a:rPr lang="it-IT">
                <a:ea typeface="+mn-lt"/>
                <a:cs typeface="+mn-lt"/>
              </a:rPr>
              <a:t>, all’interno del quale dovranno essere indicati i seguenti dati:</a:t>
            </a:r>
            <a:endParaRPr lang="it-IT"/>
          </a:p>
          <a:p>
            <a:r>
              <a:rPr lang="it-IT" b="1">
                <a:ea typeface="+mn-lt"/>
                <a:cs typeface="+mn-lt"/>
              </a:rPr>
              <a:t>Causale del versamento: Bonifico relativo a lavori edilizi che danno diritto alla detrazione prevista dall’art. 16-bis del Dpr 917/1986;</a:t>
            </a:r>
            <a:endParaRPr lang="it-IT"/>
          </a:p>
          <a:p>
            <a:r>
              <a:rPr lang="it-IT" b="1">
                <a:ea typeface="+mn-lt"/>
                <a:cs typeface="+mn-lt"/>
              </a:rPr>
              <a:t>Il codice fiscale del beneficiario della detrazione;</a:t>
            </a:r>
            <a:endParaRPr lang="it-IT"/>
          </a:p>
          <a:p>
            <a:endParaRPr lang="it-IT" dirty="0"/>
          </a:p>
        </p:txBody>
      </p:sp>
    </p:spTree>
    <p:extLst>
      <p:ext uri="{BB962C8B-B14F-4D97-AF65-F5344CB8AC3E}">
        <p14:creationId xmlns:p14="http://schemas.microsoft.com/office/powerpoint/2010/main" val="1190392525"/>
      </p:ext>
    </p:extLst>
  </p:cSld>
  <p:clrMapOvr>
    <a:masterClrMapping/>
  </p:clrMapOvr>
</p:sld>
</file>

<file path=ppt/theme/theme1.xml><?xml version="1.0" encoding="utf-8"?>
<a:theme xmlns:a="http://schemas.openxmlformats.org/drawingml/2006/main" name="AccentBoxVTI">
  <a:themeElements>
    <a:clrScheme name="AnalogousFromLightSeedLeftStep">
      <a:dk1>
        <a:srgbClr val="000000"/>
      </a:dk1>
      <a:lt1>
        <a:srgbClr val="FFFFFF"/>
      </a:lt1>
      <a:dk2>
        <a:srgbClr val="243841"/>
      </a:dk2>
      <a:lt2>
        <a:srgbClr val="E8E7E2"/>
      </a:lt2>
      <a:accent1>
        <a:srgbClr val="8B92D1"/>
      </a:accent1>
      <a:accent2>
        <a:srgbClr val="729DC7"/>
      </a:accent2>
      <a:accent3>
        <a:srgbClr val="72ACB1"/>
      </a:accent3>
      <a:accent4>
        <a:srgbClr val="66B298"/>
      </a:accent4>
      <a:accent5>
        <a:srgbClr val="72B181"/>
      </a:accent5>
      <a:accent6>
        <a:srgbClr val="74B366"/>
      </a:accent6>
      <a:hlink>
        <a:srgbClr val="898453"/>
      </a:hlink>
      <a:folHlink>
        <a:srgbClr val="7F7F7F"/>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docProps/app.xml><?xml version="1.0" encoding="utf-8"?>
<Properties xmlns="http://schemas.openxmlformats.org/officeDocument/2006/extended-properties" xmlns:vt="http://schemas.openxmlformats.org/officeDocument/2006/docPropsVTypes">
  <Template>TF00001246</Template>
  <TotalTime>0</TotalTime>
  <Words>1795</Words>
  <Application>Microsoft Office PowerPoint</Application>
  <PresentationFormat>Widescreen</PresentationFormat>
  <Paragraphs>83</Paragraphs>
  <Slides>18</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18</vt:i4>
      </vt:variant>
    </vt:vector>
  </HeadingPairs>
  <TitlesOfParts>
    <vt:vector size="24" baseType="lpstr">
      <vt:lpstr>Arial</vt:lpstr>
      <vt:lpstr>Arial,Sans-Serif</vt:lpstr>
      <vt:lpstr>Avenir Next LT Pro</vt:lpstr>
      <vt:lpstr>Biome Light</vt:lpstr>
      <vt:lpstr>Calibri</vt:lpstr>
      <vt:lpstr>AccentBoxVTI</vt:lpstr>
      <vt:lpstr>Le novità fiscali sulla casa: detrazioni e bonus mattone</vt:lpstr>
      <vt:lpstr>TESTO UNICO DELLE IMPOSTE SUI REDDITI</vt:lpstr>
      <vt:lpstr>AGEVOLAZIONI FISCALI: LEGGE DI BILANCIO 2020</vt:lpstr>
      <vt:lpstr>RISTRUTTURAZIONE EDILIZIA- LAVORI AMMESSI</vt:lpstr>
      <vt:lpstr>A CHI SPETTA</vt:lpstr>
      <vt:lpstr>Presentazione standard di PowerPoint</vt:lpstr>
      <vt:lpstr>COME SI RICHIEDE</vt:lpstr>
      <vt:lpstr>Presentazione standard di PowerPoint</vt:lpstr>
      <vt:lpstr>COME PAGARE</vt:lpstr>
      <vt:lpstr>Presentazione standard di PowerPoint</vt:lpstr>
      <vt:lpstr>DECRETO RILANCIO: NUOVE AGEVOLAZIONI </vt:lpstr>
      <vt:lpstr>DECRETO RILANCIO</vt:lpstr>
      <vt:lpstr>ECOBONUS E SISMABONUS</vt:lpstr>
      <vt:lpstr>Presentazione standard di PowerPoint</vt:lpstr>
      <vt:lpstr>Presentazione standard di PowerPoint</vt:lpstr>
      <vt:lpstr>Presentazione standard di PowerPoint</vt:lpstr>
      <vt:lpstr>COMUNICAZIONE ENEA</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dc:title>
  <dc:creator>Filippo Rau</dc:creator>
  <cp:lastModifiedBy>Filippo Rau</cp:lastModifiedBy>
  <cp:revision>829</cp:revision>
  <dcterms:created xsi:type="dcterms:W3CDTF">2020-11-16T15:12:49Z</dcterms:created>
  <dcterms:modified xsi:type="dcterms:W3CDTF">2020-11-20T17:21:06Z</dcterms:modified>
</cp:coreProperties>
</file>