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73" r:id="rId2"/>
    <p:sldId id="257" r:id="rId3"/>
    <p:sldId id="258" r:id="rId4"/>
    <p:sldId id="261" r:id="rId5"/>
    <p:sldId id="275" r:id="rId6"/>
    <p:sldId id="277" r:id="rId7"/>
    <p:sldId id="276" r:id="rId8"/>
    <p:sldId id="278" r:id="rId9"/>
    <p:sldId id="279" r:id="rId10"/>
    <p:sldId id="280" r:id="rId11"/>
    <p:sldId id="284" r:id="rId12"/>
    <p:sldId id="282" r:id="rId13"/>
    <p:sldId id="283" r:id="rId14"/>
    <p:sldId id="285" r:id="rId15"/>
    <p:sldId id="287" r:id="rId16"/>
    <p:sldId id="289" r:id="rId17"/>
    <p:sldId id="288" r:id="rId18"/>
    <p:sldId id="290" r:id="rId19"/>
    <p:sldId id="291" r:id="rId20"/>
    <p:sldId id="292" r:id="rId21"/>
    <p:sldId id="295" r:id="rId22"/>
  </p:sldIdLst>
  <p:sldSz cx="12192000" cy="6858000"/>
  <p:notesSz cx="6858000" cy="9144000"/>
  <p:defaultTextStyle>
    <a:defPPr rtl="0">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764" autoAdjust="0"/>
  </p:normalViewPr>
  <p:slideViewPr>
    <p:cSldViewPr snapToGrid="0">
      <p:cViewPr>
        <p:scale>
          <a:sx n="70" d="100"/>
          <a:sy n="70" d="100"/>
        </p:scale>
        <p:origin x="738" y="10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9" d="100"/>
          <a:sy n="89" d="100"/>
        </p:scale>
        <p:origin x="3798"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FA8F990B-24E5-4499-8C79-4ED219295F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dirty="0"/>
          </a:p>
        </p:txBody>
      </p:sp>
      <p:sp>
        <p:nvSpPr>
          <p:cNvPr id="3" name="Segnaposto data 2">
            <a:extLst>
              <a:ext uri="{FF2B5EF4-FFF2-40B4-BE49-F238E27FC236}">
                <a16:creationId xmlns:a16="http://schemas.microsoft.com/office/drawing/2014/main" id="{F85E1768-BE9B-4942-A8CB-EFAD2A74CC1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85B1E513-631B-44B7-AED5-49A184AA625A}" type="datetime1">
              <a:rPr lang="it-IT" smtClean="0"/>
              <a:t>08/11/2020</a:t>
            </a:fld>
            <a:endParaRPr lang="it-IT" dirty="0"/>
          </a:p>
        </p:txBody>
      </p:sp>
      <p:sp>
        <p:nvSpPr>
          <p:cNvPr id="4" name="Segnaposto piè di pagina 3">
            <a:extLst>
              <a:ext uri="{FF2B5EF4-FFF2-40B4-BE49-F238E27FC236}">
                <a16:creationId xmlns:a16="http://schemas.microsoft.com/office/drawing/2014/main" id="{5AAD7F43-CABD-4887-B9A6-4547FDC501D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dirty="0"/>
          </a:p>
        </p:txBody>
      </p:sp>
      <p:sp>
        <p:nvSpPr>
          <p:cNvPr id="5" name="Segnaposto numero diapositiva 4">
            <a:extLst>
              <a:ext uri="{FF2B5EF4-FFF2-40B4-BE49-F238E27FC236}">
                <a16:creationId xmlns:a16="http://schemas.microsoft.com/office/drawing/2014/main" id="{1ED62B5D-88F2-4AEE-AFD3-46FC212370B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4D33B2F-C487-4AD4-A204-7F6ECAAF7584}" type="slidenum">
              <a:rPr lang="it-IT" smtClean="0"/>
              <a:t>‹N›</a:t>
            </a:fld>
            <a:endParaRPr lang="it-IT" dirty="0"/>
          </a:p>
        </p:txBody>
      </p:sp>
    </p:spTree>
    <p:extLst>
      <p:ext uri="{BB962C8B-B14F-4D97-AF65-F5344CB8AC3E}">
        <p14:creationId xmlns:p14="http://schemas.microsoft.com/office/powerpoint/2010/main" val="2190776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noProof="0"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382B9D-3423-46C5-A9E5-A32D652E3179}" type="datetime1">
              <a:rPr lang="it-IT" smtClean="0"/>
              <a:pPr/>
              <a:t>08/11/2020</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it-IT" noProof="0"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it-IT" noProof="0" dirty="0"/>
              <a:t>Fare clic per modificare gli stili del testo dello schema</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noProof="0"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E78AD7B-6C45-4427-8F54-14247E29ED01}" type="slidenum">
              <a:rPr lang="it-IT" noProof="0" smtClean="0"/>
              <a:t>‹N›</a:t>
            </a:fld>
            <a:endParaRPr lang="it-IT" noProof="0" dirty="0"/>
          </a:p>
        </p:txBody>
      </p:sp>
    </p:spTree>
    <p:extLst>
      <p:ext uri="{BB962C8B-B14F-4D97-AF65-F5344CB8AC3E}">
        <p14:creationId xmlns:p14="http://schemas.microsoft.com/office/powerpoint/2010/main" val="4150696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4E78AD7B-6C45-4427-8F54-14247E29ED01}" type="slidenum">
              <a:rPr lang="it-IT" smtClean="0"/>
              <a:t>1</a:t>
            </a:fld>
            <a:endParaRPr lang="it-IT" dirty="0"/>
          </a:p>
        </p:txBody>
      </p:sp>
    </p:spTree>
    <p:extLst>
      <p:ext uri="{BB962C8B-B14F-4D97-AF65-F5344CB8AC3E}">
        <p14:creationId xmlns:p14="http://schemas.microsoft.com/office/powerpoint/2010/main" val="3826996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4E78AD7B-6C45-4427-8F54-14247E29ED01}" type="slidenum">
              <a:rPr lang="it-IT" smtClean="0"/>
              <a:t>2</a:t>
            </a:fld>
            <a:endParaRPr lang="it-IT" dirty="0"/>
          </a:p>
        </p:txBody>
      </p:sp>
    </p:spTree>
    <p:extLst>
      <p:ext uri="{BB962C8B-B14F-4D97-AF65-F5344CB8AC3E}">
        <p14:creationId xmlns:p14="http://schemas.microsoft.com/office/powerpoint/2010/main" val="852150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4E78AD7B-6C45-4427-8F54-14247E29ED01}" type="slidenum">
              <a:rPr lang="it-IT" smtClean="0"/>
              <a:t>3</a:t>
            </a:fld>
            <a:endParaRPr lang="it-IT" dirty="0"/>
          </a:p>
        </p:txBody>
      </p:sp>
    </p:spTree>
    <p:extLst>
      <p:ext uri="{BB962C8B-B14F-4D97-AF65-F5344CB8AC3E}">
        <p14:creationId xmlns:p14="http://schemas.microsoft.com/office/powerpoint/2010/main" val="2366012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4E78AD7B-6C45-4427-8F54-14247E29ED01}" type="slidenum">
              <a:rPr lang="it-IT" smtClean="0"/>
              <a:t>4</a:t>
            </a:fld>
            <a:endParaRPr lang="it-IT" dirty="0"/>
          </a:p>
        </p:txBody>
      </p:sp>
    </p:spTree>
    <p:extLst>
      <p:ext uri="{BB962C8B-B14F-4D97-AF65-F5344CB8AC3E}">
        <p14:creationId xmlns:p14="http://schemas.microsoft.com/office/powerpoint/2010/main" val="3059379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030DE9-1B5A-4A39-ADDF-7688D81CDE84}"/>
              </a:ext>
            </a:extLst>
          </p:cNvPr>
          <p:cNvSpPr>
            <a:spLocks noGrp="1"/>
          </p:cNvSpPr>
          <p:nvPr>
            <p:ph type="ctrTitle"/>
          </p:nvPr>
        </p:nvSpPr>
        <p:spPr>
          <a:xfrm>
            <a:off x="864000" y="1116000"/>
            <a:ext cx="5400000" cy="5256000"/>
          </a:xfrm>
          <a:solidFill>
            <a:schemeClr val="accent5">
              <a:lumMod val="50000"/>
            </a:schemeClr>
          </a:solidFill>
        </p:spPr>
        <p:txBody>
          <a:bodyPr tIns="252000" rtlCol="0" anchor="ctr">
            <a:normAutofit/>
          </a:bodyPr>
          <a:lstStyle>
            <a:lvl1pPr algn="ctr">
              <a:defRPr sz="4400"/>
            </a:lvl1pPr>
          </a:lstStyle>
          <a:p>
            <a:pPr rtl="0"/>
            <a:r>
              <a:rPr lang="it-IT" noProof="0"/>
              <a:t>Fare clic per modificare lo stile del titolo dello schema</a:t>
            </a:r>
            <a:endParaRPr lang="it-IT" noProof="0" dirty="0"/>
          </a:p>
        </p:txBody>
      </p:sp>
      <p:sp>
        <p:nvSpPr>
          <p:cNvPr id="3" name="Sottotitolo 2">
            <a:extLst>
              <a:ext uri="{FF2B5EF4-FFF2-40B4-BE49-F238E27FC236}">
                <a16:creationId xmlns:a16="http://schemas.microsoft.com/office/drawing/2014/main" id="{4D9F4F5C-1F9D-4AAE-815B-747B521A524B}"/>
              </a:ext>
            </a:extLst>
          </p:cNvPr>
          <p:cNvSpPr>
            <a:spLocks noGrp="1"/>
          </p:cNvSpPr>
          <p:nvPr>
            <p:ph type="subTitle" idx="1"/>
          </p:nvPr>
        </p:nvSpPr>
        <p:spPr>
          <a:xfrm>
            <a:off x="1049244" y="5879308"/>
            <a:ext cx="5029512" cy="392245"/>
          </a:xfrm>
        </p:spPr>
        <p:txBody>
          <a:bodyPr rtlCol="0">
            <a:normAutofit/>
          </a:bodyPr>
          <a:lstStyle>
            <a:lvl1pPr marL="0" indent="0" algn="ctr">
              <a:buNone/>
              <a:defRPr sz="18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it-IT" noProof="0"/>
              <a:t>Fare clic per modificare lo stile del sottotitolo dello schema</a:t>
            </a:r>
            <a:endParaRPr lang="it-IT" noProof="0" dirty="0"/>
          </a:p>
        </p:txBody>
      </p:sp>
      <p:sp>
        <p:nvSpPr>
          <p:cNvPr id="11" name="Rettangolo 10">
            <a:extLst>
              <a:ext uri="{FF2B5EF4-FFF2-40B4-BE49-F238E27FC236}">
                <a16:creationId xmlns:a16="http://schemas.microsoft.com/office/drawing/2014/main" id="{F791D6E6-C85E-4B8A-B36A-C2C790D8DF4D}"/>
              </a:ext>
            </a:extLst>
          </p:cNvPr>
          <p:cNvSpPr/>
          <p:nvPr userDrawn="1"/>
        </p:nvSpPr>
        <p:spPr>
          <a:xfrm>
            <a:off x="864000" y="6372000"/>
            <a:ext cx="5400000" cy="1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dirty="0"/>
          </a:p>
        </p:txBody>
      </p:sp>
    </p:spTree>
    <p:extLst>
      <p:ext uri="{BB962C8B-B14F-4D97-AF65-F5344CB8AC3E}">
        <p14:creationId xmlns:p14="http://schemas.microsoft.com/office/powerpoint/2010/main" val="4193268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E34A67-43C8-4844-90CB-52E94C129795}"/>
              </a:ext>
            </a:extLst>
          </p:cNvPr>
          <p:cNvSpPr>
            <a:spLocks noGrp="1"/>
          </p:cNvSpPr>
          <p:nvPr>
            <p:ph type="title"/>
          </p:nvPr>
        </p:nvSpPr>
        <p:spPr/>
        <p:txBody>
          <a:bodyPr rtlCol="0"/>
          <a:lstStyle/>
          <a:p>
            <a:pPr rtl="0"/>
            <a:r>
              <a:rPr lang="it-IT" noProof="0"/>
              <a:t>Fare clic per modificare lo stile del titolo dello schema</a:t>
            </a:r>
            <a:endParaRPr lang="it-IT" noProof="0" dirty="0"/>
          </a:p>
        </p:txBody>
      </p:sp>
      <p:sp>
        <p:nvSpPr>
          <p:cNvPr id="6" name="Segnaposto piè di pagina 5">
            <a:extLst>
              <a:ext uri="{FF2B5EF4-FFF2-40B4-BE49-F238E27FC236}">
                <a16:creationId xmlns:a16="http://schemas.microsoft.com/office/drawing/2014/main" id="{1AD29BED-AEBD-4EC8-9ED6-0E654740EF1A}"/>
              </a:ext>
            </a:extLst>
          </p:cNvPr>
          <p:cNvSpPr>
            <a:spLocks noGrp="1"/>
          </p:cNvSpPr>
          <p:nvPr>
            <p:ph type="ftr" sz="quarter" idx="10"/>
          </p:nvPr>
        </p:nvSpPr>
        <p:spPr/>
        <p:txBody>
          <a:bodyPr rtlCol="0"/>
          <a:lstStyle/>
          <a:p>
            <a:pPr rtl="0"/>
            <a:endParaRPr lang="it-IT" noProof="0" dirty="0"/>
          </a:p>
        </p:txBody>
      </p:sp>
      <p:sp>
        <p:nvSpPr>
          <p:cNvPr id="7" name="Segnaposto numero diapositiva 6">
            <a:extLst>
              <a:ext uri="{FF2B5EF4-FFF2-40B4-BE49-F238E27FC236}">
                <a16:creationId xmlns:a16="http://schemas.microsoft.com/office/drawing/2014/main" id="{FB8317FC-BA34-47D6-B727-40C7C83D7518}"/>
              </a:ext>
            </a:extLst>
          </p:cNvPr>
          <p:cNvSpPr>
            <a:spLocks noGrp="1"/>
          </p:cNvSpPr>
          <p:nvPr>
            <p:ph type="sldNum" sz="quarter" idx="11"/>
          </p:nvPr>
        </p:nvSpPr>
        <p:spPr/>
        <p:txBody>
          <a:bodyPr rtlCol="0"/>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2722502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Solo titolo - Al centro a sinistr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E34A67-43C8-4844-90CB-52E94C129795}"/>
              </a:ext>
            </a:extLst>
          </p:cNvPr>
          <p:cNvSpPr>
            <a:spLocks noGrp="1"/>
          </p:cNvSpPr>
          <p:nvPr>
            <p:ph type="title"/>
          </p:nvPr>
        </p:nvSpPr>
        <p:spPr>
          <a:xfrm>
            <a:off x="838200" y="2458622"/>
            <a:ext cx="4114800" cy="1940756"/>
          </a:xfrm>
        </p:spPr>
        <p:txBody>
          <a:bodyPr rtlCol="0"/>
          <a:lstStyle>
            <a:lvl1pPr algn="ctr">
              <a:defRPr i="0" cap="all" baseline="0"/>
            </a:lvl1pPr>
          </a:lstStyle>
          <a:p>
            <a:pPr rtl="0"/>
            <a:r>
              <a:rPr lang="it-IT" noProof="0"/>
              <a:t>Fare clic per modificare lo stile del titolo dello schema</a:t>
            </a:r>
            <a:endParaRPr lang="it-IT" noProof="0" dirty="0"/>
          </a:p>
        </p:txBody>
      </p:sp>
      <p:sp>
        <p:nvSpPr>
          <p:cNvPr id="6" name="Segnaposto piè di pagina 5">
            <a:extLst>
              <a:ext uri="{FF2B5EF4-FFF2-40B4-BE49-F238E27FC236}">
                <a16:creationId xmlns:a16="http://schemas.microsoft.com/office/drawing/2014/main" id="{1AD29BED-AEBD-4EC8-9ED6-0E654740EF1A}"/>
              </a:ext>
            </a:extLst>
          </p:cNvPr>
          <p:cNvSpPr>
            <a:spLocks noGrp="1"/>
          </p:cNvSpPr>
          <p:nvPr>
            <p:ph type="ftr" sz="quarter" idx="10"/>
          </p:nvPr>
        </p:nvSpPr>
        <p:spPr/>
        <p:txBody>
          <a:bodyPr rtlCol="0"/>
          <a:lstStyle/>
          <a:p>
            <a:pPr rtl="0"/>
            <a:endParaRPr lang="it-IT" noProof="0" dirty="0"/>
          </a:p>
        </p:txBody>
      </p:sp>
      <p:sp>
        <p:nvSpPr>
          <p:cNvPr id="7" name="Segnaposto numero diapositiva 6">
            <a:extLst>
              <a:ext uri="{FF2B5EF4-FFF2-40B4-BE49-F238E27FC236}">
                <a16:creationId xmlns:a16="http://schemas.microsoft.com/office/drawing/2014/main" id="{FB8317FC-BA34-47D6-B727-40C7C83D7518}"/>
              </a:ext>
            </a:extLst>
          </p:cNvPr>
          <p:cNvSpPr>
            <a:spLocks noGrp="1"/>
          </p:cNvSpPr>
          <p:nvPr>
            <p:ph type="sldNum" sz="quarter" idx="11"/>
          </p:nvPr>
        </p:nvSpPr>
        <p:spPr/>
        <p:txBody>
          <a:bodyPr rtlCol="0"/>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1497774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lo cita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E34A67-43C8-4844-90CB-52E94C129795}"/>
              </a:ext>
            </a:extLst>
          </p:cNvPr>
          <p:cNvSpPr>
            <a:spLocks noGrp="1"/>
          </p:cNvSpPr>
          <p:nvPr>
            <p:ph type="title"/>
          </p:nvPr>
        </p:nvSpPr>
        <p:spPr>
          <a:xfrm>
            <a:off x="2451190" y="2772428"/>
            <a:ext cx="7289620" cy="2348315"/>
          </a:xfrm>
        </p:spPr>
        <p:txBody>
          <a:bodyPr rtlCol="0" anchor="t"/>
          <a:lstStyle>
            <a:lvl1pPr algn="ctr">
              <a:defRPr i="1" cap="none" baseline="0"/>
            </a:lvl1pPr>
          </a:lstStyle>
          <a:p>
            <a:pPr rtl="0"/>
            <a:r>
              <a:rPr lang="it-IT" noProof="0"/>
              <a:t>Fare clic per modificare lo stile del titolo dello schema</a:t>
            </a:r>
            <a:endParaRPr lang="it-IT" noProof="0" dirty="0"/>
          </a:p>
        </p:txBody>
      </p:sp>
      <p:sp>
        <p:nvSpPr>
          <p:cNvPr id="6" name="Segnaposto piè di pagina 5">
            <a:extLst>
              <a:ext uri="{FF2B5EF4-FFF2-40B4-BE49-F238E27FC236}">
                <a16:creationId xmlns:a16="http://schemas.microsoft.com/office/drawing/2014/main" id="{1AD29BED-AEBD-4EC8-9ED6-0E654740EF1A}"/>
              </a:ext>
            </a:extLst>
          </p:cNvPr>
          <p:cNvSpPr>
            <a:spLocks noGrp="1"/>
          </p:cNvSpPr>
          <p:nvPr>
            <p:ph type="ftr" sz="quarter" idx="10"/>
          </p:nvPr>
        </p:nvSpPr>
        <p:spPr/>
        <p:txBody>
          <a:bodyPr rtlCol="0"/>
          <a:lstStyle/>
          <a:p>
            <a:pPr rtl="0"/>
            <a:endParaRPr lang="it-IT" noProof="0" dirty="0"/>
          </a:p>
        </p:txBody>
      </p:sp>
      <p:sp>
        <p:nvSpPr>
          <p:cNvPr id="7" name="Segnaposto numero diapositiva 6">
            <a:extLst>
              <a:ext uri="{FF2B5EF4-FFF2-40B4-BE49-F238E27FC236}">
                <a16:creationId xmlns:a16="http://schemas.microsoft.com/office/drawing/2014/main" id="{FB8317FC-BA34-47D6-B727-40C7C83D7518}"/>
              </a:ext>
            </a:extLst>
          </p:cNvPr>
          <p:cNvSpPr>
            <a:spLocks noGrp="1"/>
          </p:cNvSpPr>
          <p:nvPr>
            <p:ph type="sldNum" sz="quarter" idx="11"/>
          </p:nvPr>
        </p:nvSpPr>
        <p:spPr/>
        <p:txBody>
          <a:bodyPr rtlCol="0"/>
          <a:lstStyle/>
          <a:p>
            <a:pPr rtl="0"/>
            <a:fld id="{EF03C2C8-8B5F-45CA-B03C-86A7238BBCAC}" type="slidenum">
              <a:rPr lang="it-IT" noProof="0" smtClean="0"/>
              <a:pPr rtl="0"/>
              <a:t>‹N›</a:t>
            </a:fld>
            <a:endParaRPr lang="it-IT" noProof="0" dirty="0"/>
          </a:p>
        </p:txBody>
      </p:sp>
      <p:grpSp>
        <p:nvGrpSpPr>
          <p:cNvPr id="11" name="Gruppo 10">
            <a:extLst>
              <a:ext uri="{FF2B5EF4-FFF2-40B4-BE49-F238E27FC236}">
                <a16:creationId xmlns:a16="http://schemas.microsoft.com/office/drawing/2014/main" id="{1F91CA36-8A6A-4E57-8DEA-8AB642C2C3E6}"/>
              </a:ext>
            </a:extLst>
          </p:cNvPr>
          <p:cNvGrpSpPr/>
          <p:nvPr userDrawn="1"/>
        </p:nvGrpSpPr>
        <p:grpSpPr>
          <a:xfrm>
            <a:off x="5562369" y="981299"/>
            <a:ext cx="1067263" cy="809829"/>
            <a:chOff x="5539813" y="981299"/>
            <a:chExt cx="1067263" cy="809829"/>
          </a:xfrm>
        </p:grpSpPr>
        <p:sp>
          <p:nvSpPr>
            <p:cNvPr id="8" name="Pentagono 7">
              <a:extLst>
                <a:ext uri="{FF2B5EF4-FFF2-40B4-BE49-F238E27FC236}">
                  <a16:creationId xmlns:a16="http://schemas.microsoft.com/office/drawing/2014/main" id="{88700BE6-09BC-484A-9BE2-AB6B8F5802BC}"/>
                </a:ext>
              </a:extLst>
            </p:cNvPr>
            <p:cNvSpPr/>
            <p:nvPr/>
          </p:nvSpPr>
          <p:spPr>
            <a:xfrm rot="5400000">
              <a:off x="5851587" y="1035639"/>
              <a:ext cx="809829" cy="701149"/>
            </a:xfrm>
            <a:prstGeom prst="pent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dirty="0"/>
            </a:p>
          </p:txBody>
        </p:sp>
        <p:sp>
          <p:nvSpPr>
            <p:cNvPr id="9" name="Figura a mano libera: Forma 8">
              <a:extLst>
                <a:ext uri="{FF2B5EF4-FFF2-40B4-BE49-F238E27FC236}">
                  <a16:creationId xmlns:a16="http://schemas.microsoft.com/office/drawing/2014/main" id="{60C6E262-3E21-4999-B5BE-DE8EE956CD99}"/>
                </a:ext>
              </a:extLst>
            </p:cNvPr>
            <p:cNvSpPr>
              <a:spLocks noChangeAspect="1"/>
            </p:cNvSpPr>
            <p:nvPr/>
          </p:nvSpPr>
          <p:spPr>
            <a:xfrm rot="5400000">
              <a:off x="5802453" y="1125304"/>
              <a:ext cx="541983" cy="494781"/>
            </a:xfrm>
            <a:custGeom>
              <a:avLst/>
              <a:gdLst>
                <a:gd name="connsiteX0" fmla="*/ 226139 w 417600"/>
                <a:gd name="connsiteY0" fmla="*/ 0 h 681160"/>
                <a:gd name="connsiteX1" fmla="*/ 417600 w 417600"/>
                <a:gd name="connsiteY1" fmla="*/ 191461 h 681160"/>
                <a:gd name="connsiteX2" fmla="*/ 417600 w 417600"/>
                <a:gd name="connsiteY2" fmla="*/ 489699 h 681160"/>
                <a:gd name="connsiteX3" fmla="*/ 226139 w 417600"/>
                <a:gd name="connsiteY3" fmla="*/ 681160 h 681160"/>
                <a:gd name="connsiteX4" fmla="*/ 0 w 417600"/>
                <a:gd name="connsiteY4" fmla="*/ 340580 h 68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7600" h="681160">
                  <a:moveTo>
                    <a:pt x="226139" y="0"/>
                  </a:moveTo>
                  <a:lnTo>
                    <a:pt x="417600" y="191461"/>
                  </a:lnTo>
                  <a:lnTo>
                    <a:pt x="417600" y="489699"/>
                  </a:lnTo>
                  <a:lnTo>
                    <a:pt x="226139" y="681160"/>
                  </a:lnTo>
                  <a:lnTo>
                    <a:pt x="0" y="34058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it-IT" noProof="0" dirty="0"/>
            </a:p>
          </p:txBody>
        </p:sp>
        <p:sp>
          <p:nvSpPr>
            <p:cNvPr id="10" name="Pentagono 9">
              <a:extLst>
                <a:ext uri="{FF2B5EF4-FFF2-40B4-BE49-F238E27FC236}">
                  <a16:creationId xmlns:a16="http://schemas.microsoft.com/office/drawing/2014/main" id="{DA1C7718-1C79-46F9-B6EA-CCE44857FE3E}"/>
                </a:ext>
              </a:extLst>
            </p:cNvPr>
            <p:cNvSpPr/>
            <p:nvPr/>
          </p:nvSpPr>
          <p:spPr>
            <a:xfrm rot="16200000">
              <a:off x="5485473" y="1035639"/>
              <a:ext cx="809829" cy="701149"/>
            </a:xfrm>
            <a:prstGeom prst="pent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dirty="0"/>
            </a:p>
          </p:txBody>
        </p:sp>
      </p:grpSp>
    </p:spTree>
    <p:extLst>
      <p:ext uri="{BB962C8B-B14F-4D97-AF65-F5344CB8AC3E}">
        <p14:creationId xmlns:p14="http://schemas.microsoft.com/office/powerpoint/2010/main" val="42542309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Solo titolo - Al centro a destr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E34A67-43C8-4844-90CB-52E94C129795}"/>
              </a:ext>
            </a:extLst>
          </p:cNvPr>
          <p:cNvSpPr>
            <a:spLocks noGrp="1"/>
          </p:cNvSpPr>
          <p:nvPr>
            <p:ph type="title"/>
          </p:nvPr>
        </p:nvSpPr>
        <p:spPr>
          <a:xfrm>
            <a:off x="7239000" y="2766218"/>
            <a:ext cx="4114800" cy="1325563"/>
          </a:xfrm>
        </p:spPr>
        <p:txBody>
          <a:bodyPr rtlCol="0"/>
          <a:lstStyle>
            <a:lvl1pPr algn="ctr">
              <a:defRPr i="0" cap="all" baseline="0"/>
            </a:lvl1pPr>
          </a:lstStyle>
          <a:p>
            <a:pPr rtl="0"/>
            <a:r>
              <a:rPr lang="it-IT" noProof="0"/>
              <a:t>Fare clic per modificare lo stile del titolo dello schema</a:t>
            </a:r>
            <a:endParaRPr lang="it-IT" noProof="0" dirty="0"/>
          </a:p>
        </p:txBody>
      </p:sp>
      <p:sp>
        <p:nvSpPr>
          <p:cNvPr id="6" name="Segnaposto piè di pagina 5">
            <a:extLst>
              <a:ext uri="{FF2B5EF4-FFF2-40B4-BE49-F238E27FC236}">
                <a16:creationId xmlns:a16="http://schemas.microsoft.com/office/drawing/2014/main" id="{1AD29BED-AEBD-4EC8-9ED6-0E654740EF1A}"/>
              </a:ext>
            </a:extLst>
          </p:cNvPr>
          <p:cNvSpPr>
            <a:spLocks noGrp="1"/>
          </p:cNvSpPr>
          <p:nvPr>
            <p:ph type="ftr" sz="quarter" idx="10"/>
          </p:nvPr>
        </p:nvSpPr>
        <p:spPr/>
        <p:txBody>
          <a:bodyPr rtlCol="0"/>
          <a:lstStyle/>
          <a:p>
            <a:pPr rtl="0"/>
            <a:endParaRPr lang="it-IT" noProof="0" dirty="0"/>
          </a:p>
        </p:txBody>
      </p:sp>
      <p:sp>
        <p:nvSpPr>
          <p:cNvPr id="7" name="Segnaposto numero diapositiva 6">
            <a:extLst>
              <a:ext uri="{FF2B5EF4-FFF2-40B4-BE49-F238E27FC236}">
                <a16:creationId xmlns:a16="http://schemas.microsoft.com/office/drawing/2014/main" id="{FB8317FC-BA34-47D6-B727-40C7C83D7518}"/>
              </a:ext>
            </a:extLst>
          </p:cNvPr>
          <p:cNvSpPr>
            <a:spLocks noGrp="1"/>
          </p:cNvSpPr>
          <p:nvPr>
            <p:ph type="sldNum" sz="quarter" idx="11"/>
          </p:nvPr>
        </p:nvSpPr>
        <p:spPr>
          <a:xfrm>
            <a:off x="8610600" y="6356350"/>
            <a:ext cx="2743200" cy="365125"/>
          </a:xfrm>
        </p:spPr>
        <p:txBody>
          <a:bodyPr rtlCol="0"/>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13391225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5" name="Segnaposto piè di pagina 4">
            <a:extLst>
              <a:ext uri="{FF2B5EF4-FFF2-40B4-BE49-F238E27FC236}">
                <a16:creationId xmlns:a16="http://schemas.microsoft.com/office/drawing/2014/main" id="{EA799EBE-63AA-4624-816D-5196813699A5}"/>
              </a:ext>
            </a:extLst>
          </p:cNvPr>
          <p:cNvSpPr>
            <a:spLocks noGrp="1"/>
          </p:cNvSpPr>
          <p:nvPr>
            <p:ph type="ftr" sz="quarter" idx="10"/>
          </p:nvPr>
        </p:nvSpPr>
        <p:spPr/>
        <p:txBody>
          <a:bodyPr rtlCol="0"/>
          <a:lstStyle/>
          <a:p>
            <a:pPr rtl="0"/>
            <a:endParaRPr lang="it-IT" noProof="0" dirty="0"/>
          </a:p>
        </p:txBody>
      </p:sp>
      <p:sp>
        <p:nvSpPr>
          <p:cNvPr id="6" name="Segnaposto numero diapositiva 5">
            <a:extLst>
              <a:ext uri="{FF2B5EF4-FFF2-40B4-BE49-F238E27FC236}">
                <a16:creationId xmlns:a16="http://schemas.microsoft.com/office/drawing/2014/main" id="{8744C175-C936-42DD-97D7-B01713E9DE11}"/>
              </a:ext>
            </a:extLst>
          </p:cNvPr>
          <p:cNvSpPr>
            <a:spLocks noGrp="1"/>
          </p:cNvSpPr>
          <p:nvPr>
            <p:ph type="sldNum" sz="quarter" idx="11"/>
          </p:nvPr>
        </p:nvSpPr>
        <p:spPr/>
        <p:txBody>
          <a:bodyPr rtlCol="0"/>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2755738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55CAD1C-12E9-473E-A027-0E505EB5DA67}"/>
              </a:ext>
            </a:extLst>
          </p:cNvPr>
          <p:cNvSpPr>
            <a:spLocks noGrp="1"/>
          </p:cNvSpPr>
          <p:nvPr>
            <p:ph type="title"/>
          </p:nvPr>
        </p:nvSpPr>
        <p:spPr>
          <a:xfrm>
            <a:off x="839788" y="457200"/>
            <a:ext cx="3932237" cy="1600200"/>
          </a:xfrm>
        </p:spPr>
        <p:txBody>
          <a:bodyPr rtlCol="0" anchor="b"/>
          <a:lstStyle>
            <a:lvl1pPr>
              <a:defRPr sz="3200"/>
            </a:lvl1pPr>
          </a:lstStyle>
          <a:p>
            <a:pPr rtl="0"/>
            <a:r>
              <a:rPr lang="it-IT" noProof="0"/>
              <a:t>Fare clic per modificare lo stile del titolo dello schema</a:t>
            </a:r>
            <a:endParaRPr lang="it-IT" noProof="0" dirty="0"/>
          </a:p>
        </p:txBody>
      </p:sp>
      <p:sp>
        <p:nvSpPr>
          <p:cNvPr id="3" name="Segnaposto contenuto 2">
            <a:extLst>
              <a:ext uri="{FF2B5EF4-FFF2-40B4-BE49-F238E27FC236}">
                <a16:creationId xmlns:a16="http://schemas.microsoft.com/office/drawing/2014/main" id="{083B966F-9FBA-4EFC-91B9-E2C18B7BB678}"/>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endParaRPr lang="it-IT" noProof="0" dirty="0"/>
          </a:p>
        </p:txBody>
      </p:sp>
      <p:sp>
        <p:nvSpPr>
          <p:cNvPr id="4" name="Segnaposto testo 3">
            <a:extLst>
              <a:ext uri="{FF2B5EF4-FFF2-40B4-BE49-F238E27FC236}">
                <a16:creationId xmlns:a16="http://schemas.microsoft.com/office/drawing/2014/main" id="{F2D6D027-D803-40DE-B7CF-1F8B2BE64126}"/>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8" name="Segnaposto piè di pagina 7">
            <a:extLst>
              <a:ext uri="{FF2B5EF4-FFF2-40B4-BE49-F238E27FC236}">
                <a16:creationId xmlns:a16="http://schemas.microsoft.com/office/drawing/2014/main" id="{F3B76F06-47D6-453A-A4A1-414C7BE62626}"/>
              </a:ext>
            </a:extLst>
          </p:cNvPr>
          <p:cNvSpPr>
            <a:spLocks noGrp="1"/>
          </p:cNvSpPr>
          <p:nvPr>
            <p:ph type="ftr" sz="quarter" idx="10"/>
          </p:nvPr>
        </p:nvSpPr>
        <p:spPr/>
        <p:txBody>
          <a:bodyPr rtlCol="0"/>
          <a:lstStyle/>
          <a:p>
            <a:pPr rtl="0"/>
            <a:endParaRPr lang="it-IT" noProof="0" dirty="0"/>
          </a:p>
        </p:txBody>
      </p:sp>
      <p:sp>
        <p:nvSpPr>
          <p:cNvPr id="9" name="Segnaposto numero diapositiva 8">
            <a:extLst>
              <a:ext uri="{FF2B5EF4-FFF2-40B4-BE49-F238E27FC236}">
                <a16:creationId xmlns:a16="http://schemas.microsoft.com/office/drawing/2014/main" id="{CD551AAD-7A7D-4A14-BAA2-86E8053D57F5}"/>
              </a:ext>
            </a:extLst>
          </p:cNvPr>
          <p:cNvSpPr>
            <a:spLocks noGrp="1"/>
          </p:cNvSpPr>
          <p:nvPr>
            <p:ph type="sldNum" sz="quarter" idx="11"/>
          </p:nvPr>
        </p:nvSpPr>
        <p:spPr/>
        <p:txBody>
          <a:bodyPr rtlCol="0"/>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917936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titolo con immagine">
    <p:bg>
      <p:bgPr>
        <a:solidFill>
          <a:schemeClr val="accent5">
            <a:lumMod val="50000"/>
          </a:schemeClr>
        </a:solidFill>
        <a:effectLst/>
      </p:bgPr>
    </p:bg>
    <p:spTree>
      <p:nvGrpSpPr>
        <p:cNvPr id="1" name=""/>
        <p:cNvGrpSpPr/>
        <p:nvPr/>
      </p:nvGrpSpPr>
      <p:grpSpPr>
        <a:xfrm>
          <a:off x="0" y="0"/>
          <a:ext cx="0" cy="0"/>
          <a:chOff x="0" y="0"/>
          <a:chExt cx="0" cy="0"/>
        </a:xfrm>
      </p:grpSpPr>
      <p:sp>
        <p:nvSpPr>
          <p:cNvPr id="13" name="Segnaposto immagine 12">
            <a:extLst>
              <a:ext uri="{FF2B5EF4-FFF2-40B4-BE49-F238E27FC236}">
                <a16:creationId xmlns:a16="http://schemas.microsoft.com/office/drawing/2014/main" id="{E9E615AB-0D5C-403A-BF73-26590545F74E}"/>
              </a:ext>
            </a:extLst>
          </p:cNvPr>
          <p:cNvSpPr>
            <a:spLocks noGrp="1"/>
          </p:cNvSpPr>
          <p:nvPr>
            <p:ph type="pic" sz="quarter" idx="10" hasCustomPrompt="1"/>
          </p:nvPr>
        </p:nvSpPr>
        <p:spPr>
          <a:xfrm>
            <a:off x="0" y="0"/>
            <a:ext cx="12192000" cy="6858000"/>
          </a:xfrm>
          <a:custGeom>
            <a:avLst/>
            <a:gdLst>
              <a:gd name="connsiteX0" fmla="*/ 1058639 w 12192000"/>
              <a:gd name="connsiteY0" fmla="*/ 344907 h 6858000"/>
              <a:gd name="connsiteX1" fmla="*/ 6069362 w 12192000"/>
              <a:gd name="connsiteY1" fmla="*/ 344907 h 6858000"/>
              <a:gd name="connsiteX2" fmla="*/ 6069362 w 12192000"/>
              <a:gd name="connsiteY2" fmla="*/ 1115999 h 6858000"/>
              <a:gd name="connsiteX3" fmla="*/ 1058639 w 12192000"/>
              <a:gd name="connsiteY3" fmla="*/ 1115999 h 6858000"/>
              <a:gd name="connsiteX4" fmla="*/ 1033586 w 12192000"/>
              <a:gd name="connsiteY4" fmla="*/ 318051 h 6858000"/>
              <a:gd name="connsiteX5" fmla="*/ 1033586 w 12192000"/>
              <a:gd name="connsiteY5" fmla="*/ 1115999 h 6858000"/>
              <a:gd name="connsiteX6" fmla="*/ 864000 w 12192000"/>
              <a:gd name="connsiteY6" fmla="*/ 1115999 h 6858000"/>
              <a:gd name="connsiteX7" fmla="*/ 864000 w 12192000"/>
              <a:gd name="connsiteY7" fmla="*/ 6371999 h 6858000"/>
              <a:gd name="connsiteX8" fmla="*/ 864000 w 12192000"/>
              <a:gd name="connsiteY8" fmla="*/ 6479999 h 6858000"/>
              <a:gd name="connsiteX9" fmla="*/ 6264000 w 12192000"/>
              <a:gd name="connsiteY9" fmla="*/ 6479999 h 6858000"/>
              <a:gd name="connsiteX10" fmla="*/ 6264000 w 12192000"/>
              <a:gd name="connsiteY10" fmla="*/ 6371999 h 6858000"/>
              <a:gd name="connsiteX11" fmla="*/ 6264000 w 12192000"/>
              <a:gd name="connsiteY11" fmla="*/ 1115999 h 6858000"/>
              <a:gd name="connsiteX12" fmla="*/ 6094416 w 12192000"/>
              <a:gd name="connsiteY12" fmla="*/ 1115999 h 6858000"/>
              <a:gd name="connsiteX13" fmla="*/ 6094416 w 12192000"/>
              <a:gd name="connsiteY13" fmla="*/ 318051 h 6858000"/>
              <a:gd name="connsiteX14" fmla="*/ 0 w 12192000"/>
              <a:gd name="connsiteY14" fmla="*/ 0 h 6858000"/>
              <a:gd name="connsiteX15" fmla="*/ 12192000 w 12192000"/>
              <a:gd name="connsiteY15" fmla="*/ 0 h 6858000"/>
              <a:gd name="connsiteX16" fmla="*/ 12192000 w 12192000"/>
              <a:gd name="connsiteY16" fmla="*/ 6858000 h 6858000"/>
              <a:gd name="connsiteX17" fmla="*/ 0 w 12192000"/>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858000">
                <a:moveTo>
                  <a:pt x="1058639" y="344907"/>
                </a:moveTo>
                <a:lnTo>
                  <a:pt x="6069362" y="344907"/>
                </a:lnTo>
                <a:lnTo>
                  <a:pt x="6069362" y="1115999"/>
                </a:lnTo>
                <a:lnTo>
                  <a:pt x="1058639" y="1115999"/>
                </a:lnTo>
                <a:close/>
                <a:moveTo>
                  <a:pt x="1033586" y="318051"/>
                </a:moveTo>
                <a:lnTo>
                  <a:pt x="1033586" y="1115999"/>
                </a:lnTo>
                <a:lnTo>
                  <a:pt x="864000" y="1115999"/>
                </a:lnTo>
                <a:lnTo>
                  <a:pt x="864000" y="6371999"/>
                </a:lnTo>
                <a:lnTo>
                  <a:pt x="864000" y="6479999"/>
                </a:lnTo>
                <a:lnTo>
                  <a:pt x="6264000" y="6479999"/>
                </a:lnTo>
                <a:lnTo>
                  <a:pt x="6264000" y="6371999"/>
                </a:lnTo>
                <a:lnTo>
                  <a:pt x="6264000" y="1115999"/>
                </a:lnTo>
                <a:lnTo>
                  <a:pt x="6094416" y="1115999"/>
                </a:lnTo>
                <a:lnTo>
                  <a:pt x="6094416" y="318051"/>
                </a:lnTo>
                <a:close/>
                <a:moveTo>
                  <a:pt x="0" y="0"/>
                </a:moveTo>
                <a:lnTo>
                  <a:pt x="12192000" y="0"/>
                </a:lnTo>
                <a:lnTo>
                  <a:pt x="12192000" y="6858000"/>
                </a:lnTo>
                <a:lnTo>
                  <a:pt x="0" y="6858000"/>
                </a:lnTo>
                <a:close/>
              </a:path>
            </a:pathLst>
          </a:custGeom>
          <a:solidFill>
            <a:schemeClr val="tx1">
              <a:lumMod val="85000"/>
              <a:lumOff val="15000"/>
            </a:schemeClr>
          </a:solidFill>
        </p:spPr>
        <p:txBody>
          <a:bodyPr wrap="square" rIns="792000" rtlCol="0" anchor="ctr">
            <a:noAutofit/>
          </a:bodyPr>
          <a:lstStyle>
            <a:lvl1pPr marL="0" indent="0" algn="r">
              <a:buNone/>
              <a:defRPr i="1"/>
            </a:lvl1pPr>
          </a:lstStyle>
          <a:p>
            <a:pPr rtl="0"/>
            <a:r>
              <a:rPr lang="it-IT" noProof="0" dirty="0"/>
              <a:t>Trascinare e rilasciare o inserire l'immagine</a:t>
            </a:r>
          </a:p>
        </p:txBody>
      </p:sp>
      <p:sp>
        <p:nvSpPr>
          <p:cNvPr id="2" name="Titolo 1">
            <a:extLst>
              <a:ext uri="{FF2B5EF4-FFF2-40B4-BE49-F238E27FC236}">
                <a16:creationId xmlns:a16="http://schemas.microsoft.com/office/drawing/2014/main" id="{AF030DE9-1B5A-4A39-ADDF-7688D81CDE84}"/>
              </a:ext>
            </a:extLst>
          </p:cNvPr>
          <p:cNvSpPr>
            <a:spLocks noGrp="1"/>
          </p:cNvSpPr>
          <p:nvPr>
            <p:ph type="ctrTitle"/>
          </p:nvPr>
        </p:nvSpPr>
        <p:spPr>
          <a:xfrm>
            <a:off x="864000" y="1116000"/>
            <a:ext cx="5400000" cy="5256000"/>
          </a:xfrm>
          <a:noFill/>
        </p:spPr>
        <p:txBody>
          <a:bodyPr tIns="252000" rtlCol="0" anchor="ctr">
            <a:normAutofit/>
          </a:bodyPr>
          <a:lstStyle>
            <a:lvl1pPr algn="ctr">
              <a:defRPr sz="4400"/>
            </a:lvl1pPr>
          </a:lstStyle>
          <a:p>
            <a:pPr rtl="0"/>
            <a:r>
              <a:rPr lang="it-IT" noProof="0"/>
              <a:t>Fare clic per modificare lo stile del titolo dello schema</a:t>
            </a:r>
            <a:endParaRPr lang="it-IT" noProof="0" dirty="0"/>
          </a:p>
        </p:txBody>
      </p:sp>
      <p:sp>
        <p:nvSpPr>
          <p:cNvPr id="3" name="Sottotitolo 2">
            <a:extLst>
              <a:ext uri="{FF2B5EF4-FFF2-40B4-BE49-F238E27FC236}">
                <a16:creationId xmlns:a16="http://schemas.microsoft.com/office/drawing/2014/main" id="{4D9F4F5C-1F9D-4AAE-815B-747B521A524B}"/>
              </a:ext>
            </a:extLst>
          </p:cNvPr>
          <p:cNvSpPr>
            <a:spLocks noGrp="1"/>
          </p:cNvSpPr>
          <p:nvPr>
            <p:ph type="subTitle" idx="1"/>
          </p:nvPr>
        </p:nvSpPr>
        <p:spPr>
          <a:xfrm>
            <a:off x="1049244" y="5879308"/>
            <a:ext cx="5029512" cy="392245"/>
          </a:xfrm>
        </p:spPr>
        <p:txBody>
          <a:bodyPr rtlCol="0">
            <a:normAutofit/>
          </a:bodyPr>
          <a:lstStyle>
            <a:lvl1pPr marL="0" indent="0" algn="ctr">
              <a:buNone/>
              <a:defRPr sz="18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it-IT" noProof="0"/>
              <a:t>Fare clic per modificare lo stile del sottotitolo dello schema</a:t>
            </a:r>
            <a:endParaRPr lang="it-IT" noProof="0" dirty="0"/>
          </a:p>
        </p:txBody>
      </p:sp>
      <p:sp>
        <p:nvSpPr>
          <p:cNvPr id="14" name="Rettangolo 13">
            <a:extLst>
              <a:ext uri="{FF2B5EF4-FFF2-40B4-BE49-F238E27FC236}">
                <a16:creationId xmlns:a16="http://schemas.microsoft.com/office/drawing/2014/main" id="{B07BC130-4A17-4F0C-9A10-476CFDF603FD}"/>
              </a:ext>
              <a:ext uri="{C183D7F6-B498-43B3-948B-1728B52AA6E4}">
                <adec:decorative xmlns:adec="http://schemas.microsoft.com/office/drawing/2017/decorative" val="1"/>
              </a:ext>
            </a:extLst>
          </p:cNvPr>
          <p:cNvSpPr/>
          <p:nvPr userDrawn="1"/>
        </p:nvSpPr>
        <p:spPr>
          <a:xfrm>
            <a:off x="864000" y="6372000"/>
            <a:ext cx="5400000" cy="1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dirty="0"/>
          </a:p>
        </p:txBody>
      </p:sp>
      <p:sp>
        <p:nvSpPr>
          <p:cNvPr id="16" name="Figura a mano libera: Forma 15">
            <a:extLst>
              <a:ext uri="{FF2B5EF4-FFF2-40B4-BE49-F238E27FC236}">
                <a16:creationId xmlns:a16="http://schemas.microsoft.com/office/drawing/2014/main" id="{9E2F4497-ABB8-41B2-93D0-ECD1832AAADF}"/>
              </a:ext>
            </a:extLst>
          </p:cNvPr>
          <p:cNvSpPr>
            <a:spLocks noChangeAspect="1" noChangeArrowheads="1" noTextEdit="1"/>
          </p:cNvSpPr>
          <p:nvPr userDrawn="1"/>
        </p:nvSpPr>
        <p:spPr bwMode="auto">
          <a:xfrm>
            <a:off x="1033586" y="318052"/>
            <a:ext cx="5060830" cy="5424867"/>
          </a:xfrm>
          <a:custGeom>
            <a:avLst/>
            <a:gdLst>
              <a:gd name="connsiteX0" fmla="*/ 29714 w 6002337"/>
              <a:gd name="connsiteY0" fmla="*/ 31852 h 6434099"/>
              <a:gd name="connsiteX1" fmla="*/ 29714 w 6002337"/>
              <a:gd name="connsiteY1" fmla="*/ 6402247 h 6434099"/>
              <a:gd name="connsiteX2" fmla="*/ 5972622 w 6002337"/>
              <a:gd name="connsiteY2" fmla="*/ 6402247 h 6434099"/>
              <a:gd name="connsiteX3" fmla="*/ 5972622 w 6002337"/>
              <a:gd name="connsiteY3" fmla="*/ 31852 h 6434099"/>
              <a:gd name="connsiteX4" fmla="*/ 0 w 6002337"/>
              <a:gd name="connsiteY4" fmla="*/ 0 h 6434099"/>
              <a:gd name="connsiteX5" fmla="*/ 6002337 w 6002337"/>
              <a:gd name="connsiteY5" fmla="*/ 0 h 6434099"/>
              <a:gd name="connsiteX6" fmla="*/ 6002337 w 6002337"/>
              <a:gd name="connsiteY6" fmla="*/ 6434099 h 6434099"/>
              <a:gd name="connsiteX7" fmla="*/ 0 w 6002337"/>
              <a:gd name="connsiteY7" fmla="*/ 6434099 h 643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02337" h="6434099">
                <a:moveTo>
                  <a:pt x="29714" y="31852"/>
                </a:moveTo>
                <a:lnTo>
                  <a:pt x="29714" y="6402247"/>
                </a:lnTo>
                <a:lnTo>
                  <a:pt x="5972622" y="6402247"/>
                </a:lnTo>
                <a:lnTo>
                  <a:pt x="5972622" y="31852"/>
                </a:lnTo>
                <a:close/>
                <a:moveTo>
                  <a:pt x="0" y="0"/>
                </a:moveTo>
                <a:lnTo>
                  <a:pt x="6002337" y="0"/>
                </a:lnTo>
                <a:lnTo>
                  <a:pt x="6002337" y="6434099"/>
                </a:lnTo>
                <a:lnTo>
                  <a:pt x="0" y="6434099"/>
                </a:lnTo>
                <a:close/>
              </a:path>
            </a:pathLst>
          </a:custGeom>
          <a:solidFill>
            <a:schemeClr val="accent3"/>
          </a:solidFill>
          <a:ln w="9525">
            <a:noFill/>
            <a:miter lim="800000"/>
            <a:headEnd/>
            <a:tailEnd/>
          </a:ln>
        </p:spPr>
        <p:txBody>
          <a:bodyPr vert="horz" wrap="square" lIns="91440" tIns="45720" rIns="91440" bIns="45720" numCol="1" rtlCol="0" anchor="t" anchorCtr="0" compatLnSpc="1">
            <a:prstTxWarp prst="textNoShape">
              <a:avLst/>
            </a:prstTxWarp>
            <a:noAutofit/>
          </a:bodyPr>
          <a:lstStyle/>
          <a:p>
            <a:pPr rtl="0"/>
            <a:endParaRPr lang="it-IT" noProof="0" dirty="0"/>
          </a:p>
        </p:txBody>
      </p:sp>
      <p:grpSp>
        <p:nvGrpSpPr>
          <p:cNvPr id="17" name="Gruppo 16">
            <a:extLst>
              <a:ext uri="{FF2B5EF4-FFF2-40B4-BE49-F238E27FC236}">
                <a16:creationId xmlns:a16="http://schemas.microsoft.com/office/drawing/2014/main" id="{DDB1BC04-99B8-4293-A596-337F37F17BFD}"/>
              </a:ext>
              <a:ext uri="{C183D7F6-B498-43B3-948B-1728B52AA6E4}">
                <adec:decorative xmlns:adec="http://schemas.microsoft.com/office/drawing/2017/decorative" val="1"/>
              </a:ext>
            </a:extLst>
          </p:cNvPr>
          <p:cNvGrpSpPr/>
          <p:nvPr userDrawn="1"/>
        </p:nvGrpSpPr>
        <p:grpSpPr>
          <a:xfrm>
            <a:off x="2977308" y="1571348"/>
            <a:ext cx="1143665" cy="881149"/>
            <a:chOff x="2977308" y="1366554"/>
            <a:chExt cx="1143665" cy="881149"/>
          </a:xfrm>
        </p:grpSpPr>
        <p:grpSp>
          <p:nvGrpSpPr>
            <p:cNvPr id="18" name="Gruppo 17">
              <a:extLst>
                <a:ext uri="{FF2B5EF4-FFF2-40B4-BE49-F238E27FC236}">
                  <a16:creationId xmlns:a16="http://schemas.microsoft.com/office/drawing/2014/main" id="{398B0B3A-3298-4A20-B81B-EEB3B81B6FBC}"/>
                </a:ext>
              </a:extLst>
            </p:cNvPr>
            <p:cNvGrpSpPr/>
            <p:nvPr/>
          </p:nvGrpSpPr>
          <p:grpSpPr>
            <a:xfrm>
              <a:off x="2977308" y="1366554"/>
              <a:ext cx="1143665" cy="701149"/>
              <a:chOff x="3255455" y="1367454"/>
              <a:chExt cx="681160" cy="417600"/>
            </a:xfrm>
          </p:grpSpPr>
          <p:sp>
            <p:nvSpPr>
              <p:cNvPr id="22" name="Figura a mano libera: Forma 21">
                <a:extLst>
                  <a:ext uri="{FF2B5EF4-FFF2-40B4-BE49-F238E27FC236}">
                    <a16:creationId xmlns:a16="http://schemas.microsoft.com/office/drawing/2014/main" id="{B312435D-F0FE-415F-BE90-B91941F4FDC1}"/>
                  </a:ext>
                </a:extLst>
              </p:cNvPr>
              <p:cNvSpPr>
                <a:spLocks noChangeAspect="1"/>
              </p:cNvSpPr>
              <p:nvPr/>
            </p:nvSpPr>
            <p:spPr>
              <a:xfrm rot="5400000">
                <a:off x="3387235" y="1235674"/>
                <a:ext cx="417600" cy="681160"/>
              </a:xfrm>
              <a:custGeom>
                <a:avLst/>
                <a:gdLst>
                  <a:gd name="connsiteX0" fmla="*/ 226139 w 417600"/>
                  <a:gd name="connsiteY0" fmla="*/ 0 h 681160"/>
                  <a:gd name="connsiteX1" fmla="*/ 417600 w 417600"/>
                  <a:gd name="connsiteY1" fmla="*/ 191461 h 681160"/>
                  <a:gd name="connsiteX2" fmla="*/ 417600 w 417600"/>
                  <a:gd name="connsiteY2" fmla="*/ 489699 h 681160"/>
                  <a:gd name="connsiteX3" fmla="*/ 226139 w 417600"/>
                  <a:gd name="connsiteY3" fmla="*/ 681160 h 681160"/>
                  <a:gd name="connsiteX4" fmla="*/ 0 w 417600"/>
                  <a:gd name="connsiteY4" fmla="*/ 340580 h 68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7600" h="681160">
                    <a:moveTo>
                      <a:pt x="226139" y="0"/>
                    </a:moveTo>
                    <a:lnTo>
                      <a:pt x="417600" y="191461"/>
                    </a:lnTo>
                    <a:lnTo>
                      <a:pt x="417600" y="489699"/>
                    </a:lnTo>
                    <a:lnTo>
                      <a:pt x="226139" y="681160"/>
                    </a:lnTo>
                    <a:lnTo>
                      <a:pt x="0" y="340580"/>
                    </a:lnTo>
                    <a:close/>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it-IT" noProof="0" dirty="0"/>
              </a:p>
            </p:txBody>
          </p:sp>
          <p:sp>
            <p:nvSpPr>
              <p:cNvPr id="23" name="Pentagono 22">
                <a:extLst>
                  <a:ext uri="{FF2B5EF4-FFF2-40B4-BE49-F238E27FC236}">
                    <a16:creationId xmlns:a16="http://schemas.microsoft.com/office/drawing/2014/main" id="{C4B24F98-5089-43E0-B83E-C75A400D8C23}"/>
                  </a:ext>
                </a:extLst>
              </p:cNvPr>
              <p:cNvSpPr/>
              <p:nvPr/>
            </p:nvSpPr>
            <p:spPr>
              <a:xfrm>
                <a:off x="3354871" y="1367454"/>
                <a:ext cx="482329" cy="417600"/>
              </a:xfrm>
              <a:prstGeom prst="pentagon">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dirty="0"/>
              </a:p>
            </p:txBody>
          </p:sp>
        </p:grpSp>
        <p:grpSp>
          <p:nvGrpSpPr>
            <p:cNvPr id="19" name="Gruppo 18">
              <a:extLst>
                <a:ext uri="{FF2B5EF4-FFF2-40B4-BE49-F238E27FC236}">
                  <a16:creationId xmlns:a16="http://schemas.microsoft.com/office/drawing/2014/main" id="{9C24F3AB-57F5-41DC-8E65-2EBF42D7B729}"/>
                </a:ext>
              </a:extLst>
            </p:cNvPr>
            <p:cNvGrpSpPr/>
            <p:nvPr/>
          </p:nvGrpSpPr>
          <p:grpSpPr>
            <a:xfrm rot="10800000">
              <a:off x="2977308" y="1546554"/>
              <a:ext cx="1143665" cy="701149"/>
              <a:chOff x="3255455" y="1367454"/>
              <a:chExt cx="681160" cy="417600"/>
            </a:xfrm>
          </p:grpSpPr>
          <p:sp>
            <p:nvSpPr>
              <p:cNvPr id="20" name="Figura a mano libera: Forma 19">
                <a:extLst>
                  <a:ext uri="{FF2B5EF4-FFF2-40B4-BE49-F238E27FC236}">
                    <a16:creationId xmlns:a16="http://schemas.microsoft.com/office/drawing/2014/main" id="{99DD331A-1BA6-4E0B-A15B-8474C9E779D2}"/>
                  </a:ext>
                </a:extLst>
              </p:cNvPr>
              <p:cNvSpPr>
                <a:spLocks noChangeAspect="1"/>
              </p:cNvSpPr>
              <p:nvPr/>
            </p:nvSpPr>
            <p:spPr>
              <a:xfrm rot="5400000">
                <a:off x="3387235" y="1235674"/>
                <a:ext cx="417600" cy="681160"/>
              </a:xfrm>
              <a:custGeom>
                <a:avLst/>
                <a:gdLst>
                  <a:gd name="connsiteX0" fmla="*/ 226139 w 417600"/>
                  <a:gd name="connsiteY0" fmla="*/ 0 h 681160"/>
                  <a:gd name="connsiteX1" fmla="*/ 417600 w 417600"/>
                  <a:gd name="connsiteY1" fmla="*/ 191461 h 681160"/>
                  <a:gd name="connsiteX2" fmla="*/ 417600 w 417600"/>
                  <a:gd name="connsiteY2" fmla="*/ 489699 h 681160"/>
                  <a:gd name="connsiteX3" fmla="*/ 226139 w 417600"/>
                  <a:gd name="connsiteY3" fmla="*/ 681160 h 681160"/>
                  <a:gd name="connsiteX4" fmla="*/ 0 w 417600"/>
                  <a:gd name="connsiteY4" fmla="*/ 340580 h 68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7600" h="681160">
                    <a:moveTo>
                      <a:pt x="226139" y="0"/>
                    </a:moveTo>
                    <a:lnTo>
                      <a:pt x="417600" y="191461"/>
                    </a:lnTo>
                    <a:lnTo>
                      <a:pt x="417600" y="489699"/>
                    </a:lnTo>
                    <a:lnTo>
                      <a:pt x="226139" y="681160"/>
                    </a:lnTo>
                    <a:lnTo>
                      <a:pt x="0" y="340580"/>
                    </a:lnTo>
                    <a:close/>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it-IT" noProof="0" dirty="0"/>
              </a:p>
            </p:txBody>
          </p:sp>
          <p:sp>
            <p:nvSpPr>
              <p:cNvPr id="21" name="Pentagono 20">
                <a:extLst>
                  <a:ext uri="{FF2B5EF4-FFF2-40B4-BE49-F238E27FC236}">
                    <a16:creationId xmlns:a16="http://schemas.microsoft.com/office/drawing/2014/main" id="{50CA7A46-A1C2-4E14-964D-FAC5F14EFFE4}"/>
                  </a:ext>
                </a:extLst>
              </p:cNvPr>
              <p:cNvSpPr/>
              <p:nvPr/>
            </p:nvSpPr>
            <p:spPr>
              <a:xfrm>
                <a:off x="3354871" y="1367454"/>
                <a:ext cx="482329" cy="417600"/>
              </a:xfrm>
              <a:prstGeom prst="pentagon">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dirty="0"/>
              </a:p>
            </p:txBody>
          </p:sp>
        </p:grpSp>
      </p:grpSp>
      <p:sp>
        <p:nvSpPr>
          <p:cNvPr id="15" name="Segnaposto immagine 12">
            <a:extLst>
              <a:ext uri="{FF2B5EF4-FFF2-40B4-BE49-F238E27FC236}">
                <a16:creationId xmlns:a16="http://schemas.microsoft.com/office/drawing/2014/main" id="{E9E615AB-0D5C-403A-BF73-26590545F74E}"/>
              </a:ext>
            </a:extLst>
          </p:cNvPr>
          <p:cNvSpPr>
            <a:spLocks noGrp="1"/>
          </p:cNvSpPr>
          <p:nvPr>
            <p:ph type="pic" sz="quarter" idx="11" hasCustomPrompt="1"/>
          </p:nvPr>
        </p:nvSpPr>
        <p:spPr>
          <a:xfrm>
            <a:off x="-17244" y="0"/>
            <a:ext cx="12192000" cy="6858000"/>
          </a:xfrm>
          <a:custGeom>
            <a:avLst/>
            <a:gdLst>
              <a:gd name="connsiteX0" fmla="*/ 1058639 w 12192000"/>
              <a:gd name="connsiteY0" fmla="*/ 344907 h 6858000"/>
              <a:gd name="connsiteX1" fmla="*/ 6069362 w 12192000"/>
              <a:gd name="connsiteY1" fmla="*/ 344907 h 6858000"/>
              <a:gd name="connsiteX2" fmla="*/ 6069362 w 12192000"/>
              <a:gd name="connsiteY2" fmla="*/ 1115999 h 6858000"/>
              <a:gd name="connsiteX3" fmla="*/ 1058639 w 12192000"/>
              <a:gd name="connsiteY3" fmla="*/ 1115999 h 6858000"/>
              <a:gd name="connsiteX4" fmla="*/ 1033586 w 12192000"/>
              <a:gd name="connsiteY4" fmla="*/ 318051 h 6858000"/>
              <a:gd name="connsiteX5" fmla="*/ 1033586 w 12192000"/>
              <a:gd name="connsiteY5" fmla="*/ 1115999 h 6858000"/>
              <a:gd name="connsiteX6" fmla="*/ 864000 w 12192000"/>
              <a:gd name="connsiteY6" fmla="*/ 1115999 h 6858000"/>
              <a:gd name="connsiteX7" fmla="*/ 864000 w 12192000"/>
              <a:gd name="connsiteY7" fmla="*/ 6371999 h 6858000"/>
              <a:gd name="connsiteX8" fmla="*/ 864000 w 12192000"/>
              <a:gd name="connsiteY8" fmla="*/ 6479999 h 6858000"/>
              <a:gd name="connsiteX9" fmla="*/ 6264000 w 12192000"/>
              <a:gd name="connsiteY9" fmla="*/ 6479999 h 6858000"/>
              <a:gd name="connsiteX10" fmla="*/ 6264000 w 12192000"/>
              <a:gd name="connsiteY10" fmla="*/ 6371999 h 6858000"/>
              <a:gd name="connsiteX11" fmla="*/ 6264000 w 12192000"/>
              <a:gd name="connsiteY11" fmla="*/ 1115999 h 6858000"/>
              <a:gd name="connsiteX12" fmla="*/ 6094416 w 12192000"/>
              <a:gd name="connsiteY12" fmla="*/ 1115999 h 6858000"/>
              <a:gd name="connsiteX13" fmla="*/ 6094416 w 12192000"/>
              <a:gd name="connsiteY13" fmla="*/ 318051 h 6858000"/>
              <a:gd name="connsiteX14" fmla="*/ 0 w 12192000"/>
              <a:gd name="connsiteY14" fmla="*/ 0 h 6858000"/>
              <a:gd name="connsiteX15" fmla="*/ 12192000 w 12192000"/>
              <a:gd name="connsiteY15" fmla="*/ 0 h 6858000"/>
              <a:gd name="connsiteX16" fmla="*/ 12192000 w 12192000"/>
              <a:gd name="connsiteY16" fmla="*/ 6858000 h 6858000"/>
              <a:gd name="connsiteX17" fmla="*/ 0 w 12192000"/>
              <a:gd name="connsiteY1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858000">
                <a:moveTo>
                  <a:pt x="1058639" y="344907"/>
                </a:moveTo>
                <a:lnTo>
                  <a:pt x="6069362" y="344907"/>
                </a:lnTo>
                <a:lnTo>
                  <a:pt x="6069362" y="1115999"/>
                </a:lnTo>
                <a:lnTo>
                  <a:pt x="1058639" y="1115999"/>
                </a:lnTo>
                <a:close/>
                <a:moveTo>
                  <a:pt x="1033586" y="318051"/>
                </a:moveTo>
                <a:lnTo>
                  <a:pt x="1033586" y="1115999"/>
                </a:lnTo>
                <a:lnTo>
                  <a:pt x="864000" y="1115999"/>
                </a:lnTo>
                <a:lnTo>
                  <a:pt x="864000" y="6371999"/>
                </a:lnTo>
                <a:lnTo>
                  <a:pt x="864000" y="6479999"/>
                </a:lnTo>
                <a:lnTo>
                  <a:pt x="6264000" y="6479999"/>
                </a:lnTo>
                <a:lnTo>
                  <a:pt x="6264000" y="6371999"/>
                </a:lnTo>
                <a:lnTo>
                  <a:pt x="6264000" y="1115999"/>
                </a:lnTo>
                <a:lnTo>
                  <a:pt x="6094416" y="1115999"/>
                </a:lnTo>
                <a:lnTo>
                  <a:pt x="6094416" y="318051"/>
                </a:lnTo>
                <a:close/>
                <a:moveTo>
                  <a:pt x="0" y="0"/>
                </a:moveTo>
                <a:lnTo>
                  <a:pt x="12192000" y="0"/>
                </a:lnTo>
                <a:lnTo>
                  <a:pt x="12192000" y="6858000"/>
                </a:lnTo>
                <a:lnTo>
                  <a:pt x="0" y="6858000"/>
                </a:lnTo>
                <a:close/>
              </a:path>
            </a:pathLst>
          </a:custGeom>
          <a:solidFill>
            <a:schemeClr val="tx1">
              <a:lumMod val="85000"/>
              <a:lumOff val="15000"/>
            </a:schemeClr>
          </a:solidFill>
        </p:spPr>
        <p:txBody>
          <a:bodyPr wrap="square" rIns="792000" rtlCol="0" anchor="ctr">
            <a:noAutofit/>
          </a:bodyPr>
          <a:lstStyle>
            <a:lvl1pPr marL="0" indent="0" algn="r">
              <a:buNone/>
              <a:defRPr i="1"/>
            </a:lvl1pPr>
          </a:lstStyle>
          <a:p>
            <a:pPr rtl="0"/>
            <a:r>
              <a:rPr lang="it-IT" noProof="0" dirty="0"/>
              <a:t>Trascinare e rilasciare o inserire l'immagine</a:t>
            </a:r>
          </a:p>
        </p:txBody>
      </p:sp>
    </p:spTree>
    <p:extLst>
      <p:ext uri="{BB962C8B-B14F-4D97-AF65-F5344CB8AC3E}">
        <p14:creationId xmlns:p14="http://schemas.microsoft.com/office/powerpoint/2010/main" val="1153279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magine con didascalia">
    <p:spTree>
      <p:nvGrpSpPr>
        <p:cNvPr id="1" name=""/>
        <p:cNvGrpSpPr/>
        <p:nvPr/>
      </p:nvGrpSpPr>
      <p:grpSpPr>
        <a:xfrm>
          <a:off x="0" y="0"/>
          <a:ext cx="0" cy="0"/>
          <a:chOff x="0" y="0"/>
          <a:chExt cx="0" cy="0"/>
        </a:xfrm>
      </p:grpSpPr>
      <p:sp>
        <p:nvSpPr>
          <p:cNvPr id="3" name="Segnaposto immagine 2">
            <a:extLst>
              <a:ext uri="{FF2B5EF4-FFF2-40B4-BE49-F238E27FC236}">
                <a16:creationId xmlns:a16="http://schemas.microsoft.com/office/drawing/2014/main" id="{10FE8E7E-A870-4B74-A94F-C1783C13E236}"/>
              </a:ext>
            </a:extLst>
          </p:cNvPr>
          <p:cNvSpPr>
            <a:spLocks noGrp="1"/>
          </p:cNvSpPr>
          <p:nvPr>
            <p:ph type="pic" idx="1" hasCustomPrompt="1"/>
          </p:nvPr>
        </p:nvSpPr>
        <p:spPr>
          <a:xfrm>
            <a:off x="-1" y="0"/>
            <a:ext cx="12182427" cy="6858000"/>
          </a:xfrm>
          <a:solidFill>
            <a:schemeClr val="tx1">
              <a:lumMod val="85000"/>
              <a:lumOff val="15000"/>
            </a:schemeClr>
          </a:solidFill>
        </p:spPr>
        <p:txBody>
          <a:bodyPr rtlCol="0" anchor="ctr">
            <a:normAutofit/>
          </a:bodyPr>
          <a:lstStyle>
            <a:lvl1pPr marL="0" indent="0" algn="ctr">
              <a:buNone/>
              <a:defRPr sz="18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noProof="0" dirty="0"/>
              <a:t>Trascinare e rilasciare o inserire l'immagine</a:t>
            </a:r>
          </a:p>
        </p:txBody>
      </p:sp>
      <p:sp>
        <p:nvSpPr>
          <p:cNvPr id="12" name="Titolo 11">
            <a:extLst>
              <a:ext uri="{FF2B5EF4-FFF2-40B4-BE49-F238E27FC236}">
                <a16:creationId xmlns:a16="http://schemas.microsoft.com/office/drawing/2014/main" id="{90F1DA79-07F8-4E44-BA4E-4006191F15E7}"/>
              </a:ext>
            </a:extLst>
          </p:cNvPr>
          <p:cNvSpPr>
            <a:spLocks noGrp="1"/>
          </p:cNvSpPr>
          <p:nvPr>
            <p:ph type="title" hasCustomPrompt="1"/>
          </p:nvPr>
        </p:nvSpPr>
        <p:spPr>
          <a:xfrm>
            <a:off x="1689652" y="4983093"/>
            <a:ext cx="9664148" cy="1325563"/>
          </a:xfrm>
          <a:solidFill>
            <a:schemeClr val="accent5">
              <a:lumMod val="50000"/>
            </a:schemeClr>
          </a:solidFill>
        </p:spPr>
        <p:txBody>
          <a:bodyPr lIns="360000" rIns="90000" rtlCol="0">
            <a:normAutofit/>
          </a:bodyPr>
          <a:lstStyle>
            <a:lvl1pPr>
              <a:defRPr sz="4000"/>
            </a:lvl1pPr>
          </a:lstStyle>
          <a:p>
            <a:pPr rtl="0"/>
            <a:r>
              <a:rPr lang="it-IT" noProof="0" dirty="0"/>
              <a:t>IL TUO </a:t>
            </a:r>
            <a:br>
              <a:rPr lang="it-IT" noProof="0" dirty="0"/>
            </a:br>
            <a:r>
              <a:rPr lang="it-IT" noProof="0" dirty="0"/>
              <a:t>TITOLO</a:t>
            </a:r>
          </a:p>
        </p:txBody>
      </p:sp>
      <p:sp>
        <p:nvSpPr>
          <p:cNvPr id="4" name="Segnaposto testo 3">
            <a:extLst>
              <a:ext uri="{FF2B5EF4-FFF2-40B4-BE49-F238E27FC236}">
                <a16:creationId xmlns:a16="http://schemas.microsoft.com/office/drawing/2014/main" id="{638F45F1-1F6E-4470-8663-FE748A026B39}"/>
              </a:ext>
            </a:extLst>
          </p:cNvPr>
          <p:cNvSpPr>
            <a:spLocks noGrp="1"/>
          </p:cNvSpPr>
          <p:nvPr>
            <p:ph type="body" sz="half" idx="2"/>
          </p:nvPr>
        </p:nvSpPr>
        <p:spPr>
          <a:xfrm>
            <a:off x="4302196" y="5135035"/>
            <a:ext cx="3932237" cy="1021679"/>
          </a:xfrm>
        </p:spPr>
        <p:txBody>
          <a:bodyPr rtlCol="0" anchor="ct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Tree>
    <p:extLst>
      <p:ext uri="{BB962C8B-B14F-4D97-AF65-F5344CB8AC3E}">
        <p14:creationId xmlns:p14="http://schemas.microsoft.com/office/powerpoint/2010/main" val="731303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magine con didascalia Opzione 2">
    <p:spTree>
      <p:nvGrpSpPr>
        <p:cNvPr id="1" name=""/>
        <p:cNvGrpSpPr/>
        <p:nvPr/>
      </p:nvGrpSpPr>
      <p:grpSpPr>
        <a:xfrm>
          <a:off x="0" y="0"/>
          <a:ext cx="0" cy="0"/>
          <a:chOff x="0" y="0"/>
          <a:chExt cx="0" cy="0"/>
        </a:xfrm>
      </p:grpSpPr>
      <p:sp>
        <p:nvSpPr>
          <p:cNvPr id="3" name="Segnaposto immagine 2">
            <a:extLst>
              <a:ext uri="{FF2B5EF4-FFF2-40B4-BE49-F238E27FC236}">
                <a16:creationId xmlns:a16="http://schemas.microsoft.com/office/drawing/2014/main" id="{10FE8E7E-A870-4B74-A94F-C1783C13E236}"/>
              </a:ext>
            </a:extLst>
          </p:cNvPr>
          <p:cNvSpPr>
            <a:spLocks noGrp="1"/>
          </p:cNvSpPr>
          <p:nvPr>
            <p:ph type="pic" idx="1" hasCustomPrompt="1"/>
          </p:nvPr>
        </p:nvSpPr>
        <p:spPr>
          <a:xfrm>
            <a:off x="-1" y="0"/>
            <a:ext cx="12182427" cy="6858000"/>
          </a:xfrm>
          <a:solidFill>
            <a:schemeClr val="tx1">
              <a:lumMod val="85000"/>
              <a:lumOff val="15000"/>
            </a:schemeClr>
          </a:solidFill>
        </p:spPr>
        <p:txBody>
          <a:bodyPr rtlCol="0" anchor="ctr">
            <a:normAutofit/>
          </a:bodyPr>
          <a:lstStyle>
            <a:lvl1pPr marL="0" indent="0" algn="ctr">
              <a:buNone/>
              <a:defRPr sz="18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noProof="0" dirty="0"/>
              <a:t>Trascinare e rilasciare o inserire l'immagine</a:t>
            </a:r>
          </a:p>
        </p:txBody>
      </p:sp>
      <p:sp>
        <p:nvSpPr>
          <p:cNvPr id="12" name="Titolo 11">
            <a:extLst>
              <a:ext uri="{FF2B5EF4-FFF2-40B4-BE49-F238E27FC236}">
                <a16:creationId xmlns:a16="http://schemas.microsoft.com/office/drawing/2014/main" id="{90F1DA79-07F8-4E44-BA4E-4006191F15E7}"/>
              </a:ext>
            </a:extLst>
          </p:cNvPr>
          <p:cNvSpPr>
            <a:spLocks noGrp="1"/>
          </p:cNvSpPr>
          <p:nvPr>
            <p:ph type="title" hasCustomPrompt="1"/>
          </p:nvPr>
        </p:nvSpPr>
        <p:spPr>
          <a:xfrm>
            <a:off x="1689652" y="4983093"/>
            <a:ext cx="9664148" cy="1325563"/>
          </a:xfrm>
          <a:solidFill>
            <a:schemeClr val="accent5">
              <a:lumMod val="50000"/>
            </a:schemeClr>
          </a:solidFill>
        </p:spPr>
        <p:txBody>
          <a:bodyPr lIns="5670000" rIns="360000" rtlCol="0">
            <a:normAutofit/>
          </a:bodyPr>
          <a:lstStyle>
            <a:lvl1pPr algn="ctr">
              <a:defRPr sz="4000"/>
            </a:lvl1pPr>
          </a:lstStyle>
          <a:p>
            <a:pPr rtl="0"/>
            <a:r>
              <a:rPr lang="it-IT" noProof="0" dirty="0"/>
              <a:t>IL TUO </a:t>
            </a:r>
            <a:br>
              <a:rPr lang="it-IT" noProof="0" dirty="0"/>
            </a:br>
            <a:r>
              <a:rPr lang="it-IT" noProof="0" dirty="0"/>
              <a:t>TITOLO</a:t>
            </a:r>
          </a:p>
        </p:txBody>
      </p:sp>
      <p:sp>
        <p:nvSpPr>
          <p:cNvPr id="4" name="Segnaposto testo 3">
            <a:extLst>
              <a:ext uri="{FF2B5EF4-FFF2-40B4-BE49-F238E27FC236}">
                <a16:creationId xmlns:a16="http://schemas.microsoft.com/office/drawing/2014/main" id="{638F45F1-1F6E-4470-8663-FE748A026B39}"/>
              </a:ext>
            </a:extLst>
          </p:cNvPr>
          <p:cNvSpPr>
            <a:spLocks noGrp="1"/>
          </p:cNvSpPr>
          <p:nvPr>
            <p:ph type="body" sz="half" idx="2"/>
          </p:nvPr>
        </p:nvSpPr>
        <p:spPr>
          <a:xfrm>
            <a:off x="1689652" y="5135035"/>
            <a:ext cx="5886805" cy="1021679"/>
          </a:xfrm>
        </p:spPr>
        <p:txBody>
          <a:bodyPr rtlCol="0"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Tree>
    <p:extLst>
      <p:ext uri="{BB962C8B-B14F-4D97-AF65-F5344CB8AC3E}">
        <p14:creationId xmlns:p14="http://schemas.microsoft.com/office/powerpoint/2010/main" val="2919887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olo, immagine e contenuto">
    <p:spTree>
      <p:nvGrpSpPr>
        <p:cNvPr id="1" name=""/>
        <p:cNvGrpSpPr/>
        <p:nvPr/>
      </p:nvGrpSpPr>
      <p:grpSpPr>
        <a:xfrm>
          <a:off x="0" y="0"/>
          <a:ext cx="0" cy="0"/>
          <a:chOff x="0" y="0"/>
          <a:chExt cx="0" cy="0"/>
        </a:xfrm>
      </p:grpSpPr>
      <p:sp>
        <p:nvSpPr>
          <p:cNvPr id="10" name="Segnaposto immagine 9">
            <a:extLst>
              <a:ext uri="{FF2B5EF4-FFF2-40B4-BE49-F238E27FC236}">
                <a16:creationId xmlns:a16="http://schemas.microsoft.com/office/drawing/2014/main" id="{645125BB-6786-4FBA-908D-90C8A8258207}"/>
              </a:ext>
            </a:extLst>
          </p:cNvPr>
          <p:cNvSpPr>
            <a:spLocks noGrp="1"/>
          </p:cNvSpPr>
          <p:nvPr>
            <p:ph type="pic" idx="1" hasCustomPrompt="1"/>
          </p:nvPr>
        </p:nvSpPr>
        <p:spPr>
          <a:xfrm>
            <a:off x="-1" y="0"/>
            <a:ext cx="12182427" cy="6858000"/>
          </a:xfrm>
          <a:custGeom>
            <a:avLst/>
            <a:gdLst>
              <a:gd name="connsiteX0" fmla="*/ 5575106 w 12182427"/>
              <a:gd name="connsiteY0" fmla="*/ 344908 h 6858000"/>
              <a:gd name="connsiteX1" fmla="*/ 8088376 w 12182427"/>
              <a:gd name="connsiteY1" fmla="*/ 344908 h 6858000"/>
              <a:gd name="connsiteX2" fmla="*/ 9107057 w 12182427"/>
              <a:gd name="connsiteY2" fmla="*/ 344908 h 6858000"/>
              <a:gd name="connsiteX3" fmla="*/ 11620328 w 12182427"/>
              <a:gd name="connsiteY3" fmla="*/ 344908 h 6858000"/>
              <a:gd name="connsiteX4" fmla="*/ 11620328 w 12182427"/>
              <a:gd name="connsiteY4" fmla="*/ 1116000 h 6858000"/>
              <a:gd name="connsiteX5" fmla="*/ 5575106 w 12182427"/>
              <a:gd name="connsiteY5" fmla="*/ 1116000 h 6858000"/>
              <a:gd name="connsiteX6" fmla="*/ 5550052 w 12182427"/>
              <a:gd name="connsiteY6" fmla="*/ 318052 h 6858000"/>
              <a:gd name="connsiteX7" fmla="*/ 5550052 w 12182427"/>
              <a:gd name="connsiteY7" fmla="*/ 1116000 h 6858000"/>
              <a:gd name="connsiteX8" fmla="*/ 5359401 w 12182427"/>
              <a:gd name="connsiteY8" fmla="*/ 1116000 h 6858000"/>
              <a:gd name="connsiteX9" fmla="*/ 5359401 w 12182427"/>
              <a:gd name="connsiteY9" fmla="*/ 6372000 h 6858000"/>
              <a:gd name="connsiteX10" fmla="*/ 5359401 w 12182427"/>
              <a:gd name="connsiteY10" fmla="*/ 6480000 h 6858000"/>
              <a:gd name="connsiteX11" fmla="*/ 11839401 w 12182427"/>
              <a:gd name="connsiteY11" fmla="*/ 6480000 h 6858000"/>
              <a:gd name="connsiteX12" fmla="*/ 11839401 w 12182427"/>
              <a:gd name="connsiteY12" fmla="*/ 6372000 h 6858000"/>
              <a:gd name="connsiteX13" fmla="*/ 11839301 w 12182427"/>
              <a:gd name="connsiteY13" fmla="*/ 6372000 h 6858000"/>
              <a:gd name="connsiteX14" fmla="*/ 11839301 w 12182427"/>
              <a:gd name="connsiteY14" fmla="*/ 1116000 h 6858000"/>
              <a:gd name="connsiteX15" fmla="*/ 11645381 w 12182427"/>
              <a:gd name="connsiteY15" fmla="*/ 1116000 h 6858000"/>
              <a:gd name="connsiteX16" fmla="*/ 11645381 w 12182427"/>
              <a:gd name="connsiteY16" fmla="*/ 318052 h 6858000"/>
              <a:gd name="connsiteX17" fmla="*/ 11620328 w 12182427"/>
              <a:gd name="connsiteY17" fmla="*/ 318052 h 6858000"/>
              <a:gd name="connsiteX18" fmla="*/ 9107057 w 12182427"/>
              <a:gd name="connsiteY18" fmla="*/ 318052 h 6858000"/>
              <a:gd name="connsiteX19" fmla="*/ 8088376 w 12182427"/>
              <a:gd name="connsiteY19" fmla="*/ 318052 h 6858000"/>
              <a:gd name="connsiteX20" fmla="*/ 5575106 w 12182427"/>
              <a:gd name="connsiteY20" fmla="*/ 318052 h 6858000"/>
              <a:gd name="connsiteX21" fmla="*/ 0 w 12182427"/>
              <a:gd name="connsiteY21" fmla="*/ 0 h 6858000"/>
              <a:gd name="connsiteX22" fmla="*/ 12182427 w 12182427"/>
              <a:gd name="connsiteY22" fmla="*/ 0 h 6858000"/>
              <a:gd name="connsiteX23" fmla="*/ 12182427 w 12182427"/>
              <a:gd name="connsiteY23" fmla="*/ 6858000 h 6858000"/>
              <a:gd name="connsiteX24" fmla="*/ 0 w 12182427"/>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182427" h="6858000">
                <a:moveTo>
                  <a:pt x="5575106" y="344908"/>
                </a:moveTo>
                <a:lnTo>
                  <a:pt x="8088376" y="344908"/>
                </a:lnTo>
                <a:lnTo>
                  <a:pt x="9107057" y="344908"/>
                </a:lnTo>
                <a:lnTo>
                  <a:pt x="11620328" y="344908"/>
                </a:lnTo>
                <a:lnTo>
                  <a:pt x="11620328" y="1116000"/>
                </a:lnTo>
                <a:lnTo>
                  <a:pt x="5575106" y="1116000"/>
                </a:lnTo>
                <a:close/>
                <a:moveTo>
                  <a:pt x="5550052" y="318052"/>
                </a:moveTo>
                <a:lnTo>
                  <a:pt x="5550052" y="1116000"/>
                </a:lnTo>
                <a:lnTo>
                  <a:pt x="5359401" y="1116000"/>
                </a:lnTo>
                <a:lnTo>
                  <a:pt x="5359401" y="6372000"/>
                </a:lnTo>
                <a:lnTo>
                  <a:pt x="5359401" y="6480000"/>
                </a:lnTo>
                <a:lnTo>
                  <a:pt x="11839401" y="6480000"/>
                </a:lnTo>
                <a:lnTo>
                  <a:pt x="11839401" y="6372000"/>
                </a:lnTo>
                <a:lnTo>
                  <a:pt x="11839301" y="6372000"/>
                </a:lnTo>
                <a:lnTo>
                  <a:pt x="11839301" y="1116000"/>
                </a:lnTo>
                <a:lnTo>
                  <a:pt x="11645381" y="1116000"/>
                </a:lnTo>
                <a:lnTo>
                  <a:pt x="11645381" y="318052"/>
                </a:lnTo>
                <a:lnTo>
                  <a:pt x="11620328" y="318052"/>
                </a:lnTo>
                <a:lnTo>
                  <a:pt x="9107057" y="318052"/>
                </a:lnTo>
                <a:lnTo>
                  <a:pt x="8088376" y="318052"/>
                </a:lnTo>
                <a:lnTo>
                  <a:pt x="5575106" y="318052"/>
                </a:lnTo>
                <a:close/>
                <a:moveTo>
                  <a:pt x="0" y="0"/>
                </a:moveTo>
                <a:lnTo>
                  <a:pt x="12182427" y="0"/>
                </a:lnTo>
                <a:lnTo>
                  <a:pt x="12182427" y="6858000"/>
                </a:lnTo>
                <a:lnTo>
                  <a:pt x="0" y="6858000"/>
                </a:lnTo>
                <a:close/>
              </a:path>
            </a:pathLst>
          </a:custGeom>
          <a:solidFill>
            <a:schemeClr val="tx1">
              <a:lumMod val="85000"/>
              <a:lumOff val="15000"/>
            </a:schemeClr>
          </a:solidFill>
        </p:spPr>
        <p:txBody>
          <a:bodyPr wrap="square" lIns="1368000" rtlCol="0" anchor="ctr">
            <a:noAutofit/>
          </a:bodyPr>
          <a:lstStyle>
            <a:lvl1pPr marL="0" indent="0" algn="l">
              <a:buNone/>
              <a:defRPr sz="18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noProof="0" dirty="0"/>
              <a:t>Trascinare e rilasciare o inserire l'immagine</a:t>
            </a:r>
          </a:p>
        </p:txBody>
      </p:sp>
      <p:sp>
        <p:nvSpPr>
          <p:cNvPr id="6" name="Titolo 1">
            <a:extLst>
              <a:ext uri="{FF2B5EF4-FFF2-40B4-BE49-F238E27FC236}">
                <a16:creationId xmlns:a16="http://schemas.microsoft.com/office/drawing/2014/main" id="{4A89928A-6D79-464E-B588-1951C7BCCDAA}"/>
              </a:ext>
            </a:extLst>
          </p:cNvPr>
          <p:cNvSpPr>
            <a:spLocks noGrp="1"/>
          </p:cNvSpPr>
          <p:nvPr>
            <p:ph type="ctrTitle"/>
          </p:nvPr>
        </p:nvSpPr>
        <p:spPr>
          <a:xfrm>
            <a:off x="5359400" y="1116000"/>
            <a:ext cx="6479900" cy="5256000"/>
          </a:xfrm>
          <a:noFill/>
        </p:spPr>
        <p:txBody>
          <a:bodyPr tIns="252000" bIns="3888000" rtlCol="0" anchor="t">
            <a:normAutofit/>
          </a:bodyPr>
          <a:lstStyle>
            <a:lvl1pPr algn="ctr">
              <a:defRPr sz="4400"/>
            </a:lvl1pPr>
          </a:lstStyle>
          <a:p>
            <a:pPr rtl="0"/>
            <a:r>
              <a:rPr lang="it-IT" noProof="0"/>
              <a:t>Fare clic per modificare lo stile del titolo dello schema</a:t>
            </a:r>
            <a:endParaRPr lang="it-IT" noProof="0" dirty="0"/>
          </a:p>
        </p:txBody>
      </p:sp>
      <p:sp>
        <p:nvSpPr>
          <p:cNvPr id="8" name="Rettangolo 7">
            <a:extLst>
              <a:ext uri="{FF2B5EF4-FFF2-40B4-BE49-F238E27FC236}">
                <a16:creationId xmlns:a16="http://schemas.microsoft.com/office/drawing/2014/main" id="{ED9F56D8-8E24-456A-8539-351E2054E8BB}"/>
              </a:ext>
            </a:extLst>
          </p:cNvPr>
          <p:cNvSpPr/>
          <p:nvPr userDrawn="1"/>
        </p:nvSpPr>
        <p:spPr>
          <a:xfrm>
            <a:off x="5359400" y="6372000"/>
            <a:ext cx="6479900" cy="1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dirty="0"/>
          </a:p>
        </p:txBody>
      </p:sp>
      <p:sp>
        <p:nvSpPr>
          <p:cNvPr id="14" name="Segnaposto contenuto 13">
            <a:extLst>
              <a:ext uri="{FF2B5EF4-FFF2-40B4-BE49-F238E27FC236}">
                <a16:creationId xmlns:a16="http://schemas.microsoft.com/office/drawing/2014/main" id="{F8A4A981-D13E-4CBF-B1B9-9BD7D545B84E}"/>
              </a:ext>
            </a:extLst>
          </p:cNvPr>
          <p:cNvSpPr>
            <a:spLocks noGrp="1"/>
          </p:cNvSpPr>
          <p:nvPr>
            <p:ph sz="quarter" idx="10"/>
          </p:nvPr>
        </p:nvSpPr>
        <p:spPr>
          <a:xfrm>
            <a:off x="5597525" y="2794552"/>
            <a:ext cx="6072188" cy="3072848"/>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endParaRPr lang="it-IT" noProof="0" dirty="0"/>
          </a:p>
        </p:txBody>
      </p:sp>
      <p:sp>
        <p:nvSpPr>
          <p:cNvPr id="11" name="Rettangolo 10">
            <a:extLst>
              <a:ext uri="{FF2B5EF4-FFF2-40B4-BE49-F238E27FC236}">
                <a16:creationId xmlns:a16="http://schemas.microsoft.com/office/drawing/2014/main" id="{46CD12B0-2D62-45AC-AE84-26428B62CFE0}"/>
              </a:ext>
              <a:ext uri="{C183D7F6-B498-43B3-948B-1728B52AA6E4}">
                <adec:decorative xmlns:adec="http://schemas.microsoft.com/office/drawing/2017/decorative" val="1"/>
              </a:ext>
            </a:extLst>
          </p:cNvPr>
          <p:cNvSpPr/>
          <p:nvPr userDrawn="1"/>
        </p:nvSpPr>
        <p:spPr>
          <a:xfrm>
            <a:off x="5359400" y="6372000"/>
            <a:ext cx="6480000" cy="1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dirty="0"/>
          </a:p>
        </p:txBody>
      </p:sp>
      <p:sp>
        <p:nvSpPr>
          <p:cNvPr id="12" name="Figura a mano libera: Forma 11">
            <a:extLst>
              <a:ext uri="{FF2B5EF4-FFF2-40B4-BE49-F238E27FC236}">
                <a16:creationId xmlns:a16="http://schemas.microsoft.com/office/drawing/2014/main" id="{3D2A3941-2D95-4A84-B382-159E988C09D4}"/>
              </a:ext>
            </a:extLst>
          </p:cNvPr>
          <p:cNvSpPr>
            <a:spLocks noChangeAspect="1" noChangeArrowheads="1" noTextEdit="1"/>
          </p:cNvSpPr>
          <p:nvPr userDrawn="1"/>
        </p:nvSpPr>
        <p:spPr bwMode="auto">
          <a:xfrm flipH="1" flipV="1">
            <a:off x="5550051" y="318052"/>
            <a:ext cx="6095329" cy="2149666"/>
          </a:xfrm>
          <a:custGeom>
            <a:avLst/>
            <a:gdLst>
              <a:gd name="connsiteX0" fmla="*/ 6070276 w 6095329"/>
              <a:gd name="connsiteY0" fmla="*/ 2122810 h 2149666"/>
              <a:gd name="connsiteX1" fmla="*/ 6070276 w 6095329"/>
              <a:gd name="connsiteY1" fmla="*/ 26856 h 2149666"/>
              <a:gd name="connsiteX2" fmla="*/ 3557005 w 6095329"/>
              <a:gd name="connsiteY2" fmla="*/ 26856 h 2149666"/>
              <a:gd name="connsiteX3" fmla="*/ 2538324 w 6095329"/>
              <a:gd name="connsiteY3" fmla="*/ 26856 h 2149666"/>
              <a:gd name="connsiteX4" fmla="*/ 25053 w 6095329"/>
              <a:gd name="connsiteY4" fmla="*/ 26856 h 2149666"/>
              <a:gd name="connsiteX5" fmla="*/ 25053 w 6095329"/>
              <a:gd name="connsiteY5" fmla="*/ 2122810 h 2149666"/>
              <a:gd name="connsiteX6" fmla="*/ 2538324 w 6095329"/>
              <a:gd name="connsiteY6" fmla="*/ 2122810 h 2149666"/>
              <a:gd name="connsiteX7" fmla="*/ 3557005 w 6095329"/>
              <a:gd name="connsiteY7" fmla="*/ 2122810 h 2149666"/>
              <a:gd name="connsiteX8" fmla="*/ 6095329 w 6095329"/>
              <a:gd name="connsiteY8" fmla="*/ 2149666 h 2149666"/>
              <a:gd name="connsiteX9" fmla="*/ 6070276 w 6095329"/>
              <a:gd name="connsiteY9" fmla="*/ 2149666 h 2149666"/>
              <a:gd name="connsiteX10" fmla="*/ 3557005 w 6095329"/>
              <a:gd name="connsiteY10" fmla="*/ 2149666 h 2149666"/>
              <a:gd name="connsiteX11" fmla="*/ 2538324 w 6095329"/>
              <a:gd name="connsiteY11" fmla="*/ 2149666 h 2149666"/>
              <a:gd name="connsiteX12" fmla="*/ 25053 w 6095329"/>
              <a:gd name="connsiteY12" fmla="*/ 2149666 h 2149666"/>
              <a:gd name="connsiteX13" fmla="*/ 0 w 6095329"/>
              <a:gd name="connsiteY13" fmla="*/ 2149666 h 2149666"/>
              <a:gd name="connsiteX14" fmla="*/ 0 w 6095329"/>
              <a:gd name="connsiteY14" fmla="*/ 0 h 2149666"/>
              <a:gd name="connsiteX15" fmla="*/ 25053 w 6095329"/>
              <a:gd name="connsiteY15" fmla="*/ 0 h 2149666"/>
              <a:gd name="connsiteX16" fmla="*/ 2538324 w 6095329"/>
              <a:gd name="connsiteY16" fmla="*/ 0 h 2149666"/>
              <a:gd name="connsiteX17" fmla="*/ 3557005 w 6095329"/>
              <a:gd name="connsiteY17" fmla="*/ 0 h 2149666"/>
              <a:gd name="connsiteX18" fmla="*/ 6070276 w 6095329"/>
              <a:gd name="connsiteY18" fmla="*/ 0 h 2149666"/>
              <a:gd name="connsiteX19" fmla="*/ 6095329 w 6095329"/>
              <a:gd name="connsiteY19" fmla="*/ 0 h 2149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95329" h="2149666">
                <a:moveTo>
                  <a:pt x="6070276" y="2122810"/>
                </a:moveTo>
                <a:lnTo>
                  <a:pt x="6070276" y="26856"/>
                </a:lnTo>
                <a:lnTo>
                  <a:pt x="3557005" y="26856"/>
                </a:lnTo>
                <a:lnTo>
                  <a:pt x="2538324" y="26856"/>
                </a:lnTo>
                <a:lnTo>
                  <a:pt x="25053" y="26856"/>
                </a:lnTo>
                <a:lnTo>
                  <a:pt x="25053" y="2122810"/>
                </a:lnTo>
                <a:lnTo>
                  <a:pt x="2538324" y="2122810"/>
                </a:lnTo>
                <a:lnTo>
                  <a:pt x="3557005" y="2122810"/>
                </a:lnTo>
                <a:close/>
                <a:moveTo>
                  <a:pt x="6095329" y="2149666"/>
                </a:moveTo>
                <a:lnTo>
                  <a:pt x="6070276" y="2149666"/>
                </a:lnTo>
                <a:lnTo>
                  <a:pt x="3557005" y="2149666"/>
                </a:lnTo>
                <a:lnTo>
                  <a:pt x="2538324" y="2149666"/>
                </a:lnTo>
                <a:lnTo>
                  <a:pt x="25053" y="2149666"/>
                </a:lnTo>
                <a:lnTo>
                  <a:pt x="0" y="2149666"/>
                </a:lnTo>
                <a:lnTo>
                  <a:pt x="0" y="0"/>
                </a:lnTo>
                <a:lnTo>
                  <a:pt x="25053" y="0"/>
                </a:lnTo>
                <a:lnTo>
                  <a:pt x="2538324" y="0"/>
                </a:lnTo>
                <a:lnTo>
                  <a:pt x="3557005" y="0"/>
                </a:lnTo>
                <a:lnTo>
                  <a:pt x="6070276" y="0"/>
                </a:lnTo>
                <a:lnTo>
                  <a:pt x="6095329" y="0"/>
                </a:lnTo>
                <a:close/>
              </a:path>
            </a:pathLst>
          </a:custGeom>
          <a:solidFill>
            <a:schemeClr val="accent3"/>
          </a:solidFill>
          <a:ln w="9525">
            <a:noFill/>
            <a:miter lim="800000"/>
            <a:headEnd/>
            <a:tailEnd/>
          </a:ln>
        </p:spPr>
        <p:txBody>
          <a:bodyPr vert="horz" wrap="square" lIns="91440" tIns="45720" rIns="91440" bIns="45720" numCol="1" rtlCol="0" anchor="t" anchorCtr="0" compatLnSpc="1">
            <a:prstTxWarp prst="textNoShape">
              <a:avLst/>
            </a:prstTxWarp>
            <a:noAutofit/>
          </a:bodyPr>
          <a:lstStyle/>
          <a:p>
            <a:pPr rtl="0"/>
            <a:endParaRPr lang="it-IT" noProof="0" dirty="0"/>
          </a:p>
        </p:txBody>
      </p:sp>
    </p:spTree>
    <p:extLst>
      <p:ext uri="{BB962C8B-B14F-4D97-AF65-F5344CB8AC3E}">
        <p14:creationId xmlns:p14="http://schemas.microsoft.com/office/powerpoint/2010/main" val="2373640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6FC6FE-7AAD-451E-876C-91BCE0BDDF14}"/>
              </a:ext>
            </a:extLst>
          </p:cNvPr>
          <p:cNvSpPr>
            <a:spLocks noGrp="1"/>
          </p:cNvSpPr>
          <p:nvPr>
            <p:ph type="title"/>
          </p:nvPr>
        </p:nvSpPr>
        <p:spPr/>
        <p:txBody>
          <a:bodyPr rtlCol="0"/>
          <a:lstStyle/>
          <a:p>
            <a:pPr rtl="0"/>
            <a:r>
              <a:rPr lang="it-IT" noProof="0"/>
              <a:t>Fare clic per modificare lo stile del titolo dello schema</a:t>
            </a:r>
            <a:endParaRPr lang="it-IT" noProof="0" dirty="0"/>
          </a:p>
        </p:txBody>
      </p:sp>
      <p:sp>
        <p:nvSpPr>
          <p:cNvPr id="3" name="Segnaposto contenuto 2">
            <a:extLst>
              <a:ext uri="{FF2B5EF4-FFF2-40B4-BE49-F238E27FC236}">
                <a16:creationId xmlns:a16="http://schemas.microsoft.com/office/drawing/2014/main" id="{681F9EB9-1CA8-44AC-8147-C1075E81E01B}"/>
              </a:ext>
            </a:extLst>
          </p:cNvPr>
          <p:cNvSpPr>
            <a:spLocks noGrp="1"/>
          </p:cNvSpPr>
          <p:nvPr>
            <p:ph idx="1"/>
          </p:nvPr>
        </p:nvSpPr>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endParaRPr lang="it-IT" noProof="0" dirty="0"/>
          </a:p>
        </p:txBody>
      </p:sp>
      <p:sp>
        <p:nvSpPr>
          <p:cNvPr id="7" name="Segnaposto piè di pagina 6">
            <a:extLst>
              <a:ext uri="{FF2B5EF4-FFF2-40B4-BE49-F238E27FC236}">
                <a16:creationId xmlns:a16="http://schemas.microsoft.com/office/drawing/2014/main" id="{73E00AA2-5AF6-4091-A26A-93450CB80B5B}"/>
              </a:ext>
            </a:extLst>
          </p:cNvPr>
          <p:cNvSpPr>
            <a:spLocks noGrp="1"/>
          </p:cNvSpPr>
          <p:nvPr>
            <p:ph type="ftr" sz="quarter" idx="10"/>
          </p:nvPr>
        </p:nvSpPr>
        <p:spPr/>
        <p:txBody>
          <a:bodyPr rtlCol="0"/>
          <a:lstStyle/>
          <a:p>
            <a:pPr rtl="0"/>
            <a:endParaRPr lang="it-IT" noProof="0" dirty="0"/>
          </a:p>
        </p:txBody>
      </p:sp>
      <p:sp>
        <p:nvSpPr>
          <p:cNvPr id="8" name="Segnaposto numero diapositiva 7">
            <a:extLst>
              <a:ext uri="{FF2B5EF4-FFF2-40B4-BE49-F238E27FC236}">
                <a16:creationId xmlns:a16="http://schemas.microsoft.com/office/drawing/2014/main" id="{EBA4FB6A-5C22-4D6C-9099-DF1DDF84A9E4}"/>
              </a:ext>
            </a:extLst>
          </p:cNvPr>
          <p:cNvSpPr>
            <a:spLocks noGrp="1"/>
          </p:cNvSpPr>
          <p:nvPr>
            <p:ph type="sldNum" sz="quarter" idx="11"/>
          </p:nvPr>
        </p:nvSpPr>
        <p:spPr/>
        <p:txBody>
          <a:bodyPr rtlCol="0"/>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2565049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14AE9C-7360-4D33-8F4A-D25A8778B8B6}"/>
              </a:ext>
            </a:extLst>
          </p:cNvPr>
          <p:cNvSpPr>
            <a:spLocks noGrp="1"/>
          </p:cNvSpPr>
          <p:nvPr>
            <p:ph type="title"/>
          </p:nvPr>
        </p:nvSpPr>
        <p:spPr>
          <a:xfrm>
            <a:off x="831850" y="1709738"/>
            <a:ext cx="10515600" cy="2852737"/>
          </a:xfrm>
        </p:spPr>
        <p:txBody>
          <a:bodyPr rtlCol="0" anchor="b"/>
          <a:lstStyle>
            <a:lvl1pPr>
              <a:defRPr sz="6000"/>
            </a:lvl1pPr>
          </a:lstStyle>
          <a:p>
            <a:pPr rtl="0"/>
            <a:r>
              <a:rPr lang="it-IT" noProof="0"/>
              <a:t>Fare clic per modificare lo stile del titolo dello schema</a:t>
            </a:r>
            <a:endParaRPr lang="it-IT" noProof="0" dirty="0"/>
          </a:p>
        </p:txBody>
      </p:sp>
      <p:sp>
        <p:nvSpPr>
          <p:cNvPr id="3" name="Segnaposto testo 2">
            <a:extLst>
              <a:ext uri="{FF2B5EF4-FFF2-40B4-BE49-F238E27FC236}">
                <a16:creationId xmlns:a16="http://schemas.microsoft.com/office/drawing/2014/main" id="{3F790748-0FD1-4917-AE27-0368252DF1A8}"/>
              </a:ext>
            </a:extLst>
          </p:cNvPr>
          <p:cNvSpPr>
            <a:spLocks noGrp="1"/>
          </p:cNvSpPr>
          <p:nvPr>
            <p:ph type="body" idx="1"/>
          </p:nvPr>
        </p:nvSpPr>
        <p:spPr>
          <a:xfrm>
            <a:off x="831850" y="4589463"/>
            <a:ext cx="10515600" cy="1500187"/>
          </a:xfrm>
        </p:spPr>
        <p:txBody>
          <a:bodyPr rtlCol="0"/>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Fare clic per modificare gli stili del testo dello schema</a:t>
            </a:r>
          </a:p>
        </p:txBody>
      </p:sp>
      <p:sp>
        <p:nvSpPr>
          <p:cNvPr id="7" name="Segnaposto piè di pagina 6">
            <a:extLst>
              <a:ext uri="{FF2B5EF4-FFF2-40B4-BE49-F238E27FC236}">
                <a16:creationId xmlns:a16="http://schemas.microsoft.com/office/drawing/2014/main" id="{5F93F6F6-2F09-4629-B138-2F81A442FECB}"/>
              </a:ext>
            </a:extLst>
          </p:cNvPr>
          <p:cNvSpPr>
            <a:spLocks noGrp="1"/>
          </p:cNvSpPr>
          <p:nvPr>
            <p:ph type="ftr" sz="quarter" idx="10"/>
          </p:nvPr>
        </p:nvSpPr>
        <p:spPr/>
        <p:txBody>
          <a:bodyPr rtlCol="0"/>
          <a:lstStyle/>
          <a:p>
            <a:pPr rtl="0"/>
            <a:endParaRPr lang="it-IT" noProof="0" dirty="0"/>
          </a:p>
        </p:txBody>
      </p:sp>
      <p:sp>
        <p:nvSpPr>
          <p:cNvPr id="8" name="Segnaposto numero diapositiva 7">
            <a:extLst>
              <a:ext uri="{FF2B5EF4-FFF2-40B4-BE49-F238E27FC236}">
                <a16:creationId xmlns:a16="http://schemas.microsoft.com/office/drawing/2014/main" id="{E6DD5FEE-1F25-4E8B-950B-6C194748D267}"/>
              </a:ext>
            </a:extLst>
          </p:cNvPr>
          <p:cNvSpPr>
            <a:spLocks noGrp="1"/>
          </p:cNvSpPr>
          <p:nvPr>
            <p:ph type="sldNum" sz="quarter" idx="11"/>
          </p:nvPr>
        </p:nvSpPr>
        <p:spPr/>
        <p:txBody>
          <a:bodyPr rtlCol="0"/>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3047906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71D731-C950-4EDB-BAA4-9EB3B8245328}"/>
              </a:ext>
            </a:extLst>
          </p:cNvPr>
          <p:cNvSpPr>
            <a:spLocks noGrp="1"/>
          </p:cNvSpPr>
          <p:nvPr>
            <p:ph type="title"/>
          </p:nvPr>
        </p:nvSpPr>
        <p:spPr/>
        <p:txBody>
          <a:bodyPr rtlCol="0"/>
          <a:lstStyle/>
          <a:p>
            <a:pPr rtl="0"/>
            <a:r>
              <a:rPr lang="it-IT" noProof="0"/>
              <a:t>Fare clic per modificare lo stile del titolo dello schema</a:t>
            </a:r>
            <a:endParaRPr lang="it-IT" noProof="0" dirty="0"/>
          </a:p>
        </p:txBody>
      </p:sp>
      <p:sp>
        <p:nvSpPr>
          <p:cNvPr id="3" name="Segnaposto contenuto 2">
            <a:extLst>
              <a:ext uri="{FF2B5EF4-FFF2-40B4-BE49-F238E27FC236}">
                <a16:creationId xmlns:a16="http://schemas.microsoft.com/office/drawing/2014/main" id="{7DD37C3F-5244-4B69-A3C9-C112F98E09A8}"/>
              </a:ext>
            </a:extLst>
          </p:cNvPr>
          <p:cNvSpPr>
            <a:spLocks noGrp="1"/>
          </p:cNvSpPr>
          <p:nvPr>
            <p:ph sz="half" idx="1"/>
          </p:nvPr>
        </p:nvSpPr>
        <p:spPr>
          <a:xfrm>
            <a:off x="838200" y="1825625"/>
            <a:ext cx="5181600" cy="4351338"/>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endParaRPr lang="it-IT" noProof="0" dirty="0"/>
          </a:p>
        </p:txBody>
      </p:sp>
      <p:sp>
        <p:nvSpPr>
          <p:cNvPr id="4" name="Segnaposto contenuto 3">
            <a:extLst>
              <a:ext uri="{FF2B5EF4-FFF2-40B4-BE49-F238E27FC236}">
                <a16:creationId xmlns:a16="http://schemas.microsoft.com/office/drawing/2014/main" id="{82A3275B-5BE7-4E06-AD1A-EEE0109B57BC}"/>
              </a:ext>
            </a:extLst>
          </p:cNvPr>
          <p:cNvSpPr>
            <a:spLocks noGrp="1"/>
          </p:cNvSpPr>
          <p:nvPr>
            <p:ph sz="half" idx="2"/>
          </p:nvPr>
        </p:nvSpPr>
        <p:spPr>
          <a:xfrm>
            <a:off x="6172200" y="1825625"/>
            <a:ext cx="5181600" cy="4351338"/>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endParaRPr lang="it-IT" noProof="0" dirty="0"/>
          </a:p>
        </p:txBody>
      </p:sp>
      <p:sp>
        <p:nvSpPr>
          <p:cNvPr id="8" name="Segnaposto piè di pagina 7">
            <a:extLst>
              <a:ext uri="{FF2B5EF4-FFF2-40B4-BE49-F238E27FC236}">
                <a16:creationId xmlns:a16="http://schemas.microsoft.com/office/drawing/2014/main" id="{B433B351-2A30-4ECC-AEF0-720AEFCF70B1}"/>
              </a:ext>
            </a:extLst>
          </p:cNvPr>
          <p:cNvSpPr>
            <a:spLocks noGrp="1"/>
          </p:cNvSpPr>
          <p:nvPr>
            <p:ph type="ftr" sz="quarter" idx="10"/>
          </p:nvPr>
        </p:nvSpPr>
        <p:spPr/>
        <p:txBody>
          <a:bodyPr rtlCol="0"/>
          <a:lstStyle/>
          <a:p>
            <a:pPr rtl="0"/>
            <a:endParaRPr lang="it-IT" noProof="0" dirty="0"/>
          </a:p>
        </p:txBody>
      </p:sp>
      <p:sp>
        <p:nvSpPr>
          <p:cNvPr id="9" name="Segnaposto numero diapositiva 8">
            <a:extLst>
              <a:ext uri="{FF2B5EF4-FFF2-40B4-BE49-F238E27FC236}">
                <a16:creationId xmlns:a16="http://schemas.microsoft.com/office/drawing/2014/main" id="{D6326404-2DA8-4D44-BE28-C9B22C79FF4A}"/>
              </a:ext>
            </a:extLst>
          </p:cNvPr>
          <p:cNvSpPr>
            <a:spLocks noGrp="1"/>
          </p:cNvSpPr>
          <p:nvPr>
            <p:ph type="sldNum" sz="quarter" idx="11"/>
          </p:nvPr>
        </p:nvSpPr>
        <p:spPr/>
        <p:txBody>
          <a:bodyPr rtlCol="0"/>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4158609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082A4F-9702-4A98-8216-DB9DF71966EE}"/>
              </a:ext>
            </a:extLst>
          </p:cNvPr>
          <p:cNvSpPr>
            <a:spLocks noGrp="1"/>
          </p:cNvSpPr>
          <p:nvPr>
            <p:ph type="title"/>
          </p:nvPr>
        </p:nvSpPr>
        <p:spPr>
          <a:xfrm>
            <a:off x="839788" y="365125"/>
            <a:ext cx="10515600" cy="1325563"/>
          </a:xfrm>
        </p:spPr>
        <p:txBody>
          <a:bodyPr rtlCol="0"/>
          <a:lstStyle/>
          <a:p>
            <a:pPr rtl="0"/>
            <a:r>
              <a:rPr lang="it-IT" noProof="0"/>
              <a:t>Fare clic per modificare lo stile del titolo dello schema</a:t>
            </a:r>
            <a:endParaRPr lang="it-IT" noProof="0" dirty="0"/>
          </a:p>
        </p:txBody>
      </p:sp>
      <p:sp>
        <p:nvSpPr>
          <p:cNvPr id="3" name="Segnaposto testo 2">
            <a:extLst>
              <a:ext uri="{FF2B5EF4-FFF2-40B4-BE49-F238E27FC236}">
                <a16:creationId xmlns:a16="http://schemas.microsoft.com/office/drawing/2014/main" id="{65CCC87F-622A-4619-8F5D-B5673D214154}"/>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4" name="Segnaposto contenuto 3">
            <a:extLst>
              <a:ext uri="{FF2B5EF4-FFF2-40B4-BE49-F238E27FC236}">
                <a16:creationId xmlns:a16="http://schemas.microsoft.com/office/drawing/2014/main" id="{EF41849D-A511-4EDA-8C7E-A0CB4C73E6BA}"/>
              </a:ext>
            </a:extLst>
          </p:cNvPr>
          <p:cNvSpPr>
            <a:spLocks noGrp="1"/>
          </p:cNvSpPr>
          <p:nvPr>
            <p:ph sz="half" idx="2"/>
          </p:nvPr>
        </p:nvSpPr>
        <p:spPr>
          <a:xfrm>
            <a:off x="839788" y="2505075"/>
            <a:ext cx="5157787" cy="3684588"/>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endParaRPr lang="it-IT" noProof="0" dirty="0"/>
          </a:p>
        </p:txBody>
      </p:sp>
      <p:sp>
        <p:nvSpPr>
          <p:cNvPr id="5" name="Segnaposto testo 4">
            <a:extLst>
              <a:ext uri="{FF2B5EF4-FFF2-40B4-BE49-F238E27FC236}">
                <a16:creationId xmlns:a16="http://schemas.microsoft.com/office/drawing/2014/main" id="{7D3DD0C3-5FC1-43B2-843B-4F54BD621017}"/>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6" name="Segnaposto contenuto 5">
            <a:extLst>
              <a:ext uri="{FF2B5EF4-FFF2-40B4-BE49-F238E27FC236}">
                <a16:creationId xmlns:a16="http://schemas.microsoft.com/office/drawing/2014/main" id="{BE10B9CC-7B29-416E-BC4F-6E4E683067A2}"/>
              </a:ext>
            </a:extLst>
          </p:cNvPr>
          <p:cNvSpPr>
            <a:spLocks noGrp="1"/>
          </p:cNvSpPr>
          <p:nvPr>
            <p:ph sz="quarter" idx="4"/>
          </p:nvPr>
        </p:nvSpPr>
        <p:spPr>
          <a:xfrm>
            <a:off x="6172200" y="2505075"/>
            <a:ext cx="5183188" cy="3684588"/>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endParaRPr lang="it-IT" noProof="0" dirty="0"/>
          </a:p>
        </p:txBody>
      </p:sp>
      <p:sp>
        <p:nvSpPr>
          <p:cNvPr id="10" name="Segnaposto piè di pagina 9">
            <a:extLst>
              <a:ext uri="{FF2B5EF4-FFF2-40B4-BE49-F238E27FC236}">
                <a16:creationId xmlns:a16="http://schemas.microsoft.com/office/drawing/2014/main" id="{EE7B309A-1B51-434F-A302-CD45E763CA5E}"/>
              </a:ext>
            </a:extLst>
          </p:cNvPr>
          <p:cNvSpPr>
            <a:spLocks noGrp="1"/>
          </p:cNvSpPr>
          <p:nvPr>
            <p:ph type="ftr" sz="quarter" idx="10"/>
          </p:nvPr>
        </p:nvSpPr>
        <p:spPr/>
        <p:txBody>
          <a:bodyPr rtlCol="0"/>
          <a:lstStyle/>
          <a:p>
            <a:pPr rtl="0"/>
            <a:endParaRPr lang="it-IT" noProof="0" dirty="0"/>
          </a:p>
        </p:txBody>
      </p:sp>
      <p:sp>
        <p:nvSpPr>
          <p:cNvPr id="11" name="Segnaposto numero diapositiva 10">
            <a:extLst>
              <a:ext uri="{FF2B5EF4-FFF2-40B4-BE49-F238E27FC236}">
                <a16:creationId xmlns:a16="http://schemas.microsoft.com/office/drawing/2014/main" id="{9B7C6E69-F3DE-4456-8E4B-86DEDD8059FE}"/>
              </a:ext>
            </a:extLst>
          </p:cNvPr>
          <p:cNvSpPr>
            <a:spLocks noGrp="1"/>
          </p:cNvSpPr>
          <p:nvPr>
            <p:ph type="sldNum" sz="quarter" idx="11"/>
          </p:nvPr>
        </p:nvSpPr>
        <p:spPr/>
        <p:txBody>
          <a:bodyPr rtlCol="0"/>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997710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2B56D30-36E1-4F7F-84F3-D9266E14F1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it-IT" noProof="0" dirty="0"/>
              <a:t>Fare clic per modificare lo stile del titolo dello schema</a:t>
            </a:r>
          </a:p>
        </p:txBody>
      </p:sp>
      <p:sp>
        <p:nvSpPr>
          <p:cNvPr id="3" name="Segnaposto testo 2">
            <a:extLst>
              <a:ext uri="{FF2B5EF4-FFF2-40B4-BE49-F238E27FC236}">
                <a16:creationId xmlns:a16="http://schemas.microsoft.com/office/drawing/2014/main" id="{AC81A3CA-80AB-4E95-9108-5775634707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it-IT" noProof="0" dirty="0"/>
              <a:t>Fare clic per modificare gli stili del testo dello schema</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5" name="Segnaposto piè di pagina 4">
            <a:extLst>
              <a:ext uri="{FF2B5EF4-FFF2-40B4-BE49-F238E27FC236}">
                <a16:creationId xmlns:a16="http://schemas.microsoft.com/office/drawing/2014/main" id="{FBC2E15E-0AD5-440E-9097-74B03C10BB82}"/>
              </a:ext>
            </a:extLst>
          </p:cNvPr>
          <p:cNvSpPr>
            <a:spLocks noGrp="1"/>
          </p:cNvSpPr>
          <p:nvPr>
            <p:ph type="ftr" sz="quarter" idx="3"/>
          </p:nvPr>
        </p:nvSpPr>
        <p:spPr>
          <a:xfrm>
            <a:off x="838200" y="6356350"/>
            <a:ext cx="4114800" cy="365125"/>
          </a:xfrm>
          <a:prstGeom prst="rect">
            <a:avLst/>
          </a:prstGeom>
        </p:spPr>
        <p:txBody>
          <a:bodyPr vert="horz" lIns="91440" tIns="45720" rIns="91440" bIns="45720" rtlCol="0" anchor="ctr"/>
          <a:lstStyle>
            <a:lvl1pPr algn="l">
              <a:defRPr sz="1200">
                <a:solidFill>
                  <a:schemeClr val="bg1"/>
                </a:solidFill>
              </a:defRPr>
            </a:lvl1pPr>
          </a:lstStyle>
          <a:p>
            <a:pPr rtl="0"/>
            <a:endParaRPr lang="it-IT" noProof="0" dirty="0"/>
          </a:p>
        </p:txBody>
      </p:sp>
      <p:sp>
        <p:nvSpPr>
          <p:cNvPr id="6" name="Segnaposto numero diapositiva 5">
            <a:extLst>
              <a:ext uri="{FF2B5EF4-FFF2-40B4-BE49-F238E27FC236}">
                <a16:creationId xmlns:a16="http://schemas.microsoft.com/office/drawing/2014/main" id="{0B73A161-3FB7-4DAC-A14F-0315D8754E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pPr rtl="0"/>
            <a:fld id="{EF03C2C8-8B5F-45CA-B03C-86A7238BBCAC}" type="slidenum">
              <a:rPr lang="it-IT" noProof="0" smtClean="0"/>
              <a:pPr rtl="0"/>
              <a:t>‹N›</a:t>
            </a:fld>
            <a:endParaRPr lang="it-IT" noProof="0" dirty="0"/>
          </a:p>
        </p:txBody>
      </p:sp>
    </p:spTree>
    <p:extLst>
      <p:ext uri="{BB962C8B-B14F-4D97-AF65-F5344CB8AC3E}">
        <p14:creationId xmlns:p14="http://schemas.microsoft.com/office/powerpoint/2010/main" val="3474230398"/>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7" r:id="rId3"/>
    <p:sldLayoutId id="2147483661" r:id="rId4"/>
    <p:sldLayoutId id="2147483662" r:id="rId5"/>
    <p:sldLayoutId id="2147483650" r:id="rId6"/>
    <p:sldLayoutId id="2147483651" r:id="rId7"/>
    <p:sldLayoutId id="2147483652" r:id="rId8"/>
    <p:sldLayoutId id="2147483653" r:id="rId9"/>
    <p:sldLayoutId id="2147483654" r:id="rId10"/>
    <p:sldLayoutId id="2147483659" r:id="rId11"/>
    <p:sldLayoutId id="2147483663" r:id="rId12"/>
    <p:sldLayoutId id="2147483660" r:id="rId13"/>
    <p:sldLayoutId id="2147483655" r:id="rId14"/>
    <p:sldLayoutId id="2147483656" r:id="rId15"/>
  </p:sldLayoutIdLst>
  <p:txStyles>
    <p:titleStyle>
      <a:lvl1pPr algn="l" defTabSz="914400" rtl="0" eaLnBrk="1" latinLnBrk="0" hangingPunct="1">
        <a:lnSpc>
          <a:spcPct val="90000"/>
        </a:lnSpc>
        <a:spcBef>
          <a:spcPct val="0"/>
        </a:spcBef>
        <a:buNone/>
        <a:defRPr sz="4400" i="0" kern="1200" cap="all" baseline="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Garamond" panose="02020404030301010803" pitchFamily="18" charset="0"/>
        <a:buChar char="♦"/>
        <a:defRPr sz="1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16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14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2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2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olo 19">
            <a:extLst>
              <a:ext uri="{FF2B5EF4-FFF2-40B4-BE49-F238E27FC236}">
                <a16:creationId xmlns:a16="http://schemas.microsoft.com/office/drawing/2014/main" id="{C09D77CA-5613-448F-9689-5FED30129A36}"/>
              </a:ext>
            </a:extLst>
          </p:cNvPr>
          <p:cNvSpPr>
            <a:spLocks noGrp="1"/>
          </p:cNvSpPr>
          <p:nvPr>
            <p:ph type="ctrTitle"/>
          </p:nvPr>
        </p:nvSpPr>
        <p:spPr>
          <a:xfrm>
            <a:off x="864000" y="1116000"/>
            <a:ext cx="5400000" cy="5457078"/>
          </a:xfrm>
        </p:spPr>
        <p:txBody>
          <a:bodyPr rtlCol="0"/>
          <a:lstStyle/>
          <a:p>
            <a:pPr rtl="0"/>
            <a:r>
              <a:rPr lang="it-IT" dirty="0"/>
              <a:t>Le Fonti del Diritto Tributario</a:t>
            </a:r>
          </a:p>
        </p:txBody>
      </p:sp>
      <p:sp>
        <p:nvSpPr>
          <p:cNvPr id="5" name="Sottotitolo 4">
            <a:extLst>
              <a:ext uri="{FF2B5EF4-FFF2-40B4-BE49-F238E27FC236}">
                <a16:creationId xmlns:a16="http://schemas.microsoft.com/office/drawing/2014/main" id="{B4C81634-C384-4B8E-8072-4602ED8DDEAF}"/>
              </a:ext>
            </a:extLst>
          </p:cNvPr>
          <p:cNvSpPr>
            <a:spLocks noGrp="1"/>
          </p:cNvSpPr>
          <p:nvPr>
            <p:ph type="subTitle" idx="1"/>
          </p:nvPr>
        </p:nvSpPr>
        <p:spPr>
          <a:xfrm>
            <a:off x="967409" y="5742000"/>
            <a:ext cx="5111347" cy="672052"/>
          </a:xfrm>
        </p:spPr>
        <p:txBody>
          <a:bodyPr rtlCol="0">
            <a:noAutofit/>
          </a:bodyPr>
          <a:lstStyle/>
          <a:p>
            <a:pPr rtl="0"/>
            <a:r>
              <a:rPr lang="it-IT" sz="3200" dirty="0"/>
              <a:t>Consuelo Soru – Terry Ann Piras|</a:t>
            </a:r>
          </a:p>
        </p:txBody>
      </p:sp>
      <p:pic>
        <p:nvPicPr>
          <p:cNvPr id="69" name="Segnaposto immagine 68" descr="Sedie vuote intorno a un tavolo">
            <a:extLst>
              <a:ext uri="{FF2B5EF4-FFF2-40B4-BE49-F238E27FC236}">
                <a16:creationId xmlns:a16="http://schemas.microsoft.com/office/drawing/2014/main" id="{DC5F12CA-7566-4270-9522-174AF69A4AC0}"/>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p:spPr>
      </p:pic>
    </p:spTree>
    <p:extLst>
      <p:ext uri="{BB962C8B-B14F-4D97-AF65-F5344CB8AC3E}">
        <p14:creationId xmlns:p14="http://schemas.microsoft.com/office/powerpoint/2010/main" val="237194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EC56EB-A901-4C50-B56E-A2A2B96B0946}"/>
              </a:ext>
            </a:extLst>
          </p:cNvPr>
          <p:cNvSpPr>
            <a:spLocks noGrp="1"/>
          </p:cNvSpPr>
          <p:nvPr>
            <p:ph type="title"/>
          </p:nvPr>
        </p:nvSpPr>
        <p:spPr>
          <a:xfrm>
            <a:off x="602776" y="2183642"/>
            <a:ext cx="10986447" cy="3985147"/>
          </a:xfrm>
        </p:spPr>
        <p:txBody>
          <a:bodyPr>
            <a:noAutofit/>
          </a:bodyPr>
          <a:lstStyle/>
          <a:p>
            <a:pPr algn="l">
              <a:lnSpc>
                <a:spcPct val="107000"/>
              </a:lnSpc>
              <a:spcAft>
                <a:spcPts val="800"/>
              </a:spcAft>
            </a:pP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Le </a:t>
            </a:r>
            <a:r>
              <a:rPr lang="it-IT" sz="2300" b="1" i="0"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fonti primarie</a:t>
            </a:r>
            <a:r>
              <a:rPr lang="it-IT" sz="2300" i="0"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si trovano in una posizione subordinata alla costituzione ma in una posizione preminente rispetto a tutte le altre fonti. Esse, le </a:t>
            </a:r>
            <a:r>
              <a:rPr lang="it-IT" sz="2300" b="1" i="0" u="sng" dirty="0">
                <a:effectLst/>
                <a:latin typeface="Times New Roman" panose="02020603050405020304" pitchFamily="18" charset="0"/>
                <a:ea typeface="Calibri" panose="020F0502020204030204" pitchFamily="34" charset="0"/>
                <a:cs typeface="Times New Roman" panose="02020603050405020304" pitchFamily="18" charset="0"/>
              </a:rPr>
              <a:t>leggi in senso formale</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sono gli atti normativi emanati dal Parlamento e promulgati dal Presidente della Repubblica. (</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Art. 71-74 della Cost.)</a:t>
            </a:r>
            <a:b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b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La legge in senso formale assume rilievo sotto un duplice profilo:</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sz="2300" b="1" i="0" u="sng" dirty="0">
                <a:effectLst/>
                <a:latin typeface="Times New Roman" panose="02020603050405020304" pitchFamily="18" charset="0"/>
                <a:ea typeface="Calibri" panose="020F0502020204030204" pitchFamily="34" charset="0"/>
                <a:cs typeface="Times New Roman" panose="02020603050405020304" pitchFamily="18" charset="0"/>
              </a:rPr>
              <a:t>Lato attivo</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 -&gt; </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Potere di eliminare norme eventualmente emesse da fonti inferiori;</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sz="2300" b="1" i="0" u="sng" dirty="0">
                <a:effectLst/>
                <a:latin typeface="Times New Roman" panose="02020603050405020304" pitchFamily="18" charset="0"/>
                <a:ea typeface="Calibri" panose="020F0502020204030204" pitchFamily="34" charset="0"/>
                <a:cs typeface="Times New Roman" panose="02020603050405020304" pitchFamily="18" charset="0"/>
              </a:rPr>
              <a:t>Lato passivo</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 &gt; </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Potere di resistere e prevalere sulle norme contrarie delle fonti inferiori;</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L’efficacia della legge in senso formale è estesa anche a </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fonti parallele (o </a:t>
            </a:r>
            <a:r>
              <a:rPr lang="it-IT" sz="2300" b="1" i="0" dirty="0" err="1">
                <a:effectLst/>
                <a:latin typeface="Times New Roman" panose="02020603050405020304" pitchFamily="18" charset="0"/>
                <a:ea typeface="Calibri" panose="020F0502020204030204" pitchFamily="34" charset="0"/>
                <a:cs typeface="Times New Roman" panose="02020603050405020304" pitchFamily="18" charset="0"/>
              </a:rPr>
              <a:t>subprimarie</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 ovvero, atti normativi emanati da un organo diverso dal Parlamento, il Governo, al quale viene attribuita la relativa competenza.</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endParaRPr lang="it-IT" sz="2300" i="0" dirty="0"/>
          </a:p>
        </p:txBody>
      </p:sp>
    </p:spTree>
    <p:extLst>
      <p:ext uri="{BB962C8B-B14F-4D97-AF65-F5344CB8AC3E}">
        <p14:creationId xmlns:p14="http://schemas.microsoft.com/office/powerpoint/2010/main" val="2573243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809A3BED-91D2-4BEE-9CA4-8C2C08A1F76E}"/>
              </a:ext>
            </a:extLst>
          </p:cNvPr>
          <p:cNvSpPr>
            <a:spLocks noGrp="1"/>
          </p:cNvSpPr>
          <p:nvPr>
            <p:ph type="title"/>
          </p:nvPr>
        </p:nvSpPr>
        <p:spPr>
          <a:xfrm>
            <a:off x="354843" y="573206"/>
            <a:ext cx="11573300" cy="5950424"/>
          </a:xfrm>
        </p:spPr>
        <p:txBody>
          <a:bodyPr>
            <a:noAutofit/>
          </a:bodyPr>
          <a:lstStyle/>
          <a:p>
            <a:pPr algn="l"/>
            <a:r>
              <a:rPr lang="it-IT" sz="2300" i="0" cap="none" dirty="0">
                <a:effectLst/>
                <a:latin typeface="Times New Roman" panose="02020603050405020304" pitchFamily="18" charset="0"/>
                <a:ea typeface="Calibri" panose="020F0502020204030204" pitchFamily="34" charset="0"/>
                <a:cs typeface="Times New Roman" panose="02020603050405020304" pitchFamily="18" charset="0"/>
              </a:rPr>
              <a:t>Essi possono essere:</a:t>
            </a:r>
            <a:br>
              <a:rPr lang="it-IT" sz="2300" i="0" cap="none" dirty="0">
                <a:effectLst/>
                <a:latin typeface="Times New Roman" panose="02020603050405020304" pitchFamily="18" charset="0"/>
                <a:ea typeface="Calibri" panose="020F0502020204030204" pitchFamily="34" charset="0"/>
                <a:cs typeface="Times New Roman" panose="02020603050405020304" pitchFamily="18" charset="0"/>
              </a:rPr>
            </a:br>
            <a:r>
              <a:rPr lang="it-IT" sz="2300" b="1" i="0" cap="none" dirty="0">
                <a:effectLst/>
                <a:latin typeface="Times New Roman" panose="02020603050405020304" pitchFamily="18" charset="0"/>
                <a:ea typeface="Calibri" panose="020F0502020204030204" pitchFamily="34" charset="0"/>
                <a:cs typeface="Times New Roman" panose="02020603050405020304" pitchFamily="18" charset="0"/>
              </a:rPr>
              <a:t>- </a:t>
            </a:r>
            <a:r>
              <a:rPr lang="it-IT" sz="2300" b="1" cap="none"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D</a:t>
            </a:r>
            <a:r>
              <a:rPr lang="it-IT" sz="2300" b="1" i="0" cap="none"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ecreti legislativi</a:t>
            </a:r>
            <a:r>
              <a:rPr lang="it-IT" sz="2300" i="0" cap="none" dirty="0">
                <a:effectLst/>
                <a:latin typeface="Times New Roman" panose="02020603050405020304" pitchFamily="18" charset="0"/>
                <a:ea typeface="Calibri" panose="020F0502020204030204" pitchFamily="34" charset="0"/>
                <a:cs typeface="Times New Roman" panose="02020603050405020304" pitchFamily="18" charset="0"/>
              </a:rPr>
              <a:t>, vengono impiegati con particolare frequenza nel settore tributario poiché la predisposizione e l’elaborazione della normativa tributaria, se di rilevante difficoltà strutturale presenta complessità che mal si conciliano con le discussioni parlamentari.</a:t>
            </a:r>
            <a:br>
              <a:rPr lang="it-IT" sz="2300" i="0" cap="none" dirty="0">
                <a:effectLst/>
                <a:latin typeface="Times New Roman" panose="02020603050405020304" pitchFamily="18" charset="0"/>
                <a:ea typeface="Calibri" panose="020F0502020204030204" pitchFamily="34" charset="0"/>
                <a:cs typeface="Times New Roman" panose="02020603050405020304" pitchFamily="18" charset="0"/>
              </a:rPr>
            </a:br>
            <a:r>
              <a:rPr lang="it-IT" sz="2300" i="0" cap="none" dirty="0">
                <a:effectLst/>
                <a:latin typeface="Times New Roman" panose="02020603050405020304" pitchFamily="18" charset="0"/>
                <a:ea typeface="Calibri" panose="020F0502020204030204" pitchFamily="34" charset="0"/>
                <a:cs typeface="Times New Roman" panose="02020603050405020304" pitchFamily="18" charset="0"/>
              </a:rPr>
              <a:t>La costituzione ha delimitato la sfera di applicazione del decreto legislativo, esso, infatti, dev’essere deliberato dal parlamento mediante procedura normale di esame e di approvazione, la delega dev’essere effettuata a favore del governo per un tempo limitato e per oggetti definiti, infine, la legge di delega deve fissare i principi e i criteri direttivi su cui si deve basare il governo.</a:t>
            </a:r>
            <a:br>
              <a:rPr lang="it-IT" sz="2300" i="0" cap="none" dirty="0">
                <a:effectLst/>
                <a:latin typeface="Times New Roman" panose="02020603050405020304" pitchFamily="18" charset="0"/>
                <a:ea typeface="Calibri" panose="020F0502020204030204" pitchFamily="34" charset="0"/>
                <a:cs typeface="Times New Roman" panose="02020603050405020304" pitchFamily="18" charset="0"/>
              </a:rPr>
            </a:br>
            <a:r>
              <a:rPr lang="it-IT" sz="2300" b="1" i="0" cap="none" dirty="0">
                <a:effectLst/>
                <a:latin typeface="Times New Roman" panose="02020603050405020304" pitchFamily="18" charset="0"/>
                <a:ea typeface="Calibri" panose="020F0502020204030204" pitchFamily="34" charset="0"/>
                <a:cs typeface="Times New Roman" panose="02020603050405020304" pitchFamily="18" charset="0"/>
              </a:rPr>
              <a:t>- </a:t>
            </a:r>
            <a:r>
              <a:rPr lang="it-IT" sz="2300" b="1" i="0" cap="none"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Decreti legge</a:t>
            </a:r>
            <a:r>
              <a:rPr lang="it-IT" sz="2300" i="0" cap="none" dirty="0">
                <a:effectLst/>
                <a:latin typeface="Times New Roman" panose="02020603050405020304" pitchFamily="18" charset="0"/>
                <a:ea typeface="Calibri" panose="020F0502020204030204" pitchFamily="34" charset="0"/>
                <a:cs typeface="Times New Roman" panose="02020603050405020304" pitchFamily="18" charset="0"/>
              </a:rPr>
              <a:t>, sono emanati dal governo in casi straordinari di urgenza e necessità. Tali provvedimenti con efficacia di legge devono essere presentati alle camere il giorno stesso della loro emanazione per la conversione in legge. I decreti perdono efficacia fin dall’inizio se non convertiti in legge entro 60 giorni dalla loro pubblicazione. In campo tributario tale fonte normativa trova ampia applicazione. Il vasto impiego di tale strumento normativo in materia tributaria si giustifica in relazione a quanto disposto dall’art. 81 cost, il quale esige che ogni legge che importi nuove spese indichi i mezzi per farvi fronte. Un altro aspetto da considerare riguarda l’abuso dello strumento del decreto legge, poiché erano rari i casi effettivi di necessità e urgenza invocati.</a:t>
            </a:r>
            <a:br>
              <a:rPr lang="it-IT" sz="2300" cap="none" dirty="0">
                <a:effectLst/>
                <a:latin typeface="Times New Roman" panose="02020603050405020304" pitchFamily="18" charset="0"/>
                <a:ea typeface="Calibri" panose="020F0502020204030204" pitchFamily="34" charset="0"/>
                <a:cs typeface="Times New Roman" panose="02020603050405020304" pitchFamily="18" charset="0"/>
              </a:rPr>
            </a:br>
            <a:endParaRPr lang="it-IT" sz="23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8090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F38597-5365-4995-8419-C386146C6DEB}"/>
              </a:ext>
            </a:extLst>
          </p:cNvPr>
          <p:cNvSpPr>
            <a:spLocks noGrp="1"/>
          </p:cNvSpPr>
          <p:nvPr>
            <p:ph type="title"/>
          </p:nvPr>
        </p:nvSpPr>
        <p:spPr>
          <a:xfrm>
            <a:off x="458337" y="1746914"/>
            <a:ext cx="11275326" cy="4995080"/>
          </a:xfrm>
        </p:spPr>
        <p:txBody>
          <a:bodyPr>
            <a:noAutofit/>
          </a:bodyPr>
          <a:lstStyle/>
          <a:p>
            <a:pPr algn="l">
              <a:lnSpc>
                <a:spcPct val="107000"/>
              </a:lnSpc>
            </a:pPr>
            <a:r>
              <a:rPr lang="it-IT" sz="2400" b="1" i="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Regioni</a:t>
            </a:r>
            <a:br>
              <a:rPr lang="it-IT" sz="2100" i="0" dirty="0">
                <a:effectLst/>
                <a:latin typeface="Calibri" panose="020F0502020204030204" pitchFamily="34" charset="0"/>
                <a:ea typeface="Calibri" panose="020F0502020204030204" pitchFamily="34" charset="0"/>
                <a:cs typeface="Times New Roman" panose="02020603050405020304" pitchFamily="18" charset="0"/>
              </a:rPr>
            </a:br>
            <a:r>
              <a:rPr lang="it-IT" sz="2100" i="0" dirty="0">
                <a:effectLst/>
                <a:latin typeface="Times New Roman" panose="02020603050405020304" pitchFamily="18" charset="0"/>
                <a:ea typeface="Times New Roman" panose="02020603050405020304" pitchFamily="18" charset="0"/>
              </a:rPr>
              <a:t>L’</a:t>
            </a:r>
            <a:r>
              <a:rPr lang="it-IT" sz="2100" b="1" i="0" dirty="0">
                <a:effectLst/>
                <a:latin typeface="Times New Roman" panose="02020603050405020304" pitchFamily="18" charset="0"/>
                <a:ea typeface="Times New Roman" panose="02020603050405020304" pitchFamily="18" charset="0"/>
              </a:rPr>
              <a:t>art. 117</a:t>
            </a:r>
            <a:r>
              <a:rPr lang="it-IT" sz="2100" i="0" dirty="0">
                <a:effectLst/>
                <a:latin typeface="Times New Roman" panose="02020603050405020304" pitchFamily="18" charset="0"/>
                <a:ea typeface="Times New Roman" panose="02020603050405020304" pitchFamily="18" charset="0"/>
              </a:rPr>
              <a:t> della Costituzione ha equiparato pienamente le Regioni e lo Stato quanto alla titolarità della funzione legislativa. Lo stato ha potestà legislativa nelle materie espressamente riservate alla legislazione dello Stato, negli spazi non occupati da tale riserva espressa la potestà legislativa è della regione. In </a:t>
            </a:r>
            <a:r>
              <a:rPr lang="it-IT" sz="2100" b="1" i="0" dirty="0">
                <a:effectLst/>
                <a:latin typeface="Times New Roman" panose="02020603050405020304" pitchFamily="18" charset="0"/>
                <a:ea typeface="Times New Roman" panose="02020603050405020304" pitchFamily="18" charset="0"/>
              </a:rPr>
              <a:t>materia regionale</a:t>
            </a:r>
            <a:r>
              <a:rPr lang="it-IT" sz="2100" i="0" dirty="0">
                <a:effectLst/>
                <a:latin typeface="Times New Roman" panose="02020603050405020304" pitchFamily="18" charset="0"/>
                <a:ea typeface="Times New Roman" panose="02020603050405020304" pitchFamily="18" charset="0"/>
              </a:rPr>
              <a:t> è necessario fare una distinzione tra Regioni a statuto ordinario e Regioni a statuto speciale.</a:t>
            </a:r>
            <a:br>
              <a:rPr lang="it-IT" sz="2100" i="0" dirty="0">
                <a:effectLst/>
                <a:latin typeface="Times New Roman" panose="02020603050405020304" pitchFamily="18" charset="0"/>
                <a:ea typeface="Times New Roman" panose="02020603050405020304" pitchFamily="18" charset="0"/>
              </a:rPr>
            </a:br>
            <a:br>
              <a:rPr lang="it-IT" sz="2100" i="0" dirty="0">
                <a:effectLst/>
                <a:latin typeface="Times New Roman" panose="02020603050405020304" pitchFamily="18" charset="0"/>
                <a:ea typeface="Times New Roman" panose="02020603050405020304" pitchFamily="18" charset="0"/>
              </a:rPr>
            </a:br>
            <a:r>
              <a:rPr lang="it-IT" sz="2100" i="0" dirty="0">
                <a:effectLst/>
                <a:latin typeface="Times New Roman" panose="02020603050405020304" pitchFamily="18" charset="0"/>
                <a:ea typeface="Times New Roman" panose="02020603050405020304" pitchFamily="18" charset="0"/>
              </a:rPr>
              <a:t>- </a:t>
            </a:r>
            <a:r>
              <a:rPr lang="it-IT" sz="2100" b="1" i="0" u="sng" dirty="0">
                <a:effectLst/>
                <a:latin typeface="Times New Roman" panose="02020603050405020304" pitchFamily="18" charset="0"/>
                <a:ea typeface="Times New Roman" panose="02020603050405020304" pitchFamily="18" charset="0"/>
              </a:rPr>
              <a:t>Le Regioni a statuto ordinario </a:t>
            </a:r>
            <a:r>
              <a:rPr lang="it-IT" sz="2100" i="0" dirty="0">
                <a:effectLst/>
                <a:latin typeface="Times New Roman" panose="02020603050405020304" pitchFamily="18" charset="0"/>
                <a:ea typeface="Times New Roman" panose="02020603050405020304" pitchFamily="18" charset="0"/>
              </a:rPr>
              <a:t>godono di potestà normativa tributaria limitatamente ai così detti “tributi propri”, ciò significa che tale potestà può esercitarsi solamente nei casi di assenza di una legge statale, deve essere in armonia con la Costituzione e deve rispettare i principi dell’ordinamento del sistema tributario.</a:t>
            </a:r>
            <a:br>
              <a:rPr lang="it-IT" sz="2100" i="0" dirty="0">
                <a:effectLst/>
                <a:latin typeface="Times New Roman" panose="02020603050405020304" pitchFamily="18" charset="0"/>
                <a:ea typeface="Times New Roman" panose="02020603050405020304" pitchFamily="18" charset="0"/>
              </a:rPr>
            </a:br>
            <a:r>
              <a:rPr lang="it-IT" sz="2100" i="0" dirty="0">
                <a:effectLst/>
                <a:latin typeface="Times New Roman" panose="02020603050405020304" pitchFamily="18" charset="0"/>
                <a:ea typeface="Times New Roman" panose="02020603050405020304" pitchFamily="18" charset="0"/>
              </a:rPr>
              <a:t>- </a:t>
            </a:r>
            <a:r>
              <a:rPr lang="it-IT" sz="2100" b="1" i="0" u="sng" dirty="0">
                <a:effectLst/>
                <a:latin typeface="Times New Roman" panose="02020603050405020304" pitchFamily="18" charset="0"/>
                <a:ea typeface="Times New Roman" panose="02020603050405020304" pitchFamily="18" charset="0"/>
              </a:rPr>
              <a:t>Le Regioni a statuto speciale</a:t>
            </a:r>
            <a:r>
              <a:rPr lang="it-IT" sz="2100" b="1" i="0" dirty="0">
                <a:effectLst/>
                <a:latin typeface="Times New Roman" panose="02020603050405020304" pitchFamily="18" charset="0"/>
                <a:ea typeface="Times New Roman" panose="02020603050405020304" pitchFamily="18" charset="0"/>
              </a:rPr>
              <a:t> </a:t>
            </a:r>
            <a:r>
              <a:rPr lang="it-IT" sz="2100" i="0" dirty="0">
                <a:effectLst/>
                <a:latin typeface="Times New Roman" panose="02020603050405020304" pitchFamily="18" charset="0"/>
                <a:ea typeface="Times New Roman" panose="02020603050405020304" pitchFamily="18" charset="0"/>
              </a:rPr>
              <a:t>invece, non hanno bisogno di una legge di coordinamento statale per legiferare in campo tributario. La normativa deve però essere conforme ai principi dell’ordinamento del sistema tributario.</a:t>
            </a:r>
            <a:br>
              <a:rPr lang="it-IT" sz="2200" i="0" dirty="0">
                <a:effectLst/>
                <a:latin typeface="Times New Roman" panose="02020603050405020304" pitchFamily="18" charset="0"/>
                <a:ea typeface="Times New Roman" panose="02020603050405020304" pitchFamily="18" charset="0"/>
              </a:rPr>
            </a:br>
            <a:endParaRPr lang="it-IT" sz="2200" i="0" dirty="0"/>
          </a:p>
        </p:txBody>
      </p:sp>
    </p:spTree>
    <p:extLst>
      <p:ext uri="{BB962C8B-B14F-4D97-AF65-F5344CB8AC3E}">
        <p14:creationId xmlns:p14="http://schemas.microsoft.com/office/powerpoint/2010/main" val="1239137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E886CA-E4B2-4452-BB0B-AC6047A9B0E9}"/>
              </a:ext>
            </a:extLst>
          </p:cNvPr>
          <p:cNvSpPr>
            <a:spLocks noGrp="1"/>
          </p:cNvSpPr>
          <p:nvPr>
            <p:ph type="title"/>
          </p:nvPr>
        </p:nvSpPr>
        <p:spPr>
          <a:xfrm>
            <a:off x="504967" y="2827020"/>
            <a:ext cx="11464120" cy="2973280"/>
          </a:xfrm>
        </p:spPr>
        <p:txBody>
          <a:bodyPr>
            <a:noAutofit/>
          </a:bodyPr>
          <a:lstStyle/>
          <a:p>
            <a:r>
              <a:rPr lang="it-IT" sz="2400" i="0" dirty="0">
                <a:effectLst/>
                <a:latin typeface="Times New Roman" panose="02020603050405020304" pitchFamily="18" charset="0"/>
                <a:ea typeface="Times New Roman" panose="02020603050405020304" pitchFamily="18" charset="0"/>
              </a:rPr>
              <a:t>Per effetto delle modifiche apportate al </a:t>
            </a:r>
            <a:r>
              <a:rPr lang="it-IT" sz="2400" b="1" i="0" dirty="0">
                <a:effectLst/>
                <a:latin typeface="Times New Roman" panose="02020603050405020304" pitchFamily="18" charset="0"/>
                <a:ea typeface="Times New Roman" panose="02020603050405020304" pitchFamily="18" charset="0"/>
              </a:rPr>
              <a:t>titolo V della Costituzione dalla legge costituzionale 3/2001</a:t>
            </a:r>
            <a:r>
              <a:rPr lang="it-IT" sz="2400" i="0" dirty="0">
                <a:effectLst/>
                <a:latin typeface="Times New Roman" panose="02020603050405020304" pitchFamily="18" charset="0"/>
                <a:ea typeface="Times New Roman" panose="02020603050405020304" pitchFamily="18" charset="0"/>
              </a:rPr>
              <a:t>, l’autonomia finanziaria di entrata e di spesa è stata estesa anche a Regioni, Province e Comuni, il che permette l’applicazione di tributi, secondo </a:t>
            </a:r>
            <a:r>
              <a:rPr lang="it-IT" sz="2400" b="1" i="0" dirty="0">
                <a:effectLst/>
                <a:latin typeface="Times New Roman" panose="02020603050405020304" pitchFamily="18" charset="0"/>
                <a:ea typeface="Times New Roman" panose="02020603050405020304" pitchFamily="18" charset="0"/>
              </a:rPr>
              <a:t>l’art. 119 Cost., </a:t>
            </a:r>
            <a:r>
              <a:rPr lang="it-IT" sz="2400" i="0" dirty="0">
                <a:effectLst/>
                <a:latin typeface="Times New Roman" panose="02020603050405020304" pitchFamily="18" charset="0"/>
                <a:ea typeface="Times New Roman" panose="02020603050405020304" pitchFamily="18" charset="0"/>
              </a:rPr>
              <a:t>“</a:t>
            </a:r>
            <a:r>
              <a:rPr lang="it-IT" sz="2400" dirty="0">
                <a:effectLst/>
                <a:latin typeface="Times New Roman" panose="02020603050405020304" pitchFamily="18" charset="0"/>
                <a:ea typeface="Times New Roman" panose="02020603050405020304" pitchFamily="18" charset="0"/>
              </a:rPr>
              <a:t>in armonia con la Costituzione e secondo i principi di coordinamento della finanza pubblica e del sistema tributario</a:t>
            </a:r>
            <a:r>
              <a:rPr lang="it-IT" sz="2400" i="0" dirty="0">
                <a:effectLst/>
                <a:latin typeface="Times New Roman" panose="02020603050405020304" pitchFamily="18" charset="0"/>
                <a:ea typeface="Times New Roman" panose="02020603050405020304" pitchFamily="18" charset="0"/>
              </a:rPr>
              <a:t>”. In più tali enti dispongono di compartecipazioni al gettito dei tributi erariali riferibili al loro territorio.</a:t>
            </a:r>
            <a:br>
              <a:rPr lang="it-IT" sz="2000" i="0" dirty="0">
                <a:effectLst/>
                <a:latin typeface="Times New Roman" panose="02020603050405020304" pitchFamily="18" charset="0"/>
                <a:ea typeface="Times New Roman" panose="02020603050405020304" pitchFamily="18" charset="0"/>
              </a:rPr>
            </a:br>
            <a:endParaRPr lang="it-IT" sz="2000" dirty="0"/>
          </a:p>
        </p:txBody>
      </p:sp>
    </p:spTree>
    <p:extLst>
      <p:ext uri="{BB962C8B-B14F-4D97-AF65-F5344CB8AC3E}">
        <p14:creationId xmlns:p14="http://schemas.microsoft.com/office/powerpoint/2010/main" val="2027245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903A895-ABB6-428F-83CB-921847B9A7E2}"/>
              </a:ext>
            </a:extLst>
          </p:cNvPr>
          <p:cNvSpPr>
            <a:spLocks noGrp="1"/>
          </p:cNvSpPr>
          <p:nvPr>
            <p:ph type="title"/>
          </p:nvPr>
        </p:nvSpPr>
        <p:spPr>
          <a:xfrm>
            <a:off x="796119" y="1965278"/>
            <a:ext cx="10599761" cy="4544704"/>
          </a:xfrm>
        </p:spPr>
        <p:txBody>
          <a:bodyPr/>
          <a:lstStyle/>
          <a:p>
            <a:pPr>
              <a:lnSpc>
                <a:spcPct val="107000"/>
              </a:lnSpc>
              <a:spcAft>
                <a:spcPts val="800"/>
              </a:spcAft>
            </a:pPr>
            <a:br>
              <a:rPr lang="it-IT" sz="2400" i="0" dirty="0">
                <a:effectLst/>
                <a:latin typeface="Times New Roman" panose="02020603050405020304" pitchFamily="18" charset="0"/>
                <a:ea typeface="Calibri" panose="020F0502020204030204" pitchFamily="34" charset="0"/>
                <a:cs typeface="Times New Roman" panose="02020603050405020304" pitchFamily="18" charset="0"/>
              </a:rPr>
            </a:br>
            <a:r>
              <a:rPr lang="it-IT" sz="2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Lo Statuto del Contribuente</a:t>
            </a:r>
            <a:br>
              <a:rPr lang="it-IT" sz="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br>
            <a:br>
              <a:rPr lang="it-IT" sz="2400" i="0" dirty="0">
                <a:effectLst/>
                <a:latin typeface="Times New Roman" panose="02020603050405020304" pitchFamily="18" charset="0"/>
                <a:ea typeface="Calibri" panose="020F0502020204030204" pitchFamily="34" charset="0"/>
                <a:cs typeface="Times New Roman" panose="02020603050405020304" pitchFamily="18" charset="0"/>
              </a:rPr>
            </a:b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Le leggi, in ambito tributario, sono racchiuse all’interno dello </a:t>
            </a:r>
            <a:r>
              <a:rPr lang="it-IT" sz="2400" b="1" i="0" u="sng" dirty="0">
                <a:effectLst/>
                <a:latin typeface="Times New Roman" panose="02020603050405020304" pitchFamily="18" charset="0"/>
                <a:ea typeface="Calibri" panose="020F0502020204030204" pitchFamily="34" charset="0"/>
                <a:cs typeface="Times New Roman" panose="02020603050405020304" pitchFamily="18" charset="0"/>
              </a:rPr>
              <a:t>Statuto del contribuente</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 approvato con </a:t>
            </a:r>
            <a:r>
              <a:rPr lang="it-IT" sz="2400" b="1" i="0"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L. 27-7-2000 n. 212</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a:t>
            </a:r>
            <a:br>
              <a:rPr lang="it-IT" sz="2400" i="0" dirty="0">
                <a:effectLst/>
                <a:latin typeface="Calibri" panose="020F0502020204030204" pitchFamily="34" charset="0"/>
                <a:ea typeface="Calibri" panose="020F0502020204030204" pitchFamily="34" charset="0"/>
                <a:cs typeface="Times New Roman" panose="02020603050405020304" pitchFamily="18" charset="0"/>
              </a:rPr>
            </a:b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I principali obiettivi sono, da un lato, stabilire regole precise che vincolino il legislatore fiscale, riducendo il caotico e disordinato flusso di disposizioni tributarie, dall’altro, tutelare il contribuente contro disposizioni inique, vessatorie e predisposte unicamente a vantaggio della pubblica amministrazione.</a:t>
            </a:r>
            <a:br>
              <a:rPr lang="it-IT" sz="1800" dirty="0">
                <a:effectLst/>
                <a:latin typeface="Calibri" panose="020F0502020204030204" pitchFamily="34" charset="0"/>
                <a:ea typeface="Calibri" panose="020F0502020204030204" pitchFamily="34" charset="0"/>
                <a:cs typeface="Times New Roman" panose="02020603050405020304" pitchFamily="18" charset="0"/>
              </a:rPr>
            </a:br>
            <a:endParaRPr lang="it-IT" dirty="0"/>
          </a:p>
        </p:txBody>
      </p:sp>
    </p:spTree>
    <p:extLst>
      <p:ext uri="{BB962C8B-B14F-4D97-AF65-F5344CB8AC3E}">
        <p14:creationId xmlns:p14="http://schemas.microsoft.com/office/powerpoint/2010/main" val="217325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8E8ECED-01C7-4F62-B7EC-295E83A844BD}"/>
              </a:ext>
            </a:extLst>
          </p:cNvPr>
          <p:cNvSpPr txBox="1"/>
          <p:nvPr/>
        </p:nvSpPr>
        <p:spPr>
          <a:xfrm>
            <a:off x="818866" y="750627"/>
            <a:ext cx="10768083" cy="5642442"/>
          </a:xfrm>
          <a:prstGeom prst="rect">
            <a:avLst/>
          </a:prstGeom>
          <a:noFill/>
        </p:spPr>
        <p:txBody>
          <a:bodyPr wrap="square">
            <a:spAutoFit/>
          </a:bodyPr>
          <a:lstStyle/>
          <a:p>
            <a:pPr>
              <a:lnSpc>
                <a:spcPct val="107000"/>
              </a:lnSpc>
              <a:spcAft>
                <a:spcPts val="800"/>
              </a:spcAft>
            </a:pPr>
            <a:r>
              <a:rPr lang="it-IT"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In particolare </a:t>
            </a:r>
            <a:r>
              <a:rPr lang="it-IT"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la </a:t>
            </a:r>
            <a:r>
              <a:rPr lang="it-IT" sz="2400" b="1" i="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 212/2000</a:t>
            </a:r>
            <a:r>
              <a:rPr lang="it-IT"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sancisce:</a:t>
            </a:r>
          </a:p>
          <a:p>
            <a:pPr marL="742950" lvl="1" indent="-285750">
              <a:lnSpc>
                <a:spcPct val="107000"/>
              </a:lnSpc>
              <a:buFont typeface="Times New Roman" panose="02020603050405020304" pitchFamily="18" charset="0"/>
              <a:buChar char="·"/>
            </a:pPr>
            <a:r>
              <a:rPr lang="it-IT"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L’obbligo per il legislatore di predisporre testi di legge che siano più chiari possibile;</a:t>
            </a:r>
          </a:p>
          <a:p>
            <a:pPr marL="742950" lvl="1" indent="-285750">
              <a:lnSpc>
                <a:spcPct val="107000"/>
              </a:lnSpc>
              <a:buFont typeface="Times New Roman" panose="02020603050405020304" pitchFamily="18" charset="0"/>
              <a:buChar char="·"/>
            </a:pPr>
            <a:r>
              <a:rPr lang="it-IT"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Il divieto di introdurre nuovi tributi con decreto legge ossia di individuare con legislazione d’urgenza nuovi soggetti passivi di tributi già esistenti;</a:t>
            </a:r>
          </a:p>
          <a:p>
            <a:pPr marL="742950" lvl="1" indent="-285750">
              <a:lnSpc>
                <a:spcPct val="107000"/>
              </a:lnSpc>
              <a:buFont typeface="Times New Roman" panose="02020603050405020304" pitchFamily="18" charset="0"/>
              <a:buChar char="·"/>
            </a:pPr>
            <a:r>
              <a:rPr lang="it-IT"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L’obbligo per l’amministrazione finanziaria di diffondere le informazioni fiscali e portare a conoscenza gli atti, anche con mezzi informatici;</a:t>
            </a:r>
          </a:p>
          <a:p>
            <a:pPr marL="742950" lvl="1" indent="-285750">
              <a:lnSpc>
                <a:spcPct val="107000"/>
              </a:lnSpc>
              <a:buFont typeface="Times New Roman" panose="02020603050405020304" pitchFamily="18" charset="0"/>
              <a:buChar char="·"/>
            </a:pPr>
            <a:r>
              <a:rPr lang="it-IT"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La non retroattività della legge;</a:t>
            </a:r>
          </a:p>
          <a:p>
            <a:pPr marL="742950" lvl="1" indent="-285750">
              <a:lnSpc>
                <a:spcPct val="107000"/>
              </a:lnSpc>
              <a:spcAft>
                <a:spcPts val="800"/>
              </a:spcAft>
              <a:buFont typeface="Times New Roman" panose="02020603050405020304" pitchFamily="18" charset="0"/>
              <a:buChar char="·"/>
            </a:pPr>
            <a:r>
              <a:rPr lang="it-IT"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La generalizzazione del diritto di interpello</a:t>
            </a:r>
            <a:r>
              <a:rPr lang="it-IT"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endParaRPr lang="it-IT"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lvl="1">
              <a:lnSpc>
                <a:spcPct val="107000"/>
              </a:lnSpc>
              <a:spcAft>
                <a:spcPts val="800"/>
              </a:spcAft>
            </a:pPr>
            <a:endParaRPr lang="it-IT" sz="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it-IT"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Lo statuto contiene norme di interpretazione della Costituzione, il legislatore si impegna alla corretta interpretazione di esse, qualora si venissero a creare dei dubbi interpretativi, l'interprete deve risolvere il problema applicando alla norma l'interpretazione più conforme ai principi statutari.</a:t>
            </a:r>
          </a:p>
        </p:txBody>
      </p:sp>
    </p:spTree>
    <p:extLst>
      <p:ext uri="{BB962C8B-B14F-4D97-AF65-F5344CB8AC3E}">
        <p14:creationId xmlns:p14="http://schemas.microsoft.com/office/powerpoint/2010/main" val="3379795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1E21C9-D05D-47DB-BBF2-27A35475CCA1}"/>
              </a:ext>
            </a:extLst>
          </p:cNvPr>
          <p:cNvSpPr>
            <a:spLocks noGrp="1"/>
          </p:cNvSpPr>
          <p:nvPr>
            <p:ph type="title"/>
          </p:nvPr>
        </p:nvSpPr>
        <p:spPr>
          <a:xfrm>
            <a:off x="491319" y="2347415"/>
            <a:ext cx="11300347" cy="4094327"/>
          </a:xfrm>
        </p:spPr>
        <p:txBody>
          <a:bodyPr>
            <a:normAutofit fontScale="90000"/>
          </a:bodyPr>
          <a:lstStyle/>
          <a:p>
            <a:pPr algn="l">
              <a:lnSpc>
                <a:spcPct val="107000"/>
              </a:lnSpc>
              <a:spcAft>
                <a:spcPts val="800"/>
              </a:spcAft>
            </a:pPr>
            <a:r>
              <a:rPr lang="it-IT" sz="2800" b="1" i="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Fonti secondarie  </a:t>
            </a:r>
            <a:br>
              <a:rPr lang="it-IT" sz="800" b="1" i="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br>
            <a:br>
              <a:rPr lang="it-IT" sz="2000" i="0" dirty="0">
                <a:effectLst/>
                <a:latin typeface="Calibri" panose="020F0502020204030204" pitchFamily="34" charset="0"/>
                <a:ea typeface="Calibri" panose="020F0502020204030204" pitchFamily="34" charset="0"/>
                <a:cs typeface="Times New Roman" panose="02020603050405020304" pitchFamily="18" charset="0"/>
              </a:rPr>
            </a:br>
            <a:r>
              <a:rPr lang="it-IT" sz="2700" i="0" dirty="0">
                <a:effectLst/>
                <a:latin typeface="Times New Roman" panose="02020603050405020304" pitchFamily="18" charset="0"/>
                <a:ea typeface="Calibri" panose="020F0502020204030204" pitchFamily="34" charset="0"/>
                <a:cs typeface="Times New Roman" panose="02020603050405020304" pitchFamily="18" charset="0"/>
              </a:rPr>
              <a:t>Tra le </a:t>
            </a:r>
            <a:r>
              <a:rPr lang="it-IT" sz="2700" b="1" i="0" dirty="0">
                <a:effectLst/>
                <a:latin typeface="Times New Roman" panose="02020603050405020304" pitchFamily="18" charset="0"/>
                <a:ea typeface="Calibri" panose="020F0502020204030204" pitchFamily="34" charset="0"/>
                <a:cs typeface="Times New Roman" panose="02020603050405020304" pitchFamily="18" charset="0"/>
              </a:rPr>
              <a:t>fonti secondarie</a:t>
            </a:r>
            <a:r>
              <a:rPr lang="it-IT" sz="2700" i="0" dirty="0">
                <a:effectLst/>
                <a:latin typeface="Times New Roman" panose="02020603050405020304" pitchFamily="18" charset="0"/>
                <a:ea typeface="Calibri" panose="020F0502020204030204" pitchFamily="34" charset="0"/>
                <a:cs typeface="Times New Roman" panose="02020603050405020304" pitchFamily="18" charset="0"/>
              </a:rPr>
              <a:t>, grande rilevanza è assunta dai regolamenti. </a:t>
            </a:r>
            <a:br>
              <a:rPr lang="it-IT" sz="2700" i="0" dirty="0">
                <a:effectLst/>
                <a:latin typeface="Calibri" panose="020F0502020204030204" pitchFamily="34" charset="0"/>
                <a:ea typeface="Calibri" panose="020F0502020204030204" pitchFamily="34" charset="0"/>
                <a:cs typeface="Times New Roman" panose="02020603050405020304" pitchFamily="18" charset="0"/>
              </a:rPr>
            </a:br>
            <a:r>
              <a:rPr lang="it-IT" sz="2700" i="0" dirty="0">
                <a:effectLst/>
                <a:latin typeface="Times New Roman" panose="02020603050405020304" pitchFamily="18" charset="0"/>
                <a:ea typeface="Calibri" panose="020F0502020204030204" pitchFamily="34" charset="0"/>
                <a:cs typeface="Times New Roman" panose="02020603050405020304" pitchFamily="18" charset="0"/>
              </a:rPr>
              <a:t>I regolamenti sono fonti di formazione secondaria in quanto sforniti dell’efficacia di legge formale e posti in posizione subordinata rispetto alla legge.</a:t>
            </a:r>
            <a:br>
              <a:rPr lang="it-IT" sz="2400" i="0" dirty="0">
                <a:effectLst/>
                <a:latin typeface="Times New Roman" panose="02020603050405020304" pitchFamily="18" charset="0"/>
                <a:ea typeface="Calibri" panose="020F0502020204030204" pitchFamily="34" charset="0"/>
                <a:cs typeface="Times New Roman" panose="02020603050405020304" pitchFamily="18" charset="0"/>
              </a:rPr>
            </a:br>
            <a:br>
              <a:rPr lang="it-IT" sz="2400" i="0" dirty="0">
                <a:effectLst/>
                <a:latin typeface="Calibri" panose="020F0502020204030204" pitchFamily="34" charset="0"/>
                <a:ea typeface="Calibri" panose="020F0502020204030204" pitchFamily="34" charset="0"/>
                <a:cs typeface="Times New Roman" panose="02020603050405020304" pitchFamily="18" charset="0"/>
              </a:rPr>
            </a:br>
            <a:r>
              <a:rPr lang="it-IT" sz="2700" i="0" dirty="0">
                <a:effectLst/>
                <a:latin typeface="Times New Roman" panose="02020603050405020304" pitchFamily="18" charset="0"/>
                <a:ea typeface="Calibri" panose="020F0502020204030204" pitchFamily="34" charset="0"/>
                <a:cs typeface="Times New Roman" panose="02020603050405020304" pitchFamily="18" charset="0"/>
              </a:rPr>
              <a:t>Ai sensi </a:t>
            </a:r>
            <a:r>
              <a:rPr lang="it-IT" sz="2700" b="1" i="0" dirty="0">
                <a:effectLst/>
                <a:latin typeface="Times New Roman" panose="02020603050405020304" pitchFamily="18" charset="0"/>
                <a:ea typeface="Calibri" panose="020F0502020204030204" pitchFamily="34" charset="0"/>
                <a:cs typeface="Times New Roman" panose="02020603050405020304" pitchFamily="18" charset="0"/>
              </a:rPr>
              <a:t>dell’art.17 della l. n. 400/1988 </a:t>
            </a:r>
            <a:r>
              <a:rPr lang="it-IT" sz="2700" i="0" dirty="0">
                <a:effectLst/>
                <a:latin typeface="Times New Roman" panose="02020603050405020304" pitchFamily="18" charset="0"/>
                <a:ea typeface="Calibri" panose="020F0502020204030204" pitchFamily="34" charset="0"/>
                <a:cs typeface="Times New Roman" panose="02020603050405020304" pitchFamily="18" charset="0"/>
              </a:rPr>
              <a:t>costituiscono regolamenti soltanto quelli per i quali è stato adottato un determinato procedimento formativo.</a:t>
            </a:r>
            <a:br>
              <a:rPr lang="it-IT" sz="2700" i="0" dirty="0">
                <a:effectLst/>
                <a:latin typeface="Calibri" panose="020F0502020204030204" pitchFamily="34" charset="0"/>
                <a:ea typeface="Calibri" panose="020F0502020204030204" pitchFamily="34" charset="0"/>
                <a:cs typeface="Times New Roman" panose="02020603050405020304" pitchFamily="18" charset="0"/>
              </a:rPr>
            </a:br>
            <a:r>
              <a:rPr lang="it-IT" sz="2700" i="0" dirty="0">
                <a:effectLst/>
                <a:latin typeface="Times New Roman" panose="02020603050405020304" pitchFamily="18" charset="0"/>
                <a:ea typeface="Calibri" panose="020F0502020204030204" pitchFamily="34" charset="0"/>
                <a:cs typeface="Times New Roman" panose="02020603050405020304" pitchFamily="18" charset="0"/>
              </a:rPr>
              <a:t>La legge n. 400/1988 ha introdotto varie tipologie di regolamenti, essi possono essere classificati in ragione dell’organo da cui promanano. </a:t>
            </a:r>
            <a:br>
              <a:rPr lang="it-IT" sz="1800" dirty="0">
                <a:effectLst/>
                <a:latin typeface="Calibri" panose="020F0502020204030204" pitchFamily="34" charset="0"/>
                <a:ea typeface="Calibri" panose="020F0502020204030204" pitchFamily="34" charset="0"/>
                <a:cs typeface="Times New Roman" panose="02020603050405020304" pitchFamily="18" charset="0"/>
              </a:rPr>
            </a:br>
            <a:endParaRPr lang="it-IT" dirty="0"/>
          </a:p>
        </p:txBody>
      </p:sp>
    </p:spTree>
    <p:extLst>
      <p:ext uri="{BB962C8B-B14F-4D97-AF65-F5344CB8AC3E}">
        <p14:creationId xmlns:p14="http://schemas.microsoft.com/office/powerpoint/2010/main" val="3324277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2CD5C08D-7342-4ED6-B802-F47E76935990}"/>
              </a:ext>
            </a:extLst>
          </p:cNvPr>
          <p:cNvSpPr txBox="1"/>
          <p:nvPr/>
        </p:nvSpPr>
        <p:spPr>
          <a:xfrm>
            <a:off x="329821" y="397336"/>
            <a:ext cx="11532358" cy="6063327"/>
          </a:xfrm>
          <a:prstGeom prst="rect">
            <a:avLst/>
          </a:prstGeom>
          <a:noFill/>
        </p:spPr>
        <p:txBody>
          <a:bodyPr wrap="square">
            <a:spAutoFit/>
          </a:bodyPr>
          <a:lstStyle/>
          <a:p>
            <a:pPr>
              <a:lnSpc>
                <a:spcPct val="107000"/>
              </a:lnSpc>
              <a:spcAft>
                <a:spcPts val="800"/>
              </a:spcAft>
            </a:pPr>
            <a:r>
              <a:rPr lang="it-IT" sz="2100" b="1"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Regolamenti di carattere esecutivo</a:t>
            </a:r>
            <a:r>
              <a:rPr lang="it-IT" sz="2100"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it-IT" sz="2100" u="sng"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it-IT" sz="2000" i="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Governativi</a:t>
            </a:r>
            <a:r>
              <a:rPr lang="it-IT"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essi sono emanati dal Consiglio Dei Ministri.</a:t>
            </a:r>
            <a:endParaRPr lang="it-IT"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it-IT" sz="2000" i="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Ministeriali</a:t>
            </a:r>
            <a:r>
              <a:rPr lang="it-IT"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sono emanati dal singolo ministro; non possono dettare norme contrarie a quelle dei regolamenti governativi e devono essere comunicati al Presidente del Consiglio dei Ministri prima della loro emanazione.</a:t>
            </a:r>
            <a:endParaRPr lang="it-IT"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Questi atti normativi sono volti ad introdurre semplici prescrizioni di dettaglio indispensabili per rendere concretamente operative norme di fonte primaria.</a:t>
            </a:r>
            <a:endParaRPr lang="it-IT"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2100" b="1"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Regolamenti di carattere attuativo o integrativo</a:t>
            </a:r>
            <a:r>
              <a:rPr lang="it-IT" sz="2100" b="1" u="sng"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endParaRPr lang="it-IT" sz="2100" u="sng"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Essi si ricollegano ad una normativa di fonte primaria più generica di quella presupposta dai regolamenti esecutivi, in quanto costituita da “norme di principio” che necessitano di sviluppo ad opera della normativa di fonte secondaria.</a:t>
            </a:r>
            <a:endParaRPr lang="it-IT"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2100" b="1"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Regolamenti delegati</a:t>
            </a:r>
            <a:r>
              <a:rPr lang="it-IT" sz="2100" b="1" u="sng"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endParaRPr lang="it-IT" sz="2100" u="sng"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Si collocano negli spazi nei quali la disciplina legislativa di determinate materie sia suscettibile di essere abrogata, derogata, modificata, o sostituita da quella regolamentare.</a:t>
            </a:r>
            <a:endParaRPr lang="it-IT"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Un’altra categoria di regolamenti sono i cosiddetti “</a:t>
            </a:r>
            <a:r>
              <a:rPr lang="it-IT" sz="20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regolamenti locali</a:t>
            </a:r>
            <a:r>
              <a:rPr lang="it-IT"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emanati da regioni, province e comuni; il loro contenuto è volto per lo più alla fissazione delle aliquote.</a:t>
            </a:r>
            <a:endParaRPr lang="it-IT"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4087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6560E47F-1068-4EFF-B714-E9224C01EFCC}"/>
              </a:ext>
            </a:extLst>
          </p:cNvPr>
          <p:cNvSpPr txBox="1"/>
          <p:nvPr/>
        </p:nvSpPr>
        <p:spPr>
          <a:xfrm>
            <a:off x="950794" y="1553011"/>
            <a:ext cx="10290412" cy="3158750"/>
          </a:xfrm>
          <a:prstGeom prst="rect">
            <a:avLst/>
          </a:prstGeom>
          <a:noFill/>
        </p:spPr>
        <p:txBody>
          <a:bodyPr wrap="square">
            <a:spAutoFit/>
          </a:bodyPr>
          <a:lstStyle/>
          <a:p>
            <a:pPr algn="ctr">
              <a:lnSpc>
                <a:spcPct val="107000"/>
              </a:lnSpc>
              <a:spcAft>
                <a:spcPts val="800"/>
              </a:spcAft>
            </a:pPr>
            <a:r>
              <a:rPr lang="it-IT" sz="25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All’emanazione della legge seguono delle </a:t>
            </a:r>
            <a:r>
              <a:rPr lang="it-IT" sz="2500" b="1"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circolari</a:t>
            </a:r>
            <a:r>
              <a:rPr lang="it-IT" sz="2500"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25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che hanno lo scopo di chiarire e diffondere l’interpretazione ministeriale delle norme, poiché le norme tributarie hanno un contenuto molto tecnico e di difficile comprensione.</a:t>
            </a:r>
          </a:p>
          <a:p>
            <a:pPr algn="ctr">
              <a:lnSpc>
                <a:spcPct val="107000"/>
              </a:lnSpc>
              <a:spcAft>
                <a:spcPts val="800"/>
              </a:spcAft>
            </a:pPr>
            <a:r>
              <a:rPr lang="it-IT" sz="25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Le circolari, atti amministrativi a rilevanza interna, non possono considerarsi fonti di diritto oggettivo e non hanno potere nel modificare norme preesistenti.</a:t>
            </a:r>
          </a:p>
          <a:p>
            <a:pPr algn="ctr">
              <a:lnSpc>
                <a:spcPct val="107000"/>
              </a:lnSpc>
              <a:spcAft>
                <a:spcPts val="800"/>
              </a:spcAft>
            </a:pPr>
            <a:r>
              <a:rPr lang="it-IT" sz="25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Tuttavia hanno forza normativa indiretta poiché sono una condizione di legittimità degli atti emanati.</a:t>
            </a:r>
            <a:endParaRPr lang="it-IT" sz="2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39016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A90A48-BFE9-473B-A187-4F7D98F90F6E}"/>
              </a:ext>
            </a:extLst>
          </p:cNvPr>
          <p:cNvSpPr>
            <a:spLocks noGrp="1"/>
          </p:cNvSpPr>
          <p:nvPr>
            <p:ph type="title"/>
          </p:nvPr>
        </p:nvSpPr>
        <p:spPr>
          <a:xfrm>
            <a:off x="354842" y="2388358"/>
            <a:ext cx="11559654" cy="4176215"/>
          </a:xfrm>
        </p:spPr>
        <p:txBody>
          <a:bodyPr>
            <a:normAutofit fontScale="90000"/>
          </a:bodyPr>
          <a:lstStyle/>
          <a:p>
            <a:pPr algn="l"/>
            <a:r>
              <a:rPr lang="it-IT" sz="2400" i="0" dirty="0">
                <a:effectLst/>
                <a:latin typeface="Times New Roman" panose="02020603050405020304" pitchFamily="18" charset="0"/>
                <a:ea typeface="Times New Roman" panose="02020603050405020304" pitchFamily="18" charset="0"/>
              </a:rPr>
              <a:t>Nella gerarchia delle fonti, </a:t>
            </a:r>
            <a:r>
              <a:rPr lang="it-IT" sz="2400" b="1" i="0" dirty="0">
                <a:solidFill>
                  <a:srgbClr val="FF0000"/>
                </a:solidFill>
                <a:effectLst/>
                <a:latin typeface="Times New Roman" panose="02020603050405020304" pitchFamily="18" charset="0"/>
                <a:ea typeface="Times New Roman" panose="02020603050405020304" pitchFamily="18" charset="0"/>
              </a:rPr>
              <a:t>le Norme Comunitarie </a:t>
            </a:r>
            <a:r>
              <a:rPr lang="it-IT" sz="2400" i="0" dirty="0">
                <a:effectLst/>
                <a:latin typeface="Times New Roman" panose="02020603050405020304" pitchFamily="18" charset="0"/>
                <a:ea typeface="Times New Roman" panose="02020603050405020304" pitchFamily="18" charset="0"/>
              </a:rPr>
              <a:t>sono poste ad un livello più elevato rispetto alle norme interne. Perciò le norme interne non devono essere applicate se in contrasto con il diritto comunitario. Tra le fonti comunitarie vanno citate in particolare:</a:t>
            </a:r>
            <a:br>
              <a:rPr lang="it-IT" sz="2400" i="0" dirty="0">
                <a:effectLst/>
                <a:latin typeface="Times New Roman" panose="02020603050405020304" pitchFamily="18" charset="0"/>
                <a:ea typeface="Times New Roman" panose="02020603050405020304" pitchFamily="18" charset="0"/>
              </a:rPr>
            </a:br>
            <a:br>
              <a:rPr lang="it-IT" sz="2400" i="0" dirty="0">
                <a:effectLst/>
                <a:latin typeface="Times New Roman" panose="02020603050405020304" pitchFamily="18" charset="0"/>
                <a:ea typeface="Times New Roman" panose="02020603050405020304" pitchFamily="18" charset="0"/>
              </a:rPr>
            </a:br>
            <a:r>
              <a:rPr lang="it-IT" sz="2400" i="0" dirty="0">
                <a:effectLst/>
                <a:latin typeface="Times New Roman" panose="02020603050405020304" pitchFamily="18" charset="0"/>
                <a:ea typeface="Times New Roman" panose="02020603050405020304" pitchFamily="18" charset="0"/>
              </a:rPr>
              <a:t>· i </a:t>
            </a:r>
            <a:r>
              <a:rPr lang="it-IT" sz="2400" b="1" i="0" u="sng" dirty="0">
                <a:effectLst/>
                <a:latin typeface="Times New Roman" panose="02020603050405020304" pitchFamily="18" charset="0"/>
                <a:ea typeface="Times New Roman" panose="02020603050405020304" pitchFamily="18" charset="0"/>
              </a:rPr>
              <a:t>regolamenti</a:t>
            </a:r>
            <a:r>
              <a:rPr lang="it-IT" sz="2400" i="0" dirty="0">
                <a:effectLst/>
                <a:latin typeface="Times New Roman" panose="02020603050405020304" pitchFamily="18" charset="0"/>
                <a:ea typeface="Times New Roman" panose="02020603050405020304" pitchFamily="18" charset="0"/>
              </a:rPr>
              <a:t> che hanno portata generale, sono obbligatori in tutti i loro elementi e sono direttamente applicabili in ciascuno degli Stati membri senza necessità di ratifica;</a:t>
            </a:r>
            <a:br>
              <a:rPr lang="it-IT" sz="2400" i="0" dirty="0">
                <a:effectLst/>
                <a:latin typeface="Times New Roman" panose="02020603050405020304" pitchFamily="18" charset="0"/>
                <a:ea typeface="Times New Roman" panose="02020603050405020304" pitchFamily="18" charset="0"/>
              </a:rPr>
            </a:br>
            <a:br>
              <a:rPr lang="it-IT" sz="2400" i="0" dirty="0">
                <a:effectLst/>
                <a:latin typeface="Times New Roman" panose="02020603050405020304" pitchFamily="18" charset="0"/>
                <a:ea typeface="Times New Roman" panose="02020603050405020304" pitchFamily="18" charset="0"/>
              </a:rPr>
            </a:br>
            <a:r>
              <a:rPr lang="it-IT" sz="2400" i="0" dirty="0">
                <a:effectLst/>
                <a:latin typeface="Times New Roman" panose="02020603050405020304" pitchFamily="18" charset="0"/>
                <a:ea typeface="Times New Roman" panose="02020603050405020304" pitchFamily="18" charset="0"/>
              </a:rPr>
              <a:t>· le</a:t>
            </a:r>
            <a:r>
              <a:rPr lang="it-IT" sz="2400" b="1" i="0" u="sng" dirty="0">
                <a:effectLst/>
                <a:latin typeface="Times New Roman" panose="02020603050405020304" pitchFamily="18" charset="0"/>
                <a:ea typeface="Times New Roman" panose="02020603050405020304" pitchFamily="18" charset="0"/>
              </a:rPr>
              <a:t> direttive </a:t>
            </a:r>
            <a:r>
              <a:rPr lang="it-IT" sz="2400" i="0" dirty="0">
                <a:effectLst/>
                <a:latin typeface="Times New Roman" panose="02020603050405020304" pitchFamily="18" charset="0"/>
                <a:ea typeface="Times New Roman" panose="02020603050405020304" pitchFamily="18" charset="0"/>
              </a:rPr>
              <a:t>che vincolano lo Stato membro per quanto riguarda il risultato da raggiungere, ferma restando la competenza degli organi nazionali in merito alla forma e ai mezzi. Ciò significa che i legislatori nazionali hanno un certo margine di discrezionalità nello stabilire i criteri di ricezione delle stesse. Si viene così a creare un rapporto tra direttiva comunitaria e legge di attuazione analogo a quello esistente tra legge delega e decreto legislativo;</a:t>
            </a:r>
            <a:br>
              <a:rPr lang="it-IT" sz="2400" i="0" dirty="0">
                <a:effectLst/>
                <a:latin typeface="Times New Roman" panose="02020603050405020304" pitchFamily="18" charset="0"/>
                <a:ea typeface="Times New Roman" panose="02020603050405020304" pitchFamily="18" charset="0"/>
              </a:rPr>
            </a:br>
            <a:endParaRPr lang="it-IT" sz="2400" i="0" dirty="0"/>
          </a:p>
        </p:txBody>
      </p:sp>
    </p:spTree>
    <p:extLst>
      <p:ext uri="{BB962C8B-B14F-4D97-AF65-F5344CB8AC3E}">
        <p14:creationId xmlns:p14="http://schemas.microsoft.com/office/powerpoint/2010/main" val="783118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45A486-E089-4C54-A68A-60CB694A5226}"/>
              </a:ext>
            </a:extLst>
          </p:cNvPr>
          <p:cNvSpPr>
            <a:spLocks noGrp="1"/>
          </p:cNvSpPr>
          <p:nvPr>
            <p:ph type="title"/>
          </p:nvPr>
        </p:nvSpPr>
        <p:spPr>
          <a:xfrm>
            <a:off x="828261" y="1833794"/>
            <a:ext cx="10535478" cy="3763617"/>
          </a:xfrm>
        </p:spPr>
        <p:txBody>
          <a:bodyPr rtlCol="0">
            <a:normAutofit/>
          </a:bodyPr>
          <a:lstStyle/>
          <a:p>
            <a:pPr>
              <a:lnSpc>
                <a:spcPct val="107000"/>
              </a:lnSpc>
              <a:spcAft>
                <a:spcPts val="800"/>
              </a:spcAft>
            </a:pPr>
            <a:r>
              <a:rPr lang="it-IT" sz="2600" cap="none" dirty="0">
                <a:effectLst/>
                <a:latin typeface="Times New Roman" panose="02020603050405020304" pitchFamily="18" charset="0"/>
                <a:ea typeface="Calibri" panose="020F0502020204030204" pitchFamily="34" charset="0"/>
                <a:cs typeface="Times New Roman" panose="02020603050405020304" pitchFamily="18" charset="0"/>
              </a:rPr>
              <a:t>Le </a:t>
            </a:r>
            <a:r>
              <a:rPr lang="it-IT" sz="2600" b="1" cap="none" dirty="0">
                <a:effectLst/>
                <a:latin typeface="Times New Roman" panose="02020603050405020304" pitchFamily="18" charset="0"/>
                <a:ea typeface="Calibri" panose="020F0502020204030204" pitchFamily="34" charset="0"/>
                <a:cs typeface="Times New Roman" panose="02020603050405020304" pitchFamily="18" charset="0"/>
              </a:rPr>
              <a:t>fonti </a:t>
            </a:r>
            <a:r>
              <a:rPr lang="it-IT" sz="2600" cap="none" dirty="0">
                <a:effectLst/>
                <a:latin typeface="Times New Roman" panose="02020603050405020304" pitchFamily="18" charset="0"/>
                <a:ea typeface="Calibri" panose="020F0502020204030204" pitchFamily="34" charset="0"/>
                <a:cs typeface="Times New Roman" panose="02020603050405020304" pitchFamily="18" charset="0"/>
              </a:rPr>
              <a:t>rappresentano quegli atti o fatti che pongono in essere il diritto producendo e modificando le norme dalle quali esso risulta costituito.</a:t>
            </a:r>
            <a:br>
              <a:rPr lang="it-IT" sz="2600" cap="none" dirty="0">
                <a:effectLst/>
                <a:latin typeface="Times New Roman" panose="02020603050405020304" pitchFamily="18" charset="0"/>
                <a:ea typeface="Calibri" panose="020F0502020204030204" pitchFamily="34" charset="0"/>
                <a:cs typeface="Times New Roman" panose="02020603050405020304" pitchFamily="18" charset="0"/>
              </a:rPr>
            </a:br>
            <a:br>
              <a:rPr lang="it-IT" sz="1800" cap="none" dirty="0">
                <a:effectLst/>
                <a:latin typeface="Times New Roman" panose="02020603050405020304" pitchFamily="18" charset="0"/>
                <a:ea typeface="Calibri" panose="020F0502020204030204" pitchFamily="34" charset="0"/>
                <a:cs typeface="Times New Roman" panose="02020603050405020304" pitchFamily="18" charset="0"/>
              </a:rPr>
            </a:br>
            <a:br>
              <a:rPr lang="it-IT" sz="1800" cap="none" dirty="0">
                <a:effectLst/>
                <a:latin typeface="Times New Roman" panose="02020603050405020304" pitchFamily="18" charset="0"/>
                <a:ea typeface="Calibri" panose="020F0502020204030204" pitchFamily="34" charset="0"/>
                <a:cs typeface="Times New Roman" panose="02020603050405020304" pitchFamily="18" charset="0"/>
              </a:rPr>
            </a:br>
            <a:br>
              <a:rPr lang="it-IT" sz="1800" cap="none" dirty="0">
                <a:effectLst/>
                <a:latin typeface="Calibri" panose="020F0502020204030204" pitchFamily="34" charset="0"/>
                <a:ea typeface="Calibri" panose="020F0502020204030204" pitchFamily="34" charset="0"/>
                <a:cs typeface="Times New Roman" panose="02020603050405020304" pitchFamily="18" charset="0"/>
              </a:rPr>
            </a:br>
            <a:r>
              <a:rPr lang="it-IT" sz="2600" cap="none" dirty="0">
                <a:effectLst/>
                <a:latin typeface="Times New Roman" panose="02020603050405020304" pitchFamily="18" charset="0"/>
                <a:ea typeface="Calibri" panose="020F0502020204030204" pitchFamily="34" charset="0"/>
                <a:cs typeface="Times New Roman" panose="02020603050405020304" pitchFamily="18" charset="0"/>
              </a:rPr>
              <a:t>La </a:t>
            </a:r>
            <a:r>
              <a:rPr lang="it-IT" sz="2600" b="1" cap="none" dirty="0">
                <a:effectLst/>
                <a:latin typeface="Times New Roman" panose="02020603050405020304" pitchFamily="18" charset="0"/>
                <a:ea typeface="Calibri" panose="020F0502020204030204" pitchFamily="34" charset="0"/>
                <a:cs typeface="Times New Roman" panose="02020603050405020304" pitchFamily="18" charset="0"/>
              </a:rPr>
              <a:t>norma</a:t>
            </a:r>
            <a:r>
              <a:rPr lang="it-IT" sz="2600" cap="none" dirty="0">
                <a:effectLst/>
                <a:latin typeface="Times New Roman" panose="02020603050405020304" pitchFamily="18" charset="0"/>
                <a:ea typeface="Calibri" panose="020F0502020204030204" pitchFamily="34" charset="0"/>
                <a:cs typeface="Times New Roman" panose="02020603050405020304" pitchFamily="18" charset="0"/>
              </a:rPr>
              <a:t> è un enunciato prescrittivo condizionale, ossia un insieme di parole che individua una situazione di fatto il cui verificarsi genera un effetto o conseguenza.</a:t>
            </a:r>
            <a:br>
              <a:rPr lang="it-IT" sz="2600" cap="none" dirty="0">
                <a:effectLst/>
                <a:latin typeface="Calibri" panose="020F0502020204030204" pitchFamily="34" charset="0"/>
                <a:ea typeface="Calibri" panose="020F0502020204030204" pitchFamily="34" charset="0"/>
                <a:cs typeface="Times New Roman" panose="02020603050405020304" pitchFamily="18" charset="0"/>
              </a:rPr>
            </a:br>
            <a:endParaRPr lang="it-IT" sz="2600" cap="none" dirty="0"/>
          </a:p>
        </p:txBody>
      </p:sp>
    </p:spTree>
    <p:extLst>
      <p:ext uri="{BB962C8B-B14F-4D97-AF65-F5344CB8AC3E}">
        <p14:creationId xmlns:p14="http://schemas.microsoft.com/office/powerpoint/2010/main" val="16863717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16D42A3A-F089-4D8D-9BA3-A3744FBAAEFC}"/>
              </a:ext>
            </a:extLst>
          </p:cNvPr>
          <p:cNvSpPr txBox="1"/>
          <p:nvPr/>
        </p:nvSpPr>
        <p:spPr>
          <a:xfrm>
            <a:off x="736978" y="1951672"/>
            <a:ext cx="10440537" cy="3785652"/>
          </a:xfrm>
          <a:prstGeom prst="rect">
            <a:avLst/>
          </a:prstGeom>
          <a:noFill/>
        </p:spPr>
        <p:txBody>
          <a:bodyPr wrap="square">
            <a:spAutoFit/>
          </a:bodyPr>
          <a:lstStyle/>
          <a:p>
            <a:r>
              <a:rPr lang="it-IT" sz="2400" dirty="0">
                <a:solidFill>
                  <a:schemeClr val="bg1"/>
                </a:solidFill>
                <a:effectLst/>
                <a:latin typeface="Times New Roman" panose="02020603050405020304" pitchFamily="18" charset="0"/>
                <a:ea typeface="Times New Roman" panose="02020603050405020304" pitchFamily="18" charset="0"/>
              </a:rPr>
              <a:t>· le </a:t>
            </a:r>
            <a:r>
              <a:rPr lang="it-IT" sz="2400" b="1" u="sng" dirty="0">
                <a:solidFill>
                  <a:schemeClr val="bg1"/>
                </a:solidFill>
                <a:effectLst/>
                <a:latin typeface="Times New Roman" panose="02020603050405020304" pitchFamily="18" charset="0"/>
                <a:ea typeface="Times New Roman" panose="02020603050405020304" pitchFamily="18" charset="0"/>
              </a:rPr>
              <a:t>decisioni</a:t>
            </a:r>
            <a:r>
              <a:rPr lang="it-IT" sz="2400" dirty="0">
                <a:solidFill>
                  <a:schemeClr val="bg1"/>
                </a:solidFill>
                <a:effectLst/>
                <a:latin typeface="Times New Roman" panose="02020603050405020304" pitchFamily="18" charset="0"/>
                <a:ea typeface="Times New Roman" panose="02020603050405020304" pitchFamily="18" charset="0"/>
              </a:rPr>
              <a:t> che riguardano casi specifici e sono obbligatorie per i destinatari in esse indicati;</a:t>
            </a:r>
          </a:p>
          <a:p>
            <a:endParaRPr lang="it-IT" sz="2400" dirty="0">
              <a:solidFill>
                <a:schemeClr val="bg1"/>
              </a:solidFill>
              <a:effectLst/>
              <a:latin typeface="Times New Roman" panose="02020603050405020304" pitchFamily="18" charset="0"/>
              <a:ea typeface="Times New Roman" panose="02020603050405020304" pitchFamily="18" charset="0"/>
            </a:endParaRPr>
          </a:p>
          <a:p>
            <a:r>
              <a:rPr lang="it-IT" sz="2400" dirty="0">
                <a:solidFill>
                  <a:schemeClr val="bg1"/>
                </a:solidFill>
                <a:effectLst/>
                <a:latin typeface="Times New Roman" panose="02020603050405020304" pitchFamily="18" charset="0"/>
                <a:ea typeface="Times New Roman" panose="02020603050405020304" pitchFamily="18" charset="0"/>
              </a:rPr>
              <a:t>· le </a:t>
            </a:r>
            <a:r>
              <a:rPr lang="it-IT" sz="2400" b="1" u="sng" dirty="0">
                <a:solidFill>
                  <a:schemeClr val="bg1"/>
                </a:solidFill>
                <a:effectLst/>
                <a:latin typeface="Times New Roman" panose="02020603050405020304" pitchFamily="18" charset="0"/>
                <a:ea typeface="Times New Roman" panose="02020603050405020304" pitchFamily="18" charset="0"/>
              </a:rPr>
              <a:t>sentenze della Corte di giustizia</a:t>
            </a:r>
            <a:r>
              <a:rPr lang="it-IT" sz="2400" u="sng" dirty="0">
                <a:solidFill>
                  <a:schemeClr val="bg1"/>
                </a:solidFill>
                <a:effectLst/>
                <a:latin typeface="Times New Roman" panose="02020603050405020304" pitchFamily="18" charset="0"/>
                <a:ea typeface="Times New Roman" panose="02020603050405020304" pitchFamily="18" charset="0"/>
              </a:rPr>
              <a:t> </a:t>
            </a:r>
            <a:r>
              <a:rPr lang="it-IT" sz="2400" dirty="0">
                <a:solidFill>
                  <a:schemeClr val="bg1"/>
                </a:solidFill>
                <a:effectLst/>
                <a:latin typeface="Times New Roman" panose="02020603050405020304" pitchFamily="18" charset="0"/>
                <a:ea typeface="Times New Roman" panose="02020603050405020304" pitchFamily="18" charset="0"/>
              </a:rPr>
              <a:t>che hanno effetto diretto negli ordinamenti degli Stati membri.</a:t>
            </a:r>
          </a:p>
          <a:p>
            <a:endParaRPr lang="it-IT" sz="2400" dirty="0">
              <a:solidFill>
                <a:schemeClr val="bg1"/>
              </a:solidFill>
              <a:effectLst/>
              <a:latin typeface="Times New Roman" panose="02020603050405020304" pitchFamily="18" charset="0"/>
              <a:ea typeface="Times New Roman" panose="02020603050405020304" pitchFamily="18" charset="0"/>
            </a:endParaRPr>
          </a:p>
          <a:p>
            <a:r>
              <a:rPr lang="it-IT" sz="2400" dirty="0">
                <a:solidFill>
                  <a:schemeClr val="bg1"/>
                </a:solidFill>
                <a:effectLst/>
                <a:latin typeface="Times New Roman" panose="02020603050405020304" pitchFamily="18" charset="0"/>
                <a:ea typeface="Times New Roman" panose="02020603050405020304" pitchFamily="18" charset="0"/>
              </a:rPr>
              <a:t>Il diritto tributario internazionale è formato dalle Convenzioni stipulate e ratificate dall’Italia con gli altri paesi. Scopo di tali convenzioni è quello di evitare fenomeni di «</a:t>
            </a:r>
            <a:r>
              <a:rPr lang="it-IT" sz="2400" u="sng" dirty="0">
                <a:solidFill>
                  <a:schemeClr val="bg1"/>
                </a:solidFill>
                <a:effectLst/>
                <a:latin typeface="Times New Roman" panose="02020603050405020304" pitchFamily="18" charset="0"/>
                <a:ea typeface="Times New Roman" panose="02020603050405020304" pitchFamily="18" charset="0"/>
              </a:rPr>
              <a:t>doppia imposizione</a:t>
            </a:r>
            <a:r>
              <a:rPr lang="it-IT" sz="2400" dirty="0">
                <a:solidFill>
                  <a:schemeClr val="bg1"/>
                </a:solidFill>
                <a:effectLst/>
                <a:latin typeface="Times New Roman" panose="02020603050405020304" pitchFamily="18" charset="0"/>
                <a:ea typeface="Times New Roman" panose="02020603050405020304" pitchFamily="18" charset="0"/>
              </a:rPr>
              <a:t>» ossia di evitare che uno stesso soggetto sia tassato più volte in Stati diversi.</a:t>
            </a:r>
          </a:p>
        </p:txBody>
      </p:sp>
    </p:spTree>
    <p:extLst>
      <p:ext uri="{BB962C8B-B14F-4D97-AF65-F5344CB8AC3E}">
        <p14:creationId xmlns:p14="http://schemas.microsoft.com/office/powerpoint/2010/main" val="66079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2B8068-40DB-48DC-AB86-1BB854592310}"/>
              </a:ext>
            </a:extLst>
          </p:cNvPr>
          <p:cNvSpPr txBox="1">
            <a:spLocks/>
          </p:cNvSpPr>
          <p:nvPr/>
        </p:nvSpPr>
        <p:spPr>
          <a:xfrm>
            <a:off x="3234519" y="3063613"/>
            <a:ext cx="7289620" cy="2348315"/>
          </a:xfrm>
          <a:prstGeom prst="rect">
            <a:avLst/>
          </a:prstGeom>
        </p:spPr>
        <p:txBody>
          <a:bodyPr>
            <a:normAutofit/>
          </a:bodyPr>
          <a:lstStyle>
            <a:lvl1pPr algn="l" defTabSz="914400" rtl="0" eaLnBrk="1" latinLnBrk="0" hangingPunct="1">
              <a:lnSpc>
                <a:spcPct val="90000"/>
              </a:lnSpc>
              <a:spcBef>
                <a:spcPct val="0"/>
              </a:spcBef>
              <a:buNone/>
              <a:defRPr sz="4400" i="0" kern="1200" cap="all" baseline="0">
                <a:solidFill>
                  <a:schemeClr val="bg1"/>
                </a:solidFill>
                <a:latin typeface="+mj-lt"/>
                <a:ea typeface="+mj-ea"/>
                <a:cs typeface="+mj-cs"/>
              </a:defRPr>
            </a:lvl1pPr>
          </a:lstStyle>
          <a:p>
            <a:r>
              <a:rPr lang="it-IT" sz="6000" i="1" cap="none" dirty="0">
                <a:solidFill>
                  <a:prstClr val="white"/>
                </a:solidFill>
                <a:latin typeface="Garamond"/>
              </a:rPr>
              <a:t>Grazie per l’attenzione</a:t>
            </a:r>
            <a:endParaRPr lang="it-IT" sz="6000" i="1" cap="none" dirty="0"/>
          </a:p>
        </p:txBody>
      </p:sp>
      <p:sp>
        <p:nvSpPr>
          <p:cNvPr id="3" name="Rettangolo 2">
            <a:extLst>
              <a:ext uri="{FF2B5EF4-FFF2-40B4-BE49-F238E27FC236}">
                <a16:creationId xmlns:a16="http://schemas.microsoft.com/office/drawing/2014/main" id="{89F83903-8844-4F04-9F8A-2DD24EABEE73}"/>
              </a:ext>
            </a:extLst>
          </p:cNvPr>
          <p:cNvSpPr/>
          <p:nvPr/>
        </p:nvSpPr>
        <p:spPr>
          <a:xfrm>
            <a:off x="3043451" y="2313434"/>
            <a:ext cx="6546376" cy="2654351"/>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pic>
        <p:nvPicPr>
          <p:cNvPr id="4" name="Immagine 3">
            <a:extLst>
              <a:ext uri="{FF2B5EF4-FFF2-40B4-BE49-F238E27FC236}">
                <a16:creationId xmlns:a16="http://schemas.microsoft.com/office/drawing/2014/main" id="{D1928D85-9F5E-490E-882A-9C70081B809D}"/>
              </a:ext>
            </a:extLst>
          </p:cNvPr>
          <p:cNvPicPr>
            <a:picLocks noChangeAspect="1"/>
          </p:cNvPicPr>
          <p:nvPr/>
        </p:nvPicPr>
        <p:blipFill>
          <a:blip r:embed="rId2"/>
          <a:stretch>
            <a:fillRect/>
          </a:stretch>
        </p:blipFill>
        <p:spPr>
          <a:xfrm>
            <a:off x="8372682" y="4592695"/>
            <a:ext cx="2151457" cy="750179"/>
          </a:xfrm>
          <a:prstGeom prst="rect">
            <a:avLst/>
          </a:prstGeom>
        </p:spPr>
      </p:pic>
      <p:pic>
        <p:nvPicPr>
          <p:cNvPr id="5" name="Immagine 4">
            <a:extLst>
              <a:ext uri="{FF2B5EF4-FFF2-40B4-BE49-F238E27FC236}">
                <a16:creationId xmlns:a16="http://schemas.microsoft.com/office/drawing/2014/main" id="{B3D66372-3CCE-40E8-815F-CC745074393C}"/>
              </a:ext>
            </a:extLst>
          </p:cNvPr>
          <p:cNvPicPr>
            <a:picLocks noChangeAspect="1"/>
          </p:cNvPicPr>
          <p:nvPr/>
        </p:nvPicPr>
        <p:blipFill>
          <a:blip r:embed="rId2"/>
          <a:stretch>
            <a:fillRect/>
          </a:stretch>
        </p:blipFill>
        <p:spPr>
          <a:xfrm>
            <a:off x="1672751" y="1869291"/>
            <a:ext cx="2151457" cy="750179"/>
          </a:xfrm>
          <a:prstGeom prst="rect">
            <a:avLst/>
          </a:prstGeom>
        </p:spPr>
      </p:pic>
    </p:spTree>
    <p:extLst>
      <p:ext uri="{BB962C8B-B14F-4D97-AF65-F5344CB8AC3E}">
        <p14:creationId xmlns:p14="http://schemas.microsoft.com/office/powerpoint/2010/main" val="3957192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immagine 5" descr="Persona che guarda alla bacheca della riunione">
            <a:extLst>
              <a:ext uri="{FF2B5EF4-FFF2-40B4-BE49-F238E27FC236}">
                <a16:creationId xmlns:a16="http://schemas.microsoft.com/office/drawing/2014/main" id="{D13A979E-137C-4C64-9AF3-3E7301F4F1CC}"/>
              </a:ext>
            </a:extLst>
          </p:cNvPr>
          <p:cNvPicPr>
            <a:picLocks noGrp="1" noChangeAspect="1"/>
          </p:cNvPicPr>
          <p:nvPr>
            <p:ph type="pic" idx="1"/>
          </p:nvPr>
        </p:nvPicPr>
        <p:blipFill>
          <a:blip r:embed="rId3" cstate="screen">
            <a:alphaModFix amt="70000"/>
            <a:extLst>
              <a:ext uri="{28A0092B-C50C-407E-A947-70E740481C1C}">
                <a14:useLocalDpi xmlns:a14="http://schemas.microsoft.com/office/drawing/2010/main"/>
              </a:ext>
            </a:extLst>
          </a:blip>
          <a:srcRect/>
          <a:stretch>
            <a:fillRect/>
          </a:stretch>
        </p:blipFill>
        <p:spPr>
          <a:xfrm>
            <a:off x="-1" y="0"/>
            <a:ext cx="12182427" cy="6858000"/>
          </a:xfrm>
        </p:spPr>
      </p:pic>
      <p:sp>
        <p:nvSpPr>
          <p:cNvPr id="3" name="Titolo 2">
            <a:extLst>
              <a:ext uri="{FF2B5EF4-FFF2-40B4-BE49-F238E27FC236}">
                <a16:creationId xmlns:a16="http://schemas.microsoft.com/office/drawing/2014/main" id="{A736583C-540E-4D97-A47B-2B674589F4A3}"/>
              </a:ext>
            </a:extLst>
          </p:cNvPr>
          <p:cNvSpPr>
            <a:spLocks noGrp="1"/>
          </p:cNvSpPr>
          <p:nvPr>
            <p:ph type="title"/>
          </p:nvPr>
        </p:nvSpPr>
        <p:spPr>
          <a:xfrm>
            <a:off x="1259138" y="4111932"/>
            <a:ext cx="9664148" cy="2252869"/>
          </a:xfrm>
        </p:spPr>
        <p:txBody>
          <a:bodyPr rtlCol="0">
            <a:normAutofit fontScale="90000"/>
          </a:bodyPr>
          <a:lstStyle/>
          <a:p>
            <a:pPr>
              <a:lnSpc>
                <a:spcPct val="107000"/>
              </a:lnSpc>
              <a:spcAft>
                <a:spcPts val="800"/>
              </a:spcAft>
            </a:pPr>
            <a:br>
              <a:rPr lang="it-IT" sz="2400" cap="none" dirty="0">
                <a:effectLst/>
                <a:latin typeface="Times New Roman" panose="02020603050405020304" pitchFamily="18" charset="0"/>
                <a:ea typeface="Calibri" panose="020F0502020204030204" pitchFamily="34" charset="0"/>
                <a:cs typeface="Times New Roman" panose="02020603050405020304" pitchFamily="18" charset="0"/>
              </a:rPr>
            </a:br>
            <a:r>
              <a:rPr lang="it-IT" sz="2400" cap="none" dirty="0">
                <a:effectLst/>
                <a:latin typeface="Times New Roman" panose="02020603050405020304" pitchFamily="18" charset="0"/>
                <a:ea typeface="Calibri" panose="020F0502020204030204" pitchFamily="34" charset="0"/>
                <a:cs typeface="Times New Roman" panose="02020603050405020304" pitchFamily="18" charset="0"/>
              </a:rPr>
              <a:t>Le norme tributarie si distinguono in</a:t>
            </a:r>
            <a:r>
              <a:rPr lang="it-IT" sz="2400" dirty="0">
                <a:effectLst/>
                <a:latin typeface="Times New Roman" panose="02020603050405020304" pitchFamily="18" charset="0"/>
                <a:ea typeface="Calibri" panose="020F0502020204030204" pitchFamily="34" charset="0"/>
                <a:cs typeface="Times New Roman" panose="02020603050405020304" pitchFamily="18" charset="0"/>
              </a:rPr>
              <a:t>:</a:t>
            </a:r>
            <a:br>
              <a:rPr lang="it-IT" sz="2400" dirty="0">
                <a:effectLst/>
                <a:latin typeface="Calibri" panose="020F0502020204030204" pitchFamily="34" charset="0"/>
                <a:ea typeface="Calibri" panose="020F0502020204030204" pitchFamily="34" charset="0"/>
                <a:cs typeface="Times New Roman" panose="02020603050405020304" pitchFamily="18" charset="0"/>
              </a:rPr>
            </a:br>
            <a:r>
              <a:rPr lang="it-IT" sz="2400" b="1" dirty="0">
                <a:effectLst/>
                <a:latin typeface="Times New Roman" panose="02020603050405020304" pitchFamily="18" charset="0"/>
                <a:ea typeface="Calibri" panose="020F0502020204030204" pitchFamily="34" charset="0"/>
                <a:cs typeface="Times New Roman" panose="02020603050405020304" pitchFamily="18" charset="0"/>
              </a:rPr>
              <a:t>Materiali</a:t>
            </a:r>
            <a:r>
              <a:rPr lang="it-IT"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sz="2400" cap="none" dirty="0">
                <a:effectLst/>
                <a:latin typeface="Times New Roman" panose="02020603050405020304" pitchFamily="18" charset="0"/>
                <a:ea typeface="Calibri" panose="020F0502020204030204" pitchFamily="34" charset="0"/>
                <a:cs typeface="Times New Roman" panose="02020603050405020304" pitchFamily="18" charset="0"/>
              </a:rPr>
              <a:t>istituiscono il tributo;</a:t>
            </a:r>
            <a:br>
              <a:rPr lang="it-IT" sz="2400" dirty="0">
                <a:effectLst/>
                <a:latin typeface="Calibri" panose="020F0502020204030204" pitchFamily="34" charset="0"/>
                <a:ea typeface="Calibri" panose="020F0502020204030204" pitchFamily="34" charset="0"/>
                <a:cs typeface="Times New Roman" panose="02020603050405020304" pitchFamily="18" charset="0"/>
              </a:rPr>
            </a:br>
            <a:r>
              <a:rPr lang="it-IT" sz="2400" b="1" dirty="0">
                <a:effectLst/>
                <a:latin typeface="Times New Roman" panose="02020603050405020304" pitchFamily="18" charset="0"/>
                <a:ea typeface="Calibri" panose="020F0502020204030204" pitchFamily="34" charset="0"/>
                <a:cs typeface="Times New Roman" panose="02020603050405020304" pitchFamily="18" charset="0"/>
              </a:rPr>
              <a:t>Procedimentali</a:t>
            </a:r>
            <a:r>
              <a:rPr lang="it-IT"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sz="2400" cap="none" dirty="0">
                <a:effectLst/>
                <a:latin typeface="Times New Roman" panose="02020603050405020304" pitchFamily="18" charset="0"/>
                <a:ea typeface="Calibri" panose="020F0502020204030204" pitchFamily="34" charset="0"/>
                <a:cs typeface="Times New Roman" panose="02020603050405020304" pitchFamily="18" charset="0"/>
              </a:rPr>
              <a:t>regolano la modalità di applicazione dei tributi</a:t>
            </a:r>
            <a:r>
              <a:rPr lang="it-IT" sz="1800" dirty="0">
                <a:effectLst/>
                <a:latin typeface="Times New Roman" panose="02020603050405020304" pitchFamily="18" charset="0"/>
                <a:ea typeface="Calibri" panose="020F0502020204030204" pitchFamily="34" charset="0"/>
                <a:cs typeface="Times New Roman" panose="02020603050405020304" pitchFamily="18" charset="0"/>
              </a:rPr>
              <a:t>.</a:t>
            </a:r>
            <a:br>
              <a:rPr lang="it-IT" sz="1800" dirty="0">
                <a:effectLst/>
                <a:latin typeface="Times New Roman" panose="02020603050405020304" pitchFamily="18" charset="0"/>
                <a:ea typeface="Calibri" panose="020F0502020204030204" pitchFamily="34" charset="0"/>
                <a:cs typeface="Times New Roman" panose="02020603050405020304" pitchFamily="18" charset="0"/>
              </a:rPr>
            </a:br>
            <a:br>
              <a:rPr lang="it-IT" sz="1800" dirty="0">
                <a:effectLst/>
                <a:latin typeface="Times New Roman" panose="02020603050405020304" pitchFamily="18" charset="0"/>
                <a:ea typeface="Calibri" panose="020F0502020204030204" pitchFamily="34" charset="0"/>
                <a:cs typeface="Times New Roman" panose="02020603050405020304" pitchFamily="18" charset="0"/>
              </a:rPr>
            </a:br>
            <a:r>
              <a:rPr lang="it-IT" sz="2400" cap="none" dirty="0">
                <a:effectLst/>
                <a:latin typeface="Times New Roman" panose="02020603050405020304" pitchFamily="18" charset="0"/>
                <a:ea typeface="Calibri" panose="020F0502020204030204" pitchFamily="34" charset="0"/>
                <a:cs typeface="Times New Roman" panose="02020603050405020304" pitchFamily="18" charset="0"/>
              </a:rPr>
              <a:t>Sono norme che hanno carattere territoriale, ciò significa che manifestano i loro effetti solo nei limiti dei confini di stato.</a:t>
            </a:r>
            <a:br>
              <a:rPr lang="it-IT" sz="1800" dirty="0">
                <a:effectLst/>
                <a:latin typeface="Calibri" panose="020F0502020204030204" pitchFamily="34" charset="0"/>
                <a:ea typeface="Calibri" panose="020F0502020204030204" pitchFamily="34" charset="0"/>
                <a:cs typeface="Times New Roman" panose="02020603050405020304" pitchFamily="18" charset="0"/>
              </a:rPr>
            </a:br>
            <a:br>
              <a:rPr lang="it-IT" sz="1800" dirty="0">
                <a:effectLst/>
                <a:latin typeface="Calibri" panose="020F0502020204030204" pitchFamily="34" charset="0"/>
                <a:ea typeface="Calibri" panose="020F0502020204030204" pitchFamily="34" charset="0"/>
                <a:cs typeface="Times New Roman" panose="02020603050405020304" pitchFamily="18" charset="0"/>
              </a:rPr>
            </a:br>
            <a:endParaRPr lang="it-IT" sz="1600" dirty="0"/>
          </a:p>
        </p:txBody>
      </p:sp>
    </p:spTree>
    <p:extLst>
      <p:ext uri="{BB962C8B-B14F-4D97-AF65-F5344CB8AC3E}">
        <p14:creationId xmlns:p14="http://schemas.microsoft.com/office/powerpoint/2010/main" val="326921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641947-601B-4582-BB9D-396DECE1CCC7}"/>
              </a:ext>
            </a:extLst>
          </p:cNvPr>
          <p:cNvSpPr>
            <a:spLocks noGrp="1"/>
          </p:cNvSpPr>
          <p:nvPr>
            <p:ph type="title"/>
          </p:nvPr>
        </p:nvSpPr>
        <p:spPr>
          <a:xfrm>
            <a:off x="337931" y="2414619"/>
            <a:ext cx="11516138" cy="3562111"/>
          </a:xfrm>
        </p:spPr>
        <p:txBody>
          <a:bodyPr rtlCol="0">
            <a:normAutofit/>
          </a:bodyPr>
          <a:lstStyle/>
          <a:p>
            <a:pPr>
              <a:lnSpc>
                <a:spcPct val="107000"/>
              </a:lnSpc>
              <a:spcAft>
                <a:spcPts val="800"/>
              </a:spcAft>
            </a:pP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Le </a:t>
            </a:r>
            <a:r>
              <a:rPr lang="it-IT" sz="2400" b="1" i="0" dirty="0">
                <a:effectLst/>
                <a:latin typeface="Times New Roman" panose="02020603050405020304" pitchFamily="18" charset="0"/>
                <a:ea typeface="Calibri" panose="020F0502020204030204" pitchFamily="34" charset="0"/>
                <a:cs typeface="Times New Roman" panose="02020603050405020304" pitchFamily="18" charset="0"/>
              </a:rPr>
              <a:t>fonti di produzione </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possono essere scritte o non scritte. </a:t>
            </a:r>
            <a:br>
              <a:rPr lang="it-IT" sz="2400" i="0" dirty="0">
                <a:effectLst/>
                <a:latin typeface="Times New Roman" panose="02020603050405020304" pitchFamily="18" charset="0"/>
                <a:ea typeface="Calibri" panose="020F0502020204030204" pitchFamily="34" charset="0"/>
                <a:cs typeface="Times New Roman" panose="02020603050405020304" pitchFamily="18" charset="0"/>
              </a:rPr>
            </a:b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Il Diritto tributario è costituito maggiormente da </a:t>
            </a:r>
            <a:r>
              <a:rPr lang="it-IT" sz="2400" b="1" i="0" dirty="0">
                <a:effectLst/>
                <a:latin typeface="Times New Roman" panose="02020603050405020304" pitchFamily="18" charset="0"/>
                <a:ea typeface="Calibri" panose="020F0502020204030204" pitchFamily="34" charset="0"/>
                <a:cs typeface="Times New Roman" panose="02020603050405020304" pitchFamily="18" charset="0"/>
              </a:rPr>
              <a:t>fonti scritte</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a:t>
            </a:r>
            <a:br>
              <a:rPr lang="it-IT" sz="2400" i="0" dirty="0">
                <a:effectLst/>
                <a:latin typeface="Times New Roman" panose="02020603050405020304" pitchFamily="18" charset="0"/>
                <a:ea typeface="Calibri" panose="020F0502020204030204" pitchFamily="34" charset="0"/>
                <a:cs typeface="Times New Roman" panose="02020603050405020304" pitchFamily="18" charset="0"/>
              </a:rPr>
            </a:br>
            <a:br>
              <a:rPr lang="it-IT" sz="2400" i="0" dirty="0">
                <a:effectLst/>
                <a:latin typeface="Calibri" panose="020F0502020204030204" pitchFamily="34" charset="0"/>
                <a:ea typeface="Calibri" panose="020F0502020204030204" pitchFamily="34" charset="0"/>
                <a:cs typeface="Times New Roman" panose="02020603050405020304" pitchFamily="18" charset="0"/>
              </a:rPr>
            </a:b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Il sistema di produzione delle norme tributarie è caratterizzato da un rapporto di </a:t>
            </a:r>
            <a:r>
              <a:rPr lang="it-IT" sz="2400" b="1" i="0" dirty="0">
                <a:effectLst/>
                <a:latin typeface="Times New Roman" panose="02020603050405020304" pitchFamily="18" charset="0"/>
                <a:ea typeface="Calibri" panose="020F0502020204030204" pitchFamily="34" charset="0"/>
                <a:cs typeface="Times New Roman" panose="02020603050405020304" pitchFamily="18" charset="0"/>
              </a:rPr>
              <a:t>gerarchia </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tra le diverse fonti di produzione, potere di gerarchia in virtù del quale la fonte di grado superiore stabilisce le condizioni o fissa i limiti di validità alla fonte collocata al grado inferiore, e nel quale a ciascun grado di riferibilità corrisponde un diverso tipo di controllo ed una diversa forza dell’atto normativo.</a:t>
            </a:r>
            <a:br>
              <a:rPr lang="it-IT" sz="1800" dirty="0">
                <a:effectLst/>
                <a:latin typeface="Calibri" panose="020F0502020204030204" pitchFamily="34" charset="0"/>
                <a:ea typeface="Calibri" panose="020F0502020204030204" pitchFamily="34" charset="0"/>
                <a:cs typeface="Times New Roman" panose="02020603050405020304" pitchFamily="18" charset="0"/>
              </a:rPr>
            </a:br>
            <a:endParaRPr lang="it-IT" sz="2000" i="0" dirty="0"/>
          </a:p>
        </p:txBody>
      </p:sp>
    </p:spTree>
    <p:extLst>
      <p:ext uri="{BB962C8B-B14F-4D97-AF65-F5344CB8AC3E}">
        <p14:creationId xmlns:p14="http://schemas.microsoft.com/office/powerpoint/2010/main" val="3010665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ECBDA4-9923-4A8E-9299-5B5DFF8A50B4}"/>
              </a:ext>
            </a:extLst>
          </p:cNvPr>
          <p:cNvSpPr>
            <a:spLocks noGrp="1"/>
          </p:cNvSpPr>
          <p:nvPr>
            <p:ph type="title"/>
          </p:nvPr>
        </p:nvSpPr>
        <p:spPr>
          <a:xfrm>
            <a:off x="723331" y="2238232"/>
            <a:ext cx="10426889" cy="4258101"/>
          </a:xfrm>
        </p:spPr>
        <p:txBody>
          <a:bodyPr/>
          <a:lstStyle/>
          <a:p>
            <a:pPr algn="l"/>
            <a:r>
              <a:rPr lang="it-IT" sz="2400" b="1" i="0" dirty="0">
                <a:effectLst/>
                <a:latin typeface="Candara Light" panose="020E0502030303020204" pitchFamily="34" charset="0"/>
                <a:ea typeface="Calibri" panose="020F0502020204030204" pitchFamily="34" charset="0"/>
                <a:cs typeface="Aldhabi" panose="01000000000000000000" pitchFamily="2" charset="-78"/>
              </a:rPr>
              <a:t>L’ordine gerarchico delle fonti è così organizzato: </a:t>
            </a:r>
            <a:br>
              <a:rPr lang="it-IT" sz="1800" b="1" i="0" dirty="0">
                <a:effectLst/>
                <a:latin typeface="Candara Light" panose="020E0502030303020204" pitchFamily="34" charset="0"/>
                <a:ea typeface="Calibri" panose="020F0502020204030204" pitchFamily="34" charset="0"/>
                <a:cs typeface="Aldhabi" panose="01000000000000000000" pitchFamily="2" charset="-78"/>
              </a:rPr>
            </a:br>
            <a:br>
              <a:rPr lang="it-IT" sz="1800" b="1" i="0" dirty="0">
                <a:effectLst/>
                <a:latin typeface="Candara Light" panose="020E0502030303020204" pitchFamily="34" charset="0"/>
                <a:ea typeface="Calibri" panose="020F0502020204030204" pitchFamily="34" charset="0"/>
                <a:cs typeface="Aldhabi" panose="01000000000000000000" pitchFamily="2" charset="-78"/>
              </a:rPr>
            </a:br>
            <a:br>
              <a:rPr lang="it-IT" sz="1800" dirty="0">
                <a:effectLst/>
                <a:latin typeface="Calibri" panose="020F0502020204030204" pitchFamily="34" charset="0"/>
                <a:ea typeface="Calibri" panose="020F0502020204030204" pitchFamily="34" charset="0"/>
                <a:cs typeface="Times New Roman" panose="02020603050405020304" pitchFamily="18" charset="0"/>
              </a:rPr>
            </a:br>
            <a:endParaRPr lang="it-IT" dirty="0"/>
          </a:p>
        </p:txBody>
      </p:sp>
      <p:graphicFrame>
        <p:nvGraphicFramePr>
          <p:cNvPr id="8" name="Tabella 7">
            <a:extLst>
              <a:ext uri="{FF2B5EF4-FFF2-40B4-BE49-F238E27FC236}">
                <a16:creationId xmlns:a16="http://schemas.microsoft.com/office/drawing/2014/main" id="{A1B7A4D1-AE19-4171-8EC8-1ABA38FCA634}"/>
              </a:ext>
            </a:extLst>
          </p:cNvPr>
          <p:cNvGraphicFramePr>
            <a:graphicFrameLocks noGrp="1"/>
          </p:cNvGraphicFramePr>
          <p:nvPr>
            <p:extLst>
              <p:ext uri="{D42A27DB-BD31-4B8C-83A1-F6EECF244321}">
                <p14:modId xmlns:p14="http://schemas.microsoft.com/office/powerpoint/2010/main" val="3424665435"/>
              </p:ext>
            </p:extLst>
          </p:nvPr>
        </p:nvGraphicFramePr>
        <p:xfrm>
          <a:off x="4858603" y="2978334"/>
          <a:ext cx="5336275" cy="3067624"/>
        </p:xfrm>
        <a:graphic>
          <a:graphicData uri="http://schemas.openxmlformats.org/drawingml/2006/table">
            <a:tbl>
              <a:tblPr firstRow="1" firstCol="1" bandRow="1"/>
              <a:tblGrid>
                <a:gridCol w="5336275">
                  <a:extLst>
                    <a:ext uri="{9D8B030D-6E8A-4147-A177-3AD203B41FA5}">
                      <a16:colId xmlns:a16="http://schemas.microsoft.com/office/drawing/2014/main" val="3243035539"/>
                    </a:ext>
                  </a:extLst>
                </a:gridCol>
              </a:tblGrid>
              <a:tr h="438232">
                <a:tc>
                  <a:txBody>
                    <a:bodyPr/>
                    <a:lstStyle/>
                    <a:p>
                      <a:pPr algn="ctr">
                        <a:lnSpc>
                          <a:spcPct val="107000"/>
                        </a:lnSpc>
                        <a:spcAft>
                          <a:spcPts val="800"/>
                        </a:spcAft>
                      </a:pPr>
                      <a:r>
                        <a:rPr lang="it-IT" sz="2400" b="1">
                          <a:effectLst/>
                          <a:latin typeface="Candara Light" panose="020E0502030303020204" pitchFamily="34" charset="0"/>
                          <a:ea typeface="Calibri" panose="020F0502020204030204" pitchFamily="34" charset="0"/>
                          <a:cs typeface="Aldhabi" panose="01000000000000000000" pitchFamily="2" charset="-78"/>
                        </a:rPr>
                        <a:t>COSTITUZIONE</a:t>
                      </a:r>
                      <a:endParaRPr lang="it-IT"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2500471448"/>
                  </a:ext>
                </a:extLst>
              </a:tr>
              <a:tr h="438232">
                <a:tc>
                  <a:txBody>
                    <a:bodyPr/>
                    <a:lstStyle/>
                    <a:p>
                      <a:pPr algn="ctr">
                        <a:lnSpc>
                          <a:spcPct val="107000"/>
                        </a:lnSpc>
                        <a:spcAft>
                          <a:spcPts val="800"/>
                        </a:spcAft>
                      </a:pPr>
                      <a:r>
                        <a:rPr lang="it-IT" sz="2400" b="1" dirty="0">
                          <a:solidFill>
                            <a:srgbClr val="000000"/>
                          </a:solidFill>
                          <a:effectLst/>
                          <a:latin typeface="Candara Light" panose="020E0502030303020204" pitchFamily="34" charset="0"/>
                          <a:ea typeface="Calibri" panose="020F0502020204030204" pitchFamily="34" charset="0"/>
                          <a:cs typeface="Aldhabi" panose="01000000000000000000" pitchFamily="2" charset="-78"/>
                        </a:rPr>
                        <a:t>ATTI COMUNITARI</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708070365"/>
                  </a:ext>
                </a:extLst>
              </a:tr>
              <a:tr h="438232">
                <a:tc>
                  <a:txBody>
                    <a:bodyPr/>
                    <a:lstStyle/>
                    <a:p>
                      <a:pPr algn="ctr">
                        <a:lnSpc>
                          <a:spcPct val="107000"/>
                        </a:lnSpc>
                        <a:spcAft>
                          <a:spcPts val="800"/>
                        </a:spcAft>
                      </a:pPr>
                      <a:r>
                        <a:rPr lang="it-IT" sz="2400" b="1">
                          <a:solidFill>
                            <a:srgbClr val="000000"/>
                          </a:solidFill>
                          <a:effectLst/>
                          <a:latin typeface="Candara Light" panose="020E0502030303020204" pitchFamily="34" charset="0"/>
                          <a:ea typeface="Calibri" panose="020F0502020204030204" pitchFamily="34" charset="0"/>
                          <a:cs typeface="Aldhabi" panose="01000000000000000000" pitchFamily="2" charset="-78"/>
                        </a:rPr>
                        <a:t>LEGGI ORDINARIE</a:t>
                      </a:r>
                      <a:endParaRPr lang="it-IT"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605944979"/>
                  </a:ext>
                </a:extLst>
              </a:tr>
              <a:tr h="438232">
                <a:tc>
                  <a:txBody>
                    <a:bodyPr/>
                    <a:lstStyle/>
                    <a:p>
                      <a:pPr algn="ctr">
                        <a:lnSpc>
                          <a:spcPct val="107000"/>
                        </a:lnSpc>
                        <a:spcAft>
                          <a:spcPts val="800"/>
                        </a:spcAft>
                      </a:pPr>
                      <a:r>
                        <a:rPr lang="it-IT" sz="2400" b="1">
                          <a:solidFill>
                            <a:srgbClr val="000000"/>
                          </a:solidFill>
                          <a:effectLst/>
                          <a:latin typeface="Candara Light" panose="020E0502030303020204" pitchFamily="34" charset="0"/>
                          <a:ea typeface="Calibri" panose="020F0502020204030204" pitchFamily="34" charset="0"/>
                          <a:cs typeface="Aldhabi" panose="01000000000000000000" pitchFamily="2" charset="-78"/>
                        </a:rPr>
                        <a:t>ATTI AVENTI FORZA DI LEGGE</a:t>
                      </a:r>
                      <a:endParaRPr lang="it-IT"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541091269"/>
                  </a:ext>
                </a:extLst>
              </a:tr>
              <a:tr h="438232">
                <a:tc>
                  <a:txBody>
                    <a:bodyPr/>
                    <a:lstStyle/>
                    <a:p>
                      <a:pPr algn="ctr">
                        <a:lnSpc>
                          <a:spcPct val="107000"/>
                        </a:lnSpc>
                        <a:spcAft>
                          <a:spcPts val="800"/>
                        </a:spcAft>
                      </a:pPr>
                      <a:r>
                        <a:rPr lang="it-IT" sz="2400" b="1">
                          <a:solidFill>
                            <a:srgbClr val="000000"/>
                          </a:solidFill>
                          <a:effectLst/>
                          <a:latin typeface="Candara Light" panose="020E0502030303020204" pitchFamily="34" charset="0"/>
                          <a:ea typeface="Calibri" panose="020F0502020204030204" pitchFamily="34" charset="0"/>
                          <a:cs typeface="Aldhabi" panose="01000000000000000000" pitchFamily="2" charset="-78"/>
                        </a:rPr>
                        <a:t>REGOLAMENTI</a:t>
                      </a:r>
                      <a:endParaRPr lang="it-IT"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671477161"/>
                  </a:ext>
                </a:extLst>
              </a:tr>
              <a:tr h="438232">
                <a:tc>
                  <a:txBody>
                    <a:bodyPr/>
                    <a:lstStyle/>
                    <a:p>
                      <a:pPr algn="ctr">
                        <a:lnSpc>
                          <a:spcPct val="107000"/>
                        </a:lnSpc>
                        <a:spcAft>
                          <a:spcPts val="800"/>
                        </a:spcAft>
                      </a:pPr>
                      <a:r>
                        <a:rPr lang="it-IT" sz="2400" b="1">
                          <a:solidFill>
                            <a:srgbClr val="000000"/>
                          </a:solidFill>
                          <a:effectLst/>
                          <a:latin typeface="Candara Light" panose="020E0502030303020204" pitchFamily="34" charset="0"/>
                          <a:ea typeface="Calibri" panose="020F0502020204030204" pitchFamily="34" charset="0"/>
                          <a:cs typeface="Aldhabi" panose="01000000000000000000" pitchFamily="2" charset="-78"/>
                        </a:rPr>
                        <a:t>ISTITUZIONI MINISTERIALI</a:t>
                      </a:r>
                      <a:endParaRPr lang="it-IT"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950326928"/>
                  </a:ext>
                </a:extLst>
              </a:tr>
              <a:tr h="438232">
                <a:tc>
                  <a:txBody>
                    <a:bodyPr/>
                    <a:lstStyle/>
                    <a:p>
                      <a:pPr algn="ctr">
                        <a:lnSpc>
                          <a:spcPct val="107000"/>
                        </a:lnSpc>
                        <a:spcAft>
                          <a:spcPts val="800"/>
                        </a:spcAft>
                      </a:pPr>
                      <a:r>
                        <a:rPr lang="it-IT" sz="2400" b="1" dirty="0">
                          <a:solidFill>
                            <a:srgbClr val="000000"/>
                          </a:solidFill>
                          <a:effectLst/>
                          <a:latin typeface="Candara Light" panose="020E0502030303020204" pitchFamily="34" charset="0"/>
                          <a:ea typeface="Calibri" panose="020F0502020204030204" pitchFamily="34" charset="0"/>
                          <a:cs typeface="Aldhabi" panose="01000000000000000000" pitchFamily="2" charset="-78"/>
                        </a:rPr>
                        <a:t>USI</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182680712"/>
                  </a:ext>
                </a:extLst>
              </a:tr>
            </a:tbl>
          </a:graphicData>
        </a:graphic>
      </p:graphicFrame>
      <p:sp>
        <p:nvSpPr>
          <p:cNvPr id="10" name="CasellaDiTesto 9">
            <a:extLst>
              <a:ext uri="{FF2B5EF4-FFF2-40B4-BE49-F238E27FC236}">
                <a16:creationId xmlns:a16="http://schemas.microsoft.com/office/drawing/2014/main" id="{4AB0D0FC-5E7C-4E64-AD98-7D83DA4E603A}"/>
              </a:ext>
            </a:extLst>
          </p:cNvPr>
          <p:cNvSpPr txBox="1"/>
          <p:nvPr/>
        </p:nvSpPr>
        <p:spPr>
          <a:xfrm>
            <a:off x="1811741" y="5136962"/>
            <a:ext cx="6093724" cy="438582"/>
          </a:xfrm>
          <a:prstGeom prst="rect">
            <a:avLst/>
          </a:prstGeom>
          <a:noFill/>
        </p:spPr>
        <p:txBody>
          <a:bodyPr wrap="square">
            <a:spAutoFit/>
          </a:bodyPr>
          <a:lstStyle/>
          <a:p>
            <a:pPr>
              <a:lnSpc>
                <a:spcPct val="107000"/>
              </a:lnSpc>
              <a:spcAft>
                <a:spcPts val="800"/>
              </a:spcAft>
            </a:pPr>
            <a:r>
              <a:rPr lang="it-IT" sz="2200" b="1" i="1" dirty="0">
                <a:effectLst/>
                <a:highlight>
                  <a:srgbClr val="D3D3D3"/>
                </a:highlight>
                <a:latin typeface="Candara Light" panose="020E0502030303020204" pitchFamily="34" charset="0"/>
                <a:ea typeface="Calibri" panose="020F0502020204030204" pitchFamily="34" charset="0"/>
                <a:cs typeface="Aldhabi" panose="01000000000000000000" pitchFamily="2" charset="-78"/>
              </a:rPr>
              <a:t>Fonti secondarie</a:t>
            </a:r>
            <a:endParaRPr lang="it-IT"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Parentesi graffa aperta 10">
            <a:extLst>
              <a:ext uri="{FF2B5EF4-FFF2-40B4-BE49-F238E27FC236}">
                <a16:creationId xmlns:a16="http://schemas.microsoft.com/office/drawing/2014/main" id="{B73FD9BF-7CA2-4C3B-ABE4-7B5C8D18C64A}"/>
              </a:ext>
            </a:extLst>
          </p:cNvPr>
          <p:cNvSpPr/>
          <p:nvPr/>
        </p:nvSpPr>
        <p:spPr>
          <a:xfrm>
            <a:off x="4290998" y="4844956"/>
            <a:ext cx="390184" cy="1022594"/>
          </a:xfrm>
          <a:prstGeom prst="leftBrace">
            <a:avLst/>
          </a:prstGeom>
          <a:ln w="31750"/>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it-IT" dirty="0"/>
          </a:p>
        </p:txBody>
      </p:sp>
    </p:spTree>
    <p:extLst>
      <p:ext uri="{BB962C8B-B14F-4D97-AF65-F5344CB8AC3E}">
        <p14:creationId xmlns:p14="http://schemas.microsoft.com/office/powerpoint/2010/main" val="1395420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9448E2-9AB1-4B26-9D88-F06BDA87B22F}"/>
              </a:ext>
            </a:extLst>
          </p:cNvPr>
          <p:cNvSpPr>
            <a:spLocks noGrp="1"/>
          </p:cNvSpPr>
          <p:nvPr>
            <p:ph type="title"/>
          </p:nvPr>
        </p:nvSpPr>
        <p:spPr>
          <a:xfrm>
            <a:off x="564107" y="2376643"/>
            <a:ext cx="11063785" cy="3396360"/>
          </a:xfrm>
        </p:spPr>
        <p:txBody>
          <a:bodyPr>
            <a:normAutofit fontScale="90000"/>
          </a:bodyPr>
          <a:lstStyle/>
          <a:p>
            <a:pPr>
              <a:lnSpc>
                <a:spcPct val="107000"/>
              </a:lnSpc>
              <a:spcAft>
                <a:spcPts val="800"/>
              </a:spcAft>
            </a:pP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Nello schema tradizionale della gerarchia delle fonti, al primo gradino è posta la </a:t>
            </a:r>
            <a:r>
              <a:rPr lang="it-IT" sz="2400" b="1" i="0" dirty="0">
                <a:effectLst/>
                <a:latin typeface="Times New Roman" panose="02020603050405020304" pitchFamily="18" charset="0"/>
                <a:ea typeface="Calibri" panose="020F0502020204030204" pitchFamily="34" charset="0"/>
                <a:cs typeface="Times New Roman" panose="02020603050405020304" pitchFamily="18" charset="0"/>
              </a:rPr>
              <a:t>Costituzione</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 cui seguono al grado inferiore la </a:t>
            </a:r>
            <a:r>
              <a:rPr lang="it-IT" sz="2400" b="1" i="0" dirty="0">
                <a:effectLst/>
                <a:latin typeface="Times New Roman" panose="02020603050405020304" pitchFamily="18" charset="0"/>
                <a:ea typeface="Calibri" panose="020F0502020204030204" pitchFamily="34" charset="0"/>
                <a:cs typeface="Times New Roman" panose="02020603050405020304" pitchFamily="18" charset="0"/>
              </a:rPr>
              <a:t>legge</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 ed ancora di seguito </a:t>
            </a:r>
            <a:r>
              <a:rPr lang="it-IT" sz="2400" b="1" i="0" dirty="0">
                <a:effectLst/>
                <a:latin typeface="Times New Roman" panose="02020603050405020304" pitchFamily="18" charset="0"/>
                <a:ea typeface="Calibri" panose="020F0502020204030204" pitchFamily="34" charset="0"/>
                <a:cs typeface="Times New Roman" panose="02020603050405020304" pitchFamily="18" charset="0"/>
              </a:rPr>
              <a:t>i regolamenti </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(art. 1 delle preleggi), Nell’ultimo gradino della gerarchia delle fonti del diritto tributario vi sono gli </a:t>
            </a:r>
            <a:r>
              <a:rPr lang="it-IT" sz="2400" b="1" i="0" dirty="0">
                <a:effectLst/>
                <a:latin typeface="Times New Roman" panose="02020603050405020304" pitchFamily="18" charset="0"/>
                <a:ea typeface="Calibri" panose="020F0502020204030204" pitchFamily="34" charset="0"/>
                <a:cs typeface="Times New Roman" panose="02020603050405020304" pitchFamily="18" charset="0"/>
              </a:rPr>
              <a:t>usi</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a:t>
            </a:r>
            <a:br>
              <a:rPr lang="it-IT" sz="2400" i="0" dirty="0">
                <a:effectLst/>
                <a:latin typeface="Times New Roman" panose="02020603050405020304" pitchFamily="18" charset="0"/>
                <a:ea typeface="Calibri" panose="020F0502020204030204" pitchFamily="34" charset="0"/>
                <a:cs typeface="Times New Roman" panose="02020603050405020304" pitchFamily="18" charset="0"/>
              </a:rPr>
            </a:b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Sono fonti del diritto non scritte in quanto sono regole costantemente osservate da parte dei singoli (art. 1 disp. </a:t>
            </a:r>
            <a:r>
              <a:rPr lang="it-IT" sz="2400" i="0" dirty="0" err="1">
                <a:effectLst/>
                <a:latin typeface="Times New Roman" panose="02020603050405020304" pitchFamily="18" charset="0"/>
                <a:ea typeface="Calibri" panose="020F0502020204030204" pitchFamily="34" charset="0"/>
                <a:cs typeface="Times New Roman" panose="02020603050405020304" pitchFamily="18" charset="0"/>
              </a:rPr>
              <a:t>c.c</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 L’uso non può modificare o estinguere una norma tributaria, né completare la norma stessa.</a:t>
            </a:r>
            <a:br>
              <a:rPr lang="it-IT" sz="2400" i="0" dirty="0">
                <a:effectLst/>
                <a:latin typeface="Times New Roman" panose="02020603050405020304" pitchFamily="18" charset="0"/>
                <a:ea typeface="Calibri" panose="020F0502020204030204" pitchFamily="34" charset="0"/>
                <a:cs typeface="Times New Roman" panose="02020603050405020304" pitchFamily="18" charset="0"/>
              </a:rPr>
            </a:br>
            <a:br>
              <a:rPr lang="it-IT" sz="2400" i="0" dirty="0">
                <a:effectLst/>
                <a:latin typeface="Times New Roman" panose="02020603050405020304" pitchFamily="18" charset="0"/>
                <a:ea typeface="Calibri" panose="020F0502020204030204" pitchFamily="34" charset="0"/>
                <a:cs typeface="Times New Roman" panose="02020603050405020304" pitchFamily="18" charset="0"/>
              </a:rPr>
            </a:b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La </a:t>
            </a:r>
            <a:r>
              <a:rPr lang="it-IT" sz="2400" b="1" i="0" dirty="0">
                <a:effectLst/>
                <a:latin typeface="Times New Roman" panose="02020603050405020304" pitchFamily="18" charset="0"/>
                <a:ea typeface="Calibri" panose="020F0502020204030204" pitchFamily="34" charset="0"/>
                <a:cs typeface="Times New Roman" panose="02020603050405020304" pitchFamily="18" charset="0"/>
              </a:rPr>
              <a:t>Costituzione</a:t>
            </a:r>
            <a:r>
              <a:rPr lang="it-IT" sz="2400" i="0" dirty="0">
                <a:effectLst/>
                <a:latin typeface="Times New Roman" panose="02020603050405020304" pitchFamily="18" charset="0"/>
                <a:ea typeface="Calibri" panose="020F0502020204030204" pitchFamily="34" charset="0"/>
                <a:cs typeface="Times New Roman" panose="02020603050405020304" pitchFamily="18" charset="0"/>
              </a:rPr>
              <a:t>, seguendo l’ordine gerarchico, rappresenta la fonte di rango primario: essa fissa l’ordine delle fonti.</a:t>
            </a:r>
            <a:br>
              <a:rPr lang="it-IT" sz="2400" dirty="0">
                <a:effectLst/>
                <a:latin typeface="Calibri" panose="020F0502020204030204" pitchFamily="34" charset="0"/>
                <a:ea typeface="Calibri" panose="020F0502020204030204" pitchFamily="34" charset="0"/>
                <a:cs typeface="Times New Roman" panose="02020603050405020304" pitchFamily="18" charset="0"/>
              </a:rPr>
            </a:br>
            <a:endParaRPr lang="it-IT" sz="2400" dirty="0"/>
          </a:p>
        </p:txBody>
      </p:sp>
    </p:spTree>
    <p:extLst>
      <p:ext uri="{BB962C8B-B14F-4D97-AF65-F5344CB8AC3E}">
        <p14:creationId xmlns:p14="http://schemas.microsoft.com/office/powerpoint/2010/main" val="1537566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F46E43-B00D-493A-BC2D-2D70B7689D98}"/>
              </a:ext>
            </a:extLst>
          </p:cNvPr>
          <p:cNvSpPr>
            <a:spLocks noGrp="1"/>
          </p:cNvSpPr>
          <p:nvPr>
            <p:ph type="title"/>
          </p:nvPr>
        </p:nvSpPr>
        <p:spPr>
          <a:xfrm>
            <a:off x="506673" y="3306170"/>
            <a:ext cx="11178653" cy="2947917"/>
          </a:xfrm>
        </p:spPr>
        <p:txBody>
          <a:bodyPr>
            <a:normAutofit fontScale="90000"/>
          </a:bodyPr>
          <a:lstStyle/>
          <a:p>
            <a:pPr algn="l">
              <a:lnSpc>
                <a:spcPct val="107000"/>
              </a:lnSpc>
              <a:spcAft>
                <a:spcPts val="800"/>
              </a:spcAft>
            </a:pP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Le norme sulla produzione del diritto tributario racchiuse nella Costituzione vengono riportate negli artt.:</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b="1" i="0"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Art. 23</a:t>
            </a:r>
            <a:r>
              <a:rPr lang="it-IT" sz="2300" i="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il quale sancisce </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la riserva di legge</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in materia tributaria, in particolar modo la riserva di legge relativa in quanto fissa una riserva di competenza alla legge in base agli elementi essenziali della fattispecie che devono essere:</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Calibri" panose="020F0502020204030204" pitchFamily="34" charset="0"/>
                <a:ea typeface="Calibri" panose="020F0502020204030204" pitchFamily="34" charset="0"/>
                <a:cs typeface="Times New Roman" panose="02020603050405020304" pitchFamily="18" charset="0"/>
              </a:rPr>
              <a:t>- </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Il </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presupposto di fatto</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ossia l’oggetto del tributo;</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Calibri" panose="020F0502020204030204" pitchFamily="34" charset="0"/>
                <a:ea typeface="Calibri" panose="020F0502020204030204" pitchFamily="34" charset="0"/>
                <a:cs typeface="Times New Roman" panose="02020603050405020304" pitchFamily="18" charset="0"/>
              </a:rPr>
              <a:t>- </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I </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soggetti passivi</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ovvero a chi è indirizzato il tributo;</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Calibri" panose="020F0502020204030204" pitchFamily="34" charset="0"/>
                <a:ea typeface="Calibri" panose="020F0502020204030204" pitchFamily="34" charset="0"/>
                <a:cs typeface="Times New Roman" panose="02020603050405020304" pitchFamily="18" charset="0"/>
              </a:rPr>
              <a:t>- </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I </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principi di determinazione delle aliquote</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ossia quanto di quella ricchezza è soggetta al prelievo;</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Calibri" panose="020F0502020204030204" pitchFamily="34" charset="0"/>
                <a:ea typeface="Calibri" panose="020F0502020204030204" pitchFamily="34" charset="0"/>
                <a:cs typeface="Times New Roman" panose="02020603050405020304" pitchFamily="18" charset="0"/>
              </a:rPr>
              <a:t>- </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Le </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sanzioni</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a:t>
            </a:r>
            <a:br>
              <a:rPr lang="it-IT" sz="1800" dirty="0">
                <a:effectLst/>
                <a:latin typeface="Calibri" panose="020F0502020204030204" pitchFamily="34" charset="0"/>
                <a:ea typeface="Calibri" panose="020F0502020204030204" pitchFamily="34" charset="0"/>
                <a:cs typeface="Times New Roman" panose="02020603050405020304" pitchFamily="18" charset="0"/>
              </a:rPr>
            </a:br>
            <a:endParaRPr lang="it-IT" dirty="0"/>
          </a:p>
        </p:txBody>
      </p:sp>
      <p:sp>
        <p:nvSpPr>
          <p:cNvPr id="4" name="CasellaDiTesto 3">
            <a:extLst>
              <a:ext uri="{FF2B5EF4-FFF2-40B4-BE49-F238E27FC236}">
                <a16:creationId xmlns:a16="http://schemas.microsoft.com/office/drawing/2014/main" id="{A094EB73-D7CD-4090-B6E2-0865E9A7A709}"/>
              </a:ext>
            </a:extLst>
          </p:cNvPr>
          <p:cNvSpPr txBox="1"/>
          <p:nvPr/>
        </p:nvSpPr>
        <p:spPr>
          <a:xfrm>
            <a:off x="506673" y="2354066"/>
            <a:ext cx="11178652" cy="824200"/>
          </a:xfrm>
          <a:prstGeom prst="rect">
            <a:avLst/>
          </a:prstGeom>
          <a:noFill/>
        </p:spPr>
        <p:txBody>
          <a:bodyPr wrap="square">
            <a:spAutoFit/>
          </a:bodyPr>
          <a:lstStyle/>
          <a:p>
            <a:pPr algn="ctr">
              <a:lnSpc>
                <a:spcPct val="107000"/>
              </a:lnSpc>
              <a:spcAft>
                <a:spcPts val="800"/>
              </a:spcAft>
            </a:pPr>
            <a:r>
              <a:rPr lang="it-IT" sz="2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La </a:t>
            </a:r>
            <a:r>
              <a:rPr lang="it-IT" sz="23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potestà legislativa </a:t>
            </a:r>
            <a:r>
              <a:rPr lang="it-IT" sz="2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in campo tributario, secondo </a:t>
            </a:r>
            <a:r>
              <a:rPr lang="it-IT" sz="23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l’art. 117 </a:t>
            </a:r>
            <a:r>
              <a:rPr lang="it-IT" sz="2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della Costituzione, spetta allo Stato e alle Regioni</a:t>
            </a:r>
            <a:r>
              <a:rPr lang="it-IT"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it-IT"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86593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9FA1D5-F649-48D2-A013-193743311458}"/>
              </a:ext>
            </a:extLst>
          </p:cNvPr>
          <p:cNvSpPr>
            <a:spLocks noGrp="1"/>
          </p:cNvSpPr>
          <p:nvPr>
            <p:ph type="title"/>
          </p:nvPr>
        </p:nvSpPr>
        <p:spPr>
          <a:xfrm>
            <a:off x="545910" y="1937983"/>
            <a:ext cx="11122926" cy="4408226"/>
          </a:xfrm>
        </p:spPr>
        <p:txBody>
          <a:bodyPr>
            <a:normAutofit fontScale="90000"/>
          </a:bodyPr>
          <a:lstStyle/>
          <a:p>
            <a:pPr marL="342900" lvl="0" indent="-342900" algn="l">
              <a:lnSpc>
                <a:spcPct val="107000"/>
              </a:lnSpc>
              <a:spcAft>
                <a:spcPts val="800"/>
              </a:spcAft>
            </a:pPr>
            <a:r>
              <a:rPr lang="it-IT" sz="2400" b="1" i="0"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Art. 53</a:t>
            </a:r>
            <a:r>
              <a:rPr lang="it-IT" sz="2400" i="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esso definisce il concetto di </a:t>
            </a:r>
            <a:r>
              <a:rPr lang="it-IT" sz="2300" b="1" i="0" dirty="0">
                <a:effectLst/>
                <a:latin typeface="Times New Roman" panose="02020603050405020304" pitchFamily="18" charset="0"/>
                <a:ea typeface="Calibri" panose="020F0502020204030204" pitchFamily="34" charset="0"/>
                <a:cs typeface="Times New Roman" panose="02020603050405020304" pitchFamily="18" charset="0"/>
              </a:rPr>
              <a:t>capacità contributiva</a:t>
            </a: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 ponendo una serie estesa di obblighi e divieti al legislatore ordinario in sede della regolamentazione dell’assetto sostanziale e distributivo delle singole imposte;</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In base a tale articolo della Costituzione </a:t>
            </a:r>
            <a:r>
              <a:rPr lang="it-IT" sz="2300" dirty="0">
                <a:effectLst/>
                <a:latin typeface="Times New Roman" panose="02020603050405020304" pitchFamily="18" charset="0"/>
                <a:ea typeface="Calibri" panose="020F0502020204030204" pitchFamily="34" charset="0"/>
                <a:cs typeface="Times New Roman" panose="02020603050405020304" pitchFamily="18" charset="0"/>
              </a:rPr>
              <a:t>“tutti sono tenuti a concorrere alle spese pubbliche in ragione della loro capacità contributiva”.</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L’art.53 in sostanza pone una garanzia per i soggetti passivi disponendo che il legislatore nel determinare i tributi deve tener conto della loro capacità contributiva ponendo pertanto un limite alla potestà impositiva in materia fiscale. </a:t>
            </a:r>
            <a:br>
              <a:rPr lang="it-IT" sz="2300" i="0" dirty="0">
                <a:effectLst/>
                <a:latin typeface="Calibri" panose="020F0502020204030204" pitchFamily="34" charset="0"/>
                <a:ea typeface="Calibri" panose="020F0502020204030204" pitchFamily="34" charset="0"/>
                <a:cs typeface="Times New Roman" panose="02020603050405020304" pitchFamily="18" charset="0"/>
              </a:rPr>
            </a:br>
            <a:r>
              <a:rPr lang="it-IT" sz="2300" i="0" dirty="0">
                <a:effectLst/>
                <a:latin typeface="Times New Roman" panose="02020603050405020304" pitchFamily="18" charset="0"/>
                <a:ea typeface="Calibri" panose="020F0502020204030204" pitchFamily="34" charset="0"/>
                <a:cs typeface="Times New Roman" panose="02020603050405020304" pitchFamily="18" charset="0"/>
              </a:rPr>
              <a:t>Il principio della capacità contributiva può essere realmente rispettato solo tenendo conto del sistema fiscale nel suo complesso: in un sistema tributario ove siano presenti in misura diversa imposte dirette ed imposte indirette, la prevalenza di quest’ultime viene a ledere tale principio, in quanto le imposte indirette non tengono conto della capacità contributiva dei singoli ed in tale modo possono incidere in misura maggiore sui redditi dei meno abbienti.  </a:t>
            </a:r>
            <a:br>
              <a:rPr lang="it-IT" sz="1800" dirty="0">
                <a:effectLst/>
                <a:latin typeface="Calibri" panose="020F0502020204030204" pitchFamily="34" charset="0"/>
                <a:ea typeface="Calibri" panose="020F0502020204030204" pitchFamily="34" charset="0"/>
                <a:cs typeface="Times New Roman" panose="02020603050405020304" pitchFamily="18" charset="0"/>
              </a:rPr>
            </a:br>
            <a:endParaRPr lang="it-IT" dirty="0"/>
          </a:p>
        </p:txBody>
      </p:sp>
    </p:spTree>
    <p:extLst>
      <p:ext uri="{BB962C8B-B14F-4D97-AF65-F5344CB8AC3E}">
        <p14:creationId xmlns:p14="http://schemas.microsoft.com/office/powerpoint/2010/main" val="819835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A1C1C0-C5C8-4460-92BA-C215EE7E26C9}"/>
              </a:ext>
            </a:extLst>
          </p:cNvPr>
          <p:cNvSpPr>
            <a:spLocks noGrp="1"/>
          </p:cNvSpPr>
          <p:nvPr>
            <p:ph type="title"/>
          </p:nvPr>
        </p:nvSpPr>
        <p:spPr>
          <a:xfrm>
            <a:off x="759725" y="2922553"/>
            <a:ext cx="10672549" cy="2618439"/>
          </a:xfrm>
        </p:spPr>
        <p:txBody>
          <a:bodyPr>
            <a:normAutofit/>
          </a:bodyPr>
          <a:lstStyle/>
          <a:p>
            <a:pPr marL="342900" lvl="0" indent="-342900">
              <a:lnSpc>
                <a:spcPct val="107000"/>
              </a:lnSpc>
            </a:pPr>
            <a:r>
              <a:rPr lang="it-IT" sz="2500" b="1" i="0"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Art. 75</a:t>
            </a:r>
            <a:r>
              <a:rPr lang="it-IT" sz="2500" i="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2500" i="0" dirty="0">
                <a:effectLst/>
                <a:latin typeface="Times New Roman" panose="02020603050405020304" pitchFamily="18" charset="0"/>
                <a:ea typeface="Calibri" panose="020F0502020204030204" pitchFamily="34" charset="0"/>
                <a:cs typeface="Times New Roman" panose="02020603050405020304" pitchFamily="18" charset="0"/>
              </a:rPr>
              <a:t>il quale vieta il </a:t>
            </a:r>
            <a:r>
              <a:rPr lang="it-IT" sz="2500" b="1" i="0" dirty="0">
                <a:effectLst/>
                <a:latin typeface="Times New Roman" panose="02020603050405020304" pitchFamily="18" charset="0"/>
                <a:ea typeface="Calibri" panose="020F0502020204030204" pitchFamily="34" charset="0"/>
                <a:cs typeface="Times New Roman" panose="02020603050405020304" pitchFamily="18" charset="0"/>
              </a:rPr>
              <a:t>Referendum abrogativo </a:t>
            </a:r>
            <a:r>
              <a:rPr lang="it-IT" sz="2500" i="0" dirty="0">
                <a:effectLst/>
                <a:latin typeface="Times New Roman" panose="02020603050405020304" pitchFamily="18" charset="0"/>
                <a:ea typeface="Calibri" panose="020F0502020204030204" pitchFamily="34" charset="0"/>
                <a:cs typeface="Times New Roman" panose="02020603050405020304" pitchFamily="18" charset="0"/>
              </a:rPr>
              <a:t>per le leggi tributarie;</a:t>
            </a:r>
            <a:br>
              <a:rPr lang="it-IT" sz="2500" i="0" dirty="0">
                <a:effectLst/>
                <a:latin typeface="Times New Roman" panose="02020603050405020304" pitchFamily="18" charset="0"/>
                <a:ea typeface="Calibri" panose="020F0502020204030204" pitchFamily="34" charset="0"/>
                <a:cs typeface="Times New Roman" panose="02020603050405020304" pitchFamily="18" charset="0"/>
              </a:rPr>
            </a:br>
            <a:br>
              <a:rPr lang="it-IT" sz="2500" i="0" dirty="0">
                <a:effectLst/>
                <a:latin typeface="Calibri" panose="020F0502020204030204" pitchFamily="34" charset="0"/>
                <a:ea typeface="Calibri" panose="020F0502020204030204" pitchFamily="34" charset="0"/>
                <a:cs typeface="Times New Roman" panose="02020603050405020304" pitchFamily="18" charset="0"/>
              </a:rPr>
            </a:br>
            <a:r>
              <a:rPr lang="it-IT" sz="2500" b="1" i="0"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Art. 81</a:t>
            </a:r>
            <a:r>
              <a:rPr lang="it-IT" sz="2500" i="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comma 3</a:t>
            </a:r>
            <a:r>
              <a:rPr lang="it-IT" sz="2500" i="0" dirty="0">
                <a:effectLst/>
                <a:latin typeface="Times New Roman" panose="02020603050405020304" pitchFamily="18" charset="0"/>
                <a:ea typeface="Calibri" panose="020F0502020204030204" pitchFamily="34" charset="0"/>
                <a:cs typeface="Times New Roman" panose="02020603050405020304" pitchFamily="18" charset="0"/>
              </a:rPr>
              <a:t>, esso </a:t>
            </a:r>
            <a:r>
              <a:rPr lang="it-IT" sz="2500" b="1" i="0" dirty="0">
                <a:effectLst/>
                <a:latin typeface="Times New Roman" panose="02020603050405020304" pitchFamily="18" charset="0"/>
                <a:ea typeface="Calibri" panose="020F0502020204030204" pitchFamily="34" charset="0"/>
                <a:cs typeface="Times New Roman" panose="02020603050405020304" pitchFamily="18" charset="0"/>
              </a:rPr>
              <a:t>vieta di imporre nuovi tributi </a:t>
            </a:r>
            <a:r>
              <a:rPr lang="it-IT" sz="2500" i="0" dirty="0">
                <a:effectLst/>
                <a:latin typeface="Times New Roman" panose="02020603050405020304" pitchFamily="18" charset="0"/>
                <a:ea typeface="Calibri" panose="020F0502020204030204" pitchFamily="34" charset="0"/>
                <a:cs typeface="Times New Roman" panose="02020603050405020304" pitchFamily="18" charset="0"/>
              </a:rPr>
              <a:t>a mezzo della legge di approvazione del bilancio statale.</a:t>
            </a:r>
            <a:br>
              <a:rPr lang="it-IT" sz="2400" i="0" dirty="0">
                <a:effectLst/>
                <a:latin typeface="Calibri" panose="020F0502020204030204" pitchFamily="34" charset="0"/>
                <a:ea typeface="Calibri" panose="020F0502020204030204" pitchFamily="34" charset="0"/>
                <a:cs typeface="Times New Roman" panose="02020603050405020304" pitchFamily="18" charset="0"/>
              </a:rPr>
            </a:br>
            <a:endParaRPr lang="it-IT" sz="2400" i="0" dirty="0"/>
          </a:p>
        </p:txBody>
      </p:sp>
    </p:spTree>
    <p:extLst>
      <p:ext uri="{BB962C8B-B14F-4D97-AF65-F5344CB8AC3E}">
        <p14:creationId xmlns:p14="http://schemas.microsoft.com/office/powerpoint/2010/main" val="2049237500"/>
      </p:ext>
    </p:extLst>
  </p:cSld>
  <p:clrMapOvr>
    <a:masterClrMapping/>
  </p:clrMapOvr>
</p:sld>
</file>

<file path=ppt/theme/theme1.xml><?xml version="1.0" encoding="utf-8"?>
<a:theme xmlns:a="http://schemas.openxmlformats.org/drawingml/2006/main" name="Tema di Office">
  <a:themeElements>
    <a:clrScheme name="MS-Theme-Flower">
      <a:dk1>
        <a:sysClr val="windowText" lastClr="000000"/>
      </a:dk1>
      <a:lt1>
        <a:sysClr val="window" lastClr="FFFFFF"/>
      </a:lt1>
      <a:dk2>
        <a:srgbClr val="696464"/>
      </a:dk2>
      <a:lt2>
        <a:srgbClr val="E9E5DC"/>
      </a:lt2>
      <a:accent1>
        <a:srgbClr val="96A9A9"/>
      </a:accent1>
      <a:accent2>
        <a:srgbClr val="CB581F"/>
      </a:accent2>
      <a:accent3>
        <a:srgbClr val="A28E6A"/>
      </a:accent3>
      <a:accent4>
        <a:srgbClr val="956251"/>
      </a:accent4>
      <a:accent5>
        <a:srgbClr val="918485"/>
      </a:accent5>
      <a:accent6>
        <a:srgbClr val="855D5D"/>
      </a:accent6>
      <a:hlink>
        <a:srgbClr val="D0690C"/>
      </a:hlink>
      <a:folHlink>
        <a:srgbClr val="9696A0"/>
      </a:folHlink>
    </a:clrScheme>
    <a:fontScheme name="MS-Theme-Flower">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42167544_TF78544816" id="{379AC241-7A84-46B8-9170-F6407EB54F40}" vid="{AC8B0809-3318-482A-9177-BF516C965CDC}"/>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Presentazione moderna per conferenza</Template>
  <TotalTime>0</TotalTime>
  <Words>2125</Words>
  <Application>Microsoft Office PowerPoint</Application>
  <PresentationFormat>Widescreen</PresentationFormat>
  <Paragraphs>56</Paragraphs>
  <Slides>21</Slides>
  <Notes>4</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21</vt:i4>
      </vt:variant>
    </vt:vector>
  </HeadingPairs>
  <TitlesOfParts>
    <vt:vector size="28" baseType="lpstr">
      <vt:lpstr>Arial</vt:lpstr>
      <vt:lpstr>Calibri</vt:lpstr>
      <vt:lpstr>Candara Light</vt:lpstr>
      <vt:lpstr>Garamond</vt:lpstr>
      <vt:lpstr>Times New Roman</vt:lpstr>
      <vt:lpstr>Wingdings</vt:lpstr>
      <vt:lpstr>Tema di Office</vt:lpstr>
      <vt:lpstr>Le Fonti del Diritto Tributario</vt:lpstr>
      <vt:lpstr>Le fonti rappresentano quegli atti o fatti che pongono in essere il diritto producendo e modificando le norme dalle quali esso risulta costituito.    La norma è un enunciato prescrittivo condizionale, ossia un insieme di parole che individua una situazione di fatto il cui verificarsi genera un effetto o conseguenza. </vt:lpstr>
      <vt:lpstr> Le norme tributarie si distinguono in: Materiali: istituiscono il tributo; Procedimentali: regolano la modalità di applicazione dei tributi.  Sono norme che hanno carattere territoriale, ciò significa che manifestano i loro effetti solo nei limiti dei confini di stato.  </vt:lpstr>
      <vt:lpstr>Le fonti di produzione possono essere scritte o non scritte.  Il Diritto tributario è costituito maggiormente da fonti scritte.  Il sistema di produzione delle norme tributarie è caratterizzato da un rapporto di gerarchia tra le diverse fonti di produzione, potere di gerarchia in virtù del quale la fonte di grado superiore stabilisce le condizioni o fissa i limiti di validità alla fonte collocata al grado inferiore, e nel quale a ciascun grado di riferibilità corrisponde un diverso tipo di controllo ed una diversa forza dell’atto normativo. </vt:lpstr>
      <vt:lpstr>L’ordine gerarchico delle fonti è così organizzato:    </vt:lpstr>
      <vt:lpstr>Nello schema tradizionale della gerarchia delle fonti, al primo gradino è posta la Costituzione, cui seguono al grado inferiore la legge ed ancora di seguito i regolamenti (art. 1 delle preleggi), Nell’ultimo gradino della gerarchia delle fonti del diritto tributario vi sono gli usi. Sono fonti del diritto non scritte in quanto sono regole costantemente osservate da parte dei singoli (art. 1 disp. c.c). L’uso non può modificare o estinguere una norma tributaria, né completare la norma stessa.  La Costituzione, seguendo l’ordine gerarchico, rappresenta la fonte di rango primario: essa fissa l’ordine delle fonti. </vt:lpstr>
      <vt:lpstr>Le norme sulla produzione del diritto tributario racchiuse nella Costituzione vengono riportate negli artt.: Art. 23  il quale sancisce la riserva di legge in materia tributaria, in particolar modo la riserva di legge relativa in quanto fissa una riserva di competenza alla legge in base agli elementi essenziali della fattispecie che devono essere: - Il presupposto di fatto, ossia l’oggetto del tributo; - I soggetti passivi, ovvero a chi è indirizzato il tributo; - I principi di determinazione delle aliquote, ossia quanto di quella ricchezza è soggetta al prelievo; - Le sanzioni; </vt:lpstr>
      <vt:lpstr>Art. 53 esso definisce il concetto di capacità contributiva, ponendo una serie estesa di obblighi e divieti al legislatore ordinario in sede della regolamentazione dell’assetto sostanziale e distributivo delle singole imposte; In base a tale articolo della Costituzione “tutti sono tenuti a concorrere alle spese pubbliche in ragione della loro capacità contributiva”. L’art.53 in sostanza pone una garanzia per i soggetti passivi disponendo che il legislatore nel determinare i tributi deve tener conto della loro capacità contributiva ponendo pertanto un limite alla potestà impositiva in materia fiscale.  Il principio della capacità contributiva può essere realmente rispettato solo tenendo conto del sistema fiscale nel suo complesso: in un sistema tributario ove siano presenti in misura diversa imposte dirette ed imposte indirette, la prevalenza di quest’ultime viene a ledere tale principio, in quanto le imposte indirette non tengono conto della capacità contributiva dei singoli ed in tale modo possono incidere in misura maggiore sui redditi dei meno abbienti.   </vt:lpstr>
      <vt:lpstr>Art. 75 il quale vieta il Referendum abrogativo per le leggi tributarie;  Art. 81, comma 3, esso vieta di imporre nuovi tributi a mezzo della legge di approvazione del bilancio statale. </vt:lpstr>
      <vt:lpstr>Le fonti primarie si trovano in una posizione subordinata alla costituzione ma in una posizione preminente rispetto a tutte le altre fonti. Esse, le leggi in senso formale, sono gli atti normativi emanati dal Parlamento e promulgati dal Presidente della Repubblica. (Art. 71-74 della Cost.)  La legge in senso formale assume rilievo sotto un duplice profilo: · Lato attivo -&gt; Potere di eliminare norme eventualmente emesse da fonti inferiori; · Lato passivo - &gt; Potere di resistere e prevalere sulle norme contrarie delle fonti inferiori; L’efficacia della legge in senso formale è estesa anche a fonti parallele (o subprimarie) , ovvero, atti normativi emanati da un organo diverso dal Parlamento, il Governo, al quale viene attribuita la relativa competenza. </vt:lpstr>
      <vt:lpstr>Essi possono essere: - Decreti legislativi, vengono impiegati con particolare frequenza nel settore tributario poiché la predisposizione e l’elaborazione della normativa tributaria, se di rilevante difficoltà strutturale presenta complessità che mal si conciliano con le discussioni parlamentari. La costituzione ha delimitato la sfera di applicazione del decreto legislativo, esso, infatti, dev’essere deliberato dal parlamento mediante procedura normale di esame e di approvazione, la delega dev’essere effettuata a favore del governo per un tempo limitato e per oggetti definiti, infine, la legge di delega deve fissare i principi e i criteri direttivi su cui si deve basare il governo. - Decreti legge, sono emanati dal governo in casi straordinari di urgenza e necessità. Tali provvedimenti con efficacia di legge devono essere presentati alle camere il giorno stesso della loro emanazione per la conversione in legge. I decreti perdono efficacia fin dall’inizio se non convertiti in legge entro 60 giorni dalla loro pubblicazione. In campo tributario tale fonte normativa trova ampia applicazione. Il vasto impiego di tale strumento normativo in materia tributaria si giustifica in relazione a quanto disposto dall’art. 81 cost, il quale esige che ogni legge che importi nuove spese indichi i mezzi per farvi fronte. Un altro aspetto da considerare riguarda l’abuso dello strumento del decreto legge, poiché erano rari i casi effettivi di necessità e urgenza invocati. </vt:lpstr>
      <vt:lpstr>Regioni L’art. 117 della Costituzione ha equiparato pienamente le Regioni e lo Stato quanto alla titolarità della funzione legislativa. Lo stato ha potestà legislativa nelle materie espressamente riservate alla legislazione dello Stato, negli spazi non occupati da tale riserva espressa la potestà legislativa è della regione. In materia regionale è necessario fare una distinzione tra Regioni a statuto ordinario e Regioni a statuto speciale.  - Le Regioni a statuto ordinario godono di potestà normativa tributaria limitatamente ai così detti “tributi propri”, ciò significa che tale potestà può esercitarsi solamente nei casi di assenza di una legge statale, deve essere in armonia con la Costituzione e deve rispettare i principi dell’ordinamento del sistema tributario. - Le Regioni a statuto speciale invece, non hanno bisogno di una legge di coordinamento statale per legiferare in campo tributario. La normativa deve però essere conforme ai principi dell’ordinamento del sistema tributario. </vt:lpstr>
      <vt:lpstr>Per effetto delle modifiche apportate al titolo V della Costituzione dalla legge costituzionale 3/2001, l’autonomia finanziaria di entrata e di spesa è stata estesa anche a Regioni, Province e Comuni, il che permette l’applicazione di tributi, secondo l’art. 119 Cost., “in armonia con la Costituzione e secondo i principi di coordinamento della finanza pubblica e del sistema tributario”. In più tali enti dispongono di compartecipazioni al gettito dei tributi erariali riferibili al loro territorio. </vt:lpstr>
      <vt:lpstr> Lo Statuto del Contribuente  Le leggi, in ambito tributario, sono racchiuse all’interno dello Statuto del contribuente, approvato con L. 27-7-2000 n. 212. I principali obiettivi sono, da un lato, stabilire regole precise che vincolino il legislatore fiscale, riducendo il caotico e disordinato flusso di disposizioni tributarie, dall’altro, tutelare il contribuente contro disposizioni inique, vessatorie e predisposte unicamente a vantaggio della pubblica amministrazione. </vt:lpstr>
      <vt:lpstr>Presentazione standard di PowerPoint</vt:lpstr>
      <vt:lpstr>Fonti secondarie    Tra le fonti secondarie, grande rilevanza è assunta dai regolamenti.  I regolamenti sono fonti di formazione secondaria in quanto sforniti dell’efficacia di legge formale e posti in posizione subordinata rispetto alla legge.  Ai sensi dell’art.17 della l. n. 400/1988 costituiscono regolamenti soltanto quelli per i quali è stato adottato un determinato procedimento formativo. La legge n. 400/1988 ha introdotto varie tipologie di regolamenti, essi possono essere classificati in ragione dell’organo da cui promanano.  </vt:lpstr>
      <vt:lpstr>Presentazione standard di PowerPoint</vt:lpstr>
      <vt:lpstr>Presentazione standard di PowerPoint</vt:lpstr>
      <vt:lpstr>Nella gerarchia delle fonti, le Norme Comunitarie sono poste ad un livello più elevato rispetto alle norme interne. Perciò le norme interne non devono essere applicate se in contrasto con il diritto comunitario. Tra le fonti comunitarie vanno citate in particolare:  · i regolamenti che hanno portata generale, sono obbligatori in tutti i loro elementi e sono direttamente applicabili in ciascuno degli Stati membri senza necessità di ratifica;  · le direttive che vincolano lo Stato membro per quanto riguarda il risultato da raggiungere, ferma restando la competenza degli organi nazionali in merito alla forma e ai mezzi. Ciò significa che i legislatori nazionali hanno un certo margine di discrezionalità nello stabilire i criteri di ricezione delle stesse. Si viene così a creare un rapporto tra direttiva comunitaria e legge di attuazione analogo a quello esistente tra legge delega e decreto legislativo; </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Fonti del Diritto Tributario</dc:title>
  <dc:creator>Terry Ann Piras</dc:creator>
  <cp:lastModifiedBy>Terry Ann Piras</cp:lastModifiedBy>
  <cp:revision>40</cp:revision>
  <dcterms:created xsi:type="dcterms:W3CDTF">2020-11-08T19:53:23Z</dcterms:created>
  <dcterms:modified xsi:type="dcterms:W3CDTF">2020-11-09T15:19:17Z</dcterms:modified>
</cp:coreProperties>
</file>