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66" r:id="rId5"/>
    <p:sldId id="267" r:id="rId6"/>
    <p:sldId id="262" r:id="rId7"/>
    <p:sldId id="257" r:id="rId8"/>
    <p:sldId id="261" r:id="rId9"/>
    <p:sldId id="258" r:id="rId10"/>
    <p:sldId id="268" r:id="rId1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72" y="73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C5D20EA-6F67-4E87-A416-A58252D7C872}" type="datetimeFigureOut">
              <a:rPr lang="it-IT" smtClean="0"/>
              <a:pPr/>
              <a:t>20/11/2020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C2533E-510C-4490-821B-A82061F02907}"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5D20EA-6F67-4E87-A416-A58252D7C872}" type="datetimeFigureOut">
              <a:rPr lang="it-IT" smtClean="0"/>
              <a:pPr/>
              <a:t>20/11/2020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C2533E-510C-4490-821B-A82061F02907}"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5D20EA-6F67-4E87-A416-A58252D7C872}" type="datetimeFigureOut">
              <a:rPr lang="it-IT" smtClean="0"/>
              <a:pPr/>
              <a:t>20/11/2020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C2533E-510C-4490-821B-A82061F02907}"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5D20EA-6F67-4E87-A416-A58252D7C872}" type="datetimeFigureOut">
              <a:rPr lang="it-IT" smtClean="0"/>
              <a:pPr/>
              <a:t>20/11/2020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C2533E-510C-4490-821B-A82061F02907}"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C5D20EA-6F67-4E87-A416-A58252D7C872}" type="datetimeFigureOut">
              <a:rPr lang="it-IT" smtClean="0"/>
              <a:pPr/>
              <a:t>20/11/2020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BC2533E-510C-4490-821B-A82061F02907}"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C5D20EA-6F67-4E87-A416-A58252D7C872}" type="datetimeFigureOut">
              <a:rPr lang="it-IT" smtClean="0"/>
              <a:pPr/>
              <a:t>20/11/2020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C2533E-510C-4490-821B-A82061F02907}"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C5D20EA-6F67-4E87-A416-A58252D7C872}" type="datetimeFigureOut">
              <a:rPr lang="it-IT" smtClean="0"/>
              <a:pPr/>
              <a:t>20/11/2020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BC2533E-510C-4490-821B-A82061F02907}"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C5D20EA-6F67-4E87-A416-A58252D7C872}" type="datetimeFigureOut">
              <a:rPr lang="it-IT" smtClean="0"/>
              <a:pPr/>
              <a:t>20/11/2020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BC2533E-510C-4490-821B-A82061F02907}"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C5D20EA-6F67-4E87-A416-A58252D7C872}" type="datetimeFigureOut">
              <a:rPr lang="it-IT" smtClean="0"/>
              <a:pPr/>
              <a:t>20/11/2020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BC2533E-510C-4490-821B-A82061F02907}"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C5D20EA-6F67-4E87-A416-A58252D7C872}" type="datetimeFigureOut">
              <a:rPr lang="it-IT" smtClean="0"/>
              <a:pPr/>
              <a:t>20/11/2020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C2533E-510C-4490-821B-A82061F02907}"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C5D20EA-6F67-4E87-A416-A58252D7C872}" type="datetimeFigureOut">
              <a:rPr lang="it-IT" smtClean="0"/>
              <a:pPr/>
              <a:t>20/11/2020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BC2533E-510C-4490-821B-A82061F02907}"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5D20EA-6F67-4E87-A416-A58252D7C872}" type="datetimeFigureOut">
              <a:rPr lang="it-IT" smtClean="0"/>
              <a:pPr/>
              <a:t>20/11/2020</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C2533E-510C-4490-821B-A82061F02907}"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b="1" dirty="0" smtClean="0">
                <a:latin typeface="Times New Roman" pitchFamily="18" charset="0"/>
                <a:cs typeface="Times New Roman" pitchFamily="18" charset="0"/>
              </a:rPr>
              <a:t>LE COMMISSIONI TRIBUTARIE</a:t>
            </a:r>
            <a:endParaRPr lang="it-IT" b="1" dirty="0">
              <a:latin typeface="Times New Roman" pitchFamily="18" charset="0"/>
              <a:cs typeface="Times New Roman" pitchFamily="18" charset="0"/>
            </a:endParaRPr>
          </a:p>
        </p:txBody>
      </p:sp>
      <p:sp>
        <p:nvSpPr>
          <p:cNvPr id="3" name="Sottotitolo 2"/>
          <p:cNvSpPr>
            <a:spLocks noGrp="1"/>
          </p:cNvSpPr>
          <p:nvPr>
            <p:ph type="subTitle" idx="1"/>
          </p:nvPr>
        </p:nvSpPr>
        <p:spPr/>
        <p:txBody>
          <a:bodyPr>
            <a:normAutofit/>
          </a:bodyPr>
          <a:lstStyle/>
          <a:p>
            <a:r>
              <a:rPr lang="it-IT" sz="2800" dirty="0" smtClean="0">
                <a:solidFill>
                  <a:schemeClr val="tx1"/>
                </a:solidFill>
                <a:latin typeface="Times New Roman" pitchFamily="18" charset="0"/>
                <a:cs typeface="Times New Roman" pitchFamily="18" charset="0"/>
              </a:rPr>
              <a:t>Organi giudiziari speciali e compositi</a:t>
            </a:r>
            <a:endParaRPr lang="it-IT" sz="2800"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C000"/>
                </a:solidFill>
                <a:effectLst>
                  <a:outerShdw blurRad="38100" dist="38100" dir="2700000" algn="tl">
                    <a:srgbClr val="000000">
                      <a:alpha val="43137"/>
                    </a:srgbClr>
                  </a:outerShdw>
                </a:effectLst>
              </a:rPr>
              <a:t>Come funzionano</a:t>
            </a:r>
            <a:endParaRPr lang="it-IT" dirty="0">
              <a:solidFill>
                <a:srgbClr val="FFC000"/>
              </a:solidFill>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fontScale="62500" lnSpcReduction="20000"/>
          </a:bodyPr>
          <a:lstStyle/>
          <a:p>
            <a:pPr>
              <a:buNone/>
            </a:pPr>
            <a:r>
              <a:rPr lang="it-IT" dirty="0" smtClean="0"/>
              <a:t>Ogni commissione tributaria si suddivide in più </a:t>
            </a:r>
            <a:r>
              <a:rPr lang="it-IT" b="1" u="sng" dirty="0" smtClean="0"/>
              <a:t>sezioni</a:t>
            </a:r>
            <a:r>
              <a:rPr lang="it-IT" dirty="0" smtClean="0"/>
              <a:t> composte a loro volta da un </a:t>
            </a:r>
            <a:r>
              <a:rPr lang="it-IT" b="1" u="sng" dirty="0" smtClean="0"/>
              <a:t>Presidente , </a:t>
            </a:r>
            <a:r>
              <a:rPr lang="it-IT" dirty="0" smtClean="0"/>
              <a:t>un </a:t>
            </a:r>
            <a:r>
              <a:rPr lang="it-IT" b="1" u="sng" dirty="0" smtClean="0"/>
              <a:t> Vicepresidente </a:t>
            </a:r>
            <a:r>
              <a:rPr lang="it-IT" dirty="0" smtClean="0"/>
              <a:t>e da non meno di </a:t>
            </a:r>
            <a:r>
              <a:rPr lang="it-IT" b="1" u="sng" dirty="0" smtClean="0"/>
              <a:t>quattro giudici</a:t>
            </a:r>
            <a:r>
              <a:rPr lang="it-IT" dirty="0" smtClean="0"/>
              <a:t>.</a:t>
            </a:r>
          </a:p>
          <a:p>
            <a:r>
              <a:rPr lang="it-IT" dirty="0" smtClean="0"/>
              <a:t>All’interno di ogni sezione, il </a:t>
            </a:r>
            <a:r>
              <a:rPr lang="it-IT" b="1" u="sng" dirty="0" smtClean="0"/>
              <a:t>collegio</a:t>
            </a:r>
            <a:r>
              <a:rPr lang="it-IT" dirty="0" smtClean="0"/>
              <a:t> </a:t>
            </a:r>
            <a:r>
              <a:rPr lang="it-IT" dirty="0" smtClean="0"/>
              <a:t>è composto</a:t>
            </a:r>
            <a:r>
              <a:rPr lang="it-IT" dirty="0" smtClean="0"/>
              <a:t> da </a:t>
            </a:r>
            <a:r>
              <a:rPr lang="it-IT" dirty="0" smtClean="0"/>
              <a:t>tre giudici.</a:t>
            </a:r>
          </a:p>
          <a:p>
            <a:r>
              <a:rPr lang="it-IT" dirty="0" smtClean="0"/>
              <a:t>I </a:t>
            </a:r>
            <a:r>
              <a:rPr lang="it-IT" b="1" u="sng" dirty="0" smtClean="0"/>
              <a:t>componenti</a:t>
            </a:r>
            <a:r>
              <a:rPr lang="it-IT" dirty="0" smtClean="0"/>
              <a:t> delle commissioni tributarie sono nominati con decreto del Presidente della Repubblica su proposta del Ministro dell’Economia e delle Finanze, previa deliberazione del Consiglio di Presidenza della Giustizia Tributaria.</a:t>
            </a:r>
          </a:p>
          <a:p>
            <a:r>
              <a:rPr lang="it-IT" dirty="0" smtClean="0"/>
              <a:t>La nomina avviene secondo l’ordine di collocazione in elenchi formati per ogni commissione tributaria, nei quali sono inseriti coloro che hanno i requisiti per ottenere l’incarico ed hanno comunicato la loro disponibilità; tale ordine di collocazione è stabilito in base ai titoli posseduti e accertati tramite </a:t>
            </a:r>
            <a:r>
              <a:rPr lang="it-IT" b="1" u="sng" dirty="0" smtClean="0"/>
              <a:t>concorso pubblico</a:t>
            </a:r>
            <a:r>
              <a:rPr lang="it-IT" b="1" dirty="0" smtClean="0"/>
              <a:t>. </a:t>
            </a:r>
          </a:p>
          <a:p>
            <a:pPr>
              <a:buNone/>
            </a:pPr>
            <a:r>
              <a:rPr lang="it-IT" dirty="0" smtClean="0">
                <a:ln>
                  <a:solidFill>
                    <a:schemeClr val="tx1"/>
                  </a:solidFill>
                </a:ln>
                <a:solidFill>
                  <a:srgbClr val="FF0000"/>
                </a:solidFill>
              </a:rPr>
              <a:t>I loro incarichi cessano al compimento del 75° anno di età, ma non possono essere assegnati alla stessa sezione per più di 5 anni consecutivi</a:t>
            </a:r>
            <a:r>
              <a:rPr lang="it-IT" dirty="0" smtClean="0">
                <a:solidFill>
                  <a:srgbClr val="FF0000"/>
                </a:solidFill>
              </a:rPr>
              <a:t>.</a:t>
            </a:r>
          </a:p>
          <a:p>
            <a:pPr>
              <a:buNone/>
            </a:pPr>
            <a:r>
              <a:rPr lang="it-IT" dirty="0" smtClean="0">
                <a:solidFill>
                  <a:srgbClr val="FF0000"/>
                </a:solidFill>
              </a:rPr>
              <a:t> </a:t>
            </a:r>
          </a:p>
          <a:p>
            <a:pPr>
              <a:buNone/>
            </a:pPr>
            <a:endParaRPr lang="it-IT" dirty="0" smtClean="0"/>
          </a:p>
          <a:p>
            <a:endParaRPr lang="it-IT" dirty="0" smtClean="0"/>
          </a:p>
          <a:p>
            <a:endParaRPr lang="it-IT"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dirty="0" smtClean="0">
                <a:solidFill>
                  <a:srgbClr val="FFC000"/>
                </a:solidFill>
                <a:effectLst>
                  <a:outerShdw blurRad="38100" dist="38100" dir="2700000" algn="tl">
                    <a:srgbClr val="000000">
                      <a:alpha val="43137"/>
                    </a:srgbClr>
                  </a:outerShdw>
                </a:effectLst>
              </a:rPr>
              <a:t>La storia.</a:t>
            </a:r>
            <a:endParaRPr lang="it-IT" dirty="0">
              <a:solidFill>
                <a:srgbClr val="FFC000"/>
              </a:solidFill>
              <a:effectLst>
                <a:outerShdw blurRad="38100" dist="38100" dir="2700000" algn="tl">
                  <a:srgbClr val="000000">
                    <a:alpha val="43137"/>
                  </a:srgbClr>
                </a:outerShdw>
              </a:effectLst>
            </a:endParaRPr>
          </a:p>
        </p:txBody>
      </p:sp>
      <p:sp>
        <p:nvSpPr>
          <p:cNvPr id="5" name="Segnaposto contenuto 4"/>
          <p:cNvSpPr>
            <a:spLocks noGrp="1"/>
          </p:cNvSpPr>
          <p:nvPr>
            <p:ph idx="1"/>
          </p:nvPr>
        </p:nvSpPr>
        <p:spPr/>
        <p:txBody>
          <a:bodyPr>
            <a:normAutofit/>
          </a:bodyPr>
          <a:lstStyle/>
          <a:p>
            <a:r>
              <a:rPr lang="it-IT" dirty="0" smtClean="0"/>
              <a:t>Le commissioni tributarie sono nate come organo amministrativo con funzioni di accertamento di 2° grado, e solo successivamente hanno acquisito natura giurisdizionale.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C000"/>
                </a:solidFill>
                <a:effectLst>
                  <a:outerShdw blurRad="38100" dist="38100" dir="2700000" algn="tl">
                    <a:srgbClr val="000000">
                      <a:alpha val="43137"/>
                    </a:srgbClr>
                  </a:outerShdw>
                </a:effectLst>
              </a:rPr>
              <a:t>Legge n. 2248 del 20/03/1865</a:t>
            </a:r>
            <a:endParaRPr lang="it-IT" dirty="0">
              <a:solidFill>
                <a:srgbClr val="FFC000"/>
              </a:solidFill>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lnSpcReduction="10000"/>
          </a:bodyPr>
          <a:lstStyle/>
          <a:p>
            <a:pPr algn="ctr">
              <a:buNone/>
            </a:pPr>
            <a:r>
              <a:rPr lang="it-IT" dirty="0" smtClean="0"/>
              <a:t>Nel 1865 viene abolito il contenzioso amministrativo sostituito dal cosiddetto “modello binario” di contenzioso tributario diviso tra:</a:t>
            </a:r>
          </a:p>
          <a:p>
            <a:r>
              <a:rPr lang="it-IT" dirty="0" smtClean="0">
                <a:solidFill>
                  <a:srgbClr val="FF0000"/>
                </a:solidFill>
              </a:rPr>
              <a:t>Commissioni tributarie, </a:t>
            </a:r>
            <a:r>
              <a:rPr lang="it-IT" dirty="0" smtClean="0"/>
              <a:t>rappresentate da tre gradi di giudizio (Commissione provinciale, regionale e centrale.);</a:t>
            </a:r>
          </a:p>
          <a:p>
            <a:r>
              <a:rPr lang="it-IT" dirty="0" smtClean="0">
                <a:solidFill>
                  <a:srgbClr val="FF0000"/>
                </a:solidFill>
              </a:rPr>
              <a:t>Giudice ordinario civile, </a:t>
            </a:r>
            <a:r>
              <a:rPr lang="it-IT" dirty="0" smtClean="0"/>
              <a:t>Tribunale, Corte d’Appello e Corte di Cassazione.</a:t>
            </a:r>
            <a:endParaRPr lang="it-IT"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solidFill>
                  <a:srgbClr val="FFC000"/>
                </a:solidFill>
              </a:rPr>
              <a:t>Legge delega del 09/10/1971 n. 825 e D.P.R. del 26/10/1972, n. 636</a:t>
            </a:r>
            <a:endParaRPr lang="it-IT" dirty="0"/>
          </a:p>
        </p:txBody>
      </p:sp>
      <p:sp>
        <p:nvSpPr>
          <p:cNvPr id="3" name="Segnaposto contenuto 2"/>
          <p:cNvSpPr>
            <a:spLocks noGrp="1"/>
          </p:cNvSpPr>
          <p:nvPr>
            <p:ph idx="1"/>
          </p:nvPr>
        </p:nvSpPr>
        <p:spPr/>
        <p:txBody>
          <a:bodyPr>
            <a:normAutofit fontScale="77500" lnSpcReduction="20000"/>
          </a:bodyPr>
          <a:lstStyle/>
          <a:p>
            <a:pPr>
              <a:buNone/>
            </a:pPr>
            <a:r>
              <a:rPr lang="it-IT" dirty="0" smtClean="0"/>
              <a:t>Con la riforma degli anni ’70 da una parte, si riscrissero </a:t>
            </a:r>
            <a:r>
              <a:rPr lang="it-IT" dirty="0"/>
              <a:t>i criteri di selezione e nomina dei giudici </a:t>
            </a:r>
            <a:r>
              <a:rPr lang="it-IT" dirty="0" smtClean="0"/>
              <a:t>tributari e dall’altra, si dettarono nuove </a:t>
            </a:r>
            <a:r>
              <a:rPr lang="it-IT" dirty="0"/>
              <a:t>regole </a:t>
            </a:r>
            <a:r>
              <a:rPr lang="it-IT" dirty="0" smtClean="0"/>
              <a:t>relative </a:t>
            </a:r>
            <a:r>
              <a:rPr lang="it-IT" dirty="0"/>
              <a:t>al </a:t>
            </a:r>
            <a:r>
              <a:rPr lang="it-IT" dirty="0" smtClean="0"/>
              <a:t>rito</a:t>
            </a:r>
            <a:r>
              <a:rPr lang="it-IT" b="1" u="sng" dirty="0" smtClean="0"/>
              <a:t>. In particolare si strutturò un </a:t>
            </a:r>
            <a:r>
              <a:rPr lang="it-IT" b="1" u="sng" dirty="0"/>
              <a:t>processo </a:t>
            </a:r>
            <a:r>
              <a:rPr lang="it-IT" b="1" u="sng" dirty="0" smtClean="0"/>
              <a:t>tributario unitario </a:t>
            </a:r>
            <a:r>
              <a:rPr lang="it-IT" dirty="0" smtClean="0"/>
              <a:t>ma ancora articolato e complesso composto da quattro gradi di giudizio: </a:t>
            </a:r>
          </a:p>
          <a:p>
            <a:pPr>
              <a:buNone/>
            </a:pPr>
            <a:r>
              <a:rPr lang="it-IT" dirty="0" smtClean="0"/>
              <a:t>I grado e II grado svolti davanti alle Commissioni tributarie, rispettivamente provinciale e regionale; </a:t>
            </a:r>
          </a:p>
          <a:p>
            <a:pPr>
              <a:buNone/>
            </a:pPr>
            <a:r>
              <a:rPr lang="it-IT" dirty="0" smtClean="0"/>
              <a:t>III grado, alternativamente tra Corte d’appello e Commissione tributaria centrale; </a:t>
            </a:r>
          </a:p>
          <a:p>
            <a:pPr>
              <a:buNone/>
            </a:pPr>
            <a:r>
              <a:rPr lang="it-IT" dirty="0" smtClean="0"/>
              <a:t>IV grado, a chiusura, prevedeva il ricorso in Cassazione solo per questioni di diritto, così come previsto dall’art. 360 del </a:t>
            </a:r>
            <a:r>
              <a:rPr lang="it-IT" dirty="0" err="1" smtClean="0"/>
              <a:t>c.p.c.</a:t>
            </a:r>
            <a:r>
              <a:rPr lang="it-IT" dirty="0" smtClean="0"/>
              <a:t> </a:t>
            </a:r>
            <a:endParaRPr lang="it-IT" dirty="0">
              <a:effectLst>
                <a:outerShdw blurRad="38100" dist="38100" dir="2700000" algn="tl">
                  <a:srgbClr val="000000">
                    <a:alpha val="43137"/>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solidFill>
                  <a:srgbClr val="FFC000"/>
                </a:solidFill>
                <a:effectLst>
                  <a:outerShdw blurRad="38100" dist="38100" dir="2700000" algn="tl">
                    <a:srgbClr val="000000">
                      <a:alpha val="43137"/>
                    </a:srgbClr>
                  </a:outerShdw>
                </a:effectLst>
              </a:rPr>
              <a:t>Decreti legislativi del 31/12/1992, </a:t>
            </a:r>
            <a:r>
              <a:rPr lang="it-IT" dirty="0" err="1" smtClean="0">
                <a:solidFill>
                  <a:srgbClr val="FFC000"/>
                </a:solidFill>
                <a:effectLst>
                  <a:outerShdw blurRad="38100" dist="38100" dir="2700000" algn="tl">
                    <a:srgbClr val="000000">
                      <a:alpha val="43137"/>
                    </a:srgbClr>
                  </a:outerShdw>
                </a:effectLst>
              </a:rPr>
              <a:t>nn</a:t>
            </a:r>
            <a:r>
              <a:rPr lang="it-IT" dirty="0" smtClean="0">
                <a:solidFill>
                  <a:srgbClr val="FFC000"/>
                </a:solidFill>
                <a:effectLst>
                  <a:outerShdw blurRad="38100" dist="38100" dir="2700000" algn="tl">
                    <a:srgbClr val="000000">
                      <a:alpha val="43137"/>
                    </a:srgbClr>
                  </a:outerShdw>
                </a:effectLst>
              </a:rPr>
              <a:t>. 545 e 546</a:t>
            </a:r>
            <a:endParaRPr lang="it-IT" dirty="0">
              <a:solidFill>
                <a:srgbClr val="FFC000"/>
              </a:solidFill>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a:bodyPr>
          <a:lstStyle/>
          <a:p>
            <a:pPr>
              <a:buNone/>
            </a:pPr>
            <a:r>
              <a:rPr lang="it-IT" dirty="0" smtClean="0"/>
              <a:t>Con la riforme degli anni ’90 si è posta la parole fine all’annosa questione relativa alla natura giurisdizionale delle Commissioni Tributarie. Per la prima volta infatti il testo di una norma dell’ordinamento attribuisce loro natura di organo giudicante. Nello specifico è l’art. 1 del decreto legislativo 546 che sancisce come </a:t>
            </a:r>
            <a:r>
              <a:rPr lang="it-IT" i="1" dirty="0" smtClean="0">
                <a:solidFill>
                  <a:srgbClr val="FF0000"/>
                </a:solidFill>
              </a:rPr>
              <a:t>“Le commissioni tributarie sono organi di giurisdizione in materia tributaria”.</a:t>
            </a:r>
            <a:endParaRPr lang="it-IT" i="1"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C000"/>
                </a:solidFill>
                <a:effectLst>
                  <a:outerShdw blurRad="38100" dist="38100" dir="2700000" algn="tl">
                    <a:srgbClr val="000000">
                      <a:alpha val="43137"/>
                    </a:srgbClr>
                  </a:outerShdw>
                </a:effectLst>
              </a:rPr>
              <a:t>Il procedimento tributario oggi</a:t>
            </a:r>
            <a:endParaRPr lang="it-IT" dirty="0"/>
          </a:p>
        </p:txBody>
      </p:sp>
      <p:sp>
        <p:nvSpPr>
          <p:cNvPr id="3" name="Segnaposto contenuto 2"/>
          <p:cNvSpPr>
            <a:spLocks noGrp="1"/>
          </p:cNvSpPr>
          <p:nvPr>
            <p:ph idx="1"/>
          </p:nvPr>
        </p:nvSpPr>
        <p:spPr/>
        <p:txBody>
          <a:bodyPr>
            <a:normAutofit fontScale="70000" lnSpcReduction="20000"/>
          </a:bodyPr>
          <a:lstStyle/>
          <a:p>
            <a:pPr>
              <a:buNone/>
            </a:pPr>
            <a:r>
              <a:rPr lang="it-IT" dirty="0" smtClean="0"/>
              <a:t>Ad </a:t>
            </a:r>
            <a:r>
              <a:rPr lang="it-IT" b="1" u="sng" dirty="0" smtClean="0"/>
              <a:t>oggi il procedimento tributario è articolato in tre gradi di giudizio</a:t>
            </a:r>
            <a:r>
              <a:rPr lang="it-IT" dirty="0" smtClean="0"/>
              <a:t>. I primi due gradi  di merito, si svolgono rispettivamente davanti alle Commissioni tributarie Provinciali, che </a:t>
            </a:r>
            <a:r>
              <a:rPr lang="it-IT" dirty="0"/>
              <a:t>hanno sede in ciascun capoluogo di </a:t>
            </a:r>
            <a:r>
              <a:rPr lang="it-IT" dirty="0" smtClean="0"/>
              <a:t>Provincia, e alle Commissioni tributarie Regionali, con sede in ogni capoluogo di Regione. Queste ultime quindi svolgono la funzione di giudice di secondo grado per le decisioni pronunciate in primo grado dalle Commissioni provinciali. A chiusura del contenzioso tributario è poi previsto il terzo grado  di giudizio, solo per motivi di diritto, da svolgersi presso la Corte di Cassazione.</a:t>
            </a:r>
          </a:p>
          <a:p>
            <a:pPr>
              <a:buNone/>
            </a:pPr>
            <a:r>
              <a:rPr lang="it-IT" b="1" dirty="0" smtClean="0">
                <a:solidFill>
                  <a:srgbClr val="FF0000"/>
                </a:solidFill>
              </a:rPr>
              <a:t>Una situazione particolare si trova invece nella Regione autonoma del Trentino Alto Adige dove ci sono una Commissione tributaria di primo e di secondo grado in ciascuna delle Province trentine, Trento e Bolzano.</a:t>
            </a:r>
          </a:p>
          <a:p>
            <a:pPr>
              <a:buNone/>
            </a:pPr>
            <a:endParaRPr lang="it-IT" b="1" dirty="0" smtClean="0">
              <a:solidFill>
                <a:srgbClr val="FF0000"/>
              </a:solidFill>
            </a:endParaRPr>
          </a:p>
          <a:p>
            <a:endParaRPr lang="it-IT"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solidFill>
                  <a:srgbClr val="FFC000"/>
                </a:solidFill>
                <a:effectLst>
                  <a:outerShdw blurRad="38100" dist="38100" dir="2700000" algn="tl">
                    <a:srgbClr val="000000">
                      <a:alpha val="43137"/>
                    </a:srgbClr>
                  </a:outerShdw>
                </a:effectLst>
              </a:rPr>
              <a:t>Definizione</a:t>
            </a:r>
            <a:endParaRPr lang="it-IT" b="1" dirty="0">
              <a:solidFill>
                <a:srgbClr val="FFC000"/>
              </a:solidFill>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fontScale="92500" lnSpcReduction="10000"/>
          </a:bodyPr>
          <a:lstStyle/>
          <a:p>
            <a:r>
              <a:rPr lang="it-IT" dirty="0"/>
              <a:t>Le </a:t>
            </a:r>
            <a:r>
              <a:rPr lang="it-IT" dirty="0" smtClean="0"/>
              <a:t>Commissioni </a:t>
            </a:r>
            <a:r>
              <a:rPr lang="it-IT" dirty="0"/>
              <a:t>tributarie </a:t>
            </a:r>
            <a:r>
              <a:rPr lang="it-IT" dirty="0" smtClean="0"/>
              <a:t>possono essere definite come organi giudicanti speciali in quanto hanno competenza esclusiva in materia di tributi.</a:t>
            </a:r>
            <a:endParaRPr lang="it-IT" dirty="0"/>
          </a:p>
          <a:p>
            <a:r>
              <a:rPr lang="it-IT" dirty="0"/>
              <a:t>Nell’esercizio delle loro attività, i </a:t>
            </a:r>
            <a:r>
              <a:rPr lang="it-IT" b="1" u="sng" dirty="0"/>
              <a:t>giudici tributari</a:t>
            </a:r>
            <a:r>
              <a:rPr lang="it-IT" dirty="0"/>
              <a:t>, sono coadiuvati dagli uffici di segreteria delle commissioni tributarie, che dipendono dal Ministero dell’Economia e delle Finanze e svolgono sia attività di  preparazione dell’udienza e assistenza ai collegi giudicati , sia attività amministrative </a:t>
            </a:r>
            <a:r>
              <a:rPr lang="it-IT" dirty="0" smtClean="0"/>
              <a:t>proprie.</a:t>
            </a:r>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C000"/>
                </a:solidFill>
                <a:effectLst>
                  <a:outerShdw blurRad="38100" dist="38100" dir="2700000" algn="tl">
                    <a:srgbClr val="000000">
                      <a:alpha val="43137"/>
                    </a:srgbClr>
                  </a:outerShdw>
                </a:effectLst>
              </a:rPr>
              <a:t>Competenza </a:t>
            </a:r>
            <a:endParaRPr lang="it-IT" dirty="0">
              <a:solidFill>
                <a:srgbClr val="FFC000"/>
              </a:solidFill>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lnSpcReduction="10000"/>
          </a:bodyPr>
          <a:lstStyle/>
          <a:p>
            <a:pPr>
              <a:buNone/>
            </a:pPr>
            <a:r>
              <a:rPr lang="it-IT" dirty="0" smtClean="0"/>
              <a:t>La competenza delle Commissioni tributarie viene innanzitutto individuata dall’oggetto del ricorso, esso infatti deve riguardare la categoria dei tributi. In questa categoria rientrano le imposte, le tasse e i contributi. Una volta verificato che la controversia oggetto del ricorso rientra nella macro famiglia dei tributi, occorre poi determinare quale Commissione tributaria è competente per territorio.</a:t>
            </a:r>
            <a:endParaRPr lang="it-IT" dirty="0"/>
          </a:p>
          <a:p>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C000"/>
                </a:solidFill>
                <a:effectLst>
                  <a:outerShdw blurRad="38100" dist="38100" dir="2700000" algn="tl">
                    <a:srgbClr val="000000">
                      <a:alpha val="43137"/>
                    </a:srgbClr>
                  </a:outerShdw>
                </a:effectLst>
              </a:rPr>
              <a:t>Composizione</a:t>
            </a:r>
            <a:endParaRPr lang="it-IT" dirty="0">
              <a:solidFill>
                <a:srgbClr val="FFC000"/>
              </a:solidFill>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fontScale="55000" lnSpcReduction="20000"/>
          </a:bodyPr>
          <a:lstStyle/>
          <a:p>
            <a:pPr>
              <a:buNone/>
            </a:pPr>
            <a:r>
              <a:rPr lang="it-IT" dirty="0" smtClean="0"/>
              <a:t>La Commissione tributaria può essere definita “</a:t>
            </a:r>
            <a:r>
              <a:rPr lang="it-IT" u="sng" dirty="0" smtClean="0">
                <a:solidFill>
                  <a:srgbClr val="FF0000"/>
                </a:solidFill>
              </a:rPr>
              <a:t>organo giudicante composito</a:t>
            </a:r>
            <a:r>
              <a:rPr lang="it-IT" dirty="0" smtClean="0"/>
              <a:t>”  in quanto composto da </a:t>
            </a:r>
            <a:r>
              <a:rPr lang="it-IT" b="1" u="sng" dirty="0" smtClean="0"/>
              <a:t>giudici togati </a:t>
            </a:r>
            <a:r>
              <a:rPr lang="it-IT" dirty="0" smtClean="0"/>
              <a:t>e </a:t>
            </a:r>
            <a:r>
              <a:rPr lang="it-IT" b="1" u="sng" dirty="0" smtClean="0"/>
              <a:t>giudici onorari</a:t>
            </a:r>
            <a:r>
              <a:rPr lang="it-IT" dirty="0" smtClean="0"/>
              <a:t>. All’interno della prima categoria rientrano tutti gli individui che hanno superato il concorso in magistratura e che quindi posseggono un contratto individuale subordinato di lavoro pubblico. I giudici onorari invece sono persone che pur non avendo superato il concorso in magistratura, posseggono determinate prerogative richieste per ricoprire il ruolo istituzionale in oggetto. In particolare, per poter esercitare la funzione di giudice onorario tributario si deve rientrare in una delle seguenti categorie:</a:t>
            </a:r>
          </a:p>
          <a:p>
            <a:r>
              <a:rPr lang="it-IT" dirty="0" smtClean="0"/>
              <a:t> </a:t>
            </a:r>
            <a:r>
              <a:rPr lang="it-IT" dirty="0" smtClean="0"/>
              <a:t>Funzionari </a:t>
            </a:r>
            <a:r>
              <a:rPr lang="it-IT" dirty="0" smtClean="0"/>
              <a:t>civili dello Stato in servizio o a riposo;</a:t>
            </a:r>
          </a:p>
          <a:p>
            <a:r>
              <a:rPr lang="it-IT" dirty="0" smtClean="0"/>
              <a:t> Ufficiali della Guardia di Finanza a riposo;</a:t>
            </a:r>
          </a:p>
          <a:p>
            <a:r>
              <a:rPr lang="it-IT" dirty="0" smtClean="0"/>
              <a:t>Soggetti abilitati a determinate professioni quali Notai, Avvocati, Commercialisti;</a:t>
            </a:r>
          </a:p>
          <a:p>
            <a:r>
              <a:rPr lang="it-IT" dirty="0" smtClean="0"/>
              <a:t>e limitatamente alle Commissioni Provinciali , tra coloro che hanno conseguito da almeno 2 anni la laurea in Giurisprudenza o Economia e Commercio. </a:t>
            </a:r>
          </a:p>
          <a:p>
            <a:pPr>
              <a:buNone/>
            </a:pPr>
            <a:r>
              <a:rPr lang="it-IT" b="1" dirty="0" smtClean="0"/>
              <a:t>Da sottolineare che i giudici onorari quindi non risultato essere dipendenti pubblici, di conseguenza percepiscono un onorario fisso mensile a cui si aggiunge un onorario variabile in base a quanti ricorsi hanno deciso.</a:t>
            </a:r>
          </a:p>
          <a:p>
            <a:pPr>
              <a:buNone/>
            </a:pPr>
            <a:endParaRPr lang="it-IT" dirty="0" smtClean="0"/>
          </a:p>
          <a:p>
            <a:pPr>
              <a:buNone/>
            </a:pPr>
            <a:endParaRPr lang="it-IT" dirty="0" smtClean="0"/>
          </a:p>
          <a:p>
            <a:pPr>
              <a:buNone/>
            </a:pPr>
            <a:endParaRPr lang="it-IT" dirty="0" smtClean="0"/>
          </a:p>
          <a:p>
            <a:pPr>
              <a:buNone/>
            </a:pPr>
            <a:endParaRPr lang="it-IT" dirty="0" smtClean="0"/>
          </a:p>
          <a:p>
            <a:pPr>
              <a:buNone/>
            </a:pPr>
            <a:endParaRPr lang="it-IT" dirty="0" smtClean="0"/>
          </a:p>
          <a:p>
            <a:pPr>
              <a:buNone/>
            </a:pPr>
            <a:endParaRPr lang="it-IT" dirty="0" smtClean="0"/>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2101</TotalTime>
  <Words>899</Words>
  <Application>Microsoft Office PowerPoint</Application>
  <PresentationFormat>Presentazione su schermo (4:3)</PresentationFormat>
  <Paragraphs>42</Paragraphs>
  <Slides>10</Slides>
  <Notes>0</Notes>
  <HiddenSlides>0</HiddenSlides>
  <MMClips>0</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Tema di Office</vt:lpstr>
      <vt:lpstr>LE COMMISSIONI TRIBUTARIE</vt:lpstr>
      <vt:lpstr>La storia.</vt:lpstr>
      <vt:lpstr>Legge n. 2248 del 20/03/1865</vt:lpstr>
      <vt:lpstr>Legge delega del 09/10/1971 n. 825 e D.P.R. del 26/10/1972, n. 636</vt:lpstr>
      <vt:lpstr>Decreti legislativi del 31/12/1992, nn. 545 e 546</vt:lpstr>
      <vt:lpstr>Il procedimento tributario oggi</vt:lpstr>
      <vt:lpstr>Definizione</vt:lpstr>
      <vt:lpstr>Competenza </vt:lpstr>
      <vt:lpstr>Composizione</vt:lpstr>
      <vt:lpstr>Come funzionano</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COMMISSIONI TRIBUTARIE.</dc:title>
  <dc:creator>Michela Murgia</dc:creator>
  <cp:lastModifiedBy>Michela Murgia</cp:lastModifiedBy>
  <cp:revision>34</cp:revision>
  <dcterms:created xsi:type="dcterms:W3CDTF">2020-11-17T09:34:08Z</dcterms:created>
  <dcterms:modified xsi:type="dcterms:W3CDTF">2020-11-20T11:20:24Z</dcterms:modified>
</cp:coreProperties>
</file>