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66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D5540-013A-4E0C-A1DA-4EEADBBC4C08}" type="datetimeFigureOut">
              <a:rPr lang="it-IT" smtClean="0"/>
              <a:pPr/>
              <a:t>17/11/2020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B1E7C-1B29-48D0-85D2-27D1A5FACF6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it-IT" dirty="0" smtClean="0">
                <a:solidFill>
                  <a:srgbClr val="CC6600"/>
                </a:solidFill>
                <a:latin typeface="Lucida Sans" pitchFamily="34" charset="0"/>
              </a:rPr>
              <a:t>La tassazione dei redditi agrari</a:t>
            </a:r>
            <a:endParaRPr lang="it-IT" dirty="0">
              <a:solidFill>
                <a:srgbClr val="CC6600"/>
              </a:solidFill>
              <a:latin typeface="Lucida Sans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57290" y="200024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it-IT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tassazione delle imprese agricole è sempr</a:t>
            </a:r>
            <a:r>
              <a:rPr lang="it-IT" sz="3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 stata oggetto di diversi interventi da parte del legislatore. In particolare il settore agricolo è supportato in caso di avversità atmosferiche che mettono a rischio l’intera produzione</a:t>
            </a:r>
            <a:r>
              <a:rPr lang="it-IT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643042" y="3714752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Il legislatore classifica i redditi in tre        </a:t>
            </a:r>
            <a:r>
              <a:rPr lang="it-IT" sz="2000" b="1" dirty="0" smtClean="0"/>
              <a:t>categorie</a:t>
            </a:r>
            <a:r>
              <a:rPr lang="it-IT" sz="2000" dirty="0" smtClean="0"/>
              <a:t>:</a:t>
            </a:r>
          </a:p>
        </p:txBody>
      </p:sp>
      <p:cxnSp>
        <p:nvCxnSpPr>
          <p:cNvPr id="6" name="Connettore 2 5"/>
          <p:cNvCxnSpPr/>
          <p:nvPr/>
        </p:nvCxnSpPr>
        <p:spPr>
          <a:xfrm rot="16200000" flipH="1">
            <a:off x="5072066" y="4643446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rot="5400000">
            <a:off x="3679819" y="496412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rot="10800000" flipV="1">
            <a:off x="2214546" y="4572008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500034" y="5143512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-</a:t>
            </a:r>
            <a:r>
              <a:rPr lang="it-IT" b="1" dirty="0" smtClean="0">
                <a:solidFill>
                  <a:srgbClr val="996600"/>
                </a:solidFill>
              </a:rPr>
              <a:t>redditi </a:t>
            </a:r>
            <a:r>
              <a:rPr lang="it-IT" b="1" dirty="0" smtClean="0">
                <a:solidFill>
                  <a:srgbClr val="996600"/>
                </a:solidFill>
              </a:rPr>
              <a:t>dominicali</a:t>
            </a:r>
            <a:endParaRPr lang="it-IT" b="1" dirty="0" smtClean="0">
              <a:solidFill>
                <a:srgbClr val="99660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071802" y="5500702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996600"/>
                </a:solidFill>
              </a:rPr>
              <a:t>-</a:t>
            </a:r>
            <a:r>
              <a:rPr lang="it-IT" b="1" dirty="0" smtClean="0">
                <a:solidFill>
                  <a:srgbClr val="996600"/>
                </a:solidFill>
              </a:rPr>
              <a:t>redditi </a:t>
            </a:r>
            <a:r>
              <a:rPr lang="it-IT" b="1" dirty="0" smtClean="0">
                <a:solidFill>
                  <a:srgbClr val="996600"/>
                </a:solidFill>
              </a:rPr>
              <a:t>agrari</a:t>
            </a:r>
            <a:endParaRPr lang="it-IT" b="1" dirty="0" smtClean="0">
              <a:solidFill>
                <a:srgbClr val="9966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5643570" y="5214950"/>
            <a:ext cx="2201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996600"/>
                </a:solidFill>
              </a:rPr>
              <a:t>-</a:t>
            </a:r>
            <a:r>
              <a:rPr lang="it-IT" b="1" dirty="0" smtClean="0">
                <a:solidFill>
                  <a:srgbClr val="996600"/>
                </a:solidFill>
              </a:rPr>
              <a:t>redditi dei fabbricati</a:t>
            </a:r>
            <a:endParaRPr lang="it-IT" b="1" dirty="0">
              <a:solidFill>
                <a:srgbClr val="9966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00166" y="428604"/>
            <a:ext cx="5857916" cy="785818"/>
          </a:xfrm>
          <a:noFill/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CC6600"/>
                </a:solidFill>
                <a:latin typeface="Lucida Sans" pitchFamily="34" charset="0"/>
              </a:rPr>
              <a:t>Il reddito dominicale</a:t>
            </a:r>
            <a:endParaRPr lang="it-IT" sz="4000" dirty="0">
              <a:solidFill>
                <a:srgbClr val="CC6600"/>
              </a:solidFill>
              <a:latin typeface="Lucida San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dirty="0" smtClean="0"/>
              <a:t> Comprende la </a:t>
            </a:r>
            <a:r>
              <a:rPr lang="it-IT" sz="2000" b="1" dirty="0" smtClean="0"/>
              <a:t>rendita</a:t>
            </a:r>
          </a:p>
          <a:p>
            <a:r>
              <a:rPr lang="it-IT" sz="2000" dirty="0" smtClean="0"/>
              <a:t> Nell’art 27, 2 comma vengono specificati quali redditi non concorrono alla formazione del reddito dominicale ossia: i terreni che costituiscono pertinenze di fabbricati urbani, quelli dati in affitto per usi non agricoli.</a:t>
            </a:r>
          </a:p>
          <a:p>
            <a:r>
              <a:rPr lang="it-IT" sz="2000" dirty="0" smtClean="0"/>
              <a:t>Può </a:t>
            </a:r>
            <a:r>
              <a:rPr lang="it-IT" sz="2000" b="1" dirty="0" smtClean="0"/>
              <a:t>variare </a:t>
            </a:r>
            <a:r>
              <a:rPr lang="it-IT" sz="2000" dirty="0" smtClean="0"/>
              <a:t>( cambio cultura o eventi naturali)</a:t>
            </a:r>
          </a:p>
          <a:p>
            <a:endParaRPr lang="it-IT" sz="2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928794" y="3357562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>
                <a:solidFill>
                  <a:srgbClr val="CC6600"/>
                </a:solidFill>
                <a:latin typeface="Lucida Sans" pitchFamily="34" charset="0"/>
              </a:rPr>
              <a:t>Reddito agrario </a:t>
            </a:r>
            <a:endParaRPr lang="it-IT" sz="4000" dirty="0">
              <a:solidFill>
                <a:srgbClr val="CC6600"/>
              </a:solidFill>
              <a:latin typeface="Lucida Sans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42878" y="4429132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dirty="0" smtClean="0"/>
              <a:t>  Reddito dell’</a:t>
            </a:r>
            <a:r>
              <a:rPr lang="it-IT" sz="2000" b="1" dirty="0" smtClean="0"/>
              <a:t>agricoltore</a:t>
            </a:r>
            <a:r>
              <a:rPr lang="it-IT" sz="2000" dirty="0" smtClean="0"/>
              <a:t> (coltiva il fondo direttamente o mediante terzi)  </a:t>
            </a:r>
            <a:endParaRPr lang="it-IT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CC6600"/>
                </a:solidFill>
                <a:latin typeface="Lucida Sans" pitchFamily="34" charset="0"/>
              </a:rPr>
              <a:t>Le attività agricole sono</a:t>
            </a:r>
            <a:r>
              <a:rPr lang="it-IT" dirty="0" smtClean="0">
                <a:solidFill>
                  <a:srgbClr val="CC6600"/>
                </a:solidFill>
              </a:rPr>
              <a:t>:</a:t>
            </a:r>
            <a:endParaRPr lang="it-IT" dirty="0">
              <a:solidFill>
                <a:srgbClr val="CC66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it-IT" sz="2400" dirty="0" smtClean="0"/>
              <a:t>Attività di </a:t>
            </a:r>
            <a:r>
              <a:rPr lang="it-IT" sz="2400" b="1" dirty="0" smtClean="0"/>
              <a:t>coltivazione</a:t>
            </a:r>
            <a:r>
              <a:rPr lang="it-IT" sz="2400" dirty="0" smtClean="0"/>
              <a:t> del terreno e silvicoltura</a:t>
            </a:r>
          </a:p>
          <a:p>
            <a:pPr marL="514350" indent="-514350">
              <a:buFont typeface="+mj-lt"/>
              <a:buAutoNum type="alphaUcPeriod"/>
            </a:pPr>
            <a:r>
              <a:rPr lang="it-IT" sz="2400" b="1" dirty="0" smtClean="0"/>
              <a:t>Allevamento </a:t>
            </a:r>
            <a:r>
              <a:rPr lang="it-IT" sz="2400" dirty="0" smtClean="0"/>
              <a:t>di animali con mangimi ottenuti per almeno ¼ dal terreno e attività di produzione di vegetali</a:t>
            </a:r>
          </a:p>
          <a:p>
            <a:pPr marL="514350" indent="-514350">
              <a:buFont typeface="+mj-lt"/>
              <a:buAutoNum type="alphaUcPeriod"/>
            </a:pPr>
            <a:r>
              <a:rPr lang="it-IT" sz="2400" dirty="0" smtClean="0"/>
              <a:t> </a:t>
            </a:r>
            <a:r>
              <a:rPr lang="it-IT" sz="2400" dirty="0" smtClean="0"/>
              <a:t>Attività dirette alla manipolazione, conservazione, trasformazione, commercializzazione e valorizzazione di </a:t>
            </a:r>
            <a:r>
              <a:rPr lang="it-IT" sz="2400" b="1" dirty="0" smtClean="0"/>
              <a:t>prodotti ottenuti </a:t>
            </a:r>
            <a:r>
              <a:rPr lang="it-IT" sz="2400" dirty="0" smtClean="0"/>
              <a:t>prevalentemente dalla </a:t>
            </a:r>
            <a:r>
              <a:rPr lang="it-IT" sz="2400" b="1" dirty="0" smtClean="0"/>
              <a:t>coltivazione</a:t>
            </a:r>
            <a:r>
              <a:rPr lang="it-IT" sz="2400" dirty="0" smtClean="0"/>
              <a:t> del </a:t>
            </a:r>
            <a:r>
              <a:rPr lang="it-IT" sz="2400" b="1" dirty="0" smtClean="0"/>
              <a:t>fondo </a:t>
            </a:r>
            <a:r>
              <a:rPr lang="it-IT" sz="2400" dirty="0" smtClean="0"/>
              <a:t>o dal bosco ( art. 2153 </a:t>
            </a:r>
            <a:r>
              <a:rPr lang="it-IT" sz="2400" dirty="0" err="1" smtClean="0"/>
              <a:t>C.C</a:t>
            </a:r>
            <a:r>
              <a:rPr lang="it-IT" sz="2400" dirty="0" smtClean="0"/>
              <a:t>)</a:t>
            </a:r>
            <a:endParaRPr lang="it-IT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CC6600"/>
                </a:solidFill>
                <a:latin typeface="Lucida Sans" pitchFamily="34" charset="0"/>
              </a:rPr>
              <a:t>Imputazione del reddito agrario</a:t>
            </a:r>
            <a:endParaRPr lang="it-IT" dirty="0">
              <a:solidFill>
                <a:srgbClr val="CC6600"/>
              </a:solidFill>
              <a:latin typeface="Lucida San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400" dirty="0" smtClean="0"/>
              <a:t>Art.33 TUIR: nel caso di un </a:t>
            </a:r>
            <a:r>
              <a:rPr lang="it-IT" sz="2400" b="1" dirty="0" smtClean="0"/>
              <a:t>terreno dato in affitto </a:t>
            </a:r>
            <a:r>
              <a:rPr lang="it-IT" sz="2400" dirty="0" smtClean="0"/>
              <a:t>per uso agricolo, il reddito agricolo concorre a formare il reddito complessivo dell’affittuario e non quello del possessore.</a:t>
            </a:r>
          </a:p>
          <a:p>
            <a:pPr>
              <a:buNone/>
            </a:pPr>
            <a:r>
              <a:rPr lang="it-IT" sz="2400" dirty="0" smtClean="0"/>
              <a:t>Nei casi di </a:t>
            </a:r>
            <a:r>
              <a:rPr lang="it-IT" sz="2400" b="1" dirty="0" smtClean="0"/>
              <a:t>produzione associata </a:t>
            </a:r>
            <a:r>
              <a:rPr lang="it-IT" sz="2400" dirty="0" smtClean="0"/>
              <a:t>, il reddito agrario concorre a formare il reddito complessivo di ciascun associato ( allegare alla dichiarazione dei redditi un atto sottoscritto da tutti gli associati dal quale risultino la quota del reddito agrario spettante a ciascuno)</a:t>
            </a:r>
            <a:endParaRPr lang="it-IT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8"/>
          </a:xfrm>
        </p:spPr>
        <p:txBody>
          <a:bodyPr>
            <a:normAutofit fontScale="90000"/>
          </a:bodyPr>
          <a:lstStyle/>
          <a:p>
            <a:pPr marL="742950" indent="-742950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3340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800" dirty="0" smtClean="0"/>
              <a:t>    In caso di </a:t>
            </a:r>
            <a:r>
              <a:rPr lang="it-IT" sz="2800" b="1" dirty="0" smtClean="0"/>
              <a:t>mancata coltivazione </a:t>
            </a:r>
            <a:r>
              <a:rPr lang="it-IT" sz="2800" dirty="0" smtClean="0"/>
              <a:t>del fondo per un’intera annata il reddito agrario si considera nullo. L’effetto dannoso deve essere denunciato dal possessore all’ufficio tecnico erariale che, provvederà all’accertamento della </a:t>
            </a:r>
            <a:r>
              <a:rPr lang="it-IT" sz="2800" dirty="0" err="1" smtClean="0"/>
              <a:t>diminuzionde</a:t>
            </a:r>
            <a:r>
              <a:rPr lang="it-IT" sz="2800" dirty="0" smtClean="0"/>
              <a:t> del prodotto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300</Words>
  <Application>Microsoft Office PowerPoint</Application>
  <PresentationFormat>Presentazione su schermo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La tassazione dei redditi agrari</vt:lpstr>
      <vt:lpstr>Il reddito dominicale</vt:lpstr>
      <vt:lpstr>Le attività agricole sono:</vt:lpstr>
      <vt:lpstr>Imputazione del reddito agrario</vt:lpstr>
      <vt:lpstr> 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2</cp:revision>
  <dcterms:created xsi:type="dcterms:W3CDTF">2015-05-04T12:16:59Z</dcterms:created>
  <dcterms:modified xsi:type="dcterms:W3CDTF">2020-11-17T13:07:07Z</dcterms:modified>
</cp:coreProperties>
</file>