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60" d="100"/>
          <a:sy n="60" d="100"/>
        </p:scale>
        <p:origin x="-96"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D52AC1-FD6B-41BC-AEA7-DE2CD6CC6B2A}" type="datetimeFigureOut">
              <a:rPr lang="it-IT" smtClean="0"/>
              <a:pPr/>
              <a:t>12/11/2020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C427D6-77FA-4EEC-8666-9287A567F673}"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FD967751-401B-4D53-AD66-F1BCBE0D93BB}" type="datetime1">
              <a:rPr lang="it-IT" smtClean="0"/>
              <a:pPr/>
              <a:t>12/11/2020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7304DED-2590-4731-97EF-5F5B86D57230}" type="datetime1">
              <a:rPr lang="it-IT" smtClean="0"/>
              <a:pPr/>
              <a:t>12/11/2020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6986B4C-8574-4EA0-AF1C-DD01BC3C93F8}" type="datetime1">
              <a:rPr lang="it-IT" smtClean="0"/>
              <a:pPr/>
              <a:t>12/11/2020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4355453-CAC8-4303-99F0-188F2A355A09}" type="datetime1">
              <a:rPr lang="it-IT" smtClean="0"/>
              <a:pPr/>
              <a:t>12/11/2020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F1F3340-0A27-42FE-B793-B14F0C21C2EA}" type="datetime1">
              <a:rPr lang="it-IT" smtClean="0"/>
              <a:pPr/>
              <a:t>12/11/2020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AB08D6D-B09D-48E7-A544-838358604484}" type="datetime1">
              <a:rPr lang="it-IT" smtClean="0"/>
              <a:pPr/>
              <a:t>12/11/2020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98928B64-7681-4FF6-A1C6-F0B23625C6B2}" type="datetime1">
              <a:rPr lang="it-IT" smtClean="0"/>
              <a:pPr/>
              <a:t>12/11/2020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273AB15-1357-479D-A1B0-36C0697F395B}" type="datetime1">
              <a:rPr lang="it-IT" smtClean="0"/>
              <a:pPr/>
              <a:t>12/11/2020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411D784-2EC0-4A8F-B971-7DA5B7660E55}" type="datetime1">
              <a:rPr lang="it-IT" smtClean="0"/>
              <a:pPr/>
              <a:t>12/11/2020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0530847-008D-4B37-968C-A4B9B31E001D}" type="datetime1">
              <a:rPr lang="it-IT" smtClean="0"/>
              <a:pPr/>
              <a:t>12/11/2020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9DC9CC18-85AE-4B92-8DBA-88A318ED9718}" type="datetime1">
              <a:rPr lang="it-IT" smtClean="0"/>
              <a:pPr/>
              <a:t>12/11/2020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878979C-2B98-4577-86D5-47B0F61305FD}"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7BB765-81FC-4065-88EC-5A126CA0142B}" type="datetime1">
              <a:rPr lang="it-IT" smtClean="0"/>
              <a:pPr/>
              <a:t>12/11/2020</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78979C-2B98-4577-86D5-47B0F61305FD}"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s://fsi.taxjustice.net/en/introduction/fsi-2018-results" TargetMode="External"/><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hyperlink" Target="https://www.ilsole24ore.com/art/slovenia-quelle-operazioni-bancarie-sospette-due-passi-dall-italia-AE7kYgWC"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51520" y="332656"/>
            <a:ext cx="8568952" cy="6264695"/>
          </a:xfrm>
        </p:spPr>
        <p:txBody>
          <a:bodyPr>
            <a:normAutofit fontScale="90000"/>
          </a:bodyPr>
          <a:lstStyle/>
          <a:p>
            <a:r>
              <a:rPr lang="it-IT" sz="1400" b="1" i="1" dirty="0"/>
              <a:t>Relazione redatta da:</a:t>
            </a:r>
            <a:r>
              <a:rPr lang="it-IT" sz="1400" b="1" dirty="0"/>
              <a:t/>
            </a:r>
            <a:br>
              <a:rPr lang="it-IT" sz="1400" b="1" dirty="0"/>
            </a:br>
            <a:r>
              <a:rPr lang="it-IT" sz="1400" i="1" dirty="0"/>
              <a:t>Badas Maria Cristina                  matricola </a:t>
            </a:r>
            <a:r>
              <a:rPr lang="it-IT" sz="1400" i="1" dirty="0" err="1"/>
              <a:t>n°</a:t>
            </a:r>
            <a:r>
              <a:rPr lang="it-IT" sz="1400" i="1" dirty="0"/>
              <a:t>  </a:t>
            </a:r>
            <a:r>
              <a:rPr lang="it-IT" sz="1400" i="1" dirty="0" smtClean="0"/>
              <a:t>2/67/00063                        </a:t>
            </a:r>
            <a:r>
              <a:rPr lang="it-IT" sz="1400" i="1" dirty="0"/>
              <a:t>anno </a:t>
            </a:r>
            <a:r>
              <a:rPr lang="it-IT" sz="1400" i="1" dirty="0" smtClean="0"/>
              <a:t> 2019/2020</a:t>
            </a:r>
            <a:r>
              <a:rPr lang="it-IT" sz="1400" dirty="0" smtClean="0"/>
              <a:t/>
            </a:r>
            <a:br>
              <a:rPr lang="it-IT" sz="1400" dirty="0" smtClean="0"/>
            </a:br>
            <a:r>
              <a:rPr lang="it-IT" sz="1400" i="1" dirty="0" smtClean="0"/>
              <a:t>Rigliaco </a:t>
            </a:r>
            <a:r>
              <a:rPr lang="it-IT" sz="1400" i="1" dirty="0"/>
              <a:t>Paola                         </a:t>
            </a:r>
            <a:r>
              <a:rPr lang="it-IT" sz="1400" i="1" dirty="0" smtClean="0"/>
              <a:t>    matricola </a:t>
            </a:r>
            <a:r>
              <a:rPr lang="it-IT" sz="1400" i="1" dirty="0" err="1"/>
              <a:t>n°</a:t>
            </a:r>
            <a:r>
              <a:rPr lang="it-IT" sz="1400" i="1" dirty="0"/>
              <a:t> 2/67/00039  </a:t>
            </a:r>
            <a:r>
              <a:rPr lang="it-IT" sz="1400" i="1" dirty="0" smtClean="0"/>
              <a:t>                       anno  2019/2020</a:t>
            </a:r>
            <a:br>
              <a:rPr lang="it-IT" sz="1400" i="1" dirty="0" smtClean="0"/>
            </a:br>
            <a:r>
              <a:rPr lang="it-IT" sz="1400" dirty="0"/>
              <a:t/>
            </a:r>
            <a:br>
              <a:rPr lang="it-IT" sz="1400" dirty="0"/>
            </a:br>
            <a:r>
              <a:rPr lang="it-IT" sz="1400" i="1" dirty="0"/>
              <a:t> </a:t>
            </a:r>
            <a:r>
              <a:rPr lang="it-IT" sz="1400" dirty="0"/>
              <a:t/>
            </a:r>
            <a:br>
              <a:rPr lang="it-IT" sz="1400" dirty="0"/>
            </a:br>
            <a:r>
              <a:rPr lang="it-IT" sz="1400" b="1" i="1" dirty="0"/>
              <a:t> </a:t>
            </a:r>
            <a:r>
              <a:rPr lang="it-IT" sz="1400" b="1" i="1" dirty="0" smtClean="0"/>
              <a:t/>
            </a:r>
            <a:br>
              <a:rPr lang="it-IT" sz="1400" b="1" i="1" dirty="0" smtClean="0"/>
            </a:br>
            <a:r>
              <a:rPr lang="it-IT" sz="1400" b="1" dirty="0"/>
              <a:t/>
            </a:r>
            <a:br>
              <a:rPr lang="it-IT" sz="1400" b="1" dirty="0"/>
            </a:br>
            <a:r>
              <a:rPr lang="it-IT" sz="1400" b="1" dirty="0" smtClean="0"/>
              <a:t/>
            </a:r>
            <a:br>
              <a:rPr lang="it-IT" sz="1400" b="1" dirty="0" smtClean="0"/>
            </a:br>
            <a:r>
              <a:rPr lang="it-IT" sz="1400" dirty="0"/>
              <a:t> </a:t>
            </a:r>
            <a:br>
              <a:rPr lang="it-IT" sz="1400" dirty="0"/>
            </a:br>
            <a:r>
              <a:rPr lang="it-IT" sz="1400" b="1" dirty="0"/>
              <a:t>Breve introduzione</a:t>
            </a:r>
            <a:r>
              <a:rPr lang="it-IT" sz="1400" b="1" dirty="0" smtClean="0"/>
              <a:t>:</a:t>
            </a:r>
            <a:br>
              <a:rPr lang="it-IT" sz="1400" b="1" dirty="0" smtClean="0"/>
            </a:br>
            <a:r>
              <a:rPr lang="it-IT" sz="1400" b="1" dirty="0" smtClean="0"/>
              <a:t> </a:t>
            </a:r>
            <a:br>
              <a:rPr lang="it-IT" sz="1400" b="1" dirty="0" smtClean="0"/>
            </a:br>
            <a:r>
              <a:rPr lang="it-IT" sz="1400" dirty="0"/>
              <a:t/>
            </a:r>
            <a:br>
              <a:rPr lang="it-IT" sz="1400" dirty="0"/>
            </a:br>
            <a:r>
              <a:rPr lang="it-IT" sz="1400" dirty="0"/>
              <a:t> </a:t>
            </a:r>
            <a:br>
              <a:rPr lang="it-IT" sz="1400" dirty="0"/>
            </a:br>
            <a:r>
              <a:rPr lang="it-IT" sz="1400" dirty="0"/>
              <a:t> </a:t>
            </a:r>
            <a:br>
              <a:rPr lang="it-IT" sz="1400" dirty="0"/>
            </a:br>
            <a:r>
              <a:rPr lang="it-IT" sz="1400" dirty="0"/>
              <a:t> </a:t>
            </a:r>
            <a:br>
              <a:rPr lang="it-IT" sz="1400" dirty="0"/>
            </a:br>
            <a:r>
              <a:rPr lang="it-IT" sz="1400" dirty="0"/>
              <a:t> </a:t>
            </a:r>
            <a:br>
              <a:rPr lang="it-IT" sz="1400" dirty="0"/>
            </a:br>
            <a:r>
              <a:rPr lang="it-IT" sz="1400" dirty="0"/>
              <a:t> </a:t>
            </a:r>
            <a:br>
              <a:rPr lang="it-IT" sz="1400" dirty="0"/>
            </a:br>
            <a:r>
              <a:rPr lang="it-IT" sz="1400" dirty="0"/>
              <a:t> </a:t>
            </a:r>
            <a:br>
              <a:rPr lang="it-IT" sz="1400" dirty="0"/>
            </a:br>
            <a:r>
              <a:rPr lang="it-IT" sz="1400" dirty="0"/>
              <a:t> </a:t>
            </a:r>
            <a:br>
              <a:rPr lang="it-IT" sz="1400" dirty="0"/>
            </a:br>
            <a:r>
              <a:rPr lang="it-IT" sz="1400" dirty="0"/>
              <a:t> </a:t>
            </a:r>
            <a:br>
              <a:rPr lang="it-IT" sz="1400" dirty="0"/>
            </a:br>
            <a:r>
              <a:rPr lang="it-IT" sz="1400" dirty="0" smtClean="0"/>
              <a:t/>
            </a:r>
            <a:br>
              <a:rPr lang="it-IT" sz="1400" dirty="0" smtClean="0"/>
            </a:br>
            <a:r>
              <a:rPr lang="it-IT" sz="1400" dirty="0"/>
              <a:t/>
            </a:r>
            <a:br>
              <a:rPr lang="it-IT" sz="1400" dirty="0"/>
            </a:br>
            <a:r>
              <a:rPr lang="it-IT" sz="1400" dirty="0" smtClean="0"/>
              <a:t/>
            </a:r>
            <a:br>
              <a:rPr lang="it-IT" sz="1400" dirty="0" smtClean="0"/>
            </a:br>
            <a:r>
              <a:rPr lang="it-IT" sz="1600" i="1" dirty="0" smtClean="0"/>
              <a:t>Per </a:t>
            </a:r>
            <a:r>
              <a:rPr lang="it-IT" sz="1600" i="1" dirty="0"/>
              <a:t>combattere la mafia e contrastarne il potere, che è indubbiamente legato al denaro , bisogna seguire la traccia dei soldi, siano essi in Italia, o depositati e/o investiti all’estero. </a:t>
            </a:r>
            <a:r>
              <a:rPr lang="it-IT" sz="1600" dirty="0"/>
              <a:t/>
            </a:r>
            <a:br>
              <a:rPr lang="it-IT" sz="1600" dirty="0"/>
            </a:br>
            <a:r>
              <a:rPr lang="it-IT" sz="1600" i="1" dirty="0" smtClean="0"/>
              <a:t>Allentando e </a:t>
            </a:r>
            <a:r>
              <a:rPr lang="it-IT" sz="1600" i="1" dirty="0"/>
              <a:t>indebolendo l’istituto del segreto bancario (che illustreremo a breve) a livello globale, e  avviando indagini e accertamenti minuziosi in banche, istituti finanziari e imprese, la tracciabilità del denaro diventa sempre più importante non solo per facilitare il lavoro degli  uffici finanziari  dello Stato per comprendere i redditi personali ai fini del calcolo della propria capacità contributiva sancita dalla Costituzione all’art. </a:t>
            </a:r>
            <a:r>
              <a:rPr lang="it-IT" sz="1600" i="1" dirty="0" smtClean="0"/>
              <a:t>53 (che afferma il concorso alle spese pubbliche), </a:t>
            </a:r>
            <a:r>
              <a:rPr lang="it-IT" sz="1600" i="1" dirty="0"/>
              <a:t>ma anche per contrastare, l’elusione e l’evasione fiscale,soprattutto delle mafie che godono di ingenti quantità di denaro, principalmente derivate da attività illecite e perciò nascoste al controllo del Fisco</a:t>
            </a:r>
            <a:r>
              <a:rPr lang="it-IT" sz="1600" i="1" dirty="0" smtClean="0"/>
              <a:t>.</a:t>
            </a:r>
            <a:r>
              <a:rPr lang="it-IT" sz="1400" dirty="0"/>
              <a:t/>
            </a:r>
            <a:br>
              <a:rPr lang="it-IT" sz="1400" dirty="0"/>
            </a:br>
            <a:endParaRPr lang="it-IT" sz="1400" dirty="0"/>
          </a:p>
        </p:txBody>
      </p:sp>
      <p:pic>
        <p:nvPicPr>
          <p:cNvPr id="4" name="Immagine 3" descr="Giovanni Falcone: il giudice coraggioso – Il Punto Quotidiano"/>
          <p:cNvPicPr/>
          <p:nvPr/>
        </p:nvPicPr>
        <p:blipFill>
          <a:blip r:embed="rId2" cstate="print"/>
          <a:srcRect/>
          <a:stretch>
            <a:fillRect/>
          </a:stretch>
        </p:blipFill>
        <p:spPr bwMode="auto">
          <a:xfrm>
            <a:off x="899592" y="2204864"/>
            <a:ext cx="2736304" cy="2261992"/>
          </a:xfrm>
          <a:prstGeom prst="rect">
            <a:avLst/>
          </a:prstGeom>
          <a:noFill/>
          <a:ln w="9525">
            <a:noFill/>
            <a:miter lim="800000"/>
            <a:headEnd/>
            <a:tailEnd/>
          </a:ln>
        </p:spPr>
      </p:pic>
      <p:sp>
        <p:nvSpPr>
          <p:cNvPr id="5" name="Rettangolo 4"/>
          <p:cNvSpPr/>
          <p:nvPr/>
        </p:nvSpPr>
        <p:spPr>
          <a:xfrm>
            <a:off x="3635896" y="2276872"/>
            <a:ext cx="5040560" cy="2185214"/>
          </a:xfrm>
          <a:prstGeom prst="rect">
            <a:avLst/>
          </a:prstGeom>
          <a:noFill/>
        </p:spPr>
        <p:txBody>
          <a:bodyPr wrap="square" lIns="91440" tIns="45720" rIns="91440" bIns="45720">
            <a:spAutoFit/>
          </a:bodyPr>
          <a:lstStyle/>
          <a:p>
            <a:pPr algn="ctr"/>
            <a:r>
              <a:rPr lang="it-IT" sz="3600" i="1" dirty="0" smtClean="0">
                <a:ln w="12700">
                  <a:solidFill>
                    <a:schemeClr val="tx2">
                      <a:satMod val="155000"/>
                    </a:schemeClr>
                  </a:solidFill>
                  <a:prstDash val="solid"/>
                </a:ln>
                <a:effectLst>
                  <a:outerShdw blurRad="41275" dist="20320" dir="1800000" algn="tl" rotWithShape="0">
                    <a:srgbClr val="000000">
                      <a:alpha val="40000"/>
                    </a:srgbClr>
                  </a:outerShdw>
                </a:effectLst>
                <a:latin typeface="Bradley Hand ITC" pitchFamily="66" charset="0"/>
              </a:rPr>
              <a:t>Seguite i soldi, </a:t>
            </a:r>
          </a:p>
          <a:p>
            <a:pPr algn="ctr"/>
            <a:r>
              <a:rPr lang="it-IT" sz="3600" i="1" cap="none" spc="0" dirty="0" smtClean="0">
                <a:ln w="12700">
                  <a:solidFill>
                    <a:schemeClr val="tx2">
                      <a:satMod val="155000"/>
                    </a:schemeClr>
                  </a:solidFill>
                  <a:prstDash val="solid"/>
                </a:ln>
                <a:effectLst>
                  <a:outerShdw blurRad="41275" dist="20320" dir="1800000" algn="tl" rotWithShape="0">
                    <a:srgbClr val="000000">
                      <a:alpha val="40000"/>
                    </a:srgbClr>
                  </a:outerShdw>
                </a:effectLst>
                <a:latin typeface="Bradley Hand ITC" pitchFamily="66" charset="0"/>
              </a:rPr>
              <a:t>Troverete la mafia!!</a:t>
            </a:r>
          </a:p>
          <a:p>
            <a:pPr algn="ctr"/>
            <a:endParaRPr lang="it-IT" sz="3200" i="1" dirty="0">
              <a:ln w="12700">
                <a:solidFill>
                  <a:schemeClr val="tx2">
                    <a:satMod val="155000"/>
                  </a:schemeClr>
                </a:solidFill>
                <a:prstDash val="solid"/>
              </a:ln>
              <a:effectLst>
                <a:outerShdw blurRad="41275" dist="20320" dir="1800000" algn="tl" rotWithShape="0">
                  <a:srgbClr val="000000">
                    <a:alpha val="40000"/>
                  </a:srgbClr>
                </a:outerShdw>
              </a:effectLst>
              <a:latin typeface="Bradley Hand ITC" pitchFamily="66" charset="0"/>
            </a:endParaRPr>
          </a:p>
          <a:p>
            <a:pPr algn="ctr"/>
            <a:r>
              <a:rPr lang="it-IT" sz="3200" i="1" cap="none" spc="0" dirty="0" smtClean="0">
                <a:ln w="12700">
                  <a:solidFill>
                    <a:schemeClr val="tx2">
                      <a:satMod val="155000"/>
                    </a:schemeClr>
                  </a:solidFill>
                  <a:prstDash val="solid"/>
                </a:ln>
                <a:effectLst>
                  <a:outerShdw blurRad="41275" dist="20320" dir="1800000" algn="tl" rotWithShape="0">
                    <a:srgbClr val="000000">
                      <a:alpha val="40000"/>
                    </a:srgbClr>
                  </a:outerShdw>
                </a:effectLst>
                <a:latin typeface="Bradley Hand ITC" pitchFamily="66" charset="0"/>
              </a:rPr>
              <a:t>Cit. Magistrato G. Falcone</a:t>
            </a:r>
            <a:endParaRPr lang="it-IT" sz="3200" i="1" cap="none" spc="0" dirty="0">
              <a:ln w="12700">
                <a:solidFill>
                  <a:schemeClr val="tx2">
                    <a:satMod val="155000"/>
                  </a:schemeClr>
                </a:solidFill>
                <a:prstDash val="solid"/>
              </a:ln>
              <a:effectLst>
                <a:outerShdw blurRad="41275" dist="20320" dir="1800000" algn="tl" rotWithShape="0">
                  <a:srgbClr val="000000">
                    <a:alpha val="40000"/>
                  </a:srgbClr>
                </a:outerShdw>
              </a:effectLst>
              <a:latin typeface="Bradley Hand ITC" pitchFamily="66" charset="0"/>
            </a:endParaRPr>
          </a:p>
        </p:txBody>
      </p:sp>
      <p:sp>
        <p:nvSpPr>
          <p:cNvPr id="7" name="Segnaposto numero diapositiva 6"/>
          <p:cNvSpPr>
            <a:spLocks noGrp="1"/>
          </p:cNvSpPr>
          <p:nvPr>
            <p:ph type="sldNum" sz="quarter" idx="12"/>
          </p:nvPr>
        </p:nvSpPr>
        <p:spPr/>
        <p:txBody>
          <a:bodyPr/>
          <a:lstStyle/>
          <a:p>
            <a:fld id="{4878979C-2B98-4577-86D5-47B0F61305FD}" type="slidenum">
              <a:rPr lang="it-IT" smtClean="0"/>
              <a:pPr/>
              <a:t>1</a:t>
            </a:fld>
            <a:endParaRPr lang="it-IT"/>
          </a:p>
        </p:txBody>
      </p:sp>
      <p:sp>
        <p:nvSpPr>
          <p:cNvPr id="9" name="Rettangolo 8"/>
          <p:cNvSpPr/>
          <p:nvPr/>
        </p:nvSpPr>
        <p:spPr>
          <a:xfrm>
            <a:off x="395536" y="908720"/>
            <a:ext cx="8352928" cy="923330"/>
          </a:xfrm>
          <a:prstGeom prst="rect">
            <a:avLst/>
          </a:prstGeom>
          <a:noFill/>
        </p:spPr>
        <p:txBody>
          <a:bodyPr wrap="square" lIns="91440" tIns="45720" rIns="91440" bIns="45720">
            <a:spAutoFit/>
          </a:bodyPr>
          <a:lstStyle/>
          <a:p>
            <a:pPr algn="ctr"/>
            <a:r>
              <a:rPr lang="it-IT" sz="5400" i="1" cap="none" spc="0" dirty="0" smtClean="0">
                <a:ln w="12700">
                  <a:solidFill>
                    <a:schemeClr val="tx2">
                      <a:satMod val="155000"/>
                    </a:schemeClr>
                  </a:solidFill>
                  <a:prstDash val="solid"/>
                </a:ln>
                <a:effectLst>
                  <a:outerShdw blurRad="41275" dist="20320" dir="1800000" algn="tl" rotWithShape="0">
                    <a:srgbClr val="000000">
                      <a:alpha val="40000"/>
                    </a:srgbClr>
                  </a:outerShdw>
                </a:effectLst>
                <a:latin typeface="Bradley Hand ITC" pitchFamily="66" charset="0"/>
              </a:rPr>
              <a:t>IL SEGRETO BANCARIO</a:t>
            </a:r>
            <a:endParaRPr lang="it-IT" sz="5400" i="1" cap="none" spc="0" dirty="0">
              <a:ln w="12700">
                <a:solidFill>
                  <a:schemeClr val="tx2">
                    <a:satMod val="155000"/>
                  </a:schemeClr>
                </a:solidFill>
                <a:prstDash val="solid"/>
              </a:ln>
              <a:effectLst>
                <a:outerShdw blurRad="41275" dist="20320" dir="1800000" algn="tl" rotWithShape="0">
                  <a:srgbClr val="000000">
                    <a:alpha val="40000"/>
                  </a:srgbClr>
                </a:outerShdw>
              </a:effectLst>
              <a:latin typeface="Bradley Hand ITC"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descr="C:\Users\Paola\Desktop\paradisi-fiscali.jpg"/>
          <p:cNvPicPr>
            <a:picLocks noChangeAspect="1" noChangeArrowheads="1"/>
          </p:cNvPicPr>
          <p:nvPr/>
        </p:nvPicPr>
        <p:blipFill>
          <a:blip r:embed="rId2" cstate="print">
            <a:lum/>
          </a:blip>
          <a:srcRect/>
          <a:stretch>
            <a:fillRect/>
          </a:stretch>
        </p:blipFill>
        <p:spPr bwMode="auto">
          <a:xfrm>
            <a:off x="1691680" y="260648"/>
            <a:ext cx="6048672" cy="21072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olo 1"/>
          <p:cNvSpPr>
            <a:spLocks noGrp="1"/>
          </p:cNvSpPr>
          <p:nvPr>
            <p:ph type="title"/>
          </p:nvPr>
        </p:nvSpPr>
        <p:spPr>
          <a:xfrm>
            <a:off x="251520" y="274638"/>
            <a:ext cx="8568952" cy="6394722"/>
          </a:xfrm>
        </p:spPr>
        <p:txBody>
          <a:bodyPr>
            <a:normAutofit fontScale="90000"/>
          </a:bodyPr>
          <a:lstStyle/>
          <a:p>
            <a:r>
              <a:rPr lang="it-IT" sz="1800" b="1" i="1" dirty="0" smtClean="0"/>
              <a:t/>
            </a:r>
            <a:br>
              <a:rPr lang="it-IT" sz="1800" b="1" i="1" dirty="0" smtClean="0"/>
            </a:br>
            <a:r>
              <a:rPr lang="it-IT" sz="1800" b="1" i="1" dirty="0"/>
              <a:t/>
            </a:r>
            <a:br>
              <a:rPr lang="it-IT" sz="1800" b="1" i="1" dirty="0"/>
            </a:br>
            <a:r>
              <a:rPr lang="it-IT" sz="1800" b="1" i="1" dirty="0" smtClean="0"/>
              <a:t/>
            </a:r>
            <a:br>
              <a:rPr lang="it-IT" sz="1800" b="1" i="1" dirty="0" smtClean="0"/>
            </a:br>
            <a:r>
              <a:rPr lang="it-IT" sz="1800" b="1" i="1" dirty="0"/>
              <a:t/>
            </a:r>
            <a:br>
              <a:rPr lang="it-IT" sz="1800" b="1" i="1" dirty="0"/>
            </a:br>
            <a:r>
              <a:rPr lang="it-IT" sz="1800" b="1" i="1" dirty="0" smtClean="0"/>
              <a:t/>
            </a:r>
            <a:br>
              <a:rPr lang="it-IT" sz="1800" b="1" i="1" dirty="0" smtClean="0"/>
            </a:br>
            <a:r>
              <a:rPr lang="it-IT" sz="1800" b="1" i="1" dirty="0"/>
              <a:t/>
            </a:r>
            <a:br>
              <a:rPr lang="it-IT" sz="1800" b="1" i="1" dirty="0"/>
            </a:br>
            <a:r>
              <a:rPr lang="it-IT" sz="1800" b="1" i="1" dirty="0" smtClean="0"/>
              <a:t/>
            </a:r>
            <a:br>
              <a:rPr lang="it-IT" sz="1800" b="1" i="1" dirty="0" smtClean="0"/>
            </a:br>
            <a:r>
              <a:rPr lang="it-IT" sz="1800" b="1" i="1" dirty="0"/>
              <a:t/>
            </a:r>
            <a:br>
              <a:rPr lang="it-IT" sz="1800" b="1" i="1" dirty="0"/>
            </a:br>
            <a:r>
              <a:rPr lang="it-IT" sz="2000" b="1" i="1" dirty="0" smtClean="0"/>
              <a:t>SEGRETO </a:t>
            </a:r>
            <a:r>
              <a:rPr lang="it-IT" sz="2000" b="1" i="1" dirty="0"/>
              <a:t>BANCARIO: DOVE </a:t>
            </a:r>
            <a:r>
              <a:rPr lang="it-IT" sz="2000" b="1" i="1" dirty="0" smtClean="0"/>
              <a:t>RIMANE</a:t>
            </a:r>
            <a:r>
              <a:rPr lang="it-IT" sz="2000" dirty="0"/>
              <a:t/>
            </a:r>
            <a:br>
              <a:rPr lang="it-IT" sz="2000" dirty="0"/>
            </a:br>
            <a:r>
              <a:rPr lang="it-IT" sz="2000" dirty="0"/>
              <a:t>Rimangono così, dopo questa sorta di lotta globale al segreto bancario,  almeno sulla carta, davvero pochi paesi caratterizzati da un vero e proprio segreto bancario.</a:t>
            </a:r>
            <a:br>
              <a:rPr lang="it-IT" sz="2000" dirty="0"/>
            </a:br>
            <a:r>
              <a:rPr lang="it-IT" sz="2000" dirty="0"/>
              <a:t>Nel 2018 l’</a:t>
            </a:r>
            <a:r>
              <a:rPr lang="it-IT" sz="2000" b="1" dirty="0"/>
              <a:t>OCSE</a:t>
            </a:r>
            <a:r>
              <a:rPr lang="it-IT" sz="2000" dirty="0"/>
              <a:t> (</a:t>
            </a:r>
            <a:r>
              <a:rPr lang="it-IT" sz="2000" b="1" i="1" dirty="0"/>
              <a:t>Organizzazione per la Cooperazione e lo Sviluppo in Europa</a:t>
            </a:r>
            <a:r>
              <a:rPr lang="it-IT" sz="2000" dirty="0"/>
              <a:t>) ha stilato l’elenco dei paesi dove ancora nel 2018 rimane il segreto bancario, e sono</a:t>
            </a:r>
            <a:r>
              <a:rPr lang="it-IT" sz="2000" dirty="0" smtClean="0"/>
              <a:t>:</a:t>
            </a:r>
            <a:br>
              <a:rPr lang="it-IT" sz="2000" dirty="0" smtClean="0"/>
            </a:br>
            <a:r>
              <a:rPr lang="it-IT" sz="2000" dirty="0"/>
              <a:t/>
            </a:r>
            <a:br>
              <a:rPr lang="it-IT" sz="2000" dirty="0"/>
            </a:br>
            <a:r>
              <a:rPr lang="es-ES_tradnl" sz="2000" b="1" dirty="0"/>
              <a:t>Antigua</a:t>
            </a:r>
            <a:r>
              <a:rPr lang="it-IT" sz="2000" dirty="0"/>
              <a:t> (solo per le società internazionali che hanno attività al di fuori del paese)</a:t>
            </a:r>
            <a:br>
              <a:rPr lang="it-IT" sz="2000" dirty="0"/>
            </a:br>
            <a:r>
              <a:rPr lang="it-IT" sz="2000" b="1" dirty="0" smtClean="0"/>
              <a:t>Isole </a:t>
            </a:r>
            <a:r>
              <a:rPr lang="it-IT" sz="2000" b="1" dirty="0"/>
              <a:t>Vergini statunitensi</a:t>
            </a:r>
            <a:r>
              <a:rPr lang="it-IT" sz="2000" dirty="0"/>
              <a:t/>
            </a:r>
            <a:br>
              <a:rPr lang="it-IT" sz="2000" dirty="0"/>
            </a:br>
            <a:r>
              <a:rPr lang="it-IT" sz="2000" b="1" dirty="0"/>
              <a:t>Portorico</a:t>
            </a:r>
            <a:r>
              <a:rPr lang="it-IT" sz="2000" dirty="0"/>
              <a:t> (solo per le società che operano nel settore bancario)</a:t>
            </a:r>
            <a:br>
              <a:rPr lang="it-IT" sz="2000" dirty="0"/>
            </a:br>
            <a:r>
              <a:rPr lang="it-IT" sz="2000" b="1" dirty="0"/>
              <a:t>Bahamas</a:t>
            </a:r>
            <a:r>
              <a:rPr lang="it-IT" sz="2000" dirty="0"/>
              <a:t/>
            </a:r>
            <a:br>
              <a:rPr lang="it-IT" sz="2000" dirty="0"/>
            </a:br>
            <a:r>
              <a:rPr lang="it-IT" sz="2000" b="1" dirty="0"/>
              <a:t>Panama</a:t>
            </a:r>
            <a:r>
              <a:rPr lang="it-IT" sz="2000" dirty="0"/>
              <a:t> (solo per quelle aziende i cui capitali provengono </a:t>
            </a:r>
            <a:r>
              <a:rPr lang="it-IT" sz="2000" dirty="0" smtClean="0"/>
              <a:t>dall’estero </a:t>
            </a:r>
            <a:r>
              <a:rPr lang="it-IT" sz="2000" dirty="0"/>
              <a:t>o situate nella </a:t>
            </a:r>
            <a:r>
              <a:rPr lang="it-IT" sz="2000" dirty="0" smtClean="0"/>
              <a:t/>
            </a:r>
            <a:br>
              <a:rPr lang="it-IT" sz="2000" dirty="0" smtClean="0"/>
            </a:br>
            <a:r>
              <a:rPr lang="it-IT" sz="2000" dirty="0" smtClean="0"/>
              <a:t>Colon </a:t>
            </a:r>
            <a:r>
              <a:rPr lang="it-IT" sz="2000" dirty="0"/>
              <a:t>Free Zone o operanti nelle Export Processing Zone)</a:t>
            </a:r>
            <a:br>
              <a:rPr lang="it-IT" sz="2000" dirty="0"/>
            </a:br>
            <a:r>
              <a:rPr lang="en-US" sz="2000" b="1" dirty="0" smtClean="0"/>
              <a:t>Guatemala , </a:t>
            </a:r>
            <a:r>
              <a:rPr lang="en-US" sz="2000" b="1" dirty="0"/>
              <a:t>M</a:t>
            </a:r>
            <a:r>
              <a:rPr lang="en-US" sz="2000" b="1" dirty="0" smtClean="0"/>
              <a:t>akao, Isole </a:t>
            </a:r>
            <a:r>
              <a:rPr lang="en-US" sz="2000" b="1" dirty="0"/>
              <a:t>M</a:t>
            </a:r>
            <a:r>
              <a:rPr lang="en-US" sz="2000" b="1" dirty="0" smtClean="0"/>
              <a:t>arshall </a:t>
            </a:r>
            <a:br>
              <a:rPr lang="en-US" sz="2000" b="1" dirty="0" smtClean="0"/>
            </a:br>
            <a:r>
              <a:rPr lang="en-US" sz="2000" b="1" dirty="0" smtClean="0"/>
              <a:t>Oman, </a:t>
            </a:r>
            <a:r>
              <a:rPr lang="en-US" sz="2000" b="1" dirty="0"/>
              <a:t>M</a:t>
            </a:r>
            <a:r>
              <a:rPr lang="en-US" sz="2000" b="1" dirty="0" smtClean="0"/>
              <a:t>aldive, Cipro, Taiwan …….</a:t>
            </a:r>
            <a:endParaRPr lang="it-IT" sz="2000" dirty="0"/>
          </a:p>
        </p:txBody>
      </p:sp>
      <p:sp>
        <p:nvSpPr>
          <p:cNvPr id="4" name="Segnaposto numero diapositiva 3"/>
          <p:cNvSpPr>
            <a:spLocks noGrp="1"/>
          </p:cNvSpPr>
          <p:nvPr>
            <p:ph type="sldNum" sz="quarter" idx="12"/>
          </p:nvPr>
        </p:nvSpPr>
        <p:spPr/>
        <p:txBody>
          <a:bodyPr/>
          <a:lstStyle/>
          <a:p>
            <a:fld id="{4878979C-2B98-4577-86D5-47B0F61305FD}" type="slidenum">
              <a:rPr lang="it-IT" smtClean="0"/>
              <a:pPr/>
              <a:t>10</a:t>
            </a:fld>
            <a:endParaRPr lang="it-IT"/>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620688"/>
            <a:ext cx="8568952" cy="5832648"/>
          </a:xfrm>
        </p:spPr>
        <p:txBody>
          <a:bodyPr>
            <a:normAutofit fontScale="90000"/>
          </a:bodyPr>
          <a:lstStyle/>
          <a:p>
            <a:r>
              <a:rPr lang="it-IT" sz="2000" b="1" i="1" dirty="0" smtClean="0"/>
              <a:t/>
            </a:r>
            <a:br>
              <a:rPr lang="it-IT" sz="2000" b="1" i="1" dirty="0" smtClean="0"/>
            </a:br>
            <a:r>
              <a:rPr lang="it-IT" sz="2000" b="1" i="1" dirty="0"/>
              <a:t/>
            </a:r>
            <a:br>
              <a:rPr lang="it-IT" sz="2000" b="1" i="1" dirty="0"/>
            </a:br>
            <a:r>
              <a:rPr lang="it-IT" sz="2000" b="1" i="1" dirty="0" smtClean="0"/>
              <a:t/>
            </a:r>
            <a:br>
              <a:rPr lang="it-IT" sz="2000" b="1" i="1" dirty="0" smtClean="0"/>
            </a:br>
            <a:r>
              <a:rPr lang="it-IT" sz="2000" b="1" i="1" dirty="0"/>
              <a:t/>
            </a:r>
            <a:br>
              <a:rPr lang="it-IT" sz="2000" b="1" i="1" dirty="0"/>
            </a:br>
            <a:r>
              <a:rPr lang="it-IT" sz="2000" b="1" i="1" dirty="0" smtClean="0"/>
              <a:t/>
            </a:r>
            <a:br>
              <a:rPr lang="it-IT" sz="2000" b="1" i="1" dirty="0" smtClean="0"/>
            </a:br>
            <a:r>
              <a:rPr lang="it-IT" sz="2000" b="1" i="1" dirty="0"/>
              <a:t/>
            </a:r>
            <a:br>
              <a:rPr lang="it-IT" sz="2000" b="1" i="1" dirty="0"/>
            </a:br>
            <a:r>
              <a:rPr lang="it-IT" sz="2000" b="1" i="1" dirty="0" smtClean="0"/>
              <a:t/>
            </a:r>
            <a:br>
              <a:rPr lang="it-IT" sz="2000" b="1" i="1" dirty="0" smtClean="0"/>
            </a:br>
            <a:r>
              <a:rPr lang="it-IT" sz="2000" b="1" i="1" dirty="0"/>
              <a:t/>
            </a:r>
            <a:br>
              <a:rPr lang="it-IT" sz="2000" b="1" i="1" dirty="0"/>
            </a:br>
            <a:r>
              <a:rPr lang="it-IT" sz="2000" b="1" i="1" dirty="0" smtClean="0"/>
              <a:t/>
            </a:r>
            <a:br>
              <a:rPr lang="it-IT" sz="2000" b="1" i="1" dirty="0" smtClean="0"/>
            </a:br>
            <a:r>
              <a:rPr lang="it-IT" sz="2000" b="1" i="1" dirty="0"/>
              <a:t/>
            </a:r>
            <a:br>
              <a:rPr lang="it-IT" sz="2000" b="1" i="1" dirty="0"/>
            </a:br>
            <a:r>
              <a:rPr lang="it-IT" sz="2000" b="1" i="1" dirty="0" smtClean="0"/>
              <a:t>IL </a:t>
            </a:r>
            <a:r>
              <a:rPr lang="it-IT" sz="2000" b="1" i="1" dirty="0"/>
              <a:t>CRS: FINE DEL SEGRETO BANCARIO</a:t>
            </a:r>
            <a:r>
              <a:rPr lang="it-IT" sz="2000" b="1" i="1" dirty="0" smtClean="0"/>
              <a:t>?</a:t>
            </a:r>
            <a:br>
              <a:rPr lang="it-IT" sz="2000" b="1" i="1" dirty="0" smtClean="0"/>
            </a:br>
            <a:r>
              <a:rPr lang="it-IT" sz="2000" dirty="0"/>
              <a:t/>
            </a:r>
            <a:br>
              <a:rPr lang="it-IT" sz="2000" dirty="0"/>
            </a:br>
            <a:r>
              <a:rPr lang="it-IT" sz="2000" dirty="0" smtClean="0"/>
              <a:t>Più </a:t>
            </a:r>
            <a:r>
              <a:rPr lang="it-IT" sz="2000" dirty="0"/>
              <a:t>volte </a:t>
            </a:r>
            <a:r>
              <a:rPr lang="it-IT" sz="2000" dirty="0" smtClean="0"/>
              <a:t>citato, </a:t>
            </a:r>
            <a:r>
              <a:rPr lang="it-IT" sz="2000" dirty="0"/>
              <a:t>il </a:t>
            </a:r>
            <a:r>
              <a:rPr lang="it-IT" sz="2000" b="1" dirty="0"/>
              <a:t>CRS</a:t>
            </a:r>
            <a:r>
              <a:rPr lang="it-IT" sz="2000" dirty="0"/>
              <a:t> (Common Reporting Standard) è un accordo internazionale promosso dall’OCSE che prevede lo scambio di informazioni automatiche tra i paesi aderenti riguardanti i conti correnti, i redditi da capitale, le imprese e le società anonime all’esclusivo scopo di combattere il riciclaggio e l’evasione fiscale internazionale.</a:t>
            </a:r>
            <a:br>
              <a:rPr lang="it-IT" sz="2000" dirty="0"/>
            </a:br>
            <a:r>
              <a:rPr lang="it-IT" sz="2000" dirty="0"/>
              <a:t>Tra gli </a:t>
            </a:r>
            <a:r>
              <a:rPr lang="it-IT" sz="2000" dirty="0" smtClean="0"/>
              <a:t>Stati </a:t>
            </a:r>
            <a:r>
              <a:rPr lang="it-IT" sz="2000" dirty="0"/>
              <a:t>che hanno firmato l’adesione al</a:t>
            </a:r>
            <a:r>
              <a:rPr lang="it-IT" sz="2000" b="1" dirty="0"/>
              <a:t> CRS</a:t>
            </a:r>
            <a:r>
              <a:rPr lang="it-IT" sz="2000" dirty="0"/>
              <a:t>, rinunciando di fatto al segreto bancario, ci sono anche diversi paradisi fiscali come le Cayman, le Bermuda, il Liechtenstein e le Isole Vergini Britanniche. </a:t>
            </a:r>
            <a:br>
              <a:rPr lang="it-IT" sz="2000" dirty="0"/>
            </a:br>
            <a:r>
              <a:rPr lang="it-IT" sz="2000" dirty="0"/>
              <a:t>Gli </a:t>
            </a:r>
            <a:r>
              <a:rPr lang="it-IT" sz="2000" dirty="0" smtClean="0"/>
              <a:t> </a:t>
            </a:r>
            <a:r>
              <a:rPr lang="it-IT" sz="2000" b="1" dirty="0" smtClean="0"/>
              <a:t>Stati </a:t>
            </a:r>
            <a:r>
              <a:rPr lang="it-IT" sz="2000" b="1" dirty="0"/>
              <a:t>firmatari si obbligano</a:t>
            </a:r>
            <a:r>
              <a:rPr lang="it-IT" sz="2000" dirty="0"/>
              <a:t>, con l’adesione a dare informazioni su conti, redditi e nomi di società anonime. Tali informazioni e verifiche non riguarderanno solo le banche ma anche gli intermediari finanziari, le agenzie, le società di investimento e le compagnie di assicurazione.</a:t>
            </a:r>
            <a:br>
              <a:rPr lang="it-IT" sz="2000" dirty="0"/>
            </a:br>
            <a:r>
              <a:rPr lang="it-IT" sz="2000" dirty="0"/>
              <a:t> </a:t>
            </a:r>
            <a:br>
              <a:rPr lang="it-IT" sz="2000" dirty="0"/>
            </a:br>
            <a:r>
              <a:rPr lang="it-IT" sz="1800" dirty="0"/>
              <a:t/>
            </a:r>
            <a:br>
              <a:rPr lang="it-IT" sz="1800" dirty="0"/>
            </a:br>
            <a:endParaRPr lang="it-IT" sz="1800" dirty="0"/>
          </a:p>
        </p:txBody>
      </p:sp>
      <p:pic>
        <p:nvPicPr>
          <p:cNvPr id="3074" name="Picture 2" descr="C:\Users\Paola\Desktop\cartoon-retro-bank-building-courthouse-with-columns-illustration-isolated-white_53562-8133.jpg"/>
          <p:cNvPicPr>
            <a:picLocks noChangeAspect="1" noChangeArrowheads="1"/>
          </p:cNvPicPr>
          <p:nvPr/>
        </p:nvPicPr>
        <p:blipFill>
          <a:blip r:embed="rId2" cstate="print"/>
          <a:srcRect l="5317" t="10133" r="5317" b="8657"/>
          <a:stretch>
            <a:fillRect/>
          </a:stretch>
        </p:blipFill>
        <p:spPr bwMode="auto">
          <a:xfrm rot="21145292">
            <a:off x="608899" y="194852"/>
            <a:ext cx="3110529" cy="2349637"/>
          </a:xfrm>
          <a:prstGeom prst="rect">
            <a:avLst/>
          </a:prstGeom>
          <a:noFill/>
        </p:spPr>
      </p:pic>
      <p:pic>
        <p:nvPicPr>
          <p:cNvPr id="3076" name="Picture 4" descr="Il risparmio, le famiglie italiane e i soldi sotto il materasso -  Corriere.it"/>
          <p:cNvPicPr>
            <a:picLocks noChangeAspect="1" noChangeArrowheads="1"/>
          </p:cNvPicPr>
          <p:nvPr/>
        </p:nvPicPr>
        <p:blipFill>
          <a:blip r:embed="rId3" cstate="print"/>
          <a:srcRect/>
          <a:stretch>
            <a:fillRect/>
          </a:stretch>
        </p:blipFill>
        <p:spPr bwMode="auto">
          <a:xfrm rot="669490">
            <a:off x="5225519" y="714409"/>
            <a:ext cx="3384376" cy="1875284"/>
          </a:xfrm>
          <a:prstGeom prst="rect">
            <a:avLst/>
          </a:prstGeom>
          <a:ln>
            <a:noFill/>
          </a:ln>
          <a:effectLst>
            <a:softEdge rad="112500"/>
          </a:effectLst>
        </p:spPr>
      </p:pic>
      <p:sp>
        <p:nvSpPr>
          <p:cNvPr id="6" name="Segnaposto numero diapositiva 5"/>
          <p:cNvSpPr>
            <a:spLocks noGrp="1"/>
          </p:cNvSpPr>
          <p:nvPr>
            <p:ph type="sldNum" sz="quarter" idx="12"/>
          </p:nvPr>
        </p:nvSpPr>
        <p:spPr/>
        <p:txBody>
          <a:bodyPr/>
          <a:lstStyle/>
          <a:p>
            <a:fld id="{4878979C-2B98-4577-86D5-47B0F61305FD}" type="slidenum">
              <a:rPr lang="it-IT" smtClean="0"/>
              <a:pPr/>
              <a:t>11</a:t>
            </a:fld>
            <a:endParaRPr lang="it-IT"/>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descr="C:\Users\Paola\Desktop\download (1).jpg"/>
          <p:cNvPicPr>
            <a:picLocks noChangeAspect="1" noChangeArrowheads="1"/>
          </p:cNvPicPr>
          <p:nvPr/>
        </p:nvPicPr>
        <p:blipFill>
          <a:blip r:embed="rId2" cstate="print">
            <a:lum contrast="10000"/>
          </a:blip>
          <a:srcRect l="9559" r="6618"/>
          <a:stretch>
            <a:fillRect/>
          </a:stretch>
        </p:blipFill>
        <p:spPr bwMode="auto">
          <a:xfrm>
            <a:off x="0" y="332656"/>
            <a:ext cx="9144000" cy="6336704"/>
          </a:xfrm>
          <a:prstGeom prst="rect">
            <a:avLst/>
          </a:prstGeom>
          <a:noFill/>
        </p:spPr>
      </p:pic>
      <p:sp>
        <p:nvSpPr>
          <p:cNvPr id="2" name="Titolo 1"/>
          <p:cNvSpPr>
            <a:spLocks noGrp="1"/>
          </p:cNvSpPr>
          <p:nvPr>
            <p:ph type="title"/>
          </p:nvPr>
        </p:nvSpPr>
        <p:spPr>
          <a:xfrm>
            <a:off x="457200" y="274638"/>
            <a:ext cx="8229600" cy="6322714"/>
          </a:xfrm>
        </p:spPr>
        <p:txBody>
          <a:bodyPr>
            <a:normAutofit fontScale="90000"/>
          </a:bodyPr>
          <a:lstStyle/>
          <a:p>
            <a:r>
              <a:rPr lang="it-IT" sz="1800" dirty="0" smtClean="0"/>
              <a:t/>
            </a:r>
            <a:br>
              <a:rPr lang="it-IT" sz="1800" dirty="0" smtClean="0"/>
            </a:br>
            <a:r>
              <a:rPr lang="it-IT" sz="1800" dirty="0"/>
              <a:t> </a:t>
            </a:r>
            <a:br>
              <a:rPr lang="it-IT" sz="1800" dirty="0"/>
            </a:br>
            <a:r>
              <a:rPr lang="it-IT" sz="2000" b="1" dirty="0"/>
              <a:t>IL FINANCIAL SECRECY INDEX</a:t>
            </a:r>
            <a:r>
              <a:rPr lang="it-IT" sz="2000" dirty="0"/>
              <a:t/>
            </a:r>
            <a:br>
              <a:rPr lang="it-IT" sz="2000" dirty="0"/>
            </a:br>
            <a:r>
              <a:rPr lang="it-IT" sz="2000" dirty="0"/>
              <a:t/>
            </a:r>
            <a:br>
              <a:rPr lang="it-IT" sz="2000" dirty="0"/>
            </a:br>
            <a:r>
              <a:rPr lang="it-IT" sz="2000" dirty="0" smtClean="0"/>
              <a:t>Nella pratica, tuttavia,  le cose funzionano diversamente:  nonostante l’approvazione delle leggi e dei trattati internazionali, vuoi per inadeguatezza delle legislazioni interne, vuoi per reale volontà dei </a:t>
            </a:r>
            <a:r>
              <a:rPr lang="it-IT" sz="2000" dirty="0" smtClean="0"/>
              <a:t>Governi </a:t>
            </a:r>
            <a:r>
              <a:rPr lang="it-IT" sz="2000" dirty="0" smtClean="0"/>
              <a:t>di </a:t>
            </a:r>
            <a:r>
              <a:rPr lang="it-IT" sz="2000" b="1" dirty="0" smtClean="0"/>
              <a:t>impedire </a:t>
            </a:r>
            <a:r>
              <a:rPr lang="it-IT" sz="2000" dirty="0" smtClean="0"/>
              <a:t>il </a:t>
            </a:r>
            <a:r>
              <a:rPr lang="it-IT" sz="2000" dirty="0" smtClean="0"/>
              <a:t>regolare scambio di informazioni a tutela di interessi diversi, permane in molti paesi un elevato indice di </a:t>
            </a:r>
            <a:r>
              <a:rPr lang="it-IT" sz="2000" b="1" dirty="0" smtClean="0"/>
              <a:t>“opacità finanziaria”.</a:t>
            </a:r>
            <a:r>
              <a:rPr lang="it-IT" sz="2000" dirty="0" smtClean="0"/>
              <a:t/>
            </a:r>
            <a:br>
              <a:rPr lang="it-IT" sz="2000" dirty="0" smtClean="0"/>
            </a:br>
            <a:r>
              <a:rPr lang="it-IT" sz="2000" dirty="0" smtClean="0"/>
              <a:t>Annualmente la </a:t>
            </a:r>
            <a:r>
              <a:rPr lang="it-IT" sz="2000" b="1" dirty="0" smtClean="0"/>
              <a:t>Tax Justice Network</a:t>
            </a:r>
            <a:r>
              <a:rPr lang="it-IT" sz="2000" dirty="0" smtClean="0"/>
              <a:t>, una rete di ricercatori e attivisti che si occupa di evasione ed elusione fiscale a livello globale stila il “</a:t>
            </a:r>
            <a:r>
              <a:rPr lang="it-IT" sz="2000" b="1" dirty="0" smtClean="0"/>
              <a:t>Financial Secrecy Index</a:t>
            </a:r>
            <a:r>
              <a:rPr lang="it-IT" sz="2000" dirty="0" smtClean="0"/>
              <a:t>”, ovvero il cd </a:t>
            </a:r>
            <a:r>
              <a:rPr lang="it-IT" sz="2000" b="1" dirty="0" smtClean="0"/>
              <a:t>Indice di opacità finanziaria</a:t>
            </a:r>
            <a:r>
              <a:rPr lang="it-IT" sz="2000" dirty="0" smtClean="0"/>
              <a:t>, riporta la classifica dei paesi ritenuti, nella sostanza, più idonei ad essere considerati paradisi fiscali ad alto tasso di </a:t>
            </a:r>
            <a:r>
              <a:rPr lang="it-IT" sz="2000" b="1" dirty="0" smtClean="0"/>
              <a:t>segretezza finanziaria</a:t>
            </a:r>
            <a:r>
              <a:rPr lang="it-IT" sz="2000" dirty="0" smtClean="0"/>
              <a:t>. </a:t>
            </a:r>
            <a:br>
              <a:rPr lang="it-IT" sz="2000" dirty="0" smtClean="0"/>
            </a:br>
            <a:r>
              <a:rPr lang="it-IT" sz="2000" u="sng" dirty="0" smtClean="0">
                <a:hlinkClick r:id="rId3"/>
              </a:rPr>
              <a:t>https://fsi.taxjustice.net/en/introduction/fsi-2018-results</a:t>
            </a:r>
            <a:r>
              <a:rPr lang="it-IT" sz="2000" u="sng" dirty="0" smtClean="0"/>
              <a:t/>
            </a:r>
            <a:br>
              <a:rPr lang="it-IT" sz="2000" u="sng" dirty="0" smtClean="0"/>
            </a:br>
            <a:r>
              <a:rPr lang="it-IT" sz="2000" u="sng" dirty="0"/>
              <a:t/>
            </a:r>
            <a:br>
              <a:rPr lang="it-IT" sz="2000" u="sng" dirty="0"/>
            </a:br>
            <a:r>
              <a:rPr lang="it-IT" sz="2000" u="sng" dirty="0" smtClean="0"/>
              <a:t/>
            </a:r>
            <a:br>
              <a:rPr lang="it-IT" sz="2000" u="sng" dirty="0" smtClean="0"/>
            </a:br>
            <a:r>
              <a:rPr lang="it-IT" sz="2000" u="sng" dirty="0"/>
              <a:t/>
            </a:r>
            <a:br>
              <a:rPr lang="it-IT" sz="2000" u="sng" dirty="0"/>
            </a:br>
            <a:r>
              <a:rPr lang="it-IT" sz="2000" u="sng" dirty="0" smtClean="0"/>
              <a:t/>
            </a:r>
            <a:br>
              <a:rPr lang="it-IT" sz="2000" u="sng" dirty="0" smtClean="0"/>
            </a:br>
            <a:r>
              <a:rPr lang="it-IT" sz="2000" u="sng" dirty="0" smtClean="0"/>
              <a:t/>
            </a:r>
            <a:br>
              <a:rPr lang="it-IT" sz="2000" u="sng" dirty="0" smtClean="0"/>
            </a:br>
            <a:r>
              <a:rPr lang="it-IT" sz="2000" i="1" dirty="0" smtClean="0"/>
              <a:t>Badas  Maria  Cristina  &amp;  Rigliaco  Paola      </a:t>
            </a:r>
            <a:br>
              <a:rPr lang="it-IT" sz="2000" i="1" dirty="0" smtClean="0"/>
            </a:br>
            <a:r>
              <a:rPr lang="it-IT" sz="2000" i="1" dirty="0" smtClean="0"/>
              <a:t>Diritto Tributario    -   a.a. 2020/2021 </a:t>
            </a:r>
            <a:br>
              <a:rPr lang="it-IT" sz="2000" i="1" dirty="0" smtClean="0"/>
            </a:br>
            <a:r>
              <a:rPr lang="it-IT" sz="2000" i="1" dirty="0" smtClean="0"/>
              <a:t>Università  degli studi  di Cagliari  -  Sardegna</a:t>
            </a:r>
            <a:r>
              <a:rPr lang="it-IT" sz="2000" dirty="0" smtClean="0"/>
              <a:t/>
            </a:r>
            <a:br>
              <a:rPr lang="it-IT" sz="2000" dirty="0" smtClean="0"/>
            </a:br>
            <a:endParaRPr lang="it-IT" sz="2000" dirty="0"/>
          </a:p>
        </p:txBody>
      </p:sp>
      <p:sp>
        <p:nvSpPr>
          <p:cNvPr id="4" name="Segnaposto numero diapositiva 3"/>
          <p:cNvSpPr>
            <a:spLocks noGrp="1"/>
          </p:cNvSpPr>
          <p:nvPr>
            <p:ph type="sldNum" sz="quarter" idx="12"/>
          </p:nvPr>
        </p:nvSpPr>
        <p:spPr/>
        <p:txBody>
          <a:bodyPr/>
          <a:lstStyle/>
          <a:p>
            <a:fld id="{4878979C-2B98-4577-86D5-47B0F61305FD}" type="slidenum">
              <a:rPr lang="it-IT" smtClean="0"/>
              <a:pPr/>
              <a:t>12</a:t>
            </a:fld>
            <a:endParaRPr lang="it-IT"/>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descr="C:\Users\Paola\Desktop\154c2935a22c257c869d3ccedbefe0a9.jpg"/>
          <p:cNvPicPr>
            <a:picLocks noChangeAspect="1" noChangeArrowheads="1"/>
          </p:cNvPicPr>
          <p:nvPr/>
        </p:nvPicPr>
        <p:blipFill>
          <a:blip r:embed="rId2" cstate="print">
            <a:lum bright="40000"/>
          </a:blip>
          <a:srcRect/>
          <a:stretch>
            <a:fillRect/>
          </a:stretch>
        </p:blipFill>
        <p:spPr bwMode="auto">
          <a:xfrm>
            <a:off x="251520" y="332656"/>
            <a:ext cx="8676456" cy="6144344"/>
          </a:xfrm>
          <a:prstGeom prst="rect">
            <a:avLst/>
          </a:prstGeom>
          <a:noFill/>
        </p:spPr>
      </p:pic>
      <p:sp>
        <p:nvSpPr>
          <p:cNvPr id="2" name="Titolo 1"/>
          <p:cNvSpPr>
            <a:spLocks noGrp="1"/>
          </p:cNvSpPr>
          <p:nvPr>
            <p:ph type="title"/>
          </p:nvPr>
        </p:nvSpPr>
        <p:spPr>
          <a:xfrm>
            <a:off x="323528" y="274638"/>
            <a:ext cx="8496944" cy="6394722"/>
          </a:xfrm>
        </p:spPr>
        <p:txBody>
          <a:bodyPr>
            <a:noAutofit/>
          </a:bodyPr>
          <a:lstStyle/>
          <a:p>
            <a:r>
              <a:rPr lang="it-IT" sz="1800" b="1" i="1" dirty="0"/>
              <a:t>IL SEGRETO BANCARIO IN ITALIA</a:t>
            </a:r>
            <a:r>
              <a:rPr lang="it-IT" sz="1800" b="1" dirty="0"/>
              <a:t/>
            </a:r>
            <a:br>
              <a:rPr lang="it-IT" sz="1800" b="1" dirty="0"/>
            </a:br>
            <a:r>
              <a:rPr lang="it-IT" sz="1800" dirty="0"/>
              <a:t> </a:t>
            </a:r>
            <a:br>
              <a:rPr lang="it-IT" sz="1800" dirty="0"/>
            </a:br>
            <a:r>
              <a:rPr lang="it-IT" sz="1800" dirty="0"/>
              <a:t>Con la locuzione </a:t>
            </a:r>
            <a:r>
              <a:rPr lang="it-IT" sz="1800" b="1" dirty="0"/>
              <a:t>segreto bancario </a:t>
            </a:r>
            <a:r>
              <a:rPr lang="it-IT" sz="1800" dirty="0"/>
              <a:t>si </a:t>
            </a:r>
            <a:r>
              <a:rPr lang="it-IT" sz="1800" dirty="0" smtClean="0"/>
              <a:t> vuole intendere l’istituto della riservatezza  di cui godono i </a:t>
            </a:r>
            <a:r>
              <a:rPr lang="it-IT" sz="1800" dirty="0"/>
              <a:t>clienti in riferimento ai rapporti d’affari che questi intrattengono con gli istituti bancari</a:t>
            </a:r>
            <a:r>
              <a:rPr lang="it-IT" sz="1800" dirty="0" smtClean="0"/>
              <a:t>.</a:t>
            </a:r>
            <a:br>
              <a:rPr lang="it-IT" sz="1800" dirty="0" smtClean="0"/>
            </a:br>
            <a:r>
              <a:rPr lang="it-IT" sz="1800" dirty="0"/>
              <a:t/>
            </a:r>
            <a:br>
              <a:rPr lang="it-IT" sz="1800" dirty="0"/>
            </a:br>
            <a:r>
              <a:rPr lang="it-IT" sz="1800" dirty="0"/>
              <a:t>Benché il </a:t>
            </a:r>
            <a:r>
              <a:rPr lang="it-IT" sz="1800" b="1" dirty="0"/>
              <a:t>segreto bancario </a:t>
            </a:r>
            <a:r>
              <a:rPr lang="it-IT" sz="1800" dirty="0"/>
              <a:t>non sia disciplinato specificatamente nella normativa italiana, il suo fondamento normativo si può ricavare dall’esame di diverse leggi di diverso rango che, sotto vari profili (penale, fiscale, amministrativo), consentono di ricavare sia le norme a tutela della riservatezza dei rapporti tra i clienti e la banca, sia gli aspetti di trasparenza bancaria nei </a:t>
            </a:r>
            <a:r>
              <a:rPr lang="it-IT" sz="1800" dirty="0" smtClean="0"/>
              <a:t>confronti del </a:t>
            </a:r>
            <a:r>
              <a:rPr lang="it-IT" sz="1800" dirty="0"/>
              <a:t>Fisco e dell’Autorità Giudiziaria.</a:t>
            </a:r>
            <a:br>
              <a:rPr lang="it-IT" sz="1800" dirty="0"/>
            </a:br>
            <a:r>
              <a:rPr lang="it-IT" sz="1800" dirty="0"/>
              <a:t> </a:t>
            </a:r>
            <a:br>
              <a:rPr lang="it-IT" sz="1800" dirty="0"/>
            </a:br>
            <a:r>
              <a:rPr lang="it-IT" sz="1800" dirty="0"/>
              <a:t>A</a:t>
            </a:r>
            <a:r>
              <a:rPr lang="it-IT" sz="1800" dirty="0" smtClean="0"/>
              <a:t>lla </a:t>
            </a:r>
            <a:r>
              <a:rPr lang="it-IT" sz="1800" dirty="0"/>
              <a:t>base di questa normativa esistono una serie di richiami indiretti negli articoli </a:t>
            </a:r>
            <a:r>
              <a:rPr lang="it-IT" sz="1800" b="1" dirty="0"/>
              <a:t>13 14 </a:t>
            </a:r>
            <a:r>
              <a:rPr lang="it-IT" sz="1800" dirty="0"/>
              <a:t>e </a:t>
            </a:r>
            <a:r>
              <a:rPr lang="it-IT" sz="1800" b="1" dirty="0"/>
              <a:t>15</a:t>
            </a:r>
            <a:r>
              <a:rPr lang="it-IT" sz="1800" dirty="0"/>
              <a:t> della </a:t>
            </a:r>
            <a:r>
              <a:rPr lang="it-IT" sz="1800" b="1" dirty="0"/>
              <a:t>Costituzione</a:t>
            </a:r>
            <a:r>
              <a:rPr lang="it-IT" sz="1800" dirty="0"/>
              <a:t> per la tutela della libertà, inviolabilità del domicilio e la segretezza della corrispondenza oltre ad ogni altra forma di comunicazione, quindi anche per il cd “estratto conto </a:t>
            </a:r>
            <a:r>
              <a:rPr lang="it-IT" sz="1800" dirty="0" smtClean="0"/>
              <a:t>bancario”, </a:t>
            </a:r>
            <a:r>
              <a:rPr lang="en-US" sz="1800" dirty="0" smtClean="0"/>
              <a:t>mentre </a:t>
            </a:r>
            <a:r>
              <a:rPr lang="en-US" sz="1800" dirty="0"/>
              <a:t>l’art. 47 Cost. riferisce come la Repubblica incoraggi e tuteli il risparmio in tutte sue forme, incentivando in un certo </a:t>
            </a:r>
            <a:r>
              <a:rPr lang="en-US" sz="1800" dirty="0" smtClean="0"/>
              <a:t>senso anche </a:t>
            </a:r>
            <a:r>
              <a:rPr lang="en-US" sz="1800" dirty="0"/>
              <a:t>il </a:t>
            </a:r>
            <a:r>
              <a:rPr lang="en-US" sz="1800" b="1" dirty="0"/>
              <a:t>“segreto </a:t>
            </a:r>
            <a:r>
              <a:rPr lang="en-US" sz="1800" b="1" dirty="0" smtClean="0"/>
              <a:t>bancario</a:t>
            </a:r>
            <a:r>
              <a:rPr lang="en-US" sz="1800" dirty="0" smtClean="0"/>
              <a:t>”. </a:t>
            </a:r>
            <a:r>
              <a:rPr lang="it-IT" sz="1800" dirty="0" smtClean="0"/>
              <a:t>Per </a:t>
            </a:r>
            <a:r>
              <a:rPr lang="it-IT" sz="1800" dirty="0"/>
              <a:t>contro, a conferma dell’inesistenza di un vero e proprio segreto bancario assoluto in Italia, esiste l’art. 25 del codice di procedura penale che prevede che l’Autorità Giudiziaria, se opera per la repressione di un reato può ottenere e gestire tutte le informazioni di cui necessita e, all’occorrenza procedere al sequestro di ogni tipo di documento oltre che titoli, valori ecc</a:t>
            </a:r>
            <a:r>
              <a:rPr lang="it-IT" sz="1700" dirty="0"/>
              <a:t>..</a:t>
            </a:r>
            <a:br>
              <a:rPr lang="it-IT" sz="1700" dirty="0"/>
            </a:br>
            <a:r>
              <a:rPr lang="it-IT" sz="1700" dirty="0"/>
              <a:t/>
            </a:r>
            <a:br>
              <a:rPr lang="it-IT" sz="1700" dirty="0"/>
            </a:br>
            <a:endParaRPr lang="it-IT" sz="1700" dirty="0"/>
          </a:p>
        </p:txBody>
      </p:sp>
      <p:sp>
        <p:nvSpPr>
          <p:cNvPr id="4" name="Segnaposto numero diapositiva 3"/>
          <p:cNvSpPr>
            <a:spLocks noGrp="1"/>
          </p:cNvSpPr>
          <p:nvPr>
            <p:ph type="sldNum" sz="quarter" idx="12"/>
          </p:nvPr>
        </p:nvSpPr>
        <p:spPr/>
        <p:txBody>
          <a:bodyPr/>
          <a:lstStyle/>
          <a:p>
            <a:fld id="{4878979C-2B98-4577-86D5-47B0F61305FD}" type="slidenum">
              <a:rPr lang="it-IT" smtClean="0"/>
              <a:pPr/>
              <a:t>2</a:t>
            </a:fld>
            <a:endParaRPr lang="it-IT"/>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descr="C:\Users\Paola\Desktop\154c2935a22c257c869d3ccedbefe0a9.jpg"/>
          <p:cNvPicPr>
            <a:picLocks noChangeAspect="1" noChangeArrowheads="1"/>
          </p:cNvPicPr>
          <p:nvPr/>
        </p:nvPicPr>
        <p:blipFill>
          <a:blip r:embed="rId2" cstate="print">
            <a:lum bright="40000"/>
          </a:blip>
          <a:srcRect/>
          <a:stretch>
            <a:fillRect/>
          </a:stretch>
        </p:blipFill>
        <p:spPr bwMode="auto">
          <a:xfrm>
            <a:off x="251520" y="404664"/>
            <a:ext cx="8684051" cy="6072336"/>
          </a:xfrm>
          <a:prstGeom prst="rect">
            <a:avLst/>
          </a:prstGeom>
          <a:noFill/>
        </p:spPr>
      </p:pic>
      <p:sp>
        <p:nvSpPr>
          <p:cNvPr id="2" name="Titolo 1"/>
          <p:cNvSpPr>
            <a:spLocks noGrp="1"/>
          </p:cNvSpPr>
          <p:nvPr>
            <p:ph type="title"/>
          </p:nvPr>
        </p:nvSpPr>
        <p:spPr>
          <a:xfrm>
            <a:off x="323528" y="404664"/>
            <a:ext cx="8517632" cy="6120680"/>
          </a:xfrm>
        </p:spPr>
        <p:txBody>
          <a:bodyPr>
            <a:noAutofit/>
          </a:bodyPr>
          <a:lstStyle/>
          <a:p>
            <a:r>
              <a:rPr lang="it-IT" sz="1800" dirty="0" smtClean="0"/>
              <a:t/>
            </a:r>
            <a:br>
              <a:rPr lang="it-IT" sz="1800" dirty="0" smtClean="0"/>
            </a:br>
            <a:r>
              <a:rPr lang="it-IT" sz="1800" dirty="0"/>
              <a:t/>
            </a:r>
            <a:br>
              <a:rPr lang="it-IT" sz="1800" dirty="0"/>
            </a:br>
            <a:r>
              <a:rPr lang="it-IT" sz="1800" dirty="0" smtClean="0"/>
              <a:t/>
            </a:r>
            <a:br>
              <a:rPr lang="it-IT" sz="1800" dirty="0" smtClean="0"/>
            </a:br>
            <a:r>
              <a:rPr lang="it-IT" sz="1800" dirty="0" smtClean="0"/>
              <a:t>Il </a:t>
            </a:r>
            <a:r>
              <a:rPr lang="it-IT" sz="1800" b="1" dirty="0" smtClean="0"/>
              <a:t>segreto bancario</a:t>
            </a:r>
            <a:r>
              <a:rPr lang="it-IT" sz="1800" dirty="0" smtClean="0"/>
              <a:t>, se inteso come divieto  per gli operatori bancari di fornire a terzi informazioni sulle posizioni dei propri clienti, è totalmente assorbito dalla più ampia legislazione in materia di protezione dei dati: il Regolamento Generale sulla Protezione dei Dati</a:t>
            </a:r>
            <a:r>
              <a:rPr lang="de-DE" sz="1800" dirty="0" smtClean="0"/>
              <a:t> (</a:t>
            </a:r>
            <a:r>
              <a:rPr lang="de-DE" sz="1800" b="1" dirty="0" smtClean="0"/>
              <a:t>GDPR </a:t>
            </a:r>
            <a:r>
              <a:rPr lang="it-IT" sz="1800" b="1" i="1" dirty="0" err="1" smtClean="0"/>
              <a:t>General</a:t>
            </a:r>
            <a:r>
              <a:rPr lang="it-IT" sz="1800" b="1" i="1" dirty="0" smtClean="0"/>
              <a:t> Data </a:t>
            </a:r>
            <a:r>
              <a:rPr lang="it-IT" sz="1800" b="1" i="1" dirty="0" err="1" smtClean="0"/>
              <a:t>Protection</a:t>
            </a:r>
            <a:r>
              <a:rPr lang="it-IT" sz="1800" b="1" i="1" dirty="0" smtClean="0"/>
              <a:t> </a:t>
            </a:r>
            <a:r>
              <a:rPr lang="it-IT" sz="1800" b="1" i="1" dirty="0" err="1" smtClean="0"/>
              <a:t>Regulation</a:t>
            </a:r>
            <a:r>
              <a:rPr lang="it-IT" sz="1800" dirty="0" smtClean="0"/>
              <a:t>), ufficialmente </a:t>
            </a:r>
            <a:br>
              <a:rPr lang="it-IT" sz="1800" dirty="0" smtClean="0"/>
            </a:br>
            <a:r>
              <a:rPr lang="it-IT" sz="1800" dirty="0" smtClean="0"/>
              <a:t>regolamento  UE n. 2016/679. </a:t>
            </a:r>
            <a:br>
              <a:rPr lang="it-IT" sz="1800" dirty="0" smtClean="0"/>
            </a:br>
            <a:r>
              <a:rPr lang="it-IT" sz="1800" dirty="0"/>
              <a:t/>
            </a:r>
            <a:br>
              <a:rPr lang="it-IT" sz="1800" dirty="0"/>
            </a:br>
            <a:r>
              <a:rPr lang="it-IT" sz="1800" dirty="0"/>
              <a:t>Prima </a:t>
            </a:r>
            <a:r>
              <a:rPr lang="it-IT" sz="1800" dirty="0" smtClean="0"/>
              <a:t>dell’entrata </a:t>
            </a:r>
            <a:r>
              <a:rPr lang="it-IT" sz="1800" dirty="0"/>
              <a:t>in vigore del </a:t>
            </a:r>
            <a:r>
              <a:rPr lang="it-IT" sz="1800" b="1" dirty="0"/>
              <a:t>GDPR</a:t>
            </a:r>
            <a:r>
              <a:rPr lang="it-IT" sz="1800" dirty="0"/>
              <a:t>, </a:t>
            </a:r>
            <a:r>
              <a:rPr lang="it-IT" sz="1800" b="1" dirty="0"/>
              <a:t>il segreto bancario</a:t>
            </a:r>
            <a:r>
              <a:rPr lang="it-IT" sz="1800" dirty="0"/>
              <a:t> è stato oggetto di attenzione da parte del Garante della Privacy attraverso un provvedimento del 12 maggio 2011 (G.U. n. 127 del 3 giugno 2011). In questo provvedimento erano contenute alcune prescrizioni in materia di circolazione delle informazioni in ambito bancario e di </a:t>
            </a:r>
            <a:r>
              <a:rPr lang="it-IT" sz="1800" b="1" dirty="0"/>
              <a:t>tracciamento delle operazioni bancarie</a:t>
            </a:r>
            <a:r>
              <a:rPr lang="it-IT" sz="1800" dirty="0"/>
              <a:t>: lo scopo era quello di regolare il trattamento dei dati personali degli interessati, cioè dei clienti delle banche, per garantire il rispetto dei principi in materia di protezione dei dati personali secondo quanto stabilito dal </a:t>
            </a:r>
            <a:r>
              <a:rPr lang="it-IT" sz="1800" b="1" dirty="0"/>
              <a:t>Decreto legislativo n. 196 del 2003</a:t>
            </a:r>
            <a:r>
              <a:rPr lang="it-IT" sz="1800" dirty="0"/>
              <a:t>. Nello specifico l</a:t>
            </a:r>
            <a:r>
              <a:rPr lang="ar-SA" sz="1800" dirty="0"/>
              <a:t>’</a:t>
            </a:r>
            <a:r>
              <a:rPr lang="it-IT" sz="1800" dirty="0"/>
              <a:t>Autorità Garante ha ritenuto opportuno prescrivere misure per il </a:t>
            </a:r>
            <a:r>
              <a:rPr lang="ar-SA" sz="1800" b="1" dirty="0"/>
              <a:t>“</a:t>
            </a:r>
            <a:r>
              <a:rPr lang="it-IT" sz="1800" b="1" dirty="0"/>
              <a:t>tracciamento” </a:t>
            </a:r>
            <a:r>
              <a:rPr lang="it-IT" sz="1800" dirty="0"/>
              <a:t>degli accessi ai dati bancari dei clienti; indicazione dei tempi di conservazione dei relativi file di log; l</a:t>
            </a:r>
            <a:r>
              <a:rPr lang="ar-SA" sz="1800" dirty="0"/>
              <a:t>’</a:t>
            </a:r>
            <a:r>
              <a:rPr lang="it-IT" sz="1800" dirty="0"/>
              <a:t>implementazione degli alert che rilevano intrusioni o accessi anomali ai dati bancari, tali da configurare eventuali trattamenti illeciti.</a:t>
            </a:r>
            <a:br>
              <a:rPr lang="it-IT" sz="1800" dirty="0"/>
            </a:br>
            <a:r>
              <a:rPr lang="it-IT" sz="1800" dirty="0"/>
              <a:t> </a:t>
            </a:r>
            <a:br>
              <a:rPr lang="it-IT" sz="1800" dirty="0"/>
            </a:br>
            <a:r>
              <a:rPr lang="it-IT" sz="1600" dirty="0"/>
              <a:t/>
            </a:r>
            <a:br>
              <a:rPr lang="it-IT" sz="1600" dirty="0"/>
            </a:br>
            <a:endParaRPr lang="it-IT" sz="1600" dirty="0"/>
          </a:p>
        </p:txBody>
      </p:sp>
      <p:sp>
        <p:nvSpPr>
          <p:cNvPr id="4" name="Segnaposto numero diapositiva 3"/>
          <p:cNvSpPr>
            <a:spLocks noGrp="1"/>
          </p:cNvSpPr>
          <p:nvPr>
            <p:ph type="sldNum" sz="quarter" idx="12"/>
          </p:nvPr>
        </p:nvSpPr>
        <p:spPr/>
        <p:txBody>
          <a:bodyPr/>
          <a:lstStyle/>
          <a:p>
            <a:fld id="{4878979C-2B98-4577-86D5-47B0F61305FD}" type="slidenum">
              <a:rPr lang="it-IT" smtClean="0"/>
              <a:pPr/>
              <a:t>3</a:t>
            </a:fld>
            <a:endParaRPr lang="it-IT"/>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descr="C:\Users\Paola\Desktop\154c2935a22c257c869d3ccedbefe0a9.jpg"/>
          <p:cNvPicPr>
            <a:picLocks noChangeAspect="1" noChangeArrowheads="1"/>
          </p:cNvPicPr>
          <p:nvPr/>
        </p:nvPicPr>
        <p:blipFill>
          <a:blip r:embed="rId2" cstate="print">
            <a:lum bright="40000"/>
          </a:blip>
          <a:srcRect/>
          <a:stretch>
            <a:fillRect/>
          </a:stretch>
        </p:blipFill>
        <p:spPr bwMode="auto">
          <a:xfrm>
            <a:off x="251520" y="404664"/>
            <a:ext cx="8712968" cy="6072335"/>
          </a:xfrm>
          <a:prstGeom prst="rect">
            <a:avLst/>
          </a:prstGeom>
          <a:noFill/>
        </p:spPr>
      </p:pic>
      <p:sp>
        <p:nvSpPr>
          <p:cNvPr id="2" name="Titolo 1"/>
          <p:cNvSpPr>
            <a:spLocks noGrp="1"/>
          </p:cNvSpPr>
          <p:nvPr>
            <p:ph type="title"/>
          </p:nvPr>
        </p:nvSpPr>
        <p:spPr>
          <a:xfrm>
            <a:off x="323528" y="274638"/>
            <a:ext cx="8496944" cy="6178698"/>
          </a:xfrm>
        </p:spPr>
        <p:txBody>
          <a:bodyPr>
            <a:normAutofit/>
          </a:bodyPr>
          <a:lstStyle/>
          <a:p>
            <a:r>
              <a:rPr lang="it-IT" sz="1800" dirty="0" smtClean="0"/>
              <a:t>Con l</a:t>
            </a:r>
            <a:r>
              <a:rPr lang="ar-SA" sz="1800" dirty="0" smtClean="0"/>
              <a:t>’</a:t>
            </a:r>
            <a:r>
              <a:rPr lang="it-IT" sz="1800" dirty="0" smtClean="0"/>
              <a:t>entrata in vigore del </a:t>
            </a:r>
            <a:r>
              <a:rPr lang="it-IT" sz="1800" b="1" dirty="0" smtClean="0"/>
              <a:t>GDPR</a:t>
            </a:r>
            <a:r>
              <a:rPr lang="it-IT" sz="1800" dirty="0" smtClean="0"/>
              <a:t>, l</a:t>
            </a:r>
            <a:r>
              <a:rPr lang="ar-SA" sz="1800" dirty="0" smtClean="0"/>
              <a:t>’</a:t>
            </a:r>
            <a:r>
              <a:rPr lang="it-IT" sz="1800" dirty="0" smtClean="0"/>
              <a:t>approccio alla materia è cambiato drasticamente. Il </a:t>
            </a:r>
            <a:r>
              <a:rPr lang="it-IT" sz="1800" b="1" dirty="0" smtClean="0"/>
              <a:t>GDPR</a:t>
            </a:r>
            <a:r>
              <a:rPr lang="it-IT" sz="1800" dirty="0" smtClean="0"/>
              <a:t> richiede infatti che il titolare del trattamento dei dati personali sia in grado di garantire un livello di sicurezza </a:t>
            </a:r>
            <a:r>
              <a:rPr lang="ar-SA" sz="1800" dirty="0" smtClean="0"/>
              <a:t>“</a:t>
            </a:r>
            <a:r>
              <a:rPr lang="it-IT" sz="1800" b="1" dirty="0" smtClean="0"/>
              <a:t>adeguato al rischio</a:t>
            </a:r>
            <a:r>
              <a:rPr lang="it-IT" sz="1800" dirty="0" smtClean="0"/>
              <a:t>”. Questo significa che </a:t>
            </a:r>
            <a:r>
              <a:rPr lang="it-IT" sz="1800" dirty="0" err="1" smtClean="0"/>
              <a:t>nell</a:t>
            </a:r>
            <a:r>
              <a:rPr lang="ar-SA" sz="1800" dirty="0" smtClean="0"/>
              <a:t>’</a:t>
            </a:r>
            <a:r>
              <a:rPr lang="it-IT" sz="1800" dirty="0" smtClean="0"/>
              <a:t>implementare il sistema che garantisce la sicurezza dei dati, gli istituti bancari e quelli assicurativi (non c’è differenza su come i due devono comportarsi) dovranno attenersi sia a ciò che prevedono le disposizioni di vigilanza della Banca d</a:t>
            </a:r>
            <a:r>
              <a:rPr lang="ar-SA" sz="1800" dirty="0" smtClean="0"/>
              <a:t>’</a:t>
            </a:r>
            <a:r>
              <a:rPr lang="it-IT" sz="1800" dirty="0" smtClean="0"/>
              <a:t>Italia, sia a quanto definito dal provvedimento del Garante del 2011, sia alle ulteriori misure informatiche e organizzative indicate dal </a:t>
            </a:r>
            <a:r>
              <a:rPr lang="it-IT" sz="1800" b="1" dirty="0" smtClean="0"/>
              <a:t>GDPR</a:t>
            </a:r>
            <a:r>
              <a:rPr lang="it-IT" sz="1800" dirty="0" smtClean="0"/>
              <a:t>. Un</a:t>
            </a:r>
            <a:r>
              <a:rPr lang="ar-SA" sz="1800" dirty="0" smtClean="0"/>
              <a:t>’</a:t>
            </a:r>
            <a:r>
              <a:rPr lang="it-IT" sz="1800" dirty="0" smtClean="0"/>
              <a:t>altra importante novità introdotta dal </a:t>
            </a:r>
            <a:r>
              <a:rPr lang="it-IT" sz="1800" b="1" dirty="0" smtClean="0"/>
              <a:t>GDPR </a:t>
            </a:r>
            <a:r>
              <a:rPr lang="it-IT" sz="1800" dirty="0" smtClean="0"/>
              <a:t>è un</a:t>
            </a:r>
            <a:r>
              <a:rPr lang="ar-SA" sz="1800" dirty="0" smtClean="0"/>
              <a:t>’</a:t>
            </a:r>
            <a:r>
              <a:rPr lang="it-IT" sz="1800" dirty="0" smtClean="0"/>
              <a:t>unica autorità di controllo che fa da punto di riferimento a livello europeo per tutti quei gruppi bancari o assicurativi che trattano dati personali in più filiali </a:t>
            </a:r>
            <a:r>
              <a:rPr lang="it-IT" sz="1800" dirty="0" smtClean="0"/>
              <a:t>dell’Unione </a:t>
            </a:r>
            <a:r>
              <a:rPr lang="it-IT" sz="1800" dirty="0" smtClean="0"/>
              <a:t>Europea. Una sorta di </a:t>
            </a:r>
            <a:r>
              <a:rPr lang="ar-SA" sz="1800" dirty="0" smtClean="0"/>
              <a:t>“</a:t>
            </a:r>
            <a:r>
              <a:rPr lang="it-IT" sz="1800" dirty="0" smtClean="0"/>
              <a:t>sportello unico” per i trattamenti transnazionali.</a:t>
            </a:r>
            <a:br>
              <a:rPr lang="it-IT" sz="1800" dirty="0" smtClean="0"/>
            </a:br>
            <a:r>
              <a:rPr lang="it-IT" sz="1800" dirty="0"/>
              <a:t/>
            </a:r>
            <a:br>
              <a:rPr lang="it-IT" sz="1800" dirty="0"/>
            </a:br>
            <a:r>
              <a:rPr lang="it-IT" sz="1800" dirty="0"/>
              <a:t> Appare pertanto chiaro, da questa breve rassegna che la tradizionale impostazione del </a:t>
            </a:r>
            <a:r>
              <a:rPr lang="it-IT" sz="1800" b="1" dirty="0"/>
              <a:t>segreto bancario</a:t>
            </a:r>
            <a:r>
              <a:rPr lang="it-IT" sz="1800" dirty="0"/>
              <a:t> sia stata in qualche modo assorbita dal più ampio quadro normativo della tutela dei dati personali e assuma, dal momento che il</a:t>
            </a:r>
            <a:r>
              <a:rPr lang="it-IT" sz="1800" b="1" dirty="0"/>
              <a:t> GDPR </a:t>
            </a:r>
            <a:r>
              <a:rPr lang="it-IT" sz="1800" dirty="0"/>
              <a:t>è un regolamento europeo valido in tutti i paesi UE, una valenza extra nazionale.</a:t>
            </a:r>
            <a:br>
              <a:rPr lang="it-IT" sz="1800" dirty="0"/>
            </a:br>
            <a:endParaRPr lang="it-IT" sz="1800" dirty="0"/>
          </a:p>
        </p:txBody>
      </p:sp>
      <p:sp>
        <p:nvSpPr>
          <p:cNvPr id="4" name="Segnaposto numero diapositiva 3"/>
          <p:cNvSpPr>
            <a:spLocks noGrp="1"/>
          </p:cNvSpPr>
          <p:nvPr>
            <p:ph type="sldNum" sz="quarter" idx="12"/>
          </p:nvPr>
        </p:nvSpPr>
        <p:spPr/>
        <p:txBody>
          <a:bodyPr/>
          <a:lstStyle/>
          <a:p>
            <a:fld id="{4878979C-2B98-4577-86D5-47B0F61305FD}" type="slidenum">
              <a:rPr lang="it-IT" smtClean="0"/>
              <a:pPr/>
              <a:t>4</a:t>
            </a:fld>
            <a:endParaRPr lang="it-IT"/>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404664"/>
            <a:ext cx="8496944" cy="5832648"/>
          </a:xfrm>
        </p:spPr>
        <p:txBody>
          <a:bodyPr>
            <a:noAutofit/>
          </a:bodyPr>
          <a:lstStyle/>
          <a:p>
            <a:r>
              <a:rPr lang="it-IT" sz="1800" b="1" i="1" dirty="0" smtClean="0"/>
              <a:t/>
            </a:r>
            <a:br>
              <a:rPr lang="it-IT" sz="1800" b="1" i="1" dirty="0" smtClean="0"/>
            </a:br>
            <a:r>
              <a:rPr lang="it-IT" sz="1800" b="1" i="1" dirty="0"/>
              <a:t/>
            </a:r>
            <a:br>
              <a:rPr lang="it-IT" sz="1800" b="1" i="1" dirty="0"/>
            </a:br>
            <a:r>
              <a:rPr lang="it-IT" sz="1800" b="1" i="1" dirty="0" smtClean="0"/>
              <a:t>IL </a:t>
            </a:r>
            <a:r>
              <a:rPr lang="it-IT" sz="1800" b="1" i="1" dirty="0"/>
              <a:t>SEGRETO BANCARIO IN SVIZZERA </a:t>
            </a:r>
            <a:r>
              <a:rPr lang="it-IT" sz="1800" b="1" i="1" dirty="0" smtClean="0"/>
              <a:t> </a:t>
            </a:r>
            <a:br>
              <a:rPr lang="it-IT" sz="1800" b="1" i="1" dirty="0" smtClean="0"/>
            </a:br>
            <a:r>
              <a:rPr lang="it-IT" sz="1800" b="1" i="1" dirty="0" smtClean="0"/>
              <a:t>e NEL RESTO D’EUROPA</a:t>
            </a:r>
            <a:br>
              <a:rPr lang="it-IT" sz="1800" b="1" i="1" dirty="0" smtClean="0"/>
            </a:br>
            <a:r>
              <a:rPr lang="it-IT" sz="1800" b="1" i="1" dirty="0" smtClean="0"/>
              <a:t/>
            </a:r>
            <a:br>
              <a:rPr lang="it-IT" sz="1800" b="1" i="1" dirty="0" smtClean="0"/>
            </a:br>
            <a:r>
              <a:rPr lang="it-IT" sz="1800" b="1" i="1" dirty="0"/>
              <a:t/>
            </a:r>
            <a:br>
              <a:rPr lang="it-IT" sz="1800" b="1" i="1" dirty="0"/>
            </a:br>
            <a:r>
              <a:rPr lang="it-IT" sz="1800" b="1" i="1" dirty="0" smtClean="0"/>
              <a:t>SVIZZERA</a:t>
            </a:r>
            <a:r>
              <a:rPr lang="it-IT" sz="1800" dirty="0"/>
              <a:t/>
            </a:r>
            <a:br>
              <a:rPr lang="it-IT" sz="1800" dirty="0"/>
            </a:br>
            <a:r>
              <a:rPr lang="it-IT" sz="1800" dirty="0"/>
              <a:t> </a:t>
            </a:r>
            <a:br>
              <a:rPr lang="it-IT" sz="1800" dirty="0"/>
            </a:br>
            <a:r>
              <a:rPr lang="it-IT" sz="1800" dirty="0"/>
              <a:t> </a:t>
            </a:r>
            <a:r>
              <a:rPr lang="it-IT" sz="1800" dirty="0" smtClean="0"/>
              <a:t>E’ il paese </a:t>
            </a:r>
            <a:r>
              <a:rPr lang="it-IT" sz="1800" dirty="0"/>
              <a:t>che per antonomasia è riconosciuto come la capitale del </a:t>
            </a:r>
            <a:r>
              <a:rPr lang="it-IT" sz="1800" b="1" dirty="0"/>
              <a:t>segreto bancario</a:t>
            </a:r>
            <a:r>
              <a:rPr lang="it-IT" sz="1800" dirty="0"/>
              <a:t>. Secondo la definizione del Dipartimento Federale delle Finanze Elvetico, il </a:t>
            </a:r>
            <a:r>
              <a:rPr lang="it-IT" sz="1800" b="1" dirty="0"/>
              <a:t>segreto bancario</a:t>
            </a:r>
            <a:r>
              <a:rPr lang="it-IT" sz="1800" dirty="0"/>
              <a:t> è </a:t>
            </a:r>
            <a:r>
              <a:rPr lang="it-IT" sz="1800" i="1" dirty="0"/>
              <a:t>la protezione </a:t>
            </a:r>
            <a:r>
              <a:rPr lang="it-IT" sz="1800" i="1" dirty="0" smtClean="0"/>
              <a:t>dell’ambito </a:t>
            </a:r>
            <a:r>
              <a:rPr lang="it-IT" sz="1800" i="1" dirty="0"/>
              <a:t>privato dei clienti degli istituti bancari da interventi non giustificati da parte dello Stato</a:t>
            </a:r>
            <a:r>
              <a:rPr lang="it-IT" sz="1800" dirty="0"/>
              <a:t>. Introdotto in Svizzera nel 1934 durante la Grande Depressione per proteggere i capitali in fuga dalle mire dei governi dei paesi in crisi, l</a:t>
            </a:r>
            <a:r>
              <a:rPr lang="ar-SA" sz="1800" dirty="0"/>
              <a:t>’</a:t>
            </a:r>
            <a:r>
              <a:rPr lang="it-IT" sz="1800" dirty="0"/>
              <a:t>istituto del </a:t>
            </a:r>
            <a:r>
              <a:rPr lang="it-IT" sz="1800" b="1" dirty="0"/>
              <a:t>segreto bancario</a:t>
            </a:r>
            <a:r>
              <a:rPr lang="it-IT" sz="1800" dirty="0"/>
              <a:t>, che ha reso proprio il sistema bancario elvetico uno dei più importanti a livello internazionale, sembrerebbe in teoria essere arrivato al rush finale. La Svizzera ha infatti </a:t>
            </a:r>
            <a:r>
              <a:rPr lang="it-IT" sz="1800" b="1" dirty="0"/>
              <a:t>aderito</a:t>
            </a:r>
            <a:r>
              <a:rPr lang="it-IT" sz="1800" dirty="0"/>
              <a:t> al </a:t>
            </a:r>
            <a:r>
              <a:rPr lang="it-IT" sz="1800" b="1" dirty="0"/>
              <a:t>Common Reporting Standard</a:t>
            </a:r>
            <a:r>
              <a:rPr lang="it-IT" sz="1800" dirty="0"/>
              <a:t> (</a:t>
            </a:r>
            <a:r>
              <a:rPr lang="it-IT" sz="1800" b="1" dirty="0"/>
              <a:t>CRS</a:t>
            </a:r>
            <a:r>
              <a:rPr lang="it-IT" sz="1800" dirty="0"/>
              <a:t>), il sistema multilaterale di </a:t>
            </a:r>
            <a:r>
              <a:rPr lang="it-IT" sz="1800" b="1" dirty="0"/>
              <a:t>scambio automatico</a:t>
            </a:r>
            <a:r>
              <a:rPr lang="it-IT" sz="1800" dirty="0"/>
              <a:t> di </a:t>
            </a:r>
            <a:r>
              <a:rPr lang="it-IT" sz="1800" b="1" dirty="0"/>
              <a:t>informazioni fiscali</a:t>
            </a:r>
            <a:r>
              <a:rPr lang="it-IT" sz="1800" dirty="0"/>
              <a:t> e </a:t>
            </a:r>
            <a:r>
              <a:rPr lang="it-IT" sz="1800" b="1" dirty="0" smtClean="0"/>
              <a:t>finanziarie</a:t>
            </a:r>
            <a:r>
              <a:rPr lang="it-IT" sz="1800" dirty="0" smtClean="0"/>
              <a:t>. </a:t>
            </a:r>
            <a:r>
              <a:rPr lang="it-IT" sz="1800" dirty="0"/>
              <a:t>Sembrerebbe, infatti, che ora i colossi mondiali di gestione del denaro, come </a:t>
            </a:r>
            <a:r>
              <a:rPr lang="it-IT" sz="1800" b="1" dirty="0"/>
              <a:t>UBS</a:t>
            </a:r>
            <a:r>
              <a:rPr lang="it-IT" sz="1800" dirty="0"/>
              <a:t> e </a:t>
            </a:r>
            <a:r>
              <a:rPr lang="fr-FR" sz="1800" b="1" dirty="0"/>
              <a:t>Credit Suisse</a:t>
            </a:r>
            <a:r>
              <a:rPr lang="it-IT" sz="1800" dirty="0"/>
              <a:t>, dovranno essere  più collaborativi con le autorità e non dovranno essere ostili allo scambio automatico di informazioni rispetto a un centinaio di paesi, tra cui l</a:t>
            </a:r>
            <a:r>
              <a:rPr lang="ar-SA" sz="1800" dirty="0"/>
              <a:t>’</a:t>
            </a:r>
            <a:r>
              <a:rPr lang="it-IT" sz="1800" dirty="0"/>
              <a:t>Italia.</a:t>
            </a:r>
            <a:br>
              <a:rPr lang="it-IT" sz="1800" dirty="0"/>
            </a:br>
            <a:endParaRPr lang="it-IT" sz="1800" dirty="0"/>
          </a:p>
        </p:txBody>
      </p:sp>
      <p:pic>
        <p:nvPicPr>
          <p:cNvPr id="1026" name="Picture 2" descr="C:\Users\Paola\Desktop\images (1).jpg"/>
          <p:cNvPicPr>
            <a:picLocks noChangeAspect="1" noChangeArrowheads="1"/>
          </p:cNvPicPr>
          <p:nvPr/>
        </p:nvPicPr>
        <p:blipFill>
          <a:blip r:embed="rId2" cstate="print"/>
          <a:srcRect r="29441" b="5501"/>
          <a:stretch>
            <a:fillRect/>
          </a:stretch>
        </p:blipFill>
        <p:spPr bwMode="auto">
          <a:xfrm rot="21250778">
            <a:off x="278662" y="386078"/>
            <a:ext cx="2579791" cy="2086578"/>
          </a:xfrm>
          <a:prstGeom prst="ellipse">
            <a:avLst/>
          </a:prstGeom>
          <a:ln>
            <a:noFill/>
          </a:ln>
          <a:effectLst>
            <a:softEdge rad="112500"/>
          </a:effectLst>
        </p:spPr>
      </p:pic>
      <p:sp>
        <p:nvSpPr>
          <p:cNvPr id="5" name="Segnaposto numero diapositiva 4"/>
          <p:cNvSpPr>
            <a:spLocks noGrp="1"/>
          </p:cNvSpPr>
          <p:nvPr>
            <p:ph type="sldNum" sz="quarter" idx="12"/>
          </p:nvPr>
        </p:nvSpPr>
        <p:spPr/>
        <p:txBody>
          <a:bodyPr/>
          <a:lstStyle/>
          <a:p>
            <a:fld id="{4878979C-2B98-4577-86D5-47B0F61305FD}" type="slidenum">
              <a:rPr lang="it-IT" smtClean="0"/>
              <a:pPr/>
              <a:t>5</a:t>
            </a:fld>
            <a:endParaRPr lang="it-IT"/>
          </a:p>
        </p:txBody>
      </p:sp>
      <p:pic>
        <p:nvPicPr>
          <p:cNvPr id="1027" name="Picture 3" descr="C:\Users\Paola\Desktop\bandiera-svizzera.jpg"/>
          <p:cNvPicPr>
            <a:picLocks noChangeAspect="1" noChangeArrowheads="1"/>
          </p:cNvPicPr>
          <p:nvPr/>
        </p:nvPicPr>
        <p:blipFill>
          <a:blip r:embed="rId3" cstate="print"/>
          <a:srcRect t="18638" r="10385" b="15337"/>
          <a:stretch>
            <a:fillRect/>
          </a:stretch>
        </p:blipFill>
        <p:spPr bwMode="auto">
          <a:xfrm>
            <a:off x="6372200" y="332656"/>
            <a:ext cx="2520279" cy="1872208"/>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Paola\Desktop\depositphotos_116660956-stock-photo-silky-swiss-flag.jpg"/>
          <p:cNvPicPr>
            <a:picLocks noChangeAspect="1" noChangeArrowheads="1"/>
          </p:cNvPicPr>
          <p:nvPr/>
        </p:nvPicPr>
        <p:blipFill>
          <a:blip r:embed="rId2" cstate="print">
            <a:lum bright="40000" contrast="-20000"/>
          </a:blip>
          <a:srcRect/>
          <a:stretch>
            <a:fillRect/>
          </a:stretch>
        </p:blipFill>
        <p:spPr bwMode="auto">
          <a:xfrm>
            <a:off x="1403648" y="404664"/>
            <a:ext cx="5904656" cy="2677529"/>
          </a:xfrm>
          <a:prstGeom prst="rect">
            <a:avLst/>
          </a:prstGeom>
          <a:noFill/>
        </p:spPr>
      </p:pic>
      <p:pic>
        <p:nvPicPr>
          <p:cNvPr id="8193" name="Picture 1" descr="C:\Users\Paola\Desktop\bandiera-dell-austria-illustrazione-vettoriale-m5nj8n.jpg"/>
          <p:cNvPicPr>
            <a:picLocks noChangeAspect="1" noChangeArrowheads="1"/>
          </p:cNvPicPr>
          <p:nvPr/>
        </p:nvPicPr>
        <p:blipFill>
          <a:blip r:embed="rId3" cstate="print">
            <a:lum bright="30000" contrast="-10000"/>
          </a:blip>
          <a:srcRect r="13187" b="9167"/>
          <a:stretch>
            <a:fillRect/>
          </a:stretch>
        </p:blipFill>
        <p:spPr bwMode="auto">
          <a:xfrm>
            <a:off x="1691680" y="3429000"/>
            <a:ext cx="5030232" cy="2709416"/>
          </a:xfrm>
          <a:prstGeom prst="rect">
            <a:avLst/>
          </a:prstGeom>
          <a:noFill/>
        </p:spPr>
      </p:pic>
      <p:sp>
        <p:nvSpPr>
          <p:cNvPr id="2" name="Titolo 1"/>
          <p:cNvSpPr>
            <a:spLocks noGrp="1"/>
          </p:cNvSpPr>
          <p:nvPr>
            <p:ph type="title"/>
          </p:nvPr>
        </p:nvSpPr>
        <p:spPr>
          <a:xfrm>
            <a:off x="251520" y="404664"/>
            <a:ext cx="8640960" cy="6192688"/>
          </a:xfrm>
        </p:spPr>
        <p:txBody>
          <a:bodyPr>
            <a:normAutofit fontScale="90000"/>
          </a:bodyPr>
          <a:lstStyle/>
          <a:p>
            <a:r>
              <a:rPr lang="it-IT" sz="1800" dirty="0" smtClean="0"/>
              <a:t/>
            </a:r>
            <a:br>
              <a:rPr lang="it-IT" sz="1800" dirty="0" smtClean="0"/>
            </a:br>
            <a:r>
              <a:rPr lang="it-IT" sz="2000" dirty="0" smtClean="0"/>
              <a:t>Il Parlamento elvetico è però tutt</a:t>
            </a:r>
            <a:r>
              <a:rPr lang="ar-SA" sz="2000" dirty="0" smtClean="0"/>
              <a:t>’</a:t>
            </a:r>
            <a:r>
              <a:rPr lang="it-IT" sz="2000" dirty="0" smtClean="0"/>
              <a:t>altro che entusiasta della possibilità e delle modalità con le quali possano essere utilizzati i dati trasmessi dal Fisco svizzero, che ha fatto di tutto negli anni per </a:t>
            </a:r>
            <a:r>
              <a:rPr lang="it-IT" sz="2000" b="1" dirty="0" smtClean="0"/>
              <a:t>rallentare</a:t>
            </a:r>
            <a:r>
              <a:rPr lang="es-ES_tradnl" sz="2000" dirty="0" smtClean="0"/>
              <a:t> lo </a:t>
            </a:r>
            <a:r>
              <a:rPr lang="it-IT" sz="2000" b="1" dirty="0" smtClean="0"/>
              <a:t>scambio automatico</a:t>
            </a:r>
            <a:r>
              <a:rPr lang="it-IT" sz="2000" dirty="0" smtClean="0"/>
              <a:t> di </a:t>
            </a:r>
            <a:r>
              <a:rPr lang="it-IT" sz="2000" b="1" dirty="0" smtClean="0"/>
              <a:t>informazioni</a:t>
            </a:r>
            <a:r>
              <a:rPr lang="it-IT" sz="2000" dirty="0" smtClean="0"/>
              <a:t> e renderlo dunque meno immediato. </a:t>
            </a:r>
            <a:r>
              <a:rPr lang="it-IT" sz="2000" dirty="0" smtClean="0"/>
              <a:t>Il </a:t>
            </a:r>
            <a:r>
              <a:rPr lang="it-IT" sz="2000" dirty="0" smtClean="0"/>
              <a:t>Parlamento svizzero è riuscito inoltre a strappare una condizione favorevole per i clienti delle banche:  tutti gli istituti bancari elvetici potranno comunicare ai propri clienti residenti </a:t>
            </a:r>
            <a:r>
              <a:rPr lang="it-IT" sz="2000" dirty="0" smtClean="0"/>
              <a:t>all’estero </a:t>
            </a:r>
            <a:r>
              <a:rPr lang="it-IT" sz="2000" dirty="0" smtClean="0"/>
              <a:t>la richiesta riguardante le loro informazioni e quali di queste trasmetteranno al Fisco dello Stato di appartenenza. Sulla base di ciò, i clienti delle banche potrebbero addirittura chiedere la modifica dei dati da comunicare e, in caso di mancato accordo, sottoporre la loro richiesta al tribunale civile.</a:t>
            </a:r>
            <a:br>
              <a:rPr lang="it-IT" sz="2000" dirty="0" smtClean="0"/>
            </a:br>
            <a:r>
              <a:rPr lang="it-IT" sz="2000" dirty="0" smtClean="0"/>
              <a:t/>
            </a:r>
            <a:br>
              <a:rPr lang="it-IT" sz="2000" dirty="0" smtClean="0"/>
            </a:br>
            <a:r>
              <a:rPr lang="it-IT" sz="2000" dirty="0" smtClean="0"/>
              <a:t/>
            </a:r>
            <a:br>
              <a:rPr lang="it-IT" sz="2000" dirty="0" smtClean="0"/>
            </a:br>
            <a:r>
              <a:rPr lang="it-IT" sz="2000" dirty="0"/>
              <a:t/>
            </a:r>
            <a:br>
              <a:rPr lang="it-IT" sz="2000" dirty="0"/>
            </a:br>
            <a:r>
              <a:rPr lang="it-IT" sz="2000" b="1" dirty="0" smtClean="0"/>
              <a:t>AUSTRIA</a:t>
            </a:r>
            <a:br>
              <a:rPr lang="it-IT" sz="2000" b="1" dirty="0" smtClean="0"/>
            </a:br>
            <a:r>
              <a:rPr lang="it-IT" sz="2000" dirty="0" smtClean="0"/>
              <a:t>Oltre </a:t>
            </a:r>
            <a:r>
              <a:rPr lang="it-IT" sz="2000" dirty="0"/>
              <a:t>alla Svizzera, ci sono stati altri paesi europei in cui era possibile approfittare di normative più “forti” dal punto di vista del </a:t>
            </a:r>
            <a:r>
              <a:rPr lang="it-IT" sz="2000" b="1" dirty="0"/>
              <a:t>segreto bancario</a:t>
            </a:r>
            <a:r>
              <a:rPr lang="it-IT" sz="2000" dirty="0"/>
              <a:t>. Uno di questi era l’Austria dove la normativa sul </a:t>
            </a:r>
            <a:r>
              <a:rPr lang="it-IT" sz="2000" b="1" dirty="0"/>
              <a:t>segreto bancario</a:t>
            </a:r>
            <a:r>
              <a:rPr lang="it-IT" sz="2000" dirty="0"/>
              <a:t> ricalcava a grandi linee la legislazione della vicina Svizzera, offrendo ai clienti (anche stranieri) servizi bancari dotati di un alto grado di tutela della privacy. Successivamente anche l’Austria ha aderito all’accordo CRS, assumendosi l’obbligo di trasmettere alle autorità competenti le informazioni relative alle giacenze ed alle posizioni dei propri clienti nazionali ed esteri.</a:t>
            </a:r>
            <a:br>
              <a:rPr lang="it-IT" sz="2000" dirty="0"/>
            </a:br>
            <a:r>
              <a:rPr lang="it-IT" sz="2000" dirty="0" smtClean="0"/>
              <a:t/>
            </a:r>
            <a:br>
              <a:rPr lang="it-IT" sz="2000" dirty="0" smtClean="0"/>
            </a:br>
            <a:endParaRPr lang="it-IT" sz="2000" dirty="0"/>
          </a:p>
        </p:txBody>
      </p:sp>
      <p:sp>
        <p:nvSpPr>
          <p:cNvPr id="4" name="Segnaposto numero diapositiva 3"/>
          <p:cNvSpPr>
            <a:spLocks noGrp="1"/>
          </p:cNvSpPr>
          <p:nvPr>
            <p:ph type="sldNum" sz="quarter" idx="12"/>
          </p:nvPr>
        </p:nvSpPr>
        <p:spPr/>
        <p:txBody>
          <a:bodyPr/>
          <a:lstStyle/>
          <a:p>
            <a:fld id="{4878979C-2B98-4577-86D5-47B0F61305FD}" type="slidenum">
              <a:rPr lang="it-IT" smtClean="0"/>
              <a:pPr/>
              <a:t>6</a:t>
            </a:fld>
            <a:endParaRPr lang="it-IT"/>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Paola\Desktop\images (1).jpg"/>
          <p:cNvPicPr>
            <a:picLocks noChangeAspect="1" noChangeArrowheads="1"/>
          </p:cNvPicPr>
          <p:nvPr/>
        </p:nvPicPr>
        <p:blipFill>
          <a:blip r:embed="rId2" cstate="print">
            <a:lum bright="40000"/>
          </a:blip>
          <a:srcRect/>
          <a:stretch>
            <a:fillRect/>
          </a:stretch>
        </p:blipFill>
        <p:spPr bwMode="auto">
          <a:xfrm>
            <a:off x="4139952" y="3717032"/>
            <a:ext cx="4464496" cy="2664296"/>
          </a:xfrm>
          <a:prstGeom prst="rect">
            <a:avLst/>
          </a:prstGeom>
          <a:noFill/>
        </p:spPr>
      </p:pic>
      <p:pic>
        <p:nvPicPr>
          <p:cNvPr id="7169" name="Picture 1" descr="C:\Users\Paola\Desktop\Bandiera_di_San_Marino_ad_mappa_di_San_Marino.jpg"/>
          <p:cNvPicPr>
            <a:picLocks noChangeAspect="1" noChangeArrowheads="1"/>
          </p:cNvPicPr>
          <p:nvPr/>
        </p:nvPicPr>
        <p:blipFill>
          <a:blip r:embed="rId3" cstate="print">
            <a:lum bright="40000" contrast="-40000"/>
          </a:blip>
          <a:srcRect/>
          <a:stretch>
            <a:fillRect/>
          </a:stretch>
        </p:blipFill>
        <p:spPr bwMode="auto">
          <a:xfrm>
            <a:off x="467544" y="692696"/>
            <a:ext cx="3672408" cy="2578089"/>
          </a:xfrm>
          <a:prstGeom prst="rect">
            <a:avLst/>
          </a:prstGeom>
          <a:noFill/>
        </p:spPr>
      </p:pic>
      <p:sp>
        <p:nvSpPr>
          <p:cNvPr id="2" name="Titolo 1"/>
          <p:cNvSpPr>
            <a:spLocks noGrp="1"/>
          </p:cNvSpPr>
          <p:nvPr>
            <p:ph type="title"/>
          </p:nvPr>
        </p:nvSpPr>
        <p:spPr>
          <a:xfrm>
            <a:off x="323528" y="274638"/>
            <a:ext cx="8424936" cy="6250706"/>
          </a:xfrm>
        </p:spPr>
        <p:txBody>
          <a:bodyPr>
            <a:normAutofit/>
          </a:bodyPr>
          <a:lstStyle/>
          <a:p>
            <a:r>
              <a:rPr lang="it-IT" sz="1800" b="1" dirty="0"/>
              <a:t>SAN MARINO</a:t>
            </a:r>
            <a:r>
              <a:rPr lang="it-IT" sz="1800" dirty="0"/>
              <a:t/>
            </a:r>
            <a:br>
              <a:rPr lang="it-IT" sz="1800" dirty="0"/>
            </a:br>
            <a:r>
              <a:rPr lang="it-IT" sz="1800" dirty="0"/>
              <a:t>E’ un caso che riguarda in particolare modo l’Italia. Fino a poco tempo fa il vantaggio più grande di aprire un conto corrente a San Marino, è stato quello di avere una serie di escamotage, previsti dalle leggi locali in ambito bancario e finanziario, tali da permettere di</a:t>
            </a:r>
            <a:r>
              <a:rPr lang="it-IT" sz="1800" b="1" dirty="0"/>
              <a:t> nascondere al fisco italiano </a:t>
            </a:r>
            <a:r>
              <a:rPr lang="it-IT" sz="1800" dirty="0"/>
              <a:t>rendite, conti correnti e movimenti, favorendo quindi l’elusione e l’evasione fiscale.</a:t>
            </a:r>
            <a:br>
              <a:rPr lang="it-IT" sz="1800" dirty="0"/>
            </a:br>
            <a:r>
              <a:rPr lang="it-IT" sz="1800" dirty="0"/>
              <a:t>Oggi però lo scenario è cambiato, grazie all’approvazione nel 2013 della convenzione tra San Marino e Italia che permette all’Italia di verificare e controllare i conti correnti sammarinesi e tutti i movimenti da e verso la Repubblica del Titano. Successivamente anche San Marino ha aderito all’accordo </a:t>
            </a:r>
            <a:r>
              <a:rPr lang="it-IT" sz="1800" b="1" dirty="0"/>
              <a:t>CRS </a:t>
            </a:r>
            <a:r>
              <a:rPr lang="it-IT" sz="1800" dirty="0"/>
              <a:t>dicendo definitivamente addio al segreto bancario.</a:t>
            </a:r>
            <a:br>
              <a:rPr lang="it-IT" sz="1800" dirty="0"/>
            </a:br>
            <a:r>
              <a:rPr lang="it-IT" sz="1800" dirty="0"/>
              <a:t> </a:t>
            </a:r>
            <a:r>
              <a:rPr lang="it-IT" sz="1800" dirty="0" smtClean="0"/>
              <a:t/>
            </a:r>
            <a:br>
              <a:rPr lang="it-IT" sz="1800" dirty="0" smtClean="0"/>
            </a:br>
            <a:r>
              <a:rPr lang="it-IT" sz="1800" dirty="0"/>
              <a:t/>
            </a:r>
            <a:br>
              <a:rPr lang="it-IT" sz="1800" dirty="0"/>
            </a:br>
            <a:r>
              <a:rPr lang="it-IT" sz="1800" b="1" dirty="0" smtClean="0"/>
              <a:t>SLOVENIA</a:t>
            </a:r>
            <a:r>
              <a:rPr lang="it-IT" sz="1800" dirty="0"/>
              <a:t/>
            </a:r>
            <a:br>
              <a:rPr lang="it-IT" sz="1800" dirty="0"/>
            </a:br>
            <a:r>
              <a:rPr lang="it-IT" sz="1800" dirty="0"/>
              <a:t>La Slovenia, anche per la sua posizione geografica a cavallo tra Ovest ed Est Europa è stata ed è ancora presa in considerazione da chi per vari motivi, non sempre leciti, preferisce aprire i propri rapporti bancari all’estero approfittando di una</a:t>
            </a:r>
            <a:r>
              <a:rPr lang="it-IT" sz="1800" b="1" dirty="0"/>
              <a:t> maggiore protezione e </a:t>
            </a:r>
            <a:r>
              <a:rPr lang="it-IT" sz="1800" b="1" dirty="0" smtClean="0"/>
              <a:t>riservatezza</a:t>
            </a:r>
            <a:r>
              <a:rPr lang="it-IT" sz="1800" dirty="0" smtClean="0"/>
              <a:t/>
            </a:r>
            <a:br>
              <a:rPr lang="it-IT" sz="1800" dirty="0" smtClean="0"/>
            </a:br>
            <a:r>
              <a:rPr lang="it-IT" sz="1800" dirty="0" smtClean="0"/>
              <a:t> </a:t>
            </a:r>
            <a:r>
              <a:rPr lang="it-IT" sz="1800" dirty="0"/>
              <a:t>(</a:t>
            </a:r>
            <a:r>
              <a:rPr lang="it-IT" sz="1800" u="sng" dirty="0">
                <a:hlinkClick r:id="rId4"/>
              </a:rPr>
              <a:t>https://www.ilsole24ore.com/art/slovenia-quelle-operazioni-bancarie-sospette-due-passi-dall-italia-AE7kYgWC</a:t>
            </a:r>
            <a:r>
              <a:rPr lang="it-IT" sz="1800" dirty="0"/>
              <a:t>). </a:t>
            </a:r>
            <a:br>
              <a:rPr lang="it-IT" sz="1800" dirty="0"/>
            </a:br>
            <a:endParaRPr lang="it-IT" sz="1800" dirty="0"/>
          </a:p>
        </p:txBody>
      </p:sp>
      <p:sp>
        <p:nvSpPr>
          <p:cNvPr id="4" name="Segnaposto numero diapositiva 3"/>
          <p:cNvSpPr>
            <a:spLocks noGrp="1"/>
          </p:cNvSpPr>
          <p:nvPr>
            <p:ph type="sldNum" sz="quarter" idx="12"/>
          </p:nvPr>
        </p:nvSpPr>
        <p:spPr/>
        <p:txBody>
          <a:bodyPr/>
          <a:lstStyle/>
          <a:p>
            <a:fld id="{4878979C-2B98-4577-86D5-47B0F61305FD}" type="slidenum">
              <a:rPr lang="it-IT" smtClean="0"/>
              <a:pPr/>
              <a:t>7</a:t>
            </a:fld>
            <a:endParaRPr lang="it-IT"/>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260648"/>
            <a:ext cx="8496944" cy="6336704"/>
          </a:xfrm>
        </p:spPr>
        <p:txBody>
          <a:bodyPr>
            <a:noAutofit/>
          </a:bodyPr>
          <a:lstStyle/>
          <a:p>
            <a:r>
              <a:rPr lang="it-IT" sz="1800" b="1" i="1" dirty="0" smtClean="0"/>
              <a:t/>
            </a:r>
            <a:br>
              <a:rPr lang="it-IT" sz="1800" b="1" i="1" dirty="0" smtClean="0"/>
            </a:br>
            <a:r>
              <a:rPr lang="it-IT" sz="1800" b="1" i="1" dirty="0"/>
              <a:t/>
            </a:r>
            <a:br>
              <a:rPr lang="it-IT" sz="1800" b="1" i="1" dirty="0"/>
            </a:br>
            <a:r>
              <a:rPr lang="it-IT" sz="1800" b="1" i="1" dirty="0" smtClean="0"/>
              <a:t>IL </a:t>
            </a:r>
            <a:r>
              <a:rPr lang="it-IT" sz="1800" b="1" i="1" dirty="0"/>
              <a:t>SEGRETO BANCARIO NEL </a:t>
            </a:r>
            <a:r>
              <a:rPr lang="it-IT" sz="1800" b="1" i="1" dirty="0" smtClean="0"/>
              <a:t/>
            </a:r>
            <a:br>
              <a:rPr lang="it-IT" sz="1800" b="1" i="1" dirty="0" smtClean="0"/>
            </a:br>
            <a:r>
              <a:rPr lang="it-IT" sz="1800" b="1" i="1" dirty="0" smtClean="0"/>
              <a:t>RESTO </a:t>
            </a:r>
            <a:r>
              <a:rPr lang="it-IT" sz="1800" b="1" i="1" dirty="0"/>
              <a:t>DEL </a:t>
            </a:r>
            <a:r>
              <a:rPr lang="it-IT" sz="1800" b="1" i="1" dirty="0" smtClean="0"/>
              <a:t>MONDO</a:t>
            </a:r>
            <a:br>
              <a:rPr lang="it-IT" sz="1800" b="1" i="1" dirty="0" smtClean="0"/>
            </a:br>
            <a:r>
              <a:rPr lang="it-IT" sz="1800" dirty="0"/>
              <a:t/>
            </a:r>
            <a:br>
              <a:rPr lang="it-IT" sz="1800" dirty="0"/>
            </a:br>
            <a:r>
              <a:rPr lang="it-IT" sz="1800" dirty="0"/>
              <a:t> </a:t>
            </a:r>
            <a:br>
              <a:rPr lang="it-IT" sz="1800" dirty="0"/>
            </a:br>
            <a:r>
              <a:rPr lang="it-IT" sz="1800" b="1" dirty="0"/>
              <a:t>STATI </a:t>
            </a:r>
            <a:r>
              <a:rPr lang="it-IT" sz="1800" b="1" dirty="0" smtClean="0"/>
              <a:t>UNITI D’AMERICA</a:t>
            </a:r>
            <a:br>
              <a:rPr lang="it-IT" sz="1800" b="1" dirty="0" smtClean="0"/>
            </a:br>
            <a:r>
              <a:rPr lang="it-IT" sz="1800" b="1" dirty="0" smtClean="0"/>
              <a:t/>
            </a:r>
            <a:br>
              <a:rPr lang="it-IT" sz="1800" b="1" dirty="0" smtClean="0"/>
            </a:br>
            <a:r>
              <a:rPr lang="it-IT" sz="1800" dirty="0" smtClean="0"/>
              <a:t>Gli </a:t>
            </a:r>
            <a:r>
              <a:rPr lang="it-IT" sz="1800" dirty="0"/>
              <a:t>USA hanno approvato nel 2000 una nuova legge (entrata in vigore nel 2004) sulla </a:t>
            </a:r>
            <a:r>
              <a:rPr lang="it-IT" sz="1800" b="1" dirty="0"/>
              <a:t>conformità fiscale dei conto bancari esteri</a:t>
            </a:r>
            <a:r>
              <a:rPr lang="it-IT" sz="1800" dirty="0"/>
              <a:t>, meglio nota con l’acronimo di </a:t>
            </a:r>
            <a:r>
              <a:rPr lang="it-IT" sz="1800" b="1" dirty="0"/>
              <a:t>FACTA</a:t>
            </a:r>
            <a:r>
              <a:rPr lang="it-IT" sz="1800" dirty="0"/>
              <a:t>. In estrema sintesi, la legge obbliga le banche straniere a inviare al Fisco americano informazioni sui loro clienti statunitensi. Le banche che non ottemperano a questo obbligo vengono sottoposte ad una pesante imposizione fiscale sulle loro transazioni con gli Stati Uniti, una “minaccia” molto pesante considerata la centralità degli USA nel sistema finanziario globale e la forza del dollaro come valuta di riferimento della quasi totalità delle transazioni finanziarie.</a:t>
            </a:r>
            <a:br>
              <a:rPr lang="it-IT" sz="1800" dirty="0"/>
            </a:br>
            <a:r>
              <a:rPr lang="it-IT" sz="1800" dirty="0"/>
              <a:t>Paradossalmente però gli Stati Uniti </a:t>
            </a:r>
            <a:r>
              <a:rPr lang="it-IT" sz="1800" b="1" dirty="0"/>
              <a:t>non hanno aderito </a:t>
            </a:r>
            <a:r>
              <a:rPr lang="it-IT" sz="1800" dirty="0"/>
              <a:t>al </a:t>
            </a:r>
            <a:r>
              <a:rPr lang="it-IT" sz="1800" b="1" dirty="0"/>
              <a:t>CRS</a:t>
            </a:r>
            <a:r>
              <a:rPr lang="it-IT" sz="1800" dirty="0"/>
              <a:t>: questo significa che non vi è reciprocità nello scambio di informazioni tra gli USA e gli altri Paesi. Questo fà degli Stati Uniti, per certi versi, un nuovo enorme </a:t>
            </a:r>
            <a:r>
              <a:rPr lang="it-IT" sz="1800" b="1" dirty="0"/>
              <a:t>paradiso fiscale </a:t>
            </a:r>
            <a:r>
              <a:rPr lang="it-IT" sz="1800" dirty="0"/>
              <a:t>ad alto indice di segretezza bancaria, soprattutto in alcuni stati come il Delaware, il Wyoming e il Nevada,  tanto da causare una sorta di “crisi finanziaria” ai piccoli paradisi fiscali (Cayman, Bermuda, e simili) che si sono visti sottrarre una grande parte di un business che costituiva la parte preponderante del loro PIL.</a:t>
            </a:r>
            <a:br>
              <a:rPr lang="it-IT" sz="1800" dirty="0"/>
            </a:br>
            <a:r>
              <a:rPr lang="it-IT" sz="1800" dirty="0"/>
              <a:t> </a:t>
            </a:r>
            <a:br>
              <a:rPr lang="it-IT" sz="1800" dirty="0"/>
            </a:br>
            <a:endParaRPr lang="it-IT" sz="1800" dirty="0"/>
          </a:p>
        </p:txBody>
      </p:sp>
      <p:pic>
        <p:nvPicPr>
          <p:cNvPr id="2050" name="Picture 2" descr="C:\Users\Paola\Desktop\paradisi-fiscali-offshore.jpg"/>
          <p:cNvPicPr>
            <a:picLocks noChangeAspect="1" noChangeArrowheads="1"/>
          </p:cNvPicPr>
          <p:nvPr/>
        </p:nvPicPr>
        <p:blipFill>
          <a:blip r:embed="rId2" cstate="print"/>
          <a:srcRect r="15263" b="-299"/>
          <a:stretch>
            <a:fillRect/>
          </a:stretch>
        </p:blipFill>
        <p:spPr bwMode="auto">
          <a:xfrm>
            <a:off x="6084168" y="332656"/>
            <a:ext cx="2736304" cy="16194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Segnaposto numero diapositiva 4"/>
          <p:cNvSpPr>
            <a:spLocks noGrp="1"/>
          </p:cNvSpPr>
          <p:nvPr>
            <p:ph type="sldNum" sz="quarter" idx="12"/>
          </p:nvPr>
        </p:nvSpPr>
        <p:spPr/>
        <p:txBody>
          <a:bodyPr/>
          <a:lstStyle/>
          <a:p>
            <a:fld id="{4878979C-2B98-4577-86D5-47B0F61305FD}" type="slidenum">
              <a:rPr lang="it-IT" smtClean="0"/>
              <a:pPr/>
              <a:t>8</a:t>
            </a:fld>
            <a:endParaRPr lang="it-IT"/>
          </a:p>
        </p:txBody>
      </p:sp>
      <p:pic>
        <p:nvPicPr>
          <p:cNvPr id="2051" name="Picture 3" descr="C:\Users\Paola\Desktop\download.jpg"/>
          <p:cNvPicPr>
            <a:picLocks noChangeAspect="1" noChangeArrowheads="1"/>
          </p:cNvPicPr>
          <p:nvPr/>
        </p:nvPicPr>
        <p:blipFill>
          <a:blip r:embed="rId3" cstate="print"/>
          <a:srcRect/>
          <a:stretch>
            <a:fillRect/>
          </a:stretch>
        </p:blipFill>
        <p:spPr bwMode="auto">
          <a:xfrm>
            <a:off x="323528" y="404664"/>
            <a:ext cx="2733675" cy="16668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Paola\Desktop\images (2).jpg"/>
          <p:cNvPicPr>
            <a:picLocks noChangeAspect="1" noChangeArrowheads="1"/>
          </p:cNvPicPr>
          <p:nvPr/>
        </p:nvPicPr>
        <p:blipFill>
          <a:blip r:embed="rId2" cstate="print">
            <a:lum bright="30000" contrast="-30000"/>
          </a:blip>
          <a:srcRect l="8929" r="7143" b="15182"/>
          <a:stretch>
            <a:fillRect/>
          </a:stretch>
        </p:blipFill>
        <p:spPr bwMode="auto">
          <a:xfrm>
            <a:off x="4283968" y="0"/>
            <a:ext cx="4680520" cy="3140968"/>
          </a:xfrm>
          <a:prstGeom prst="rect">
            <a:avLst/>
          </a:prstGeom>
          <a:noFill/>
        </p:spPr>
      </p:pic>
      <p:pic>
        <p:nvPicPr>
          <p:cNvPr id="6145" name="Picture 1" descr="C:\Users\Paola\Desktop\download.png"/>
          <p:cNvPicPr>
            <a:picLocks noChangeAspect="1" noChangeArrowheads="1"/>
          </p:cNvPicPr>
          <p:nvPr/>
        </p:nvPicPr>
        <p:blipFill>
          <a:blip r:embed="rId3" cstate="print">
            <a:lum bright="40000" contrast="-20000"/>
          </a:blip>
          <a:srcRect/>
          <a:stretch>
            <a:fillRect/>
          </a:stretch>
        </p:blipFill>
        <p:spPr bwMode="auto">
          <a:xfrm>
            <a:off x="395536" y="3501008"/>
            <a:ext cx="4536504" cy="2880320"/>
          </a:xfrm>
          <a:prstGeom prst="rect">
            <a:avLst/>
          </a:prstGeom>
          <a:noFill/>
        </p:spPr>
      </p:pic>
      <p:sp>
        <p:nvSpPr>
          <p:cNvPr id="2" name="Titolo 1"/>
          <p:cNvSpPr>
            <a:spLocks noGrp="1"/>
          </p:cNvSpPr>
          <p:nvPr>
            <p:ph type="title"/>
          </p:nvPr>
        </p:nvSpPr>
        <p:spPr>
          <a:xfrm>
            <a:off x="251520" y="274638"/>
            <a:ext cx="8568952" cy="6322714"/>
          </a:xfrm>
        </p:spPr>
        <p:txBody>
          <a:bodyPr>
            <a:normAutofit/>
          </a:bodyPr>
          <a:lstStyle/>
          <a:p>
            <a:r>
              <a:rPr lang="it-IT" sz="1800" b="1" dirty="0"/>
              <a:t>EMIRATI ARABI UNITI</a:t>
            </a:r>
            <a:r>
              <a:rPr lang="it-IT" sz="1800" dirty="0"/>
              <a:t/>
            </a:r>
            <a:br>
              <a:rPr lang="it-IT" sz="1800" dirty="0"/>
            </a:br>
            <a:r>
              <a:rPr lang="it-IT" sz="1800" dirty="0" smtClean="0"/>
              <a:t>Considerati </a:t>
            </a:r>
            <a:r>
              <a:rPr lang="it-IT" sz="1800" dirty="0"/>
              <a:t>come un paradiso fiscale, data soprattutto una tassazione abbastanza vantaggiosa ma, in teoria, non più come un paese dove poter andare ad aprire rapporti bancari per usufruire di un </a:t>
            </a:r>
            <a:r>
              <a:rPr lang="it-IT" sz="1800" b="1" dirty="0"/>
              <a:t>segreto bancario</a:t>
            </a:r>
            <a:r>
              <a:rPr lang="it-IT" sz="1800" dirty="0"/>
              <a:t> </a:t>
            </a:r>
            <a:r>
              <a:rPr lang="it-IT" sz="1800" dirty="0" smtClean="0"/>
              <a:t>integrale, sono gli EMIRATI ARABI UNITI.</a:t>
            </a:r>
            <a:r>
              <a:rPr lang="it-IT" sz="1800" dirty="0"/>
              <a:t/>
            </a:r>
            <a:br>
              <a:rPr lang="it-IT" sz="1800" dirty="0"/>
            </a:br>
            <a:r>
              <a:rPr lang="it-IT" sz="1800" dirty="0"/>
              <a:t>Anche gli </a:t>
            </a:r>
            <a:r>
              <a:rPr lang="it-IT" sz="1800" dirty="0" smtClean="0"/>
              <a:t>EAU </a:t>
            </a:r>
            <a:r>
              <a:rPr lang="it-IT" sz="1800" dirty="0"/>
              <a:t>infatti hanno infatti aderito allo scambio di informazioni automatico, sottoscrivendo il sistema multilaterale di scambio automatico di informazioni fiscali e finanziarie </a:t>
            </a:r>
            <a:r>
              <a:rPr lang="it-IT" sz="1800" b="1" dirty="0"/>
              <a:t>Common Reporting Standard</a:t>
            </a:r>
            <a:r>
              <a:rPr lang="it-IT" sz="1800" dirty="0"/>
              <a:t>. Da un punto di vista formale, sembrerebbe dunque che anche negli Emirati Arabi Uniti il </a:t>
            </a:r>
            <a:r>
              <a:rPr lang="it-IT" sz="1800" b="1" dirty="0"/>
              <a:t>segreto bancario</a:t>
            </a:r>
            <a:r>
              <a:rPr lang="it-IT" sz="1800" dirty="0"/>
              <a:t> sia arrivato al fotofinish ma, come per la Svizzera, sugli sviluppi pratici e sulle modalità di comunicazione di informazioni e di dati legati ai clienti delle banche arabe, c’è ancora molto da lavorare.</a:t>
            </a:r>
            <a:br>
              <a:rPr lang="it-IT" sz="1800" dirty="0"/>
            </a:br>
            <a:r>
              <a:rPr lang="it-IT" sz="1800" dirty="0"/>
              <a:t> </a:t>
            </a:r>
            <a:br>
              <a:rPr lang="it-IT" sz="1800" dirty="0"/>
            </a:br>
            <a:r>
              <a:rPr lang="it-IT" sz="1800" b="1" dirty="0"/>
              <a:t>HONG KONG</a:t>
            </a:r>
            <a:r>
              <a:rPr lang="it-IT" sz="1800" dirty="0"/>
              <a:t/>
            </a:r>
            <a:br>
              <a:rPr lang="it-IT" sz="1800" dirty="0"/>
            </a:br>
            <a:r>
              <a:rPr lang="it-IT" sz="1800" dirty="0"/>
              <a:t>Tutte le banche e le società più importanti del mondo hanno o hanno avuto agenzie ad Hong Kong, non solo per il suo peculiare status di regione amministrativa autonoma cinese, particolarmente adatta agli </a:t>
            </a:r>
            <a:r>
              <a:rPr lang="it-IT" sz="1800" b="1" dirty="0"/>
              <a:t>scambi finanziari </a:t>
            </a:r>
            <a:r>
              <a:rPr lang="it-IT" sz="1800" dirty="0"/>
              <a:t>con la Cina, ma anche per il suo sistema bancario, altamente sviluppato, che assicura un</a:t>
            </a:r>
            <a:r>
              <a:rPr lang="ar-SA" sz="1800" dirty="0"/>
              <a:t>’</a:t>
            </a:r>
            <a:r>
              <a:rPr lang="it-IT" sz="1800" dirty="0"/>
              <a:t>elevata riservatezza. Anche Hong Kong negli ultimi 20 anni ha stipulato accordi fiscali con Austria, Belgio, Brunei, Cina, Indonesia, Kuwait, Lussemburgo, Paesi Bassi, Thailandia, Ungheria e Vietnam. Hong Kong ha recentemente approvato la legge per l</a:t>
            </a:r>
            <a:r>
              <a:rPr lang="ar-SA" sz="1800" dirty="0"/>
              <a:t>’</a:t>
            </a:r>
            <a:r>
              <a:rPr lang="it-IT" sz="1800" dirty="0"/>
              <a:t>adozione degli standard internazionali relativi allo scambio di informazioni </a:t>
            </a:r>
            <a:r>
              <a:rPr lang="it-IT" sz="1800" dirty="0" smtClean="0"/>
              <a:t>e ha </a:t>
            </a:r>
            <a:r>
              <a:rPr lang="it-IT" sz="1800" dirty="0"/>
              <a:t>aderito al </a:t>
            </a:r>
            <a:r>
              <a:rPr lang="it-IT" sz="1800" b="1" dirty="0"/>
              <a:t>CRS</a:t>
            </a:r>
            <a:r>
              <a:rPr lang="it-IT" sz="1800" dirty="0"/>
              <a:t> nel 2018, annacquando di fatto la sua legislazione in tema di </a:t>
            </a:r>
            <a:r>
              <a:rPr lang="it-IT" sz="1800" b="1" dirty="0"/>
              <a:t>segreto bancario</a:t>
            </a:r>
            <a:r>
              <a:rPr lang="it-IT" sz="1800" dirty="0"/>
              <a:t>.</a:t>
            </a:r>
            <a:br>
              <a:rPr lang="it-IT" sz="1800" dirty="0"/>
            </a:br>
            <a:endParaRPr lang="it-IT" sz="1800" dirty="0"/>
          </a:p>
        </p:txBody>
      </p:sp>
      <p:sp>
        <p:nvSpPr>
          <p:cNvPr id="4" name="Segnaposto numero diapositiva 3"/>
          <p:cNvSpPr>
            <a:spLocks noGrp="1"/>
          </p:cNvSpPr>
          <p:nvPr>
            <p:ph type="sldNum" sz="quarter" idx="12"/>
          </p:nvPr>
        </p:nvSpPr>
        <p:spPr/>
        <p:txBody>
          <a:bodyPr/>
          <a:lstStyle/>
          <a:p>
            <a:fld id="{4878979C-2B98-4577-86D5-47B0F61305FD}" type="slidenum">
              <a:rPr lang="it-IT" smtClean="0"/>
              <a:pPr/>
              <a:t>9</a:t>
            </a:fld>
            <a:endParaRPr lang="it-IT"/>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2162</TotalTime>
  <Words>211</Words>
  <Application>Microsoft Office PowerPoint</Application>
  <PresentationFormat>Presentazione su schermo (4:3)</PresentationFormat>
  <Paragraphs>29</Paragraphs>
  <Slides>12</Slides>
  <Notes>0</Notes>
  <HiddenSlides>0</HiddenSlides>
  <MMClips>0</MMClips>
  <ScaleCrop>false</ScaleCrop>
  <HeadingPairs>
    <vt:vector size="4" baseType="variant">
      <vt:variant>
        <vt:lpstr>Tema</vt:lpstr>
      </vt:variant>
      <vt:variant>
        <vt:i4>1</vt:i4>
      </vt:variant>
      <vt:variant>
        <vt:lpstr>Titoli diapositive</vt:lpstr>
      </vt:variant>
      <vt:variant>
        <vt:i4>12</vt:i4>
      </vt:variant>
    </vt:vector>
  </HeadingPairs>
  <TitlesOfParts>
    <vt:vector size="13" baseType="lpstr">
      <vt:lpstr>Tema di Office</vt:lpstr>
      <vt:lpstr>Relazione redatta da: Badas Maria Cristina                  matricola n°  2/67/00063                        anno  2019/2020 Rigliaco Paola                             matricola n° 2/67/00039                         anno  2019/2020          Breve introduzione:                       Per combattere la mafia e contrastarne il potere, che è indubbiamente legato al denaro , bisogna seguire la traccia dei soldi, siano essi in Italia, o depositati e/o investiti all’estero.  Allentando e indebolendo l’istituto del segreto bancario (che illustreremo a breve) a livello globale, e  avviando indagini e accertamenti minuziosi in banche, istituti finanziari e imprese, la tracciabilità del denaro diventa sempre più importante non solo per facilitare il lavoro degli  uffici finanziari  dello Stato per comprendere i redditi personali ai fini del calcolo della propria capacità contributiva sancita dalla Costituzione all’art. 53 (che afferma il concorso alle spese pubbliche), ma anche per contrastare, l’elusione e l’evasione fiscale,soprattutto delle mafie che godono di ingenti quantità di denaro, principalmente derivate da attività illecite e perciò nascoste al controllo del Fisco. </vt:lpstr>
      <vt:lpstr>IL SEGRETO BANCARIO IN ITALIA   Con la locuzione segreto bancario si  vuole intendere l’istituto della riservatezza  di cui godono i clienti in riferimento ai rapporti d’affari che questi intrattengono con gli istituti bancari.  Benché il segreto bancario non sia disciplinato specificatamente nella normativa italiana, il suo fondamento normativo si può ricavare dall’esame di diverse leggi di diverso rango che, sotto vari profili (penale, fiscale, amministrativo), consentono di ricavare sia le norme a tutela della riservatezza dei rapporti tra i clienti e la banca, sia gli aspetti di trasparenza bancaria nei confronti del Fisco e dell’Autorità Giudiziaria.   Alla base di questa normativa esistono una serie di richiami indiretti negli articoli 13 14 e 15 della Costituzione per la tutela della libertà, inviolabilità del domicilio e la segretezza della corrispondenza oltre ad ogni altra forma di comunicazione, quindi anche per il cd “estratto conto bancario”, mentre l’art. 47 Cost. riferisce come la Repubblica incoraggi e tuteli il risparmio in tutte sue forme, incentivando in un certo senso anche il “segreto bancario”. Per contro, a conferma dell’inesistenza di un vero e proprio segreto bancario assoluto in Italia, esiste l’art. 25 del codice di procedura penale che prevede che l’Autorità Giudiziaria, se opera per la repressione di un reato può ottenere e gestire tutte le informazioni di cui necessita e, all’occorrenza procedere al sequestro di ogni tipo di documento oltre che titoli, valori ecc..  </vt:lpstr>
      <vt:lpstr>   Il segreto bancario, se inteso come divieto  per gli operatori bancari di fornire a terzi informazioni sulle posizioni dei propri clienti, è totalmente assorbito dalla più ampia legislazione in materia di protezione dei dati: il Regolamento Generale sulla Protezione dei Dati (GDPR General Data Protection Regulation), ufficialmente  regolamento  UE n. 2016/679.   Prima dell’entrata in vigore del GDPR, il segreto bancario è stato oggetto di attenzione da parte del Garante della Privacy attraverso un provvedimento del 12 maggio 2011 (G.U. n. 127 del 3 giugno 2011). In questo provvedimento erano contenute alcune prescrizioni in materia di circolazione delle informazioni in ambito bancario e di tracciamento delle operazioni bancarie: lo scopo era quello di regolare il trattamento dei dati personali degli interessati, cioè dei clienti delle banche, per garantire il rispetto dei principi in materia di protezione dei dati personali secondo quanto stabilito dal Decreto legislativo n. 196 del 2003. Nello specifico l’Autorità Garante ha ritenuto opportuno prescrivere misure per il “tracciamento” degli accessi ai dati bancari dei clienti; indicazione dei tempi di conservazione dei relativi file di log; l’implementazione degli alert che rilevano intrusioni o accessi anomali ai dati bancari, tali da configurare eventuali trattamenti illeciti.    </vt:lpstr>
      <vt:lpstr>Con l’entrata in vigore del GDPR, l’approccio alla materia è cambiato drasticamente. Il GDPR richiede infatti che il titolare del trattamento dei dati personali sia in grado di garantire un livello di sicurezza “adeguato al rischio”. Questo significa che nell’implementare il sistema che garantisce la sicurezza dei dati, gli istituti bancari e quelli assicurativi (non c’è differenza su come i due devono comportarsi) dovranno attenersi sia a ciò che prevedono le disposizioni di vigilanza della Banca d’Italia, sia a quanto definito dal provvedimento del Garante del 2011, sia alle ulteriori misure informatiche e organizzative indicate dal GDPR. Un’altra importante novità introdotta dal GDPR è un’unica autorità di controllo che fa da punto di riferimento a livello europeo per tutti quei gruppi bancari o assicurativi che trattano dati personali in più filiali dell’Unione Europea. Una sorta di “sportello unico” per i trattamenti transnazionali.   Appare pertanto chiaro, da questa breve rassegna che la tradizionale impostazione del segreto bancario sia stata in qualche modo assorbita dal più ampio quadro normativo della tutela dei dati personali e assuma, dal momento che il GDPR è un regolamento europeo valido in tutti i paesi UE, una valenza extra nazionale. </vt:lpstr>
      <vt:lpstr>  IL SEGRETO BANCARIO IN SVIZZERA   e NEL RESTO D’EUROPA   SVIZZERA    E’ il paese che per antonomasia è riconosciuto come la capitale del segreto bancario. Secondo la definizione del Dipartimento Federale delle Finanze Elvetico, il segreto bancario è la protezione dell’ambito privato dei clienti degli istituti bancari da interventi non giustificati da parte dello Stato. Introdotto in Svizzera nel 1934 durante la Grande Depressione per proteggere i capitali in fuga dalle mire dei governi dei paesi in crisi, l’istituto del segreto bancario, che ha reso proprio il sistema bancario elvetico uno dei più importanti a livello internazionale, sembrerebbe in teoria essere arrivato al rush finale. La Svizzera ha infatti aderito al Common Reporting Standard (CRS), il sistema multilaterale di scambio automatico di informazioni fiscali e finanziarie. Sembrerebbe, infatti, che ora i colossi mondiali di gestione del denaro, come UBS e Credit Suisse, dovranno essere  più collaborativi con le autorità e non dovranno essere ostili allo scambio automatico di informazioni rispetto a un centinaio di paesi, tra cui l’Italia. </vt:lpstr>
      <vt:lpstr> Il Parlamento elvetico è però tutt’altro che entusiasta della possibilità e delle modalità con le quali possano essere utilizzati i dati trasmessi dal Fisco svizzero, che ha fatto di tutto negli anni per rallentare lo scambio automatico di informazioni e renderlo dunque meno immediato. Il Parlamento svizzero è riuscito inoltre a strappare una condizione favorevole per i clienti delle banche:  tutti gli istituti bancari elvetici potranno comunicare ai propri clienti residenti all’estero la richiesta riguardante le loro informazioni e quali di queste trasmetteranno al Fisco dello Stato di appartenenza. Sulla base di ciò, i clienti delle banche potrebbero addirittura chiedere la modifica dei dati da comunicare e, in caso di mancato accordo, sottoporre la loro richiesta al tribunale civile.    AUSTRIA Oltre alla Svizzera, ci sono stati altri paesi europei in cui era possibile approfittare di normative più “forti” dal punto di vista del segreto bancario. Uno di questi era l’Austria dove la normativa sul segreto bancario ricalcava a grandi linee la legislazione della vicina Svizzera, offrendo ai clienti (anche stranieri) servizi bancari dotati di un alto grado di tutela della privacy. Successivamente anche l’Austria ha aderito all’accordo CRS, assumendosi l’obbligo di trasmettere alle autorità competenti le informazioni relative alle giacenze ed alle posizioni dei propri clienti nazionali ed esteri.  </vt:lpstr>
      <vt:lpstr>SAN MARINO E’ un caso che riguarda in particolare modo l’Italia. Fino a poco tempo fa il vantaggio più grande di aprire un conto corrente a San Marino, è stato quello di avere una serie di escamotage, previsti dalle leggi locali in ambito bancario e finanziario, tali da permettere di nascondere al fisco italiano rendite, conti correnti e movimenti, favorendo quindi l’elusione e l’evasione fiscale. Oggi però lo scenario è cambiato, grazie all’approvazione nel 2013 della convenzione tra San Marino e Italia che permette all’Italia di verificare e controllare i conti correnti sammarinesi e tutti i movimenti da e verso la Repubblica del Titano. Successivamente anche San Marino ha aderito all’accordo CRS dicendo definitivamente addio al segreto bancario.    SLOVENIA La Slovenia, anche per la sua posizione geografica a cavallo tra Ovest ed Est Europa è stata ed è ancora presa in considerazione da chi per vari motivi, non sempre leciti, preferisce aprire i propri rapporti bancari all’estero approfittando di una maggiore protezione e riservatezza  (https://www.ilsole24ore.com/art/slovenia-quelle-operazioni-bancarie-sospette-due-passi-dall-italia-AE7kYgWC).  </vt:lpstr>
      <vt:lpstr>  IL SEGRETO BANCARIO NEL  RESTO DEL MONDO    STATI UNITI D’AMERICA  Gli USA hanno approvato nel 2000 una nuova legge (entrata in vigore nel 2004) sulla conformità fiscale dei conto bancari esteri, meglio nota con l’acronimo di FACTA. In estrema sintesi, la legge obbliga le banche straniere a inviare al Fisco americano informazioni sui loro clienti statunitensi. Le banche che non ottemperano a questo obbligo vengono sottoposte ad una pesante imposizione fiscale sulle loro transazioni con gli Stati Uniti, una “minaccia” molto pesante considerata la centralità degli USA nel sistema finanziario globale e la forza del dollaro come valuta di riferimento della quasi totalità delle transazioni finanziarie. Paradossalmente però gli Stati Uniti non hanno aderito al CRS: questo significa che non vi è reciprocità nello scambio di informazioni tra gli USA e gli altri Paesi. Questo fà degli Stati Uniti, per certi versi, un nuovo enorme paradiso fiscale ad alto indice di segretezza bancaria, soprattutto in alcuni stati come il Delaware, il Wyoming e il Nevada,  tanto da causare una sorta di “crisi finanziaria” ai piccoli paradisi fiscali (Cayman, Bermuda, e simili) che si sono visti sottrarre una grande parte di un business che costituiva la parte preponderante del loro PIL.   </vt:lpstr>
      <vt:lpstr>EMIRATI ARABI UNITI Considerati come un paradiso fiscale, data soprattutto una tassazione abbastanza vantaggiosa ma, in teoria, non più come un paese dove poter andare ad aprire rapporti bancari per usufruire di un segreto bancario integrale, sono gli EMIRATI ARABI UNITI. Anche gli EAU infatti hanno infatti aderito allo scambio di informazioni automatico, sottoscrivendo il sistema multilaterale di scambio automatico di informazioni fiscali e finanziarie Common Reporting Standard. Da un punto di vista formale, sembrerebbe dunque che anche negli Emirati Arabi Uniti il segreto bancario sia arrivato al fotofinish ma, come per la Svizzera, sugli sviluppi pratici e sulle modalità di comunicazione di informazioni e di dati legati ai clienti delle banche arabe, c’è ancora molto da lavorare.   HONG KONG Tutte le banche e le società più importanti del mondo hanno o hanno avuto agenzie ad Hong Kong, non solo per il suo peculiare status di regione amministrativa autonoma cinese, particolarmente adatta agli scambi finanziari con la Cina, ma anche per il suo sistema bancario, altamente sviluppato, che assicura un’elevata riservatezza. Anche Hong Kong negli ultimi 20 anni ha stipulato accordi fiscali con Austria, Belgio, Brunei, Cina, Indonesia, Kuwait, Lussemburgo, Paesi Bassi, Thailandia, Ungheria e Vietnam. Hong Kong ha recentemente approvato la legge per l’adozione degli standard internazionali relativi allo scambio di informazioni e ha aderito al CRS nel 2018, annacquando di fatto la sua legislazione in tema di segreto bancario. </vt:lpstr>
      <vt:lpstr>        SEGRETO BANCARIO: DOVE RIMANE Rimangono così, dopo questa sorta di lotta globale al segreto bancario,  almeno sulla carta, davvero pochi paesi caratterizzati da un vero e proprio segreto bancario. Nel 2018 l’OCSE (Organizzazione per la Cooperazione e lo Sviluppo in Europa) ha stilato l’elenco dei paesi dove ancora nel 2018 rimane il segreto bancario, e sono:  Antigua (solo per le società internazionali che hanno attività al di fuori del paese) Isole Vergini statunitensi Portorico (solo per le società che operano nel settore bancario) Bahamas Panama (solo per quelle aziende i cui capitali provengono dall’estero o situate nella  Colon Free Zone o operanti nelle Export Processing Zone) Guatemala , Makao, Isole Marshall  Oman, Maldive, Cipro, Taiwan …….</vt:lpstr>
      <vt:lpstr>          IL CRS: FINE DEL SEGRETO BANCARIO?  Più volte citato, il CRS (Common Reporting Standard) è un accordo internazionale promosso dall’OCSE che prevede lo scambio di informazioni automatiche tra i paesi aderenti riguardanti i conti correnti, i redditi da capitale, le imprese e le società anonime all’esclusivo scopo di combattere il riciclaggio e l’evasione fiscale internazionale. Tra gli Stati che hanno firmato l’adesione al CRS, rinunciando di fatto al segreto bancario, ci sono anche diversi paradisi fiscali come le Cayman, le Bermuda, il Liechtenstein e le Isole Vergini Britanniche.  Gli  Stati firmatari si obbligano, con l’adesione a dare informazioni su conti, redditi e nomi di società anonime. Tali informazioni e verifiche non riguarderanno solo le banche ma anche gli intermediari finanziari, le agenzie, le società di investimento e le compagnie di assicurazione.    </vt:lpstr>
      <vt:lpstr>   IL FINANCIAL SECRECY INDEX  Nella pratica, tuttavia,  le cose funzionano diversamente:  nonostante l’approvazione delle leggi e dei trattati internazionali, vuoi per inadeguatezza delle legislazioni interne, vuoi per reale volontà dei Governi di impedire il regolare scambio di informazioni a tutela di interessi diversi, permane in molti paesi un elevato indice di “opacità finanziaria”. Annualmente la Tax Justice Network, una rete di ricercatori e attivisti che si occupa di evasione ed elusione fiscale a livello globale stila il “Financial Secrecy Index”, ovvero il cd Indice di opacità finanziaria, riporta la classifica dei paesi ritenuti, nella sostanza, più idonei ad essere considerati paradisi fiscali ad alto tasso di segretezza finanziaria.  https://fsi.taxjustice.net/en/introduction/fsi-2018-results      Badas  Maria  Cristina  &amp;  Rigliaco  Paola       Diritto Tributario    -   a.a. 2020/2021  Università  degli studi  di Cagliari  -  Sardegna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Relazione redatta da: Badas Maria Cristina                  matricola n°  2/67/000                           anno  accademico 2019/2020 Rigliaco Paola                             matricola n° 2/67/00039                        anno accademico 2019/2020       Breve introduzione:                        Per combattere la mafia e contrastarne il potere, che è indubbiamente legato al denaro , bisogna seguire la traccia dei soldi, siano essi in Italia, o depositati e/o investiti all’estero.  Allentando, indebolendo l’istituto del segreto bancario (che illustreremo a breve) a livello globale, e  avviando indagini e accertamenti minuziosi in banche, istituti finanziari e imprese, la tracciabilità del denaro diventa sempre più importante non solo per facilitare il lavoro degli  uffici finanziari  dello Stato per comprendere i redditi personali ai fini del calcolo della propria capacità contributiva, ma anche per contrastare, l’elusione e l’evasione fiscale,soprattutto delle mafie.</dc:title>
  <dc:creator>Paola</dc:creator>
  <cp:lastModifiedBy>Paola</cp:lastModifiedBy>
  <cp:revision>47</cp:revision>
  <dcterms:created xsi:type="dcterms:W3CDTF">2020-11-10T16:56:21Z</dcterms:created>
  <dcterms:modified xsi:type="dcterms:W3CDTF">2020-11-12T15:11:18Z</dcterms:modified>
</cp:coreProperties>
</file>