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6C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3C91F9-A7EF-432B-AD21-6211B7464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Agevolazioni fiscali e tributari</a:t>
            </a:r>
            <a:endParaRPr lang="it-IT" i="1" dirty="0">
              <a:solidFill>
                <a:srgbClr val="1E6C25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6820792-F085-4AB8-816E-FD46051DAC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>
                <a:solidFill>
                  <a:srgbClr val="1E6C25"/>
                </a:solidFill>
              </a:rPr>
              <a:t>Corso di scienze dell’amministrazione e organizzazione.</a:t>
            </a:r>
          </a:p>
          <a:p>
            <a:r>
              <a:rPr lang="it-IT" b="1" dirty="0"/>
              <a:t>Anno 2020-2021</a:t>
            </a:r>
          </a:p>
          <a:p>
            <a:r>
              <a:rPr lang="it-IT" b="1" dirty="0"/>
              <a:t>Vittoria Donà</a:t>
            </a:r>
          </a:p>
        </p:txBody>
      </p:sp>
    </p:spTree>
    <p:extLst>
      <p:ext uri="{BB962C8B-B14F-4D97-AF65-F5344CB8AC3E}">
        <p14:creationId xmlns:p14="http://schemas.microsoft.com/office/powerpoint/2010/main" val="2008111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877C46-F758-456E-908A-D182F122C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Agevolazioni fiscali oggettive</a:t>
            </a:r>
            <a:r>
              <a:rPr lang="it-IT" b="1" i="1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44F048-36CB-4928-85FD-2A188DB0B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3100271"/>
            <a:ext cx="9601196" cy="2121085"/>
          </a:xfrm>
        </p:spPr>
        <p:txBody>
          <a:bodyPr/>
          <a:lstStyle/>
          <a:p>
            <a:r>
              <a:rPr lang="it-IT" sz="2800" dirty="0"/>
              <a:t>Le </a:t>
            </a:r>
            <a:r>
              <a:rPr lang="it-IT" sz="2800" b="1" i="1" dirty="0">
                <a:solidFill>
                  <a:srgbClr val="1E6C25"/>
                </a:solidFill>
              </a:rPr>
              <a:t>agevolazioni fiscali oggettive</a:t>
            </a:r>
            <a:r>
              <a:rPr lang="it-IT" sz="2800" dirty="0"/>
              <a:t>, invece, sono quelle concesse dal Fisco al verificarsi di determinate situazioni di fatto. Si pensi, a questo proposito, alle esenzioni fiscali che vengono concesse agli immobili classificati in determinate categorie catastali.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994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EC41FC-85E5-401E-89E9-F4FB59F3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Definizione</a:t>
            </a:r>
            <a:r>
              <a:rPr lang="it-IT" dirty="0"/>
              <a:t>: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21EADD-C061-4520-9DF0-0022C510E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636" y="2874986"/>
            <a:ext cx="9601196" cy="2788847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sz="2800" dirty="0"/>
              <a:t>Le </a:t>
            </a:r>
            <a:r>
              <a:rPr lang="it-IT" sz="2800" b="1" i="1" dirty="0">
                <a:solidFill>
                  <a:srgbClr val="1E6C25"/>
                </a:solidFill>
              </a:rPr>
              <a:t>agevolazioni fiscali </a:t>
            </a:r>
            <a:r>
              <a:rPr lang="it-IT" sz="2800" dirty="0"/>
              <a:t>sono tutte quelle norme previste dal diritto tributario che riducono le imposte e le tasse rispetto a quanto previsto dalla norma di riferimento ordinaria.</a:t>
            </a:r>
          </a:p>
          <a:p>
            <a:pPr marL="0" indent="0" algn="just">
              <a:buNone/>
            </a:pPr>
            <a:r>
              <a:rPr lang="it-IT" sz="2800" dirty="0"/>
              <a:t> Queste possono assumere diverse forme: </a:t>
            </a:r>
            <a:r>
              <a:rPr lang="it-IT" sz="2800" b="1" dirty="0">
                <a:solidFill>
                  <a:srgbClr val="1E6C25"/>
                </a:solidFill>
              </a:rPr>
              <a:t>esenzioni fiscali</a:t>
            </a:r>
            <a:r>
              <a:rPr lang="it-IT" sz="2800" dirty="0"/>
              <a:t>, </a:t>
            </a:r>
            <a:r>
              <a:rPr lang="it-IT" sz="2800" b="1" dirty="0">
                <a:solidFill>
                  <a:srgbClr val="1E6C25"/>
                </a:solidFill>
              </a:rPr>
              <a:t>deduzioni fiscali</a:t>
            </a:r>
            <a:r>
              <a:rPr lang="it-IT" sz="2800" dirty="0"/>
              <a:t>, </a:t>
            </a:r>
            <a:r>
              <a:rPr lang="it-IT" sz="2800" b="1" dirty="0">
                <a:solidFill>
                  <a:srgbClr val="1E6C25"/>
                </a:solidFill>
              </a:rPr>
              <a:t>detrazioni fiscali</a:t>
            </a:r>
            <a:r>
              <a:rPr lang="it-IT" sz="2800" dirty="0"/>
              <a:t>, </a:t>
            </a:r>
            <a:r>
              <a:rPr lang="it-IT" sz="2800" b="1" dirty="0">
                <a:solidFill>
                  <a:srgbClr val="1E6C25"/>
                </a:solidFill>
              </a:rPr>
              <a:t>crediti d’imposta</a:t>
            </a:r>
            <a:r>
              <a:rPr lang="it-IT" sz="2800" dirty="0"/>
              <a:t>, </a:t>
            </a:r>
            <a:r>
              <a:rPr lang="it-IT" sz="2800" b="1" dirty="0">
                <a:solidFill>
                  <a:srgbClr val="1E6C25"/>
                </a:solidFill>
              </a:rPr>
              <a:t>regimi fiscali di vantaggio</a:t>
            </a:r>
            <a:r>
              <a:rPr lang="it-IT" sz="2800" dirty="0"/>
              <a:t> e </a:t>
            </a:r>
            <a:r>
              <a:rPr lang="it-IT" sz="2800" b="1" dirty="0">
                <a:solidFill>
                  <a:srgbClr val="1E6C25"/>
                </a:solidFill>
              </a:rPr>
              <a:t>riduzione delle aliquote delle imposte</a:t>
            </a:r>
            <a:r>
              <a:rPr 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362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DE3F48-F5DC-43E6-B5D8-0B4599951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Esenzioni fiscali</a:t>
            </a:r>
            <a:r>
              <a:rPr lang="it-IT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1E59FEA-D4EC-4F8B-8246-79BA2D409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/>
          </a:bodyPr>
          <a:lstStyle/>
          <a:p>
            <a:pPr algn="just"/>
            <a:r>
              <a:rPr lang="it-IT" sz="2800" dirty="0"/>
              <a:t>L'</a:t>
            </a:r>
            <a:r>
              <a:rPr lang="it-IT" sz="2800" b="1" i="1" dirty="0">
                <a:solidFill>
                  <a:srgbClr val="1E6C25"/>
                </a:solidFill>
              </a:rPr>
              <a:t>esenzione fiscale </a:t>
            </a:r>
            <a:r>
              <a:rPr lang="it-IT" sz="2800" dirty="0"/>
              <a:t>è un tipo di agevolazione concessa dal legislatore che esonera determinati soggetti dal pagamento </a:t>
            </a:r>
            <a:r>
              <a:rPr lang="it-IT" sz="2800" dirty="0">
                <a:solidFill>
                  <a:schemeClr val="tx1"/>
                </a:solidFill>
              </a:rPr>
              <a:t>dell’imposta</a:t>
            </a:r>
            <a:r>
              <a:rPr lang="it-IT" sz="2800" dirty="0"/>
              <a:t> a cui si riferisce.</a:t>
            </a:r>
          </a:p>
          <a:p>
            <a:pPr marL="0" indent="0" algn="just">
              <a:buNone/>
            </a:pPr>
            <a:r>
              <a:rPr lang="it-IT" sz="2800" dirty="0"/>
              <a:t> L'esenzione fiscale è </a:t>
            </a:r>
            <a:r>
              <a:rPr lang="it-IT" sz="2800" b="1" dirty="0">
                <a:solidFill>
                  <a:srgbClr val="1E6C25"/>
                </a:solidFill>
              </a:rPr>
              <a:t>soggettiva</a:t>
            </a:r>
            <a:r>
              <a:rPr lang="it-IT" sz="2800" dirty="0"/>
              <a:t> quando dipende dalla situazione o i requisiti del soggetto mentre è </a:t>
            </a:r>
            <a:r>
              <a:rPr lang="it-IT" sz="2800" b="1" dirty="0">
                <a:solidFill>
                  <a:srgbClr val="1E6C25"/>
                </a:solidFill>
              </a:rPr>
              <a:t>oggettiva</a:t>
            </a:r>
            <a:r>
              <a:rPr lang="it-IT" sz="2800" dirty="0"/>
              <a:t> quando l'eccezione vale per tutti i soggetti in uno specifico territorio.</a:t>
            </a:r>
          </a:p>
        </p:txBody>
      </p:sp>
    </p:spTree>
    <p:extLst>
      <p:ext uri="{BB962C8B-B14F-4D97-AF65-F5344CB8AC3E}">
        <p14:creationId xmlns:p14="http://schemas.microsoft.com/office/powerpoint/2010/main" val="259252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FEDFE-9A7B-4058-86C6-A030A6E6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Deduzioni fiscali</a:t>
            </a:r>
            <a:r>
              <a:rPr lang="it-IT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21D5E1-319E-42BD-82C9-15FAB1F7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800" dirty="0"/>
              <a:t>Le </a:t>
            </a:r>
            <a:r>
              <a:rPr lang="it-IT" sz="2800" b="1" i="1" dirty="0">
                <a:solidFill>
                  <a:srgbClr val="1E6C25"/>
                </a:solidFill>
              </a:rPr>
              <a:t>deduzioni fiscali </a:t>
            </a:r>
            <a:r>
              <a:rPr lang="it-IT" sz="2800" dirty="0"/>
              <a:t>sono delle agevolazioni che concorrono direttamente a determinare il reddito imponibile ovvero quello che verrà utilizzato nel calcolo dei tributi.</a:t>
            </a:r>
          </a:p>
          <a:p>
            <a:pPr marL="0" indent="0" algn="just">
              <a:buNone/>
            </a:pPr>
            <a:r>
              <a:rPr lang="it-IT" sz="2800" dirty="0"/>
              <a:t>La somma derivante dai vari oneri deducibili infatti deve essere sottratta direttamente al reddito complessivo: ciò che ne deriverà sarà una certa somma (il</a:t>
            </a:r>
            <a:r>
              <a:rPr lang="it-IT" sz="2800" dirty="0">
                <a:solidFill>
                  <a:srgbClr val="1E6C25"/>
                </a:solidFill>
              </a:rPr>
              <a:t> reddito imponibile</a:t>
            </a:r>
            <a:r>
              <a:rPr lang="it-IT" sz="2800" dirty="0"/>
              <a:t>) da usare come base per il calcolo della somma da versare al fisco.</a:t>
            </a:r>
          </a:p>
        </p:txBody>
      </p:sp>
    </p:spTree>
    <p:extLst>
      <p:ext uri="{BB962C8B-B14F-4D97-AF65-F5344CB8AC3E}">
        <p14:creationId xmlns:p14="http://schemas.microsoft.com/office/powerpoint/2010/main" val="407257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72499A-07C7-4CE0-836E-E785D2DE3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Detrazioni fiscali</a:t>
            </a:r>
            <a:r>
              <a:rPr lang="it-IT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A9AC56-F5E3-456B-AE83-3FDE1234F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800" dirty="0"/>
              <a:t>Le </a:t>
            </a:r>
            <a:r>
              <a:rPr lang="it-IT" sz="2800" b="1" i="1" dirty="0">
                <a:solidFill>
                  <a:srgbClr val="1E6C25"/>
                </a:solidFill>
              </a:rPr>
              <a:t>detrazioni fiscali </a:t>
            </a:r>
            <a:r>
              <a:rPr lang="it-IT" sz="2800" dirty="0"/>
              <a:t>sono riduzioni dell’imposta da pagare al verificarsi di determinate fattispecie; a differenza delle deduzioni, le detrazioni fiscali intervengono solo in una fase successiva: quella del </a:t>
            </a:r>
            <a:r>
              <a:rPr lang="it-IT" sz="2800" b="1" dirty="0">
                <a:solidFill>
                  <a:srgbClr val="1E6C25"/>
                </a:solidFill>
              </a:rPr>
              <a:t>calcolo effettivo dell’importo del tributo</a:t>
            </a:r>
            <a:r>
              <a:rPr lang="it-IT" sz="2800" dirty="0"/>
              <a:t>.</a:t>
            </a:r>
          </a:p>
          <a:p>
            <a:pPr marL="0" indent="0" algn="just">
              <a:buNone/>
            </a:pPr>
            <a:r>
              <a:rPr lang="it-IT" sz="2800" dirty="0">
                <a:solidFill>
                  <a:schemeClr val="tx1"/>
                </a:solidFill>
              </a:rPr>
              <a:t>Le detrazioni inoltre possono essere applicate per alleggerire il peso del fisco su: lavori in casa, affitto o leasing, mutui, spese scolastiche.</a:t>
            </a:r>
          </a:p>
        </p:txBody>
      </p:sp>
    </p:spTree>
    <p:extLst>
      <p:ext uri="{BB962C8B-B14F-4D97-AF65-F5344CB8AC3E}">
        <p14:creationId xmlns:p14="http://schemas.microsoft.com/office/powerpoint/2010/main" val="3507088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7E419B-394C-46E5-933C-C5C060A46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Crediti d’imposta</a:t>
            </a:r>
            <a:r>
              <a:rPr lang="it-IT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243102-3FB9-45ED-8F0C-45AC203DA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800" dirty="0"/>
              <a:t>Il </a:t>
            </a:r>
            <a:r>
              <a:rPr lang="it-IT" sz="2800" b="1" i="1" dirty="0">
                <a:solidFill>
                  <a:srgbClr val="1E6C25"/>
                </a:solidFill>
              </a:rPr>
              <a:t>credito d'imposta </a:t>
            </a:r>
            <a:r>
              <a:rPr lang="it-IT" sz="2800" dirty="0"/>
              <a:t>è ogni genere di credito di cui sia titolare il contribuente nei confronti dell'erario dello Stato o di un ente pubblico con potestà tributaria-impositiva. Il </a:t>
            </a:r>
            <a:r>
              <a:rPr lang="it-IT" sz="2800" dirty="0">
                <a:solidFill>
                  <a:srgbClr val="1E6C25"/>
                </a:solidFill>
              </a:rPr>
              <a:t>primo strume</a:t>
            </a:r>
            <a:r>
              <a:rPr lang="it-IT" sz="2800" dirty="0"/>
              <a:t>nto ha a che fare con le imposte (si acquisisce o si genera un credito che permette di pagare meno tasse o contributi), il </a:t>
            </a:r>
            <a:r>
              <a:rPr lang="it-IT" sz="2800" dirty="0">
                <a:solidFill>
                  <a:srgbClr val="1E6C25"/>
                </a:solidFill>
              </a:rPr>
              <a:t>secondo</a:t>
            </a:r>
            <a:r>
              <a:rPr lang="it-IT" sz="2800" dirty="0"/>
              <a:t>, invece, ha l'obiettivo di ricevere una provvista di capitale (liquidità, titoli, altro) da enti pubblici, banche, investitori, persone fisiche. </a:t>
            </a:r>
          </a:p>
        </p:txBody>
      </p:sp>
    </p:spTree>
    <p:extLst>
      <p:ext uri="{BB962C8B-B14F-4D97-AF65-F5344CB8AC3E}">
        <p14:creationId xmlns:p14="http://schemas.microsoft.com/office/powerpoint/2010/main" val="146106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9960AA-59AD-4717-B37C-2A1114569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Regimi fiscali di vantaggio</a:t>
            </a:r>
            <a:r>
              <a:rPr lang="it-IT" sz="4800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7CCAA8-1369-47A9-A87F-C475E0439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3220279"/>
            <a:ext cx="9601196" cy="1656522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 </a:t>
            </a:r>
            <a:r>
              <a:rPr lang="it-IT" sz="2800" dirty="0"/>
              <a:t>Il </a:t>
            </a:r>
            <a:r>
              <a:rPr lang="it-IT" sz="2800" b="1" i="1" dirty="0">
                <a:solidFill>
                  <a:srgbClr val="1E6C25"/>
                </a:solidFill>
              </a:rPr>
              <a:t>regime</a:t>
            </a:r>
            <a:r>
              <a:rPr lang="it-IT" sz="2800" b="1" dirty="0">
                <a:solidFill>
                  <a:srgbClr val="1E6C25"/>
                </a:solidFill>
              </a:rPr>
              <a:t> </a:t>
            </a:r>
            <a:r>
              <a:rPr lang="it-IT" sz="2800" b="1" i="1" dirty="0">
                <a:solidFill>
                  <a:srgbClr val="1E6C25"/>
                </a:solidFill>
              </a:rPr>
              <a:t>fiscale di vantaggio </a:t>
            </a:r>
            <a:r>
              <a:rPr lang="it-IT" sz="2800" dirty="0"/>
              <a:t>è stato introdotto dall’articolo 27, commi 1 e 2, del DL n. 98/2011.  Esso prevede che, se in corso d’anno, i ricavi o i compensi superano i 45.000 euro (superano di oltre il 50% il limite di 30.000 euro), si ha l’immediata decadenza dal regime. </a:t>
            </a:r>
          </a:p>
        </p:txBody>
      </p:sp>
    </p:spTree>
    <p:extLst>
      <p:ext uri="{BB962C8B-B14F-4D97-AF65-F5344CB8AC3E}">
        <p14:creationId xmlns:p14="http://schemas.microsoft.com/office/powerpoint/2010/main" val="3990556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41E906-255A-488D-8116-BAB5E424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Regime forfetario</a:t>
            </a:r>
            <a:r>
              <a:rPr lang="it-IT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AC1E38-0612-4DEF-A51A-71743B980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sz="2800" dirty="0"/>
              <a:t>Successivamente è stato introdotto il </a:t>
            </a:r>
            <a:r>
              <a:rPr lang="it-IT" sz="2800" b="1" i="1" dirty="0">
                <a:solidFill>
                  <a:srgbClr val="1E6C25"/>
                </a:solidFill>
              </a:rPr>
              <a:t>Regime forfetario</a:t>
            </a:r>
            <a:r>
              <a:rPr lang="it-IT" sz="2800" dirty="0"/>
              <a:t>, diretto a sostituire tutti i regimi di favore in vigore per le piccole attività economiche, tra cui anche il regime fiscale di vantaggio.</a:t>
            </a:r>
          </a:p>
          <a:p>
            <a:pPr marL="0" indent="0" algn="just">
              <a:buNone/>
            </a:pPr>
            <a:r>
              <a:rPr lang="it-IT" sz="2800" dirty="0"/>
              <a:t>Il passaggio dal regime di vantaggio al forfetario sussiste con una sorta di “continuità/consecutività” che porta ad ammettere il naturale passaggio del contribuente da un regime all’altro. Qualora non siano soddisfatti i requisiti del regime di vantaggio ma si rientri in quelli del regime forfetario si riceveranno quei particolari vantaggi previsti dal quel regime.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082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F2060-5F06-4418-87BF-1C20A814F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>
                <a:solidFill>
                  <a:srgbClr val="1E6C25"/>
                </a:solidFill>
              </a:rPr>
              <a:t>Agevolazioni fiscali soggettive</a:t>
            </a:r>
            <a:r>
              <a:rPr lang="it-IT" b="1" i="1" dirty="0">
                <a:solidFill>
                  <a:schemeClr val="tx1"/>
                </a:solidFill>
              </a:rPr>
              <a:t>:</a:t>
            </a:r>
            <a:endParaRPr lang="it-IT" b="1" i="1" dirty="0">
              <a:solidFill>
                <a:srgbClr val="1E6C25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E1CEB8-A910-4CDB-9E13-18768A53D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3065300"/>
            <a:ext cx="9601196" cy="1590998"/>
          </a:xfrm>
        </p:spPr>
        <p:txBody>
          <a:bodyPr/>
          <a:lstStyle/>
          <a:p>
            <a:r>
              <a:rPr lang="it-IT" sz="2800" dirty="0"/>
              <a:t>Le </a:t>
            </a:r>
            <a:r>
              <a:rPr lang="it-IT" sz="2800" b="1" i="1" dirty="0">
                <a:solidFill>
                  <a:srgbClr val="1E6C25"/>
                </a:solidFill>
              </a:rPr>
              <a:t>agevolazioni fiscali soggettive </a:t>
            </a:r>
            <a:r>
              <a:rPr lang="it-IT" sz="2800" dirty="0"/>
              <a:t>sono quelle concesse dal Fisco a determinate categorie di contribuenti. Si pensi al caso dell’esenzione IMU per gli immobili posseduti dallo Stato.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5759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190</TotalTime>
  <Words>594</Words>
  <Application>Microsoft Office PowerPoint</Application>
  <PresentationFormat>Widescreen</PresentationFormat>
  <Paragraphs>27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Organico</vt:lpstr>
      <vt:lpstr>Agevolazioni fiscali e tributari</vt:lpstr>
      <vt:lpstr>Definizione:</vt:lpstr>
      <vt:lpstr>Esenzioni fiscali:</vt:lpstr>
      <vt:lpstr>Deduzioni fiscali:</vt:lpstr>
      <vt:lpstr>Detrazioni fiscali:</vt:lpstr>
      <vt:lpstr>Crediti d’imposta:</vt:lpstr>
      <vt:lpstr>Regimi fiscali di vantaggio:</vt:lpstr>
      <vt:lpstr>Regime forfetario:</vt:lpstr>
      <vt:lpstr>Agevolazioni fiscali soggettive:</vt:lpstr>
      <vt:lpstr>Agevolazioni fiscali oggettive: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Agevolazioni fiscali e tributari</dc:title>
  <dc:creator>Vittoria Dona'</dc:creator>
  <cp:lastModifiedBy>Vittoria Dona'</cp:lastModifiedBy>
  <cp:revision>12</cp:revision>
  <dcterms:created xsi:type="dcterms:W3CDTF">2020-11-19T08:49:24Z</dcterms:created>
  <dcterms:modified xsi:type="dcterms:W3CDTF">2020-11-20T10:41:55Z</dcterms:modified>
</cp:coreProperties>
</file>