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>
        <p:scale>
          <a:sx n="41" d="100"/>
          <a:sy n="41" d="100"/>
        </p:scale>
        <p:origin x="-2226" y="-7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7" name="Sottotitolo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30" name="Segnaposto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16/10/2018</a:t>
            </a:fld>
            <a:endParaRPr lang="it-IT"/>
          </a:p>
        </p:txBody>
      </p:sp>
      <p:sp>
        <p:nvSpPr>
          <p:cNvPr id="19" name="Segnaposto piè di pagina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27" name="Segnaposto numero diapositiva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16/10/2018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16/10/2018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16/10/2018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16/10/2018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16/10/2018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16/10/2018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16/10/2018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16/10/2018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16/10/2018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taglia e arrotonda singolo angolo rettangolo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angolo rettangolo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16/10/2018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  <p:sp>
        <p:nvSpPr>
          <p:cNvPr id="10" name="Figura a mano libera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igura a mano libera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igura a mano libera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igura a mano libera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Segnaposto titolo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0" name="Segnaposto testo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0" name="Segnaposto data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B6055F8-1D02-4417-9241-55C834FD9970}" type="datetimeFigureOut">
              <a:rPr lang="it-IT" smtClean="0"/>
              <a:pPr/>
              <a:t>16/10/2018</a:t>
            </a:fld>
            <a:endParaRPr lang="it-IT"/>
          </a:p>
        </p:txBody>
      </p:sp>
      <p:sp>
        <p:nvSpPr>
          <p:cNvPr id="22" name="Segnaposto piè di pagina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18" name="Segnaposto numero diapositiva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  <p:grpSp>
        <p:nvGrpSpPr>
          <p:cNvPr id="2" name="Gruppo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igura a mano libera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igura a mano libera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42910" y="1071546"/>
            <a:ext cx="7772400" cy="1470025"/>
          </a:xfrm>
        </p:spPr>
        <p:txBody>
          <a:bodyPr/>
          <a:lstStyle/>
          <a:p>
            <a:r>
              <a:rPr lang="it-IT" dirty="0" smtClean="0"/>
              <a:t>Pedagogia Generale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142976" y="2428868"/>
            <a:ext cx="7000924" cy="3209932"/>
          </a:xfrm>
        </p:spPr>
        <p:txBody>
          <a:bodyPr>
            <a:normAutofit lnSpcReduction="10000"/>
          </a:bodyPr>
          <a:lstStyle/>
          <a:p>
            <a:r>
              <a:rPr lang="it-IT" dirty="0" smtClean="0"/>
              <a:t>Obiettivi</a:t>
            </a:r>
          </a:p>
          <a:p>
            <a:r>
              <a:rPr lang="it-IT" dirty="0" smtClean="0"/>
              <a:t>1. Ricostruire le origini e i significati dell'idea di</a:t>
            </a:r>
          </a:p>
          <a:p>
            <a:r>
              <a:rPr lang="it-IT" dirty="0" smtClean="0"/>
              <a:t>PAIDEIA.</a:t>
            </a:r>
          </a:p>
          <a:p>
            <a:r>
              <a:rPr lang="it-IT" dirty="0" smtClean="0"/>
              <a:t>2. Ricostruire le origini e i significati della</a:t>
            </a:r>
          </a:p>
          <a:p>
            <a:r>
              <a:rPr lang="it-IT" dirty="0" smtClean="0"/>
              <a:t>BILDUNG.</a:t>
            </a:r>
          </a:p>
          <a:p>
            <a:r>
              <a:rPr lang="it-IT" dirty="0" smtClean="0"/>
              <a:t>3. Considerare – dialogare su</a:t>
            </a:r>
          </a:p>
          <a:p>
            <a:r>
              <a:rPr lang="it-IT" dirty="0" smtClean="0"/>
              <a:t>l'attualità – inattualità dei due concetti.</a:t>
            </a:r>
            <a:endParaRPr lang="it-IT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Paideia</a:t>
            </a:r>
            <a:r>
              <a:rPr lang="it-IT" dirty="0" smtClean="0"/>
              <a:t> e Platone (427-347 a.C.)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Due ambiti scissi tra formazione individuale e quella politica e sociale. I livelli apicali in termini di formazione individuale erano consentiti solo a chi afferisse a livelli sociali alti.</a:t>
            </a:r>
          </a:p>
          <a:p>
            <a:endParaRPr lang="it-IT" dirty="0" smtClean="0"/>
          </a:p>
          <a:p>
            <a:pPr>
              <a:buNone/>
            </a:pPr>
            <a:r>
              <a:rPr lang="it-IT" dirty="0" smtClean="0"/>
              <a:t>Maggiore forza rispetto un ideale, </a:t>
            </a:r>
            <a:r>
              <a:rPr lang="it-IT" dirty="0" err="1" smtClean="0"/>
              <a:t>eidos</a:t>
            </a:r>
            <a:r>
              <a:rPr lang="it-IT" dirty="0" smtClean="0"/>
              <a:t>, ossia modello di perfezione che si realizza oltre il periodo di scolarizzazione.</a:t>
            </a:r>
            <a:endParaRPr lang="it-IT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Aristotele (384-322 a.C.)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Ogni essere contiene una potenza di evoluzione ma si presenta, come atto realizzato della potenza precedente.</a:t>
            </a:r>
          </a:p>
          <a:p>
            <a:endParaRPr lang="it-IT" dirty="0" smtClean="0"/>
          </a:p>
          <a:p>
            <a:pPr>
              <a:buNone/>
            </a:pPr>
            <a:endParaRPr lang="it-IT" dirty="0" smtClean="0"/>
          </a:p>
          <a:p>
            <a:r>
              <a:rPr lang="it-IT" dirty="0" err="1" smtClean="0"/>
              <a:t>Entelecchìa</a:t>
            </a:r>
            <a:r>
              <a:rPr lang="it-IT" dirty="0" smtClean="0"/>
              <a:t> (</a:t>
            </a:r>
            <a:r>
              <a:rPr lang="it-IT" dirty="0" err="1" smtClean="0"/>
              <a:t>en=</a:t>
            </a:r>
            <a:r>
              <a:rPr lang="it-IT" dirty="0" smtClean="0"/>
              <a:t> dentro; </a:t>
            </a:r>
            <a:r>
              <a:rPr lang="it-IT" dirty="0" err="1" smtClean="0"/>
              <a:t>telos</a:t>
            </a:r>
            <a:r>
              <a:rPr lang="it-IT" dirty="0" smtClean="0"/>
              <a:t> = fine)     </a:t>
            </a:r>
            <a:endParaRPr lang="it-IT" dirty="0" smtClean="0"/>
          </a:p>
          <a:p>
            <a:r>
              <a:rPr lang="it-IT" dirty="0" smtClean="0"/>
              <a:t>La </a:t>
            </a:r>
            <a:r>
              <a:rPr lang="it-IT" dirty="0" smtClean="0"/>
              <a:t>realtà ha in sé il fine verso cui tende.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Ellenismo (334-30 </a:t>
            </a:r>
            <a:r>
              <a:rPr lang="it-IT" dirty="0" err="1" smtClean="0"/>
              <a:t>a.C</a:t>
            </a:r>
            <a:r>
              <a:rPr lang="it-IT" dirty="0" smtClean="0"/>
              <a:t>) e PAIDEIA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Promosso il valore universale dell’</a:t>
            </a:r>
            <a:r>
              <a:rPr lang="it-IT" dirty="0" err="1" smtClean="0"/>
              <a:t>oikuméne</a:t>
            </a:r>
            <a:r>
              <a:rPr lang="it-IT" dirty="0" smtClean="0"/>
              <a:t>) ossia l’idea di comune civiltà e lingua.</a:t>
            </a:r>
          </a:p>
          <a:p>
            <a:endParaRPr lang="it-IT" dirty="0" smtClean="0"/>
          </a:p>
          <a:p>
            <a:r>
              <a:rPr lang="it-IT" dirty="0" err="1" smtClean="0"/>
              <a:t>Enkyklios</a:t>
            </a:r>
            <a:r>
              <a:rPr lang="it-IT" dirty="0" smtClean="0"/>
              <a:t> </a:t>
            </a:r>
            <a:r>
              <a:rPr lang="it-IT" dirty="0" err="1" smtClean="0"/>
              <a:t>paideia…</a:t>
            </a:r>
            <a:r>
              <a:rPr lang="it-IT" dirty="0" smtClean="0"/>
              <a:t> conoscenza completa di tutto lo scibile, costruzione di uno spirito pienamente sviluppato, completo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Eredità della </a:t>
            </a:r>
            <a:r>
              <a:rPr lang="it-IT" dirty="0" err="1" smtClean="0"/>
              <a:t>Paideia</a:t>
            </a:r>
            <a:r>
              <a:rPr lang="it-IT" dirty="0" smtClean="0"/>
              <a:t>.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it-IT" dirty="0" smtClean="0"/>
              <a:t>« L a forza educativa proveniente</a:t>
            </a:r>
          </a:p>
          <a:p>
            <a:r>
              <a:rPr lang="it-IT" dirty="0" smtClean="0"/>
              <a:t>dal mondo greco</a:t>
            </a:r>
          </a:p>
          <a:p>
            <a:r>
              <a:rPr lang="it-IT" dirty="0" smtClean="0"/>
              <a:t>ha caratterizzato l'Occidente</a:t>
            </a:r>
          </a:p>
          <a:p>
            <a:r>
              <a:rPr lang="it-IT" dirty="0" smtClean="0"/>
              <a:t>a partire dai Romani;</a:t>
            </a:r>
          </a:p>
          <a:p>
            <a:r>
              <a:rPr lang="it-IT" dirty="0" smtClean="0"/>
              <a:t>è poi più volte rinata con continue</a:t>
            </a:r>
          </a:p>
          <a:p>
            <a:r>
              <a:rPr lang="it-IT" dirty="0" smtClean="0"/>
              <a:t>trasformazioni</a:t>
            </a:r>
          </a:p>
          <a:p>
            <a:r>
              <a:rPr lang="it-IT" dirty="0" smtClean="0"/>
              <a:t>col sorgere di nuove culture,</a:t>
            </a:r>
          </a:p>
          <a:p>
            <a:r>
              <a:rPr lang="it-IT" dirty="0" smtClean="0"/>
              <a:t>dapprima con il Cristianesimo, poi</a:t>
            </a:r>
          </a:p>
          <a:p>
            <a:r>
              <a:rPr lang="it-IT" dirty="0" smtClean="0"/>
              <a:t>con l'Umanesimo e il Rinascimento».</a:t>
            </a:r>
          </a:p>
          <a:p>
            <a:r>
              <a:rPr lang="it-IT" dirty="0" smtClean="0"/>
              <a:t>(Reale G.)</a:t>
            </a:r>
            <a:endParaRPr lang="it-IT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Modello educativo classico  vs </a:t>
            </a:r>
            <a:br>
              <a:rPr lang="it-IT" dirty="0" smtClean="0"/>
            </a:br>
            <a:r>
              <a:rPr lang="it-IT" dirty="0" smtClean="0"/>
              <a:t>Modello educativo cristiano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 numCol="2">
            <a:normAutofit fontScale="92500" lnSpcReduction="20000"/>
          </a:bodyPr>
          <a:lstStyle/>
          <a:p>
            <a:pPr>
              <a:buNone/>
            </a:pPr>
            <a:r>
              <a:rPr lang="it-IT" dirty="0" smtClean="0"/>
              <a:t>Classico:</a:t>
            </a:r>
          </a:p>
          <a:p>
            <a:endParaRPr lang="it-IT" dirty="0" smtClean="0"/>
          </a:p>
          <a:p>
            <a:pPr>
              <a:buNone/>
            </a:pPr>
            <a:r>
              <a:rPr lang="it-IT" dirty="0" smtClean="0"/>
              <a:t>- Ricerca bellezza corporea.</a:t>
            </a:r>
          </a:p>
          <a:p>
            <a:pPr>
              <a:buNone/>
            </a:pPr>
            <a:r>
              <a:rPr lang="it-IT" dirty="0" smtClean="0"/>
              <a:t>- Culto di forme letterarie.</a:t>
            </a:r>
          </a:p>
          <a:p>
            <a:pPr>
              <a:buNone/>
            </a:pPr>
            <a:r>
              <a:rPr lang="it-IT" dirty="0" smtClean="0"/>
              <a:t>- Ragione: strumento</a:t>
            </a:r>
          </a:p>
          <a:p>
            <a:pPr>
              <a:buNone/>
            </a:pPr>
            <a:r>
              <a:rPr lang="it-IT" dirty="0" smtClean="0"/>
              <a:t>   principe della conoscenza.</a:t>
            </a:r>
          </a:p>
          <a:p>
            <a:pPr>
              <a:buNone/>
            </a:pPr>
            <a:r>
              <a:rPr lang="it-IT" dirty="0" smtClean="0"/>
              <a:t>- Funzione fondamentale</a:t>
            </a:r>
          </a:p>
          <a:p>
            <a:pPr>
              <a:buNone/>
            </a:pPr>
            <a:r>
              <a:rPr lang="it-IT" dirty="0" smtClean="0"/>
              <a:t>   dell'insegnamento.</a:t>
            </a:r>
          </a:p>
          <a:p>
            <a:pPr>
              <a:buFontTx/>
              <a:buChar char="-"/>
            </a:pPr>
            <a:r>
              <a:rPr lang="it-IT" dirty="0" smtClean="0"/>
              <a:t>Insegnante come istruttore.</a:t>
            </a:r>
          </a:p>
          <a:p>
            <a:pPr>
              <a:buFontTx/>
              <a:buChar char="-"/>
            </a:pPr>
            <a:endParaRPr lang="it-IT" dirty="0" smtClean="0"/>
          </a:p>
          <a:p>
            <a:pPr>
              <a:buNone/>
            </a:pPr>
            <a:r>
              <a:rPr lang="it-IT" dirty="0" smtClean="0"/>
              <a:t>- Educazione nelle scuole.</a:t>
            </a:r>
          </a:p>
          <a:p>
            <a:pPr>
              <a:buNone/>
            </a:pPr>
            <a:r>
              <a:rPr lang="it-IT" dirty="0" smtClean="0"/>
              <a:t>Cristiano:</a:t>
            </a:r>
          </a:p>
          <a:p>
            <a:pPr>
              <a:buNone/>
            </a:pPr>
            <a:endParaRPr lang="it-IT" dirty="0" smtClean="0"/>
          </a:p>
          <a:p>
            <a:pPr>
              <a:buNone/>
            </a:pPr>
            <a:r>
              <a:rPr lang="it-IT" dirty="0" smtClean="0"/>
              <a:t>- Distacco dalla materialità.</a:t>
            </a:r>
          </a:p>
          <a:p>
            <a:pPr>
              <a:buNone/>
            </a:pPr>
            <a:r>
              <a:rPr lang="it-IT" dirty="0" smtClean="0"/>
              <a:t>- Culto dei libri sacri.</a:t>
            </a:r>
          </a:p>
          <a:p>
            <a:pPr>
              <a:buNone/>
            </a:pPr>
            <a:r>
              <a:rPr lang="it-IT" dirty="0" smtClean="0"/>
              <a:t>- Fede: conduce alla verità,</a:t>
            </a:r>
          </a:p>
          <a:p>
            <a:pPr>
              <a:buNone/>
            </a:pPr>
            <a:r>
              <a:rPr lang="it-IT" dirty="0" smtClean="0"/>
              <a:t>      solo Dio può insegnare.</a:t>
            </a:r>
          </a:p>
          <a:p>
            <a:pPr>
              <a:buFontTx/>
              <a:buChar char="-"/>
            </a:pPr>
            <a:r>
              <a:rPr lang="it-IT" dirty="0" smtClean="0"/>
              <a:t>Maestro - profeta – Cristo.</a:t>
            </a:r>
          </a:p>
          <a:p>
            <a:pPr>
              <a:buFontTx/>
              <a:buChar char="-"/>
            </a:pPr>
            <a:endParaRPr lang="it-IT" dirty="0" smtClean="0"/>
          </a:p>
          <a:p>
            <a:pPr>
              <a:buNone/>
            </a:pPr>
            <a:r>
              <a:rPr lang="it-IT" dirty="0" smtClean="0"/>
              <a:t>- Insegnante: scopre la verità</a:t>
            </a:r>
          </a:p>
          <a:p>
            <a:pPr>
              <a:buNone/>
            </a:pPr>
            <a:r>
              <a:rPr lang="it-IT" dirty="0" smtClean="0"/>
              <a:t>   posta da dio negli uomini.</a:t>
            </a:r>
          </a:p>
          <a:p>
            <a:pPr>
              <a:buNone/>
            </a:pPr>
            <a:r>
              <a:rPr lang="it-IT" dirty="0" smtClean="0"/>
              <a:t>- Educazione famigliare.</a:t>
            </a:r>
            <a:endParaRPr lang="it-IT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Paideia</a:t>
            </a:r>
            <a:r>
              <a:rPr lang="it-IT" dirty="0" smtClean="0"/>
              <a:t> Cristiana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Assunzione della cultura greca.</a:t>
            </a:r>
          </a:p>
          <a:p>
            <a:r>
              <a:rPr lang="it-IT" dirty="0" smtClean="0"/>
              <a:t>Ricerca e carattere personale.</a:t>
            </a:r>
          </a:p>
          <a:p>
            <a:r>
              <a:rPr lang="it-IT" dirty="0" smtClean="0"/>
              <a:t>Sforzo continuo per avvicinarsi al divino.</a:t>
            </a:r>
          </a:p>
          <a:p>
            <a:r>
              <a:rPr lang="it-IT" dirty="0" smtClean="0"/>
              <a:t>Imitazione della figura di Cristo</a:t>
            </a:r>
            <a:endParaRPr lang="it-IT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La </a:t>
            </a:r>
            <a:r>
              <a:rPr lang="it-IT" dirty="0" err="1" smtClean="0"/>
              <a:t>Paideia</a:t>
            </a:r>
            <a:r>
              <a:rPr lang="it-IT" dirty="0" smtClean="0"/>
              <a:t> nel Medioevo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dirty="0" smtClean="0"/>
          </a:p>
          <a:p>
            <a:r>
              <a:rPr lang="it-IT" dirty="0" smtClean="0"/>
              <a:t>Ottica metafisica e prassi autoritaria.</a:t>
            </a:r>
          </a:p>
          <a:p>
            <a:r>
              <a:rPr lang="it-IT" dirty="0" smtClean="0"/>
              <a:t>Arti del trivio: grammatica, retorica e dialettica</a:t>
            </a:r>
          </a:p>
          <a:p>
            <a:r>
              <a:rPr lang="it-IT" dirty="0" smtClean="0"/>
              <a:t>Verità dedotta dai testi sacri.</a:t>
            </a:r>
          </a:p>
          <a:p>
            <a:r>
              <a:rPr lang="it-IT" dirty="0" smtClean="0"/>
              <a:t>Lectio: lettura - commento di testi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Paideia</a:t>
            </a:r>
            <a:r>
              <a:rPr lang="it-IT" dirty="0" smtClean="0"/>
              <a:t> ed Età Moderna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HUMANITAS</a:t>
            </a:r>
          </a:p>
          <a:p>
            <a:pPr>
              <a:buNone/>
            </a:pPr>
            <a:r>
              <a:rPr lang="it-IT" dirty="0" smtClean="0"/>
              <a:t>Formazione nel ragazzo delle qualità razionali dell’adulto, qualità tipiche dell’uomo libero.</a:t>
            </a:r>
          </a:p>
          <a:p>
            <a:pPr>
              <a:buNone/>
            </a:pPr>
            <a:endParaRPr lang="it-IT" dirty="0" smtClean="0"/>
          </a:p>
          <a:p>
            <a:pPr>
              <a:buNone/>
            </a:pPr>
            <a:r>
              <a:rPr lang="it-IT" dirty="0" smtClean="0"/>
              <a:t>Era previsto il confronto con i maestri, nonché lo studio dagli scritti e opere di ambito filosofico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Paideia</a:t>
            </a:r>
            <a:r>
              <a:rPr lang="it-IT" dirty="0" smtClean="0"/>
              <a:t> e Rinascimento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Valorizzazione del legame uomo-città.</a:t>
            </a:r>
          </a:p>
          <a:p>
            <a:r>
              <a:rPr lang="it-IT" dirty="0" smtClean="0"/>
              <a:t>Homo </a:t>
            </a:r>
            <a:r>
              <a:rPr lang="it-IT" dirty="0" err="1" smtClean="0"/>
              <a:t>faber</a:t>
            </a:r>
            <a:r>
              <a:rPr lang="it-IT" dirty="0" smtClean="0"/>
              <a:t>, desidera dominare la natura, i propri istinti e le dinamiche sociali.</a:t>
            </a:r>
          </a:p>
          <a:p>
            <a:r>
              <a:rPr lang="it-IT" dirty="0" smtClean="0"/>
              <a:t>Recupero del nesso formazione-cultura e ricognizione filologica di testi classici.</a:t>
            </a:r>
          </a:p>
          <a:p>
            <a:r>
              <a:rPr lang="it-IT" dirty="0" smtClean="0"/>
              <a:t>Gli Studia </a:t>
            </a:r>
            <a:r>
              <a:rPr lang="it-IT" dirty="0" err="1" smtClean="0"/>
              <a:t>Humanitatis</a:t>
            </a:r>
            <a:r>
              <a:rPr lang="it-IT" dirty="0" smtClean="0"/>
              <a:t>.</a:t>
            </a:r>
          </a:p>
          <a:p>
            <a:r>
              <a:rPr lang="it-IT" dirty="0" smtClean="0"/>
              <a:t>Umanismo antropocentrico.</a:t>
            </a:r>
            <a:endParaRPr lang="it-IT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Comenio</a:t>
            </a:r>
            <a:r>
              <a:rPr lang="it-IT" dirty="0" smtClean="0"/>
              <a:t> (1592-1670)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it-IT" dirty="0" err="1" smtClean="0"/>
              <a:t>Didactica</a:t>
            </a:r>
            <a:r>
              <a:rPr lang="it-IT" dirty="0" smtClean="0"/>
              <a:t> Magna</a:t>
            </a:r>
          </a:p>
          <a:p>
            <a:pPr>
              <a:buNone/>
            </a:pPr>
            <a:endParaRPr lang="it-IT" dirty="0" smtClean="0"/>
          </a:p>
          <a:p>
            <a:pPr>
              <a:buNone/>
            </a:pPr>
            <a:r>
              <a:rPr lang="it-IT" dirty="0" err="1" smtClean="0"/>
              <a:t>Pansofia</a:t>
            </a:r>
            <a:r>
              <a:rPr lang="it-IT" dirty="0" smtClean="0"/>
              <a:t>: idea di cultura unitaria messa interamente alla portata di tutti.</a:t>
            </a:r>
          </a:p>
          <a:p>
            <a:pPr>
              <a:buNone/>
            </a:pPr>
            <a:r>
              <a:rPr lang="it-IT" dirty="0" err="1" smtClean="0"/>
              <a:t>Pampaedia</a:t>
            </a:r>
            <a:r>
              <a:rPr lang="it-IT" dirty="0" smtClean="0"/>
              <a:t>: l'educazione universale di tutta l'umanità ne assicura il più alto sviluppo</a:t>
            </a:r>
            <a:endParaRPr lang="it-IT" dirty="0"/>
          </a:p>
        </p:txBody>
      </p:sp>
      <p:pic>
        <p:nvPicPr>
          <p:cNvPr id="7170" name="Picture 2" descr="C:\Users\Administrator\Desktop\pegagogia generale triennale\Johan_amos_comenius_1592-1671_140x190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15140" y="357166"/>
            <a:ext cx="1785950" cy="242378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Paideia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Grecia V/IV secolo a.C.</a:t>
            </a:r>
          </a:p>
          <a:p>
            <a:r>
              <a:rPr lang="it-IT" dirty="0" smtClean="0"/>
              <a:t>Allevamento e cura del fanciullo.</a:t>
            </a:r>
          </a:p>
          <a:p>
            <a:r>
              <a:rPr lang="it-IT" dirty="0" smtClean="0"/>
              <a:t>Educazione</a:t>
            </a:r>
            <a:r>
              <a:rPr lang="it-IT" dirty="0" smtClean="0"/>
              <a:t>.</a:t>
            </a:r>
          </a:p>
          <a:p>
            <a:endParaRPr lang="it-IT" dirty="0" smtClean="0"/>
          </a:p>
          <a:p>
            <a:pPr>
              <a:buNone/>
            </a:pPr>
            <a:r>
              <a:rPr lang="it-IT" dirty="0" smtClean="0"/>
              <a:t>Cultura come sapere del </a:t>
            </a:r>
          </a:p>
          <a:p>
            <a:pPr>
              <a:buNone/>
            </a:pPr>
            <a:r>
              <a:rPr lang="it-IT" dirty="0" smtClean="0"/>
              <a:t>quale l’uomo </a:t>
            </a:r>
          </a:p>
          <a:p>
            <a:pPr>
              <a:buNone/>
            </a:pPr>
            <a:r>
              <a:rPr lang="it-IT" dirty="0" smtClean="0"/>
              <a:t>si impossessa</a:t>
            </a:r>
            <a:endParaRPr lang="it-IT" dirty="0"/>
          </a:p>
        </p:txBody>
      </p:sp>
      <p:pic>
        <p:nvPicPr>
          <p:cNvPr id="1026" name="Picture 2" descr="C:\Users\Administrator\Desktop\pegagogia generale triennale\grecia-antica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2928934"/>
            <a:ext cx="4051861" cy="355204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Introduce  il concetto di l’educazione permanente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it-IT" dirty="0" smtClean="0"/>
              <a:t>“Non sarà difficile</a:t>
            </a:r>
          </a:p>
          <a:p>
            <a:pPr algn="ctr">
              <a:buNone/>
            </a:pPr>
            <a:r>
              <a:rPr lang="it-IT" dirty="0" smtClean="0"/>
              <a:t>far di tutta la vita un continuo insegnamento.</a:t>
            </a:r>
          </a:p>
          <a:p>
            <a:pPr algn="ctr">
              <a:buNone/>
            </a:pPr>
            <a:r>
              <a:rPr lang="it-IT" dirty="0" smtClean="0"/>
              <a:t>Come la natura è sempre impegnata</a:t>
            </a:r>
          </a:p>
          <a:p>
            <a:pPr algn="ctr">
              <a:buNone/>
            </a:pPr>
            <a:r>
              <a:rPr lang="it-IT" dirty="0" smtClean="0"/>
              <a:t>in forme diverse,</a:t>
            </a:r>
          </a:p>
          <a:p>
            <a:pPr algn="ctr">
              <a:buNone/>
            </a:pPr>
            <a:r>
              <a:rPr lang="it-IT" dirty="0" smtClean="0"/>
              <a:t>in tutte le stagioni dell'anno,</a:t>
            </a:r>
          </a:p>
          <a:p>
            <a:pPr algn="ctr">
              <a:buNone/>
            </a:pPr>
            <a:r>
              <a:rPr lang="it-IT" dirty="0" smtClean="0"/>
              <a:t>così la nostra vita è disponibile</a:t>
            </a:r>
          </a:p>
          <a:p>
            <a:pPr algn="ctr">
              <a:buNone/>
            </a:pPr>
            <a:r>
              <a:rPr lang="it-IT" dirty="0" smtClean="0"/>
              <a:t>ad essere fruttuosamente educata</a:t>
            </a:r>
          </a:p>
          <a:p>
            <a:pPr algn="ctr">
              <a:buNone/>
            </a:pPr>
            <a:r>
              <a:rPr lang="it-IT" dirty="0" smtClean="0"/>
              <a:t>in ogni età e grado di sviluppo”.</a:t>
            </a:r>
            <a:endParaRPr lang="it-IT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Rousseau (1712-1778)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«Tutto nasce buono dalle mani di Dio e</a:t>
            </a:r>
          </a:p>
          <a:p>
            <a:r>
              <a:rPr lang="it-IT" dirty="0" smtClean="0"/>
              <a:t>si guasta nelle mani dell'uomo».</a:t>
            </a:r>
          </a:p>
          <a:p>
            <a:r>
              <a:rPr lang="it-IT" dirty="0" smtClean="0"/>
              <a:t>L'uomo non può essere lasciato</a:t>
            </a:r>
          </a:p>
          <a:p>
            <a:r>
              <a:rPr lang="it-IT" dirty="0" smtClean="0"/>
              <a:t>allo stato naturale</a:t>
            </a:r>
          </a:p>
          <a:p>
            <a:r>
              <a:rPr lang="it-IT" dirty="0" smtClean="0"/>
              <a:t>deve essere educato.</a:t>
            </a:r>
          </a:p>
          <a:p>
            <a:r>
              <a:rPr lang="it-IT" dirty="0" smtClean="0"/>
              <a:t>In che modo?</a:t>
            </a:r>
            <a:endParaRPr lang="it-IT" dirty="0"/>
          </a:p>
        </p:txBody>
      </p:sp>
      <p:pic>
        <p:nvPicPr>
          <p:cNvPr id="8194" name="Picture 2" descr="C:\Users\Administrator\Desktop\pegagogia generale triennale\170px-AduC_004_J.-.J._Rousseau_(1712-1778)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43702" y="500042"/>
            <a:ext cx="2159000" cy="28829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Nell’Emilio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it-IT" dirty="0" smtClean="0"/>
              <a:t>«Si migliorano le piante con la coltivazione,</a:t>
            </a:r>
          </a:p>
          <a:p>
            <a:pPr>
              <a:buNone/>
            </a:pPr>
            <a:r>
              <a:rPr lang="it-IT" dirty="0" smtClean="0"/>
              <a:t>e gli uomini con l’educazione.</a:t>
            </a:r>
          </a:p>
          <a:p>
            <a:pPr>
              <a:buNone/>
            </a:pPr>
            <a:r>
              <a:rPr lang="it-IT" dirty="0" smtClean="0"/>
              <a:t>Se l’uomo nascesse grande e forte,</a:t>
            </a:r>
          </a:p>
          <a:p>
            <a:pPr>
              <a:buNone/>
            </a:pPr>
            <a:r>
              <a:rPr lang="it-IT" dirty="0" smtClean="0"/>
              <a:t>la sua natura e la sua forza gli sarebbero inutili</a:t>
            </a:r>
          </a:p>
          <a:p>
            <a:pPr>
              <a:buNone/>
            </a:pPr>
            <a:r>
              <a:rPr lang="it-IT" dirty="0" smtClean="0"/>
              <a:t>fino a che non avesse imparato a servirsene.</a:t>
            </a:r>
          </a:p>
          <a:p>
            <a:pPr>
              <a:buNone/>
            </a:pPr>
            <a:r>
              <a:rPr lang="it-IT" dirty="0" smtClean="0"/>
              <a:t>Esse gli sarebbero state dannose,</a:t>
            </a:r>
          </a:p>
          <a:p>
            <a:pPr>
              <a:buNone/>
            </a:pPr>
            <a:r>
              <a:rPr lang="it-IT" dirty="0" smtClean="0"/>
              <a:t>impedendo agli altri di imparare ad assisterlo e,</a:t>
            </a:r>
          </a:p>
          <a:p>
            <a:pPr>
              <a:buNone/>
            </a:pPr>
            <a:r>
              <a:rPr lang="it-IT" dirty="0" smtClean="0"/>
              <a:t>abbandonato a sé stesso, morrebbe di miseria,</a:t>
            </a:r>
          </a:p>
          <a:p>
            <a:pPr>
              <a:buNone/>
            </a:pPr>
            <a:r>
              <a:rPr lang="it-IT" dirty="0" smtClean="0"/>
              <a:t>prima di aver conosciuto i suoi bisogni».</a:t>
            </a:r>
          </a:p>
        </p:txBody>
      </p:sp>
      <p:pic>
        <p:nvPicPr>
          <p:cNvPr id="9218" name="Picture 2" descr="C:\Users\Administrator\Desktop\pegagogia generale triennale\EmileTitle_zai6ug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27537" y="0"/>
            <a:ext cx="2216463" cy="32861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Educazione per Rousseau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it-IT" dirty="0" smtClean="0"/>
              <a:t>Educazione naturale:</a:t>
            </a:r>
          </a:p>
          <a:p>
            <a:pPr>
              <a:buNone/>
            </a:pPr>
            <a:r>
              <a:rPr lang="it-IT" dirty="0" smtClean="0"/>
              <a:t>«Vegliare perché nulla sia fatto».</a:t>
            </a:r>
          </a:p>
          <a:p>
            <a:pPr>
              <a:buNone/>
            </a:pPr>
            <a:endParaRPr lang="it-IT" dirty="0" smtClean="0"/>
          </a:p>
          <a:p>
            <a:pPr>
              <a:buNone/>
            </a:pPr>
            <a:r>
              <a:rPr lang="it-IT" dirty="0" err="1" smtClean="0"/>
              <a:t>Puerocentrismo</a:t>
            </a:r>
            <a:r>
              <a:rPr lang="it-IT" dirty="0" smtClean="0"/>
              <a:t>:</a:t>
            </a:r>
          </a:p>
          <a:p>
            <a:pPr>
              <a:buNone/>
            </a:pPr>
            <a:r>
              <a:rPr lang="it-IT" dirty="0" smtClean="0"/>
              <a:t>«Noi non sappiamo immedesimarci</a:t>
            </a:r>
          </a:p>
          <a:p>
            <a:pPr>
              <a:buNone/>
            </a:pPr>
            <a:r>
              <a:rPr lang="it-IT" dirty="0" smtClean="0"/>
              <a:t>nel ragazzo; invece di entrare nel suo pensiero,</a:t>
            </a:r>
          </a:p>
          <a:p>
            <a:pPr>
              <a:buNone/>
            </a:pPr>
            <a:r>
              <a:rPr lang="it-IT" dirty="0" smtClean="0"/>
              <a:t>attribuiamo a lui il nostro e gli imponiamo la</a:t>
            </a:r>
          </a:p>
          <a:p>
            <a:pPr>
              <a:buNone/>
            </a:pPr>
            <a:r>
              <a:rPr lang="it-IT" dirty="0" smtClean="0"/>
              <a:t>nostra logica con il risultato di provocare in lui</a:t>
            </a:r>
          </a:p>
          <a:p>
            <a:pPr>
              <a:buNone/>
            </a:pPr>
            <a:r>
              <a:rPr lang="it-IT" dirty="0" smtClean="0"/>
              <a:t>assurdità ed errori».</a:t>
            </a:r>
            <a:endParaRPr lang="it-IT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Bildung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Nasce in “Germania” nel 1770</a:t>
            </a:r>
          </a:p>
          <a:p>
            <a:r>
              <a:rPr lang="it-IT" dirty="0" smtClean="0"/>
              <a:t>Fortemente connessa allo </a:t>
            </a:r>
            <a:r>
              <a:rPr lang="it-IT" dirty="0" err="1" smtClean="0"/>
              <a:t>Strum</a:t>
            </a:r>
            <a:r>
              <a:rPr lang="it-IT" dirty="0" smtClean="0"/>
              <a:t> und Drang e al romanticismo tedesco.</a:t>
            </a:r>
            <a:endParaRPr lang="it-IT" dirty="0"/>
          </a:p>
        </p:txBody>
      </p:sp>
      <p:pic>
        <p:nvPicPr>
          <p:cNvPr id="10242" name="Picture 2" descr="C:\Users\Administrator\Desktop\pegagogia generale triennale\download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3571876"/>
            <a:ext cx="4429155" cy="29743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/>
          <a:lstStyle/>
          <a:p>
            <a:pPr>
              <a:buNone/>
            </a:pPr>
            <a:r>
              <a:rPr lang="it-IT" dirty="0" err="1" smtClean="0"/>
              <a:t>Bild</a:t>
            </a:r>
            <a:r>
              <a:rPr lang="it-IT" dirty="0" smtClean="0"/>
              <a:t> =  forma</a:t>
            </a:r>
          </a:p>
          <a:p>
            <a:pPr>
              <a:buNone/>
            </a:pPr>
            <a:r>
              <a:rPr lang="it-IT" dirty="0" err="1" smtClean="0"/>
              <a:t>Bildung</a:t>
            </a:r>
            <a:r>
              <a:rPr lang="it-IT" dirty="0" smtClean="0"/>
              <a:t>  =  acquisizione </a:t>
            </a:r>
          </a:p>
          <a:p>
            <a:pPr>
              <a:buNone/>
            </a:pPr>
            <a:r>
              <a:rPr lang="it-IT" dirty="0" smtClean="0"/>
              <a:t>                    della forma</a:t>
            </a:r>
          </a:p>
          <a:p>
            <a:pPr>
              <a:buNone/>
            </a:pPr>
            <a:endParaRPr lang="it-IT" dirty="0" smtClean="0"/>
          </a:p>
          <a:p>
            <a:pPr>
              <a:buNone/>
            </a:pPr>
            <a:r>
              <a:rPr lang="it-IT" dirty="0" smtClean="0"/>
              <a:t>Formazione umana </a:t>
            </a:r>
          </a:p>
          <a:p>
            <a:pPr>
              <a:buNone/>
            </a:pPr>
            <a:r>
              <a:rPr lang="it-IT" dirty="0" smtClean="0"/>
              <a:t>dell’uomo. </a:t>
            </a:r>
          </a:p>
          <a:p>
            <a:pPr>
              <a:buNone/>
            </a:pPr>
            <a:endParaRPr lang="it-IT" dirty="0" smtClean="0"/>
          </a:p>
          <a:p>
            <a:pPr>
              <a:buNone/>
            </a:pPr>
            <a:r>
              <a:rPr lang="it-IT" dirty="0" smtClean="0"/>
              <a:t>Sviluppo di tutte le </a:t>
            </a:r>
          </a:p>
          <a:p>
            <a:pPr>
              <a:buNone/>
            </a:pPr>
            <a:r>
              <a:rPr lang="it-IT" dirty="0" smtClean="0"/>
              <a:t>proprietà umane. </a:t>
            </a:r>
          </a:p>
          <a:p>
            <a:pPr>
              <a:buNone/>
            </a:pPr>
            <a:r>
              <a:rPr lang="it-IT" dirty="0" smtClean="0"/>
              <a:t>UMANIZZAZIONE</a:t>
            </a:r>
            <a:endParaRPr lang="it-IT" dirty="0"/>
          </a:p>
        </p:txBody>
      </p:sp>
      <p:pic>
        <p:nvPicPr>
          <p:cNvPr id="11266" name="Picture 2" descr="C:\Users\Administrator\Desktop\pegagogia generale triennale\Caspar_David_Friedrich_-_Der_Wanderer_über_dem_Nebelme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000108"/>
            <a:ext cx="4251520" cy="54071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Administrator\Desktop\pegagogia generale triennale\51739_goethe_lg.gif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72264" y="357166"/>
            <a:ext cx="2285984" cy="3310958"/>
          </a:xfrm>
          <a:prstGeom prst="rect">
            <a:avLst/>
          </a:prstGeom>
          <a:noFill/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57158" y="428604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>Goethe </a:t>
            </a:r>
            <a:r>
              <a:rPr lang="it-IT" sz="2700" dirty="0" smtClean="0"/>
              <a:t>(scrittore, poeta drammaturgo tedesco) </a:t>
            </a:r>
            <a:endParaRPr lang="it-IT" sz="27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00034" y="1428736"/>
            <a:ext cx="8229600" cy="5054617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it-IT" dirty="0" smtClean="0"/>
              <a:t>«Per indicare il complesso dell'esistenza </a:t>
            </a:r>
          </a:p>
          <a:p>
            <a:pPr>
              <a:buNone/>
            </a:pPr>
            <a:r>
              <a:rPr lang="it-IT" dirty="0" smtClean="0"/>
              <a:t>di un essere reale, il tedesco si serve</a:t>
            </a:r>
          </a:p>
          <a:p>
            <a:pPr>
              <a:buNone/>
            </a:pPr>
            <a:r>
              <a:rPr lang="it-IT" dirty="0" smtClean="0"/>
              <a:t>della parola Gestalt, forma;</a:t>
            </a:r>
          </a:p>
          <a:p>
            <a:pPr>
              <a:buNone/>
            </a:pPr>
            <a:r>
              <a:rPr lang="it-IT" dirty="0" smtClean="0"/>
              <a:t>termine nel quale si astrae da ciò ch'è mobile,</a:t>
            </a:r>
          </a:p>
          <a:p>
            <a:pPr>
              <a:buNone/>
            </a:pPr>
            <a:r>
              <a:rPr lang="it-IT" dirty="0" smtClean="0"/>
              <a:t>e si ritiene stabilito, concluso e fissato</a:t>
            </a:r>
          </a:p>
          <a:p>
            <a:pPr>
              <a:buNone/>
            </a:pPr>
            <a:r>
              <a:rPr lang="it-IT" dirty="0" smtClean="0"/>
              <a:t>nei suoi caratteri, un tutto unico.</a:t>
            </a:r>
          </a:p>
          <a:p>
            <a:pPr>
              <a:buNone/>
            </a:pPr>
            <a:r>
              <a:rPr lang="it-IT" dirty="0" smtClean="0"/>
              <a:t>Ora, se esaminiamo le forme esistenti,</a:t>
            </a:r>
          </a:p>
          <a:p>
            <a:pPr>
              <a:buNone/>
            </a:pPr>
            <a:r>
              <a:rPr lang="it-IT" dirty="0" smtClean="0"/>
              <a:t>ma in particolar modo le organiche,</a:t>
            </a:r>
          </a:p>
          <a:p>
            <a:pPr>
              <a:buNone/>
            </a:pPr>
            <a:r>
              <a:rPr lang="it-IT" dirty="0" smtClean="0"/>
              <a:t>ci accorgiamo che in esse non v'è mai nulla</a:t>
            </a:r>
          </a:p>
          <a:p>
            <a:pPr>
              <a:buNone/>
            </a:pPr>
            <a:r>
              <a:rPr lang="it-IT" dirty="0" smtClean="0"/>
              <a:t>d'immobile, di fisso, di concluso,</a:t>
            </a:r>
          </a:p>
          <a:p>
            <a:pPr>
              <a:buNone/>
            </a:pPr>
            <a:r>
              <a:rPr lang="it-IT" dirty="0" smtClean="0"/>
              <a:t>ma ogni cosa ondeggia in un continuo moto...</a:t>
            </a:r>
            <a:endParaRPr lang="it-IT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it-IT" dirty="0" smtClean="0"/>
              <a:t>… Perciò il tedesco si serve opportunamente</a:t>
            </a:r>
          </a:p>
          <a:p>
            <a:pPr>
              <a:buNone/>
            </a:pPr>
            <a:r>
              <a:rPr lang="it-IT" dirty="0" smtClean="0"/>
              <a:t>della parola </a:t>
            </a:r>
            <a:r>
              <a:rPr lang="it-IT" dirty="0" err="1" smtClean="0"/>
              <a:t>Bildung</a:t>
            </a:r>
            <a:r>
              <a:rPr lang="it-IT" dirty="0" smtClean="0"/>
              <a:t>, formazione,</a:t>
            </a:r>
          </a:p>
          <a:p>
            <a:pPr>
              <a:buNone/>
            </a:pPr>
            <a:r>
              <a:rPr lang="it-IT" dirty="0" smtClean="0"/>
              <a:t>per indicare sia ciò che è già prodotto,</a:t>
            </a:r>
          </a:p>
          <a:p>
            <a:pPr>
              <a:buNone/>
            </a:pPr>
            <a:r>
              <a:rPr lang="it-IT" dirty="0" smtClean="0"/>
              <a:t>sia ciò che sta producendosi.</a:t>
            </a:r>
          </a:p>
          <a:p>
            <a:pPr>
              <a:buNone/>
            </a:pPr>
            <a:r>
              <a:rPr lang="it-IT" dirty="0" smtClean="0"/>
              <a:t>Ne segue che, in una introduzione alla morfologia,</a:t>
            </a:r>
          </a:p>
          <a:p>
            <a:pPr>
              <a:buNone/>
            </a:pPr>
            <a:r>
              <a:rPr lang="it-IT" dirty="0" smtClean="0"/>
              <a:t>non si dovrebbe parlare di forma e, se si usa</a:t>
            </a:r>
          </a:p>
          <a:p>
            <a:pPr>
              <a:buNone/>
            </a:pPr>
            <a:r>
              <a:rPr lang="it-IT" dirty="0" smtClean="0"/>
              <a:t>questo termine, avere in mente soltanto un'idea,</a:t>
            </a:r>
          </a:p>
          <a:p>
            <a:pPr>
              <a:buNone/>
            </a:pPr>
            <a:r>
              <a:rPr lang="it-IT" dirty="0" smtClean="0"/>
              <a:t>un concetto, o qualcosa di fissato nell'esperienza</a:t>
            </a:r>
          </a:p>
          <a:p>
            <a:pPr>
              <a:buNone/>
            </a:pPr>
            <a:r>
              <a:rPr lang="it-IT" dirty="0" smtClean="0"/>
              <a:t>solo per il momento.</a:t>
            </a:r>
          </a:p>
          <a:p>
            <a:pPr>
              <a:buNone/>
            </a:pPr>
            <a:r>
              <a:rPr lang="it-IT" dirty="0" smtClean="0"/>
              <a:t>Il già formato viene subito ritrasformato;</a:t>
            </a:r>
          </a:p>
          <a:p>
            <a:pPr>
              <a:buNone/>
            </a:pPr>
            <a:r>
              <a:rPr lang="it-IT" dirty="0" smtClean="0"/>
              <a:t>e noi, se vogliamo acquisire una percezione vivente</a:t>
            </a:r>
          </a:p>
          <a:p>
            <a:pPr>
              <a:buNone/>
            </a:pPr>
            <a:r>
              <a:rPr lang="it-IT" dirty="0" smtClean="0"/>
              <a:t>della natura, dobbiamo mantenerci mobili e plastici</a:t>
            </a:r>
          </a:p>
          <a:p>
            <a:pPr>
              <a:buNone/>
            </a:pPr>
            <a:r>
              <a:rPr lang="it-IT" dirty="0" smtClean="0"/>
              <a:t>seguendo l'esempio ch'essa stessa ci dà». </a:t>
            </a:r>
            <a:endParaRPr lang="it-IT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 err="1" smtClean="0"/>
              <a:t>Schiller</a:t>
            </a:r>
            <a:r>
              <a:rPr lang="it-IT" dirty="0" smtClean="0"/>
              <a:t> </a:t>
            </a:r>
            <a:r>
              <a:rPr lang="it-IT" sz="2200" dirty="0" smtClean="0"/>
              <a:t>(filosofo, poeta, drammaturgo tedesco)</a:t>
            </a:r>
            <a:endParaRPr lang="it-IT" sz="22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it-IT" dirty="0" smtClean="0"/>
              <a:t>Lettere</a:t>
            </a:r>
          </a:p>
          <a:p>
            <a:pPr>
              <a:buNone/>
            </a:pPr>
            <a:r>
              <a:rPr lang="it-IT" dirty="0" smtClean="0"/>
              <a:t>sull'educazione estetica dell'uomo</a:t>
            </a:r>
          </a:p>
          <a:p>
            <a:pPr>
              <a:buNone/>
            </a:pPr>
            <a:r>
              <a:rPr lang="it-IT" dirty="0" smtClean="0"/>
              <a:t>ricomporre l'uomo</a:t>
            </a:r>
          </a:p>
          <a:p>
            <a:pPr>
              <a:buNone/>
            </a:pPr>
            <a:r>
              <a:rPr lang="it-IT" dirty="0" smtClean="0"/>
              <a:t>nella sua integralità</a:t>
            </a:r>
          </a:p>
          <a:p>
            <a:pPr>
              <a:buNone/>
            </a:pPr>
            <a:r>
              <a:rPr lang="it-IT" dirty="0" smtClean="0"/>
              <a:t>etica ed estetica.</a:t>
            </a:r>
          </a:p>
          <a:p>
            <a:pPr>
              <a:buNone/>
            </a:pPr>
            <a:endParaRPr lang="it-IT" dirty="0" smtClean="0"/>
          </a:p>
          <a:p>
            <a:pPr>
              <a:buNone/>
            </a:pPr>
            <a:r>
              <a:rPr lang="it-IT" dirty="0" smtClean="0"/>
              <a:t>Formazione critico-antropologica</a:t>
            </a:r>
          </a:p>
          <a:p>
            <a:pPr>
              <a:buNone/>
            </a:pPr>
            <a:r>
              <a:rPr lang="it-IT" dirty="0" smtClean="0"/>
              <a:t>con valenza utopica.</a:t>
            </a:r>
            <a:endParaRPr lang="it-IT" dirty="0"/>
          </a:p>
        </p:txBody>
      </p:sp>
      <p:pic>
        <p:nvPicPr>
          <p:cNvPr id="13314" name="Picture 2" descr="C:\Users\Administrator\Desktop\pegagogia generale triennale\501861039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2F1ED"/>
              </a:clrFrom>
              <a:clrTo>
                <a:srgbClr val="F2F1E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86380" y="1028700"/>
            <a:ext cx="4238625" cy="58293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it-IT" dirty="0" smtClean="0"/>
              <a:t>La libertà per </a:t>
            </a:r>
            <a:r>
              <a:rPr lang="it-IT" dirty="0" err="1" smtClean="0"/>
              <a:t>Schiller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50070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it-IT" dirty="0" smtClean="0"/>
              <a:t>L'uomo la realizza opponendosi al destino con il sentimento del sublime (sotto la soglia più alta) cercando faticosamente di realizzare la propria personalità. Comporta perturbazione.</a:t>
            </a:r>
          </a:p>
          <a:p>
            <a:pPr>
              <a:buNone/>
            </a:pPr>
            <a:endParaRPr lang="it-IT" dirty="0" smtClean="0"/>
          </a:p>
          <a:p>
            <a:r>
              <a:rPr lang="it-IT" dirty="0" smtClean="0"/>
              <a:t>Libera sensibilità: Soggezione alla sensibilità del mondo fenomenico;</a:t>
            </a:r>
          </a:p>
          <a:p>
            <a:r>
              <a:rPr lang="it-IT" dirty="0" smtClean="0"/>
              <a:t>Libera razionalità: aspirazione alla piena attuazione dei valori morali</a:t>
            </a:r>
          </a:p>
          <a:p>
            <a:r>
              <a:rPr lang="it-IT" dirty="0" smtClean="0"/>
              <a:t>Tali libertà sono i due elementi cardine per la formazione dell’ANIMA BELLA.</a:t>
            </a:r>
          </a:p>
          <a:p>
            <a:endParaRPr lang="it-IT" dirty="0" smtClean="0"/>
          </a:p>
          <a:p>
            <a:pPr>
              <a:buNone/>
            </a:pPr>
            <a:endParaRPr lang="it-IT" dirty="0" smtClean="0"/>
          </a:p>
          <a:p>
            <a:pPr>
              <a:buNone/>
            </a:pPr>
            <a:endParaRPr lang="it-IT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Paideia</a:t>
            </a:r>
            <a:r>
              <a:rPr lang="it-IT" dirty="0" smtClean="0"/>
              <a:t> e democrazia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Legge come strumento di formazione del cittadino;</a:t>
            </a:r>
          </a:p>
          <a:p>
            <a:r>
              <a:rPr lang="it-IT" dirty="0" smtClean="0"/>
              <a:t>Prevedeva l’interiorizzazione dei valori universali “ethos”.</a:t>
            </a:r>
          </a:p>
          <a:p>
            <a:endParaRPr lang="it-IT" dirty="0" smtClean="0"/>
          </a:p>
          <a:p>
            <a:r>
              <a:rPr lang="it-IT" dirty="0" smtClean="0"/>
              <a:t>GADAMER SULL’ETHOS: “Distingue l’uomo in quanto capace di rispondere di sé stesso, di rendersi responsabile di sé”</a:t>
            </a:r>
            <a:endParaRPr lang="it-IT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628652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it-IT" dirty="0" smtClean="0"/>
              <a:t>«Si dice anima bella,</a:t>
            </a:r>
          </a:p>
          <a:p>
            <a:pPr>
              <a:buNone/>
            </a:pPr>
            <a:r>
              <a:rPr lang="it-IT" dirty="0" smtClean="0"/>
              <a:t>quando il sentimento morale è riuscito</a:t>
            </a:r>
          </a:p>
          <a:p>
            <a:pPr>
              <a:buNone/>
            </a:pPr>
            <a:r>
              <a:rPr lang="it-IT" dirty="0" smtClean="0"/>
              <a:t>ad assicurarsi tutti i moti interiori dell'uomo,</a:t>
            </a:r>
          </a:p>
          <a:p>
            <a:pPr>
              <a:buNone/>
            </a:pPr>
            <a:r>
              <a:rPr lang="it-IT" dirty="0" smtClean="0"/>
              <a:t>al punto da poter lasciare senza timore all'affetto</a:t>
            </a:r>
          </a:p>
          <a:p>
            <a:pPr>
              <a:buNone/>
            </a:pPr>
            <a:r>
              <a:rPr lang="it-IT" dirty="0" smtClean="0"/>
              <a:t>la guida della volontà e da non correre mai</a:t>
            </a:r>
          </a:p>
          <a:p>
            <a:pPr>
              <a:buNone/>
            </a:pPr>
            <a:r>
              <a:rPr lang="it-IT" dirty="0" smtClean="0"/>
              <a:t>il pericolo di essere in contraddizione con</a:t>
            </a:r>
          </a:p>
          <a:p>
            <a:pPr>
              <a:buNone/>
            </a:pPr>
            <a:r>
              <a:rPr lang="it-IT" dirty="0" smtClean="0"/>
              <a:t>le decisioni di esso.</a:t>
            </a:r>
          </a:p>
          <a:p>
            <a:pPr>
              <a:buNone/>
            </a:pPr>
            <a:r>
              <a:rPr lang="it-IT" dirty="0" smtClean="0"/>
              <a:t>L'anima bella ci fa entrare nel mondo delle idee</a:t>
            </a:r>
          </a:p>
          <a:p>
            <a:pPr>
              <a:buNone/>
            </a:pPr>
            <a:r>
              <a:rPr lang="it-IT" dirty="0" smtClean="0"/>
              <a:t>senza abbandonare il mondo sensibile</a:t>
            </a:r>
          </a:p>
          <a:p>
            <a:pPr>
              <a:buNone/>
            </a:pPr>
            <a:r>
              <a:rPr lang="it-IT" dirty="0" smtClean="0"/>
              <a:t>come avviene nella conoscenza della verità [...]</a:t>
            </a:r>
          </a:p>
          <a:p>
            <a:pPr>
              <a:buNone/>
            </a:pPr>
            <a:r>
              <a:rPr lang="it-IT" dirty="0" smtClean="0"/>
              <a:t>per mezzo della bellezza [...]</a:t>
            </a:r>
          </a:p>
          <a:p>
            <a:pPr>
              <a:buNone/>
            </a:pPr>
            <a:r>
              <a:rPr lang="it-IT" dirty="0" smtClean="0"/>
              <a:t>l'uomo spirituale è restituito al mondo dei sensi».</a:t>
            </a:r>
          </a:p>
          <a:p>
            <a:pPr>
              <a:buNone/>
            </a:pPr>
            <a:endParaRPr lang="it-IT" dirty="0" smtClean="0"/>
          </a:p>
          <a:p>
            <a:pPr>
              <a:buNone/>
            </a:pPr>
            <a:r>
              <a:rPr lang="it-IT" dirty="0" err="1" smtClean="0"/>
              <a:t>Schiller</a:t>
            </a:r>
            <a:r>
              <a:rPr lang="it-IT" dirty="0" smtClean="0"/>
              <a:t>, Lettere sull'educazione estetica, Firenze, 1927, p.85.</a:t>
            </a:r>
            <a:endParaRPr lang="it-IT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Cos’è la </a:t>
            </a:r>
            <a:r>
              <a:rPr lang="it-IT" dirty="0" err="1" smtClean="0"/>
              <a:t>Bildung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it-IT" dirty="0" smtClean="0"/>
              <a:t>«Uno sprone affinché tutte le forze</a:t>
            </a:r>
          </a:p>
          <a:p>
            <a:pPr>
              <a:buNone/>
            </a:pPr>
            <a:r>
              <a:rPr lang="it-IT" dirty="0" smtClean="0"/>
              <a:t>dell'essere umano germoglino</a:t>
            </a:r>
          </a:p>
          <a:p>
            <a:pPr>
              <a:buNone/>
            </a:pPr>
            <a:r>
              <a:rPr lang="it-IT" dirty="0" smtClean="0"/>
              <a:t>sull'appropriazione del mondo e conducano</a:t>
            </a:r>
          </a:p>
          <a:p>
            <a:pPr>
              <a:buNone/>
            </a:pPr>
            <a:r>
              <a:rPr lang="it-IT" dirty="0" smtClean="0"/>
              <a:t>ad una individualità</a:t>
            </a:r>
          </a:p>
          <a:p>
            <a:pPr>
              <a:buNone/>
            </a:pPr>
            <a:r>
              <a:rPr lang="it-IT" dirty="0" smtClean="0"/>
              <a:t>e personalità determinata».</a:t>
            </a:r>
          </a:p>
          <a:p>
            <a:pPr>
              <a:buNone/>
            </a:pPr>
            <a:r>
              <a:rPr lang="it-IT" dirty="0" smtClean="0"/>
              <a:t>(Wilhelm von </a:t>
            </a:r>
            <a:r>
              <a:rPr lang="it-IT" dirty="0" err="1" smtClean="0"/>
              <a:t>Humbolt</a:t>
            </a:r>
            <a:r>
              <a:rPr lang="it-IT" dirty="0" smtClean="0"/>
              <a:t>)</a:t>
            </a:r>
            <a:endParaRPr lang="it-IT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</p:spPr>
        <p:txBody>
          <a:bodyPr/>
          <a:lstStyle/>
          <a:p>
            <a:pPr>
              <a:buNone/>
            </a:pPr>
            <a:r>
              <a:rPr lang="it-IT" dirty="0" smtClean="0"/>
              <a:t>È:</a:t>
            </a:r>
          </a:p>
          <a:p>
            <a:pPr>
              <a:buNone/>
            </a:pPr>
            <a:endParaRPr lang="it-IT" dirty="0" smtClean="0"/>
          </a:p>
          <a:p>
            <a:pPr>
              <a:buNone/>
            </a:pPr>
            <a:r>
              <a:rPr lang="it-IT" dirty="0" smtClean="0"/>
              <a:t>Processo di umanizzazione</a:t>
            </a:r>
          </a:p>
          <a:p>
            <a:pPr>
              <a:buNone/>
            </a:pPr>
            <a:r>
              <a:rPr lang="it-IT" dirty="0" smtClean="0"/>
              <a:t>che eleva l'uomo</a:t>
            </a:r>
          </a:p>
          <a:p>
            <a:pPr>
              <a:buNone/>
            </a:pPr>
            <a:r>
              <a:rPr lang="it-IT" dirty="0" smtClean="0"/>
              <a:t>al massimo grado di umanità.</a:t>
            </a:r>
          </a:p>
          <a:p>
            <a:pPr>
              <a:buNone/>
            </a:pPr>
            <a:endParaRPr lang="it-IT" dirty="0" smtClean="0"/>
          </a:p>
          <a:p>
            <a:pPr>
              <a:buNone/>
            </a:pPr>
            <a:r>
              <a:rPr lang="it-IT" dirty="0" smtClean="0"/>
              <a:t>Processo dinamico</a:t>
            </a:r>
          </a:p>
          <a:p>
            <a:pPr>
              <a:buNone/>
            </a:pPr>
            <a:r>
              <a:rPr lang="it-IT" dirty="0" smtClean="0"/>
              <a:t>del prendere forma e darsi forma</a:t>
            </a:r>
          </a:p>
          <a:p>
            <a:pPr>
              <a:buNone/>
            </a:pPr>
            <a:r>
              <a:rPr lang="it-IT" dirty="0" smtClean="0"/>
              <a:t>che si radica nel </a:t>
            </a:r>
            <a:r>
              <a:rPr lang="it-IT" dirty="0" err="1" smtClean="0"/>
              <a:t>mondo-della-vita</a:t>
            </a:r>
            <a:endParaRPr lang="it-IT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/>
          <a:lstStyle/>
          <a:p>
            <a:pPr>
              <a:buNone/>
            </a:pPr>
            <a:r>
              <a:rPr lang="it-IT" dirty="0" smtClean="0"/>
              <a:t>È una categoria critica in opposizione al tecnicismo pedagogico.</a:t>
            </a:r>
          </a:p>
          <a:p>
            <a:pPr>
              <a:buNone/>
            </a:pPr>
            <a:endParaRPr lang="it-IT" dirty="0" smtClean="0"/>
          </a:p>
          <a:p>
            <a:pPr>
              <a:buNone/>
            </a:pPr>
            <a:r>
              <a:rPr lang="it-IT" dirty="0" smtClean="0"/>
              <a:t>È una categoria regolativa che fissa i compiti ultimi dell‘educare.</a:t>
            </a:r>
          </a:p>
          <a:p>
            <a:pPr>
              <a:buNone/>
            </a:pPr>
            <a:endParaRPr lang="it-IT" dirty="0" smtClean="0"/>
          </a:p>
          <a:p>
            <a:pPr>
              <a:buNone/>
            </a:pPr>
            <a:r>
              <a:rPr lang="it-IT" dirty="0" smtClean="0"/>
              <a:t>È l'immagine umana ideale,</a:t>
            </a:r>
          </a:p>
          <a:p>
            <a:pPr>
              <a:buNone/>
            </a:pPr>
            <a:r>
              <a:rPr lang="it-IT" dirty="0" smtClean="0"/>
              <a:t>È la cultura che umanizza,</a:t>
            </a:r>
          </a:p>
          <a:p>
            <a:pPr>
              <a:buNone/>
            </a:pPr>
            <a:r>
              <a:rPr lang="it-IT" dirty="0" smtClean="0"/>
              <a:t>È l'azione di umanizzazione attraverso tale cultura.</a:t>
            </a:r>
            <a:endParaRPr lang="it-IT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Administrator\Desktop\pegagogia generale triennale\Bildungsroman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4214810" y="3249128"/>
            <a:ext cx="4929190" cy="3608872"/>
          </a:xfrm>
          <a:prstGeom prst="rect">
            <a:avLst/>
          </a:prstGeom>
          <a:noFill/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 err="1" smtClean="0"/>
              <a:t>Bildungsroman</a:t>
            </a:r>
            <a:r>
              <a:rPr lang="it-IT" dirty="0" smtClean="0"/>
              <a:t> </a:t>
            </a:r>
            <a:r>
              <a:rPr lang="it-IT" sz="2200" dirty="0" smtClean="0"/>
              <a:t>(romanzi di formazione)</a:t>
            </a:r>
            <a:endParaRPr lang="it-IT" sz="22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Formazione individuale, autoeducazione</a:t>
            </a:r>
          </a:p>
          <a:p>
            <a:r>
              <a:rPr lang="it-IT" dirty="0" smtClean="0"/>
              <a:t>La coscienza del protagonista si evolve lungo la storia</a:t>
            </a:r>
          </a:p>
          <a:p>
            <a:r>
              <a:rPr lang="it-IT" dirty="0" smtClean="0"/>
              <a:t>È centrale l’introspezione sulla realizzazione dell'uomo</a:t>
            </a:r>
          </a:p>
          <a:p>
            <a:r>
              <a:rPr lang="it-IT" dirty="0" smtClean="0"/>
              <a:t>È Autobiografico</a:t>
            </a:r>
          </a:p>
          <a:p>
            <a:r>
              <a:rPr lang="it-IT" dirty="0" smtClean="0"/>
              <a:t>Prevede la confessione</a:t>
            </a:r>
            <a:endParaRPr lang="it-IT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Bildung</a:t>
            </a:r>
            <a:r>
              <a:rPr lang="it-IT" dirty="0" smtClean="0"/>
              <a:t> e </a:t>
            </a:r>
            <a:r>
              <a:rPr lang="it-IT" dirty="0" err="1" smtClean="0"/>
              <a:t>Paideia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it-IT" dirty="0" smtClean="0"/>
              <a:t>«La </a:t>
            </a:r>
            <a:r>
              <a:rPr lang="it-IT" dirty="0" err="1" smtClean="0"/>
              <a:t>Bildung</a:t>
            </a:r>
            <a:r>
              <a:rPr lang="it-IT" dirty="0" smtClean="0"/>
              <a:t> ha rilanciato la nozione di formazione</a:t>
            </a:r>
          </a:p>
          <a:p>
            <a:pPr>
              <a:buNone/>
            </a:pPr>
            <a:r>
              <a:rPr lang="it-IT" dirty="0" smtClean="0"/>
              <a:t>come categoria più alta e più ricca e irriducibile</a:t>
            </a:r>
          </a:p>
          <a:p>
            <a:pPr>
              <a:buNone/>
            </a:pPr>
            <a:r>
              <a:rPr lang="it-IT" dirty="0" smtClean="0"/>
              <a:t>del pedagogico e l'ha ripensata in una determinata</a:t>
            </a:r>
          </a:p>
          <a:p>
            <a:pPr>
              <a:buNone/>
            </a:pPr>
            <a:r>
              <a:rPr lang="it-IT" dirty="0" smtClean="0"/>
              <a:t>condizione storica (la Modernità),</a:t>
            </a:r>
          </a:p>
          <a:p>
            <a:pPr>
              <a:buNone/>
            </a:pPr>
            <a:r>
              <a:rPr lang="it-IT" dirty="0" smtClean="0"/>
              <a:t>assegnandole il compito di restauro antropologico,</a:t>
            </a:r>
          </a:p>
          <a:p>
            <a:pPr>
              <a:buNone/>
            </a:pPr>
            <a:r>
              <a:rPr lang="it-IT" dirty="0" smtClean="0"/>
              <a:t>ergo anche pedagogico».</a:t>
            </a:r>
          </a:p>
          <a:p>
            <a:pPr>
              <a:buNone/>
            </a:pPr>
            <a:endParaRPr lang="it-IT" dirty="0" smtClean="0"/>
          </a:p>
          <a:p>
            <a:pPr>
              <a:buNone/>
            </a:pPr>
            <a:r>
              <a:rPr lang="it-IT" dirty="0" smtClean="0"/>
              <a:t>Condividono il riferimento all’uomo nella sua integralità.</a:t>
            </a:r>
            <a:endParaRPr lang="it-IT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it-IT" dirty="0" err="1" smtClean="0"/>
              <a:t>Bildung</a:t>
            </a:r>
            <a:r>
              <a:rPr lang="it-IT" dirty="0" smtClean="0"/>
              <a:t> e </a:t>
            </a:r>
            <a:r>
              <a:rPr lang="it-IT" dirty="0" err="1" smtClean="0"/>
              <a:t>Heidegger</a:t>
            </a:r>
            <a:r>
              <a:rPr lang="it-IT" dirty="0" smtClean="0"/>
              <a:t> (1889-1977)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00200"/>
            <a:ext cx="8258204" cy="4972072"/>
          </a:xfrm>
        </p:spPr>
        <p:txBody>
          <a:bodyPr numCol="2">
            <a:normAutofit/>
          </a:bodyPr>
          <a:lstStyle/>
          <a:p>
            <a:r>
              <a:rPr lang="it-IT" b="1" dirty="0" smtClean="0"/>
              <a:t>Conformazione:</a:t>
            </a:r>
          </a:p>
          <a:p>
            <a:pPr>
              <a:buNone/>
            </a:pPr>
            <a:r>
              <a:rPr lang="it-IT" dirty="0" smtClean="0"/>
              <a:t>Senso impositivo del</a:t>
            </a:r>
          </a:p>
          <a:p>
            <a:pPr>
              <a:buNone/>
            </a:pPr>
            <a:r>
              <a:rPr lang="it-IT" dirty="0" err="1" smtClean="0"/>
              <a:t>bilden</a:t>
            </a:r>
            <a:r>
              <a:rPr lang="it-IT" dirty="0" smtClean="0"/>
              <a:t>, formare,</a:t>
            </a:r>
          </a:p>
          <a:p>
            <a:pPr>
              <a:buNone/>
            </a:pPr>
            <a:r>
              <a:rPr lang="it-IT" dirty="0" smtClean="0"/>
              <a:t>istituire un'immagine</a:t>
            </a:r>
          </a:p>
          <a:p>
            <a:pPr>
              <a:buNone/>
            </a:pPr>
            <a:r>
              <a:rPr lang="it-IT" dirty="0" smtClean="0"/>
              <a:t>modello (</a:t>
            </a:r>
            <a:r>
              <a:rPr lang="it-IT" dirty="0" err="1" smtClean="0"/>
              <a:t>Vorbild</a:t>
            </a:r>
            <a:r>
              <a:rPr lang="it-IT" dirty="0" smtClean="0"/>
              <a:t>),</a:t>
            </a:r>
          </a:p>
          <a:p>
            <a:pPr>
              <a:buNone/>
            </a:pPr>
            <a:r>
              <a:rPr lang="it-IT" dirty="0" smtClean="0"/>
              <a:t>produrre una</a:t>
            </a:r>
          </a:p>
          <a:p>
            <a:pPr>
              <a:buNone/>
            </a:pPr>
            <a:r>
              <a:rPr lang="it-IT" dirty="0" smtClean="0"/>
              <a:t>prescrizione</a:t>
            </a:r>
          </a:p>
          <a:p>
            <a:pPr>
              <a:buNone/>
            </a:pPr>
            <a:r>
              <a:rPr lang="it-IT" dirty="0" smtClean="0"/>
              <a:t>(</a:t>
            </a:r>
            <a:r>
              <a:rPr lang="it-IT" dirty="0" err="1" smtClean="0"/>
              <a:t>Vorschrift</a:t>
            </a:r>
            <a:r>
              <a:rPr lang="it-IT" dirty="0" smtClean="0"/>
              <a:t>).</a:t>
            </a:r>
          </a:p>
          <a:p>
            <a:endParaRPr lang="it-IT" dirty="0" smtClean="0"/>
          </a:p>
          <a:p>
            <a:endParaRPr lang="it-IT" dirty="0" smtClean="0"/>
          </a:p>
          <a:p>
            <a:r>
              <a:rPr lang="it-IT" b="1" dirty="0" smtClean="0"/>
              <a:t>Differenziazione:</a:t>
            </a:r>
          </a:p>
          <a:p>
            <a:pPr>
              <a:buNone/>
            </a:pPr>
            <a:r>
              <a:rPr lang="it-IT" dirty="0" smtClean="0"/>
              <a:t>Attività - processo</a:t>
            </a:r>
          </a:p>
          <a:p>
            <a:pPr>
              <a:buNone/>
            </a:pPr>
            <a:r>
              <a:rPr lang="it-IT" dirty="0" smtClean="0"/>
              <a:t>teleologico che si</a:t>
            </a:r>
          </a:p>
          <a:p>
            <a:pPr>
              <a:buNone/>
            </a:pPr>
            <a:r>
              <a:rPr lang="it-IT" dirty="0" smtClean="0"/>
              <a:t>giustifica in sé:</a:t>
            </a:r>
          </a:p>
          <a:p>
            <a:pPr>
              <a:buNone/>
            </a:pPr>
            <a:r>
              <a:rPr lang="it-IT" dirty="0" smtClean="0"/>
              <a:t>Sviluppare, portare a</a:t>
            </a:r>
          </a:p>
          <a:p>
            <a:pPr>
              <a:buNone/>
            </a:pPr>
            <a:r>
              <a:rPr lang="it-IT" dirty="0" smtClean="0"/>
              <a:t>perfezione disposizioni</a:t>
            </a:r>
          </a:p>
          <a:p>
            <a:pPr>
              <a:buNone/>
            </a:pPr>
            <a:r>
              <a:rPr lang="it-IT" dirty="0" smtClean="0"/>
              <a:t>potenzialità</a:t>
            </a:r>
          </a:p>
          <a:p>
            <a:pPr>
              <a:buNone/>
            </a:pPr>
            <a:r>
              <a:rPr lang="it-IT" dirty="0" smtClean="0"/>
              <a:t>preesistenti.</a:t>
            </a:r>
          </a:p>
          <a:p>
            <a:pPr>
              <a:buNone/>
            </a:pPr>
            <a:r>
              <a:rPr lang="it-IT" dirty="0" smtClean="0"/>
              <a:t>Possibilità infinita di</a:t>
            </a:r>
          </a:p>
          <a:p>
            <a:pPr>
              <a:buNone/>
            </a:pPr>
            <a:r>
              <a:rPr lang="it-IT" dirty="0" smtClean="0"/>
              <a:t>sviluppo.</a:t>
            </a:r>
            <a:endParaRPr lang="it-IT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istrator\Desktop\pegagogia generale triennale\scultura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843573" y="692367"/>
            <a:ext cx="3300427" cy="6165633"/>
          </a:xfrm>
          <a:prstGeom prst="rect">
            <a:avLst/>
          </a:prstGeom>
          <a:noFill/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Quindi…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La </a:t>
            </a:r>
            <a:r>
              <a:rPr lang="it-IT" dirty="0" err="1" smtClean="0"/>
              <a:t>Paideia</a:t>
            </a:r>
            <a:r>
              <a:rPr lang="it-IT" dirty="0" smtClean="0"/>
              <a:t> era l’ideale educativo che indicava </a:t>
            </a:r>
            <a:r>
              <a:rPr lang="it-IT" dirty="0" smtClean="0"/>
              <a:t>ciò che concorreva </a:t>
            </a:r>
            <a:r>
              <a:rPr lang="it-IT" dirty="0" smtClean="0"/>
              <a:t>alla formazione fisica, psichica e socio-culturale del </a:t>
            </a:r>
            <a:r>
              <a:rPr lang="it-IT" dirty="0" smtClean="0"/>
              <a:t>fanciullo</a:t>
            </a:r>
            <a:r>
              <a:rPr lang="it-IT" dirty="0" smtClean="0"/>
              <a:t>. </a:t>
            </a:r>
            <a:endParaRPr lang="it-IT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Paideia</a:t>
            </a:r>
            <a:r>
              <a:rPr lang="it-IT" dirty="0" smtClean="0"/>
              <a:t> e virtù civiche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err="1" smtClean="0"/>
              <a:t>Areté</a:t>
            </a:r>
            <a:r>
              <a:rPr lang="it-IT" dirty="0" smtClean="0"/>
              <a:t>: eccellenza sul piano fisico, militare;</a:t>
            </a:r>
          </a:p>
          <a:p>
            <a:r>
              <a:rPr lang="it-IT" dirty="0" err="1" smtClean="0"/>
              <a:t>Kalokagathìa</a:t>
            </a:r>
            <a:r>
              <a:rPr lang="it-IT" dirty="0" smtClean="0"/>
              <a:t>: ideale del bello e del buono. Equilibrio corpo e spirito.</a:t>
            </a:r>
          </a:p>
          <a:p>
            <a:r>
              <a:rPr lang="it-IT" dirty="0" err="1" smtClean="0"/>
              <a:t>Sophrosyne</a:t>
            </a:r>
            <a:r>
              <a:rPr lang="it-IT" dirty="0" smtClean="0"/>
              <a:t>: il controllo </a:t>
            </a:r>
            <a:r>
              <a:rPr lang="it-IT" dirty="0" smtClean="0"/>
              <a:t>di sé (prudenza)</a:t>
            </a:r>
            <a:endParaRPr lang="it-IT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Administrator\Desktop\pegagogia generale triennale\download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  <a:lum bright="10000"/>
          </a:blip>
          <a:srcRect/>
          <a:stretch>
            <a:fillRect/>
          </a:stretch>
        </p:blipFill>
        <p:spPr bwMode="auto">
          <a:xfrm>
            <a:off x="357158" y="1214422"/>
            <a:ext cx="8286808" cy="5327233"/>
          </a:xfrm>
          <a:prstGeom prst="rect">
            <a:avLst/>
          </a:prstGeom>
          <a:noFill/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Paideia</a:t>
            </a:r>
            <a:r>
              <a:rPr lang="it-IT" dirty="0" smtClean="0"/>
              <a:t> e sofisti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2571744"/>
            <a:ext cx="8229600" cy="3752856"/>
          </a:xfrm>
        </p:spPr>
        <p:txBody>
          <a:bodyPr/>
          <a:lstStyle/>
          <a:p>
            <a:r>
              <a:rPr lang="it-IT" dirty="0" smtClean="0"/>
              <a:t>Formazione globale e sviluppo armonico di tutte le capacità fisiche e psichiche dell’uomo (definizione organica</a:t>
            </a:r>
            <a:r>
              <a:rPr lang="it-IT" dirty="0" smtClean="0"/>
              <a:t>).</a:t>
            </a:r>
            <a:endParaRPr lang="it-IT" dirty="0" smtClean="0"/>
          </a:p>
          <a:p>
            <a:r>
              <a:rPr lang="it-IT" dirty="0" smtClean="0"/>
              <a:t>Riflessione sull’uomo.</a:t>
            </a:r>
          </a:p>
          <a:p>
            <a:r>
              <a:rPr lang="it-IT" dirty="0" smtClean="0"/>
              <a:t>Educazione pratica, da </a:t>
            </a:r>
            <a:r>
              <a:rPr lang="it-IT" dirty="0" err="1" smtClean="0"/>
              <a:t>praxis</a:t>
            </a:r>
            <a:r>
              <a:rPr lang="it-IT" dirty="0" smtClean="0"/>
              <a:t>, come impegno formativo per dare forma di uomo ideale.</a:t>
            </a:r>
            <a:endParaRPr lang="it-IT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dministrator\Desktop\pegagogia generale triennale\socrate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-71470" y="1328718"/>
            <a:ext cx="9215470" cy="5529282"/>
          </a:xfrm>
          <a:prstGeom prst="rect">
            <a:avLst/>
          </a:prstGeom>
          <a:noFill/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8229600" cy="1143000"/>
          </a:xfrm>
        </p:spPr>
        <p:txBody>
          <a:bodyPr/>
          <a:lstStyle/>
          <a:p>
            <a:r>
              <a:rPr lang="it-IT" dirty="0" err="1" smtClean="0"/>
              <a:t>Paideia</a:t>
            </a:r>
            <a:r>
              <a:rPr lang="it-IT" dirty="0" smtClean="0"/>
              <a:t> e Socrate (470-399 a.C.)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935480"/>
            <a:ext cx="8686800" cy="49225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it-IT" dirty="0" smtClean="0"/>
              <a:t>Problematica, aperta e connessa a un modello formativo dinamico e pragmatico.</a:t>
            </a:r>
          </a:p>
          <a:p>
            <a:pPr>
              <a:buNone/>
            </a:pPr>
            <a:r>
              <a:rPr lang="it-IT" dirty="0" smtClean="0"/>
              <a:t> Tale modello si spiegava in:</a:t>
            </a:r>
          </a:p>
          <a:p>
            <a:r>
              <a:rPr lang="it-IT" dirty="0" smtClean="0"/>
              <a:t> “conosci te stesso” in riferimento alla formazione individuale; </a:t>
            </a:r>
          </a:p>
          <a:p>
            <a:r>
              <a:rPr lang="it-IT" dirty="0" smtClean="0"/>
              <a:t>identità culturale, politica e storica nell’assetto sociale, sul piano della formazione universale.</a:t>
            </a:r>
          </a:p>
          <a:p>
            <a:pPr>
              <a:buNone/>
            </a:pPr>
            <a:endParaRPr lang="it-IT" dirty="0" smtClean="0"/>
          </a:p>
          <a:p>
            <a:pPr>
              <a:buNone/>
            </a:pPr>
            <a:r>
              <a:rPr lang="it-IT" dirty="0" smtClean="0"/>
              <a:t>Era quindi un’educazione che formava l’uomo e la società.</a:t>
            </a:r>
          </a:p>
          <a:p>
            <a:pPr>
              <a:buNone/>
            </a:pPr>
            <a:endParaRPr lang="it-IT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dministrator\Desktop\pegagogia generale triennale\filosofia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474099" y="1643026"/>
            <a:ext cx="8669901" cy="52149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143000"/>
          </a:xfrm>
        </p:spPr>
        <p:txBody>
          <a:bodyPr/>
          <a:lstStyle/>
          <a:p>
            <a:r>
              <a:rPr lang="it-IT" dirty="0" smtClean="0"/>
              <a:t>Socrate e la ricerca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158" y="1928802"/>
            <a:ext cx="8229600" cy="4389120"/>
          </a:xfrm>
        </p:spPr>
        <p:txBody>
          <a:bodyPr/>
          <a:lstStyle/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r>
              <a:rPr lang="it-IT" dirty="0" smtClean="0"/>
              <a:t>Perché “CONOSCI TE STESSO?</a:t>
            </a:r>
          </a:p>
          <a:p>
            <a:pPr>
              <a:buNone/>
            </a:pPr>
            <a:endParaRPr lang="it-IT" dirty="0" smtClean="0"/>
          </a:p>
          <a:p>
            <a:pPr>
              <a:buNone/>
            </a:pPr>
            <a:r>
              <a:rPr lang="it-IT" dirty="0" smtClean="0"/>
              <a:t>La madre della sapienza è la coscienza della propria ignoranza. Il dubbio e la ricerca divengono continui, permanenti.</a:t>
            </a:r>
            <a:endParaRPr lang="it-IT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Administrator\Desktop\pegagogia generale triennale\allievo-e-maestro.jpg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2928926" y="684359"/>
            <a:ext cx="6215074" cy="61736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La Maieutica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3500438"/>
            <a:ext cx="8229600" cy="2824162"/>
          </a:xfrm>
        </p:spPr>
        <p:txBody>
          <a:bodyPr/>
          <a:lstStyle/>
          <a:p>
            <a:r>
              <a:rPr lang="it-IT" dirty="0" smtClean="0"/>
              <a:t>Trarre fuori la propria autentica verità attraverso il dialogo con il maestro che problematizza e stimola a ricercare. Il discepolo, grazie all’opera del maestro matura dal proprio interno. Matura la coscienza.</a:t>
            </a:r>
            <a:endParaRPr lang="it-IT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nozio">
  <a:themeElements>
    <a:clrScheme name="Carta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Equinozi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nozi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177</TotalTime>
  <Words>1655</Words>
  <Application>Microsoft Office PowerPoint</Application>
  <PresentationFormat>Presentazione su schermo (4:3)</PresentationFormat>
  <Paragraphs>285</Paragraphs>
  <Slides>40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40</vt:i4>
      </vt:variant>
    </vt:vector>
  </HeadingPairs>
  <TitlesOfParts>
    <vt:vector size="41" baseType="lpstr">
      <vt:lpstr>Equinozio</vt:lpstr>
      <vt:lpstr>Pedagogia Generale</vt:lpstr>
      <vt:lpstr>Paideia</vt:lpstr>
      <vt:lpstr>Paideia e democrazia</vt:lpstr>
      <vt:lpstr>Quindi…</vt:lpstr>
      <vt:lpstr>Paideia e virtù civiche</vt:lpstr>
      <vt:lpstr>Paideia e sofisti</vt:lpstr>
      <vt:lpstr>Paideia e Socrate (470-399 a.C.)</vt:lpstr>
      <vt:lpstr>Socrate e la ricerca</vt:lpstr>
      <vt:lpstr>La Maieutica</vt:lpstr>
      <vt:lpstr>Paideia e Platone (427-347 a.C.)</vt:lpstr>
      <vt:lpstr>Aristotele (384-322 a.C.)</vt:lpstr>
      <vt:lpstr>Ellenismo (334-30 a.C) e PAIDEIA</vt:lpstr>
      <vt:lpstr>Eredità della Paideia.</vt:lpstr>
      <vt:lpstr>Modello educativo classico  vs  Modello educativo cristiano</vt:lpstr>
      <vt:lpstr>Paideia Cristiana</vt:lpstr>
      <vt:lpstr>La Paideia nel Medioevo</vt:lpstr>
      <vt:lpstr>Paideia ed Età Moderna</vt:lpstr>
      <vt:lpstr>Paideia e Rinascimento</vt:lpstr>
      <vt:lpstr>Comenio (1592-1670)</vt:lpstr>
      <vt:lpstr>Introduce  il concetto di l’educazione permanente</vt:lpstr>
      <vt:lpstr>Rousseau (1712-1778)</vt:lpstr>
      <vt:lpstr>Nell’Emilio</vt:lpstr>
      <vt:lpstr>Educazione per Rousseau</vt:lpstr>
      <vt:lpstr>Bildung</vt:lpstr>
      <vt:lpstr>Diapositiva 25</vt:lpstr>
      <vt:lpstr>Goethe (scrittore, poeta drammaturgo tedesco) </vt:lpstr>
      <vt:lpstr>Diapositiva 27</vt:lpstr>
      <vt:lpstr>Schiller (filosofo, poeta, drammaturgo tedesco)</vt:lpstr>
      <vt:lpstr>La libertà per Schiller</vt:lpstr>
      <vt:lpstr>Diapositiva 30</vt:lpstr>
      <vt:lpstr>Cos’è la Bildung</vt:lpstr>
      <vt:lpstr>Diapositiva 32</vt:lpstr>
      <vt:lpstr>Diapositiva 33</vt:lpstr>
      <vt:lpstr>Bildungsroman (romanzi di formazione)</vt:lpstr>
      <vt:lpstr>Bildung e Paideia</vt:lpstr>
      <vt:lpstr>Bildung e Heidegger (1889-1977)</vt:lpstr>
      <vt:lpstr>Diapositiva 37</vt:lpstr>
      <vt:lpstr>Diapositiva 38</vt:lpstr>
      <vt:lpstr>Diapositiva 39</vt:lpstr>
      <vt:lpstr>Diapositiva 40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Pedagogia Generale</dc:title>
  <dc:creator>Andrea</dc:creator>
  <cp:lastModifiedBy>Utente Windows</cp:lastModifiedBy>
  <cp:revision>19</cp:revision>
  <dcterms:created xsi:type="dcterms:W3CDTF">2017-10-24T12:32:14Z</dcterms:created>
  <dcterms:modified xsi:type="dcterms:W3CDTF">2018-10-16T15:32:16Z</dcterms:modified>
</cp:coreProperties>
</file>