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6" r:id="rId3"/>
    <p:sldId id="298" r:id="rId4"/>
    <p:sldId id="299" r:id="rId5"/>
    <p:sldId id="300" r:id="rId6"/>
    <p:sldId id="301" r:id="rId7"/>
    <p:sldId id="312" r:id="rId8"/>
    <p:sldId id="258" r:id="rId9"/>
    <p:sldId id="259" r:id="rId10"/>
    <p:sldId id="260" r:id="rId11"/>
    <p:sldId id="261" r:id="rId12"/>
    <p:sldId id="297" r:id="rId13"/>
    <p:sldId id="264" r:id="rId14"/>
    <p:sldId id="265" r:id="rId15"/>
    <p:sldId id="266" r:id="rId16"/>
    <p:sldId id="267" r:id="rId17"/>
    <p:sldId id="262" r:id="rId18"/>
    <p:sldId id="263" r:id="rId19"/>
    <p:sldId id="269" r:id="rId20"/>
    <p:sldId id="270" r:id="rId21"/>
    <p:sldId id="271" r:id="rId22"/>
    <p:sldId id="272" r:id="rId23"/>
    <p:sldId id="273" r:id="rId24"/>
    <p:sldId id="284" r:id="rId25"/>
    <p:sldId id="285" r:id="rId26"/>
    <p:sldId id="286" r:id="rId27"/>
    <p:sldId id="287" r:id="rId28"/>
    <p:sldId id="288" r:id="rId29"/>
    <p:sldId id="289" r:id="rId30"/>
    <p:sldId id="290" r:id="rId31"/>
    <p:sldId id="291" r:id="rId32"/>
    <p:sldId id="292" r:id="rId33"/>
    <p:sldId id="293" r:id="rId34"/>
    <p:sldId id="295" r:id="rId35"/>
    <p:sldId id="296" r:id="rId36"/>
    <p:sldId id="278" r:id="rId37"/>
    <p:sldId id="279" r:id="rId38"/>
    <p:sldId id="281" r:id="rId39"/>
    <p:sldId id="282" r:id="rId40"/>
    <p:sldId id="283" r:id="rId41"/>
    <p:sldId id="306" r:id="rId42"/>
    <p:sldId id="302" r:id="rId43"/>
    <p:sldId id="303" r:id="rId44"/>
    <p:sldId id="304" r:id="rId45"/>
    <p:sldId id="307" r:id="rId46"/>
    <p:sldId id="309" r:id="rId47"/>
    <p:sldId id="313" r:id="rId48"/>
    <p:sldId id="305" r:id="rId49"/>
    <p:sldId id="310" r:id="rId50"/>
    <p:sldId id="314" r:id="rId51"/>
    <p:sldId id="315" r:id="rId52"/>
    <p:sldId id="316" r:id="rId53"/>
    <p:sldId id="317" r:id="rId54"/>
    <p:sldId id="318" r:id="rId55"/>
    <p:sldId id="319" r:id="rId5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015" autoAdjust="0"/>
    <p:restoredTop sz="94660"/>
  </p:normalViewPr>
  <p:slideViewPr>
    <p:cSldViewPr snapToGrid="0">
      <p:cViewPr varScale="1">
        <p:scale>
          <a:sx n="89" d="100"/>
          <a:sy n="89" d="100"/>
        </p:scale>
        <p:origin x="96"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11/6/2021</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48A87A34-81AB-432B-8DAE-1953F412C126}" type="datetimeFigureOut">
              <a:rPr lang="en-US" dirty="0"/>
              <a:t>11/6/2021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1447191" y="2824269"/>
            <a:ext cx="4645152" cy="264445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412362" y="2821491"/>
            <a:ext cx="4645152" cy="263737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11/6/2021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11/6/2021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11/6/2021</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11/6/2021</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8C95D62-AA2C-4863-9E94-8F0046601BE9}"/>
              </a:ext>
            </a:extLst>
          </p:cNvPr>
          <p:cNvSpPr txBox="1">
            <a:spLocks noGrp="1"/>
          </p:cNvSpPr>
          <p:nvPr>
            <p:ph type="ctrTitle"/>
          </p:nvPr>
        </p:nvSpPr>
        <p:spPr>
          <a:xfrm>
            <a:off x="548640" y="351692"/>
            <a:ext cx="10506217" cy="829994"/>
          </a:xfrm>
        </p:spPr>
        <p:txBody>
          <a:bodyPr>
            <a:normAutofit fontScale="90000"/>
          </a:bodyPr>
          <a:lstStyle/>
          <a:p>
            <a:pPr lvl="0"/>
            <a:r>
              <a:rPr lang="it-IT" sz="3600" dirty="0">
                <a:latin typeface="Garamond" panose="02020404030301010803" pitchFamily="18" charset="0"/>
              </a:rPr>
              <a:t>          Laboratorio Nozioni giuridiche di base</a:t>
            </a:r>
          </a:p>
        </p:txBody>
      </p:sp>
      <p:sp>
        <p:nvSpPr>
          <p:cNvPr id="3" name="Sottotitolo 2">
            <a:extLst>
              <a:ext uri="{FF2B5EF4-FFF2-40B4-BE49-F238E27FC236}">
                <a16:creationId xmlns:a16="http://schemas.microsoft.com/office/drawing/2014/main" id="{71E65041-C5D3-4905-8599-B1D8E0BB9E76}"/>
              </a:ext>
            </a:extLst>
          </p:cNvPr>
          <p:cNvSpPr txBox="1">
            <a:spLocks noGrp="1"/>
          </p:cNvSpPr>
          <p:nvPr>
            <p:ph type="subTitle" idx="1"/>
          </p:nvPr>
        </p:nvSpPr>
        <p:spPr>
          <a:xfrm>
            <a:off x="954157" y="3582980"/>
            <a:ext cx="10100695" cy="829994"/>
          </a:xfrm>
        </p:spPr>
        <p:txBody>
          <a:bodyPr>
            <a:normAutofit/>
          </a:bodyPr>
          <a:lstStyle/>
          <a:p>
            <a:pPr lvl="0" algn="ctr"/>
            <a:r>
              <a:rPr lang="it-IT" dirty="0"/>
              <a:t>Incontri n.  2 – 3 - (2 - 3 novembre 2021)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7DA72A3-5BD7-4872-8EA0-6CEA0A67B3F1}"/>
              </a:ext>
            </a:extLst>
          </p:cNvPr>
          <p:cNvSpPr>
            <a:spLocks noGrp="1"/>
          </p:cNvSpPr>
          <p:nvPr>
            <p:ph type="title"/>
          </p:nvPr>
        </p:nvSpPr>
        <p:spPr/>
        <p:txBody>
          <a:bodyPr/>
          <a:lstStyle/>
          <a:p>
            <a:r>
              <a:rPr lang="it-IT" dirty="0"/>
              <a:t>Art. 3 costituzione</a:t>
            </a:r>
          </a:p>
        </p:txBody>
      </p:sp>
      <p:sp>
        <p:nvSpPr>
          <p:cNvPr id="3" name="Segnaposto contenuto 2">
            <a:extLst>
              <a:ext uri="{FF2B5EF4-FFF2-40B4-BE49-F238E27FC236}">
                <a16:creationId xmlns:a16="http://schemas.microsoft.com/office/drawing/2014/main" id="{95B38C33-D519-4CE8-A6A8-DD043B14DF6A}"/>
              </a:ext>
            </a:extLst>
          </p:cNvPr>
          <p:cNvSpPr>
            <a:spLocks noGrp="1"/>
          </p:cNvSpPr>
          <p:nvPr>
            <p:ph idx="1"/>
          </p:nvPr>
        </p:nvSpPr>
        <p:spPr/>
        <p:txBody>
          <a:bodyPr>
            <a:normAutofit fontScale="92500" lnSpcReduction="10000"/>
          </a:bodyPr>
          <a:lstStyle/>
          <a:p>
            <a:pPr marL="0" indent="0">
              <a:buNone/>
            </a:pPr>
            <a:r>
              <a:rPr lang="it-IT" dirty="0"/>
              <a:t>Principio di uguaglianza                                           (proporzionalità – ragionevolezza)</a:t>
            </a:r>
          </a:p>
          <a:p>
            <a:pPr marL="0" indent="0">
              <a:buNone/>
            </a:pPr>
            <a:r>
              <a:rPr lang="it-IT" dirty="0"/>
              <a:t>Formale (sfera del non decidibile)</a:t>
            </a:r>
          </a:p>
          <a:p>
            <a:pPr algn="just"/>
            <a:r>
              <a:rPr lang="it-IT" dirty="0"/>
              <a:t>Tutti i cittadini hanno pari  dignità sociale e sono eguali davanti alla legge, senza distinzione di sesso, di razza, di lingua, di religione, di opinioni politiche, di condizioni personali e sociali.</a:t>
            </a:r>
          </a:p>
          <a:p>
            <a:pPr marL="0" indent="0" algn="just">
              <a:buNone/>
            </a:pPr>
            <a:r>
              <a:rPr lang="it-IT" dirty="0"/>
              <a:t>Sostanziale (sfera di ciò che deve essere obbligatoriamente deciso)</a:t>
            </a:r>
          </a:p>
          <a:p>
            <a:pPr algn="just"/>
            <a:r>
              <a:rPr lang="it-IT" dirty="0"/>
              <a:t>È compito della Repubblica rimuovere gli ostacoli di ordine economico e sociale, che, limitando di fatto la libertà e l'eguaglianza dei cittadini, impediscono il pieno sviluppo della persona umana e l'effettiva partecipazione di tutti i lavoratori all'organizzazione politica, economica e sociale del Paese.</a:t>
            </a:r>
          </a:p>
        </p:txBody>
      </p:sp>
    </p:spTree>
    <p:extLst>
      <p:ext uri="{BB962C8B-B14F-4D97-AF65-F5344CB8AC3E}">
        <p14:creationId xmlns:p14="http://schemas.microsoft.com/office/powerpoint/2010/main" val="7163286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2EEFE3-338E-4E44-A3BF-E8FECA85B1F0}"/>
              </a:ext>
            </a:extLst>
          </p:cNvPr>
          <p:cNvSpPr>
            <a:spLocks noGrp="1"/>
          </p:cNvSpPr>
          <p:nvPr>
            <p:ph type="title"/>
          </p:nvPr>
        </p:nvSpPr>
        <p:spPr/>
        <p:txBody>
          <a:bodyPr/>
          <a:lstStyle/>
          <a:p>
            <a:r>
              <a:rPr lang="it-IT" dirty="0"/>
              <a:t>Art. 5 costituzione</a:t>
            </a:r>
          </a:p>
        </p:txBody>
      </p:sp>
      <p:sp>
        <p:nvSpPr>
          <p:cNvPr id="3" name="Segnaposto contenuto 2">
            <a:extLst>
              <a:ext uri="{FF2B5EF4-FFF2-40B4-BE49-F238E27FC236}">
                <a16:creationId xmlns:a16="http://schemas.microsoft.com/office/drawing/2014/main" id="{8D680B73-3488-478D-A161-96B6A7C5C0F2}"/>
              </a:ext>
            </a:extLst>
          </p:cNvPr>
          <p:cNvSpPr>
            <a:spLocks noGrp="1"/>
          </p:cNvSpPr>
          <p:nvPr>
            <p:ph idx="1"/>
          </p:nvPr>
        </p:nvSpPr>
        <p:spPr/>
        <p:txBody>
          <a:bodyPr/>
          <a:lstStyle/>
          <a:p>
            <a:pPr marL="0" indent="0">
              <a:buNone/>
            </a:pPr>
            <a:r>
              <a:rPr lang="it-IT" dirty="0"/>
              <a:t>Decentramento anche politico – stato policentrico delle autonomie (artt. 14 e 118 Costituzione)</a:t>
            </a:r>
          </a:p>
          <a:p>
            <a:pPr marL="0" indent="0" algn="just">
              <a:buNone/>
            </a:pPr>
            <a:r>
              <a:rPr lang="it-IT" dirty="0"/>
              <a:t>La Repubblica, una e indivisibile, riconosce e promuove le autonomie locali; attua nei servizi che dipendono dallo Stato il più ampio decentramento amministrativo; adegua i principi ed i metodi della sua legislazione alle esigenze dell'autonomia e del decentramento.</a:t>
            </a:r>
          </a:p>
        </p:txBody>
      </p:sp>
    </p:spTree>
    <p:extLst>
      <p:ext uri="{BB962C8B-B14F-4D97-AF65-F5344CB8AC3E}">
        <p14:creationId xmlns:p14="http://schemas.microsoft.com/office/powerpoint/2010/main" val="32477060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7701A91-16FB-4488-8573-DB0512616CDB}"/>
              </a:ext>
            </a:extLst>
          </p:cNvPr>
          <p:cNvSpPr>
            <a:spLocks noGrp="1"/>
          </p:cNvSpPr>
          <p:nvPr>
            <p:ph type="title"/>
          </p:nvPr>
        </p:nvSpPr>
        <p:spPr/>
        <p:txBody>
          <a:bodyPr/>
          <a:lstStyle/>
          <a:p>
            <a:r>
              <a:rPr lang="it-IT" dirty="0"/>
              <a:t>Elementi costitutivi stato</a:t>
            </a:r>
          </a:p>
        </p:txBody>
      </p:sp>
      <p:sp>
        <p:nvSpPr>
          <p:cNvPr id="3" name="Segnaposto contenuto 2">
            <a:extLst>
              <a:ext uri="{FF2B5EF4-FFF2-40B4-BE49-F238E27FC236}">
                <a16:creationId xmlns:a16="http://schemas.microsoft.com/office/drawing/2014/main" id="{16C09DA4-DD38-48B0-89F9-ECDF7D3BCE39}"/>
              </a:ext>
            </a:extLst>
          </p:cNvPr>
          <p:cNvSpPr>
            <a:spLocks noGrp="1"/>
          </p:cNvSpPr>
          <p:nvPr>
            <p:ph idx="1"/>
          </p:nvPr>
        </p:nvSpPr>
        <p:spPr/>
        <p:txBody>
          <a:bodyPr/>
          <a:lstStyle/>
          <a:p>
            <a:r>
              <a:rPr lang="it-IT" dirty="0"/>
              <a:t>Per forma di Stato si intende il rapporto che intercorre tra i tre diversi elementi che costituiscono lo Stato (sovranità, popolo e territorio).</a:t>
            </a:r>
          </a:p>
          <a:p>
            <a:r>
              <a:rPr lang="it-IT" dirty="0"/>
              <a:t>Sovranità/popolo = stati totalitari – stati democratici</a:t>
            </a:r>
          </a:p>
          <a:p>
            <a:r>
              <a:rPr lang="it-IT" dirty="0"/>
              <a:t>Sovranità/territorio = stati unitari – stati decentrati  </a:t>
            </a:r>
          </a:p>
        </p:txBody>
      </p:sp>
    </p:spTree>
    <p:extLst>
      <p:ext uri="{BB962C8B-B14F-4D97-AF65-F5344CB8AC3E}">
        <p14:creationId xmlns:p14="http://schemas.microsoft.com/office/powerpoint/2010/main" val="100053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080B66E-194A-4BD9-B409-BD4CE0F00CE8}"/>
              </a:ext>
            </a:extLst>
          </p:cNvPr>
          <p:cNvSpPr>
            <a:spLocks noGrp="1"/>
          </p:cNvSpPr>
          <p:nvPr>
            <p:ph type="title"/>
          </p:nvPr>
        </p:nvSpPr>
        <p:spPr/>
        <p:txBody>
          <a:bodyPr/>
          <a:lstStyle/>
          <a:p>
            <a:r>
              <a:rPr lang="it-IT" dirty="0"/>
              <a:t>Art. 117 competenza legislativa di stato e regioni </a:t>
            </a:r>
          </a:p>
        </p:txBody>
      </p:sp>
      <p:sp>
        <p:nvSpPr>
          <p:cNvPr id="3" name="Segnaposto contenuto 2">
            <a:extLst>
              <a:ext uri="{FF2B5EF4-FFF2-40B4-BE49-F238E27FC236}">
                <a16:creationId xmlns:a16="http://schemas.microsoft.com/office/drawing/2014/main" id="{B015FDB8-881A-40CA-8FB8-7BB485F4453B}"/>
              </a:ext>
            </a:extLst>
          </p:cNvPr>
          <p:cNvSpPr>
            <a:spLocks noGrp="1"/>
          </p:cNvSpPr>
          <p:nvPr>
            <p:ph idx="1"/>
          </p:nvPr>
        </p:nvSpPr>
        <p:spPr/>
        <p:txBody>
          <a:bodyPr/>
          <a:lstStyle/>
          <a:p>
            <a:pPr marL="0" indent="0">
              <a:buNone/>
            </a:pPr>
            <a:r>
              <a:rPr lang="it-IT" dirty="0"/>
              <a:t>Comma 1  - i limiti</a:t>
            </a:r>
          </a:p>
          <a:p>
            <a:pPr algn="just"/>
            <a:r>
              <a:rPr lang="it-IT" dirty="0"/>
              <a:t>La potestà legislativa è esercitata dallo Stato e dalle Regioni nel rispetto della Costituzione, </a:t>
            </a:r>
            <a:r>
              <a:rPr lang="it-IT" dirty="0" err="1"/>
              <a:t>nonchè</a:t>
            </a:r>
            <a:r>
              <a:rPr lang="it-IT" dirty="0"/>
              <a:t> dei vincoli derivanti dall'ordinamento comunitario e dagli obblighi internazionali (Trattati – Convenzioni).</a:t>
            </a:r>
          </a:p>
        </p:txBody>
      </p:sp>
    </p:spTree>
    <p:extLst>
      <p:ext uri="{BB962C8B-B14F-4D97-AF65-F5344CB8AC3E}">
        <p14:creationId xmlns:p14="http://schemas.microsoft.com/office/powerpoint/2010/main" val="636223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1DDB03C-E3F5-43A8-B777-AE42E5E03E36}"/>
              </a:ext>
            </a:extLst>
          </p:cNvPr>
          <p:cNvSpPr>
            <a:spLocks noGrp="1"/>
          </p:cNvSpPr>
          <p:nvPr>
            <p:ph type="title"/>
          </p:nvPr>
        </p:nvSpPr>
        <p:spPr/>
        <p:txBody>
          <a:bodyPr/>
          <a:lstStyle/>
          <a:p>
            <a:r>
              <a:rPr lang="it-IT" dirty="0"/>
              <a:t>Comma 2 art. 117 competenza esclusiva statale</a:t>
            </a:r>
          </a:p>
        </p:txBody>
      </p:sp>
      <p:sp>
        <p:nvSpPr>
          <p:cNvPr id="3" name="Segnaposto contenuto 2">
            <a:extLst>
              <a:ext uri="{FF2B5EF4-FFF2-40B4-BE49-F238E27FC236}">
                <a16:creationId xmlns:a16="http://schemas.microsoft.com/office/drawing/2014/main" id="{2F5EDA85-4B49-4ABF-B43A-93A9084563EE}"/>
              </a:ext>
            </a:extLst>
          </p:cNvPr>
          <p:cNvSpPr>
            <a:spLocks noGrp="1"/>
          </p:cNvSpPr>
          <p:nvPr>
            <p:ph idx="1"/>
          </p:nvPr>
        </p:nvSpPr>
        <p:spPr/>
        <p:txBody>
          <a:bodyPr>
            <a:normAutofit/>
          </a:bodyPr>
          <a:lstStyle/>
          <a:p>
            <a:r>
              <a:rPr lang="it-IT" dirty="0"/>
              <a:t>Lo Stato ha legislazione esclusiva nelle seguenti materie (segue un elenco di materie fra le quali):</a:t>
            </a:r>
          </a:p>
          <a:p>
            <a:r>
              <a:rPr lang="it-IT" dirty="0"/>
              <a:t>m) determinazione dei livelli essenziali delle prestazioni concernenti i diritti civili e sociali che devono essere garantiti su tutto il territorio nazionale;</a:t>
            </a:r>
          </a:p>
          <a:p>
            <a:r>
              <a:rPr lang="it-IT" dirty="0"/>
              <a:t>s) tutela dell'ambiente, dell'ecosistema e dei beni culturali.</a:t>
            </a:r>
          </a:p>
          <a:p>
            <a:r>
              <a:rPr lang="it-IT" dirty="0"/>
              <a:t>Materie non materie/valore/trasversali</a:t>
            </a:r>
          </a:p>
        </p:txBody>
      </p:sp>
    </p:spTree>
    <p:extLst>
      <p:ext uri="{BB962C8B-B14F-4D97-AF65-F5344CB8AC3E}">
        <p14:creationId xmlns:p14="http://schemas.microsoft.com/office/powerpoint/2010/main" val="3487445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AFC347-E2A7-474B-9DD7-3B51BC342CA5}"/>
              </a:ext>
            </a:extLst>
          </p:cNvPr>
          <p:cNvSpPr>
            <a:spLocks noGrp="1"/>
          </p:cNvSpPr>
          <p:nvPr>
            <p:ph type="title"/>
          </p:nvPr>
        </p:nvSpPr>
        <p:spPr/>
        <p:txBody>
          <a:bodyPr/>
          <a:lstStyle/>
          <a:p>
            <a:r>
              <a:rPr lang="it-IT" dirty="0"/>
              <a:t>Art 117 comma 2 competenza concorrente stato - regioni</a:t>
            </a:r>
          </a:p>
        </p:txBody>
      </p:sp>
      <p:sp>
        <p:nvSpPr>
          <p:cNvPr id="3" name="Segnaposto contenuto 2">
            <a:extLst>
              <a:ext uri="{FF2B5EF4-FFF2-40B4-BE49-F238E27FC236}">
                <a16:creationId xmlns:a16="http://schemas.microsoft.com/office/drawing/2014/main" id="{90B71701-FA5B-4FF6-93BC-FCE6313946E8}"/>
              </a:ext>
            </a:extLst>
          </p:cNvPr>
          <p:cNvSpPr>
            <a:spLocks noGrp="1"/>
          </p:cNvSpPr>
          <p:nvPr>
            <p:ph idx="1"/>
          </p:nvPr>
        </p:nvSpPr>
        <p:spPr/>
        <p:txBody>
          <a:bodyPr>
            <a:normAutofit fontScale="92500" lnSpcReduction="10000"/>
          </a:bodyPr>
          <a:lstStyle/>
          <a:p>
            <a:r>
              <a:rPr lang="it-IT" dirty="0"/>
              <a:t>Sono materie di legislazione concorrente (segue un elenco di materie fra le quali):</a:t>
            </a:r>
          </a:p>
          <a:p>
            <a:r>
              <a:rPr lang="it-IT" dirty="0"/>
              <a:t>ordinamento della comunicazione; </a:t>
            </a:r>
          </a:p>
          <a:p>
            <a:r>
              <a:rPr lang="it-IT" dirty="0"/>
              <a:t>produzione, trasporto e distribuzione nazionale dell'energia;</a:t>
            </a:r>
          </a:p>
          <a:p>
            <a:endParaRPr lang="it-IT" dirty="0"/>
          </a:p>
          <a:p>
            <a:r>
              <a:rPr lang="it-IT" dirty="0"/>
              <a:t>Nelle materie di legislazione concorrente spetta alle Regioni la potestà legislativa, salvo che per la determinazione dei princìpi fondamentali, riservata alla legislazione dello Stato.</a:t>
            </a:r>
          </a:p>
          <a:p>
            <a:r>
              <a:rPr lang="it-IT" dirty="0"/>
              <a:t>Da leggere in combinato disposto con il comma 1 art. 117 costituzione</a:t>
            </a:r>
          </a:p>
          <a:p>
            <a:r>
              <a:rPr lang="it-IT" dirty="0"/>
              <a:t>Piu il limiti delle materie «trasversali»</a:t>
            </a:r>
          </a:p>
        </p:txBody>
      </p:sp>
    </p:spTree>
    <p:extLst>
      <p:ext uri="{BB962C8B-B14F-4D97-AF65-F5344CB8AC3E}">
        <p14:creationId xmlns:p14="http://schemas.microsoft.com/office/powerpoint/2010/main" val="4034471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F9623B-37D8-4F13-85A7-2B2CA91E0DBF}"/>
              </a:ext>
            </a:extLst>
          </p:cNvPr>
          <p:cNvSpPr>
            <a:spLocks noGrp="1"/>
          </p:cNvSpPr>
          <p:nvPr>
            <p:ph type="title"/>
          </p:nvPr>
        </p:nvSpPr>
        <p:spPr/>
        <p:txBody>
          <a:bodyPr/>
          <a:lstStyle/>
          <a:p>
            <a:r>
              <a:rPr lang="it-IT" dirty="0"/>
              <a:t>Competenza «residuale» delle regioni art. 117 comma 3</a:t>
            </a:r>
          </a:p>
        </p:txBody>
      </p:sp>
      <p:sp>
        <p:nvSpPr>
          <p:cNvPr id="3" name="Segnaposto contenuto 2">
            <a:extLst>
              <a:ext uri="{FF2B5EF4-FFF2-40B4-BE49-F238E27FC236}">
                <a16:creationId xmlns:a16="http://schemas.microsoft.com/office/drawing/2014/main" id="{26405FF5-B7D8-44A0-BDD1-D6C3918DE594}"/>
              </a:ext>
            </a:extLst>
          </p:cNvPr>
          <p:cNvSpPr>
            <a:spLocks noGrp="1"/>
          </p:cNvSpPr>
          <p:nvPr>
            <p:ph idx="1"/>
          </p:nvPr>
        </p:nvSpPr>
        <p:spPr/>
        <p:txBody>
          <a:bodyPr/>
          <a:lstStyle/>
          <a:p>
            <a:r>
              <a:rPr lang="it-IT" dirty="0"/>
              <a:t>Spetta alle Regioni la potestà legislativa in riferimento ad ogni materia non espressamente riservata alla legislazione dello Stato. (Salvo che non sia concettualmente ricompresa negli elenchi precedenti relativi alle materie di competenze esclusiva e concorrente). </a:t>
            </a:r>
          </a:p>
          <a:p>
            <a:pPr marL="0" indent="0">
              <a:buNone/>
            </a:pPr>
            <a:r>
              <a:rPr lang="it-IT" dirty="0"/>
              <a:t>Es. Paesaggio (ricompreso nella lettera s)</a:t>
            </a:r>
          </a:p>
          <a:p>
            <a:endParaRPr lang="it-IT" dirty="0"/>
          </a:p>
          <a:p>
            <a:r>
              <a:rPr lang="it-IT" dirty="0"/>
              <a:t>Limiti quelli di cui al comma 1 art. 117 costituzione</a:t>
            </a:r>
          </a:p>
          <a:p>
            <a:r>
              <a:rPr lang="it-IT" dirty="0"/>
              <a:t>Limiti delle materie «trasversali»</a:t>
            </a:r>
          </a:p>
        </p:txBody>
      </p:sp>
    </p:spTree>
    <p:extLst>
      <p:ext uri="{BB962C8B-B14F-4D97-AF65-F5344CB8AC3E}">
        <p14:creationId xmlns:p14="http://schemas.microsoft.com/office/powerpoint/2010/main" val="19076251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196FC1-4301-44A1-9729-9A383095865B}"/>
              </a:ext>
            </a:extLst>
          </p:cNvPr>
          <p:cNvSpPr>
            <a:spLocks noGrp="1"/>
          </p:cNvSpPr>
          <p:nvPr>
            <p:ph type="title"/>
          </p:nvPr>
        </p:nvSpPr>
        <p:spPr/>
        <p:txBody>
          <a:bodyPr/>
          <a:lstStyle/>
          <a:p>
            <a:r>
              <a:rPr lang="it-IT" dirty="0"/>
              <a:t>Art 10 costituzione fonti internazionali consuetudinarie comma 1</a:t>
            </a:r>
          </a:p>
        </p:txBody>
      </p:sp>
      <p:sp>
        <p:nvSpPr>
          <p:cNvPr id="3" name="Segnaposto contenuto 2">
            <a:extLst>
              <a:ext uri="{FF2B5EF4-FFF2-40B4-BE49-F238E27FC236}">
                <a16:creationId xmlns:a16="http://schemas.microsoft.com/office/drawing/2014/main" id="{F58293B5-0AE8-46DF-85F7-439B68F24C89}"/>
              </a:ext>
            </a:extLst>
          </p:cNvPr>
          <p:cNvSpPr>
            <a:spLocks noGrp="1"/>
          </p:cNvSpPr>
          <p:nvPr>
            <p:ph idx="1"/>
          </p:nvPr>
        </p:nvSpPr>
        <p:spPr/>
        <p:txBody>
          <a:bodyPr/>
          <a:lstStyle/>
          <a:p>
            <a:pPr marL="0" indent="0">
              <a:buNone/>
            </a:pPr>
            <a:endParaRPr lang="it-IT" dirty="0"/>
          </a:p>
          <a:p>
            <a:r>
              <a:rPr lang="it-IT" dirty="0"/>
              <a:t>L'ordinamento giuridico italiano si conforma alle norme del diritto internazionale generalmente riconosciute.</a:t>
            </a:r>
          </a:p>
        </p:txBody>
      </p:sp>
    </p:spTree>
    <p:extLst>
      <p:ext uri="{BB962C8B-B14F-4D97-AF65-F5344CB8AC3E}">
        <p14:creationId xmlns:p14="http://schemas.microsoft.com/office/powerpoint/2010/main" val="3095949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87BFD84-973F-411E-93F5-C5801B0F1A80}"/>
              </a:ext>
            </a:extLst>
          </p:cNvPr>
          <p:cNvSpPr>
            <a:spLocks noGrp="1"/>
          </p:cNvSpPr>
          <p:nvPr>
            <p:ph type="title"/>
          </p:nvPr>
        </p:nvSpPr>
        <p:spPr/>
        <p:txBody>
          <a:bodyPr/>
          <a:lstStyle/>
          <a:p>
            <a:r>
              <a:rPr lang="it-IT" dirty="0"/>
              <a:t>Art. 11 costituzione – fonti </a:t>
            </a:r>
            <a:r>
              <a:rPr lang="it-IT" dirty="0" err="1"/>
              <a:t>ue</a:t>
            </a:r>
            <a:endParaRPr lang="it-IT" dirty="0"/>
          </a:p>
        </p:txBody>
      </p:sp>
      <p:sp>
        <p:nvSpPr>
          <p:cNvPr id="3" name="Segnaposto contenuto 2">
            <a:extLst>
              <a:ext uri="{FF2B5EF4-FFF2-40B4-BE49-F238E27FC236}">
                <a16:creationId xmlns:a16="http://schemas.microsoft.com/office/drawing/2014/main" id="{248F2D44-05D0-41D5-A4F3-5F9B6D381C1D}"/>
              </a:ext>
            </a:extLst>
          </p:cNvPr>
          <p:cNvSpPr>
            <a:spLocks noGrp="1"/>
          </p:cNvSpPr>
          <p:nvPr>
            <p:ph idx="1"/>
          </p:nvPr>
        </p:nvSpPr>
        <p:spPr/>
        <p:txBody>
          <a:bodyPr/>
          <a:lstStyle/>
          <a:p>
            <a:pPr marL="0" indent="0">
              <a:buNone/>
            </a:pPr>
            <a:endParaRPr lang="it-IT" dirty="0"/>
          </a:p>
          <a:p>
            <a:pPr algn="just"/>
            <a:r>
              <a:rPr lang="it-IT" dirty="0"/>
              <a:t>L'Italia ripudia la guerra come strumento di offesa alla libertà degli altri popoli e come mezzo di risoluzione delle controversie internazionali; consente, in condizioni di parità con gli altri Stati, alle limitazioni di sovranità necessarie ad un ordinamento che assicuri la pace e la giustizia fra le Nazioni; promuove e favorisce le organizzazioni internazionali rivolte a tale scopo.</a:t>
            </a:r>
          </a:p>
        </p:txBody>
      </p:sp>
    </p:spTree>
    <p:extLst>
      <p:ext uri="{BB962C8B-B14F-4D97-AF65-F5344CB8AC3E}">
        <p14:creationId xmlns:p14="http://schemas.microsoft.com/office/powerpoint/2010/main" val="788419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156531-737E-4D42-8CBB-12CE6006F9B1}"/>
              </a:ext>
            </a:extLst>
          </p:cNvPr>
          <p:cNvSpPr>
            <a:spLocks noGrp="1"/>
          </p:cNvSpPr>
          <p:nvPr>
            <p:ph type="title"/>
          </p:nvPr>
        </p:nvSpPr>
        <p:spPr/>
        <p:txBody>
          <a:bodyPr/>
          <a:lstStyle/>
          <a:p>
            <a:r>
              <a:rPr lang="it-IT" dirty="0"/>
              <a:t>Art. 117 comma 4</a:t>
            </a:r>
          </a:p>
        </p:txBody>
      </p:sp>
      <p:sp>
        <p:nvSpPr>
          <p:cNvPr id="3" name="Segnaposto contenuto 2">
            <a:extLst>
              <a:ext uri="{FF2B5EF4-FFF2-40B4-BE49-F238E27FC236}">
                <a16:creationId xmlns:a16="http://schemas.microsoft.com/office/drawing/2014/main" id="{09257476-9C04-4488-98C7-4C063C8AEA5B}"/>
              </a:ext>
            </a:extLst>
          </p:cNvPr>
          <p:cNvSpPr>
            <a:spLocks noGrp="1"/>
          </p:cNvSpPr>
          <p:nvPr>
            <p:ph idx="1"/>
          </p:nvPr>
        </p:nvSpPr>
        <p:spPr/>
        <p:txBody>
          <a:bodyPr/>
          <a:lstStyle/>
          <a:p>
            <a:pPr algn="just"/>
            <a:r>
              <a:rPr lang="it-IT" dirty="0"/>
              <a:t>Le Regioni e le Province autonome di Trento e di Bolzano, nelle materie di loro competenza, partecipano alle decisioni dirette alla formazione degli atti normativi comunitari e provvedono all'attuazione e all'esecuzione degli accordi internazionali e degli atti dell'Unione europea, nel rispetto delle norme di procedura stabilite da legge dello Stato, che disciplina le modalità di esercizio del potere sostitutivo in caso di inadempienza.</a:t>
            </a:r>
          </a:p>
        </p:txBody>
      </p:sp>
    </p:spTree>
    <p:extLst>
      <p:ext uri="{BB962C8B-B14F-4D97-AF65-F5344CB8AC3E}">
        <p14:creationId xmlns:p14="http://schemas.microsoft.com/office/powerpoint/2010/main" val="4055626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266A71-0D13-48CB-8038-C7C973E599CE}"/>
              </a:ext>
            </a:extLst>
          </p:cNvPr>
          <p:cNvSpPr>
            <a:spLocks noGrp="1"/>
          </p:cNvSpPr>
          <p:nvPr>
            <p:ph type="ctrTitle"/>
          </p:nvPr>
        </p:nvSpPr>
        <p:spPr/>
        <p:txBody>
          <a:bodyPr/>
          <a:lstStyle/>
          <a:p>
            <a:pPr algn="ctr"/>
            <a:r>
              <a:rPr lang="it-IT" dirty="0"/>
              <a:t>Le fonti – art. 21 Costituzione </a:t>
            </a:r>
          </a:p>
        </p:txBody>
      </p:sp>
      <p:sp>
        <p:nvSpPr>
          <p:cNvPr id="3" name="Sottotitolo 2">
            <a:extLst>
              <a:ext uri="{FF2B5EF4-FFF2-40B4-BE49-F238E27FC236}">
                <a16:creationId xmlns:a16="http://schemas.microsoft.com/office/drawing/2014/main" id="{CD086637-C9B4-4133-A4DD-EFD2D7E34C10}"/>
              </a:ext>
            </a:extLst>
          </p:cNvPr>
          <p:cNvSpPr>
            <a:spLocks noGrp="1"/>
          </p:cNvSpPr>
          <p:nvPr>
            <p:ph type="subTitle" idx="1"/>
          </p:nvPr>
        </p:nvSpPr>
        <p:spPr/>
        <p:txBody>
          <a:bodyPr/>
          <a:lstStyle/>
          <a:p>
            <a:r>
              <a:rPr lang="it-IT" dirty="0"/>
              <a:t>                   Costituzione – fonti </a:t>
            </a:r>
            <a:r>
              <a:rPr lang="it-IT" dirty="0" err="1"/>
              <a:t>ue</a:t>
            </a:r>
            <a:r>
              <a:rPr lang="it-IT" dirty="0"/>
              <a:t> – competenze  e limiti </a:t>
            </a:r>
          </a:p>
        </p:txBody>
      </p:sp>
    </p:spTree>
    <p:extLst>
      <p:ext uri="{BB962C8B-B14F-4D97-AF65-F5344CB8AC3E}">
        <p14:creationId xmlns:p14="http://schemas.microsoft.com/office/powerpoint/2010/main" val="24942105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C21CC09-F567-4E58-A9B9-4FAB41A4278C}"/>
              </a:ext>
            </a:extLst>
          </p:cNvPr>
          <p:cNvSpPr>
            <a:spLocks noGrp="1"/>
          </p:cNvSpPr>
          <p:nvPr>
            <p:ph type="title"/>
          </p:nvPr>
        </p:nvSpPr>
        <p:spPr/>
        <p:txBody>
          <a:bodyPr/>
          <a:lstStyle/>
          <a:p>
            <a:r>
              <a:rPr lang="it-IT" dirty="0"/>
              <a:t>Art 117 comma 5</a:t>
            </a:r>
          </a:p>
        </p:txBody>
      </p:sp>
      <p:sp>
        <p:nvSpPr>
          <p:cNvPr id="3" name="Segnaposto contenuto 2">
            <a:extLst>
              <a:ext uri="{FF2B5EF4-FFF2-40B4-BE49-F238E27FC236}">
                <a16:creationId xmlns:a16="http://schemas.microsoft.com/office/drawing/2014/main" id="{AC2E993D-2365-4479-ACF3-0DBCE7AD5C20}"/>
              </a:ext>
            </a:extLst>
          </p:cNvPr>
          <p:cNvSpPr>
            <a:spLocks noGrp="1"/>
          </p:cNvSpPr>
          <p:nvPr>
            <p:ph idx="1"/>
          </p:nvPr>
        </p:nvSpPr>
        <p:spPr/>
        <p:txBody>
          <a:bodyPr/>
          <a:lstStyle/>
          <a:p>
            <a:pPr algn="just"/>
            <a:r>
              <a:rPr lang="it-IT" dirty="0"/>
              <a:t>La potestà regolamentare spetta allo Stato nelle materie di legislazione esclusiva, salva delega alle Regioni. La potestà regolamentare spetta alle Regioni in ogni altra materia. I Comuni, le Province e le Città metropolitane hanno potestà regolamentare in ordine alla disciplina dell'organizzazione e dello svolgimento delle funzioni loro attribuite.</a:t>
            </a:r>
          </a:p>
          <a:p>
            <a:endParaRPr lang="it-IT" dirty="0"/>
          </a:p>
          <a:p>
            <a:pPr algn="just"/>
            <a:r>
              <a:rPr lang="it-IT" dirty="0"/>
              <a:t>Le leggi regionali rimuovono ogni ostacolo che impedisce la piena parità degli uomini e delle donne nella vita sociale, culturale ed economica e promuovono la parità di accesso tra donne e uomini alle cariche elettive.</a:t>
            </a:r>
          </a:p>
        </p:txBody>
      </p:sp>
    </p:spTree>
    <p:extLst>
      <p:ext uri="{BB962C8B-B14F-4D97-AF65-F5344CB8AC3E}">
        <p14:creationId xmlns:p14="http://schemas.microsoft.com/office/powerpoint/2010/main" val="1101798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77F7102-AAFA-48B8-AEC6-A340D598D913}"/>
              </a:ext>
            </a:extLst>
          </p:cNvPr>
          <p:cNvSpPr>
            <a:spLocks noGrp="1"/>
          </p:cNvSpPr>
          <p:nvPr>
            <p:ph type="title"/>
          </p:nvPr>
        </p:nvSpPr>
        <p:spPr/>
        <p:txBody>
          <a:bodyPr/>
          <a:lstStyle/>
          <a:p>
            <a:r>
              <a:rPr lang="it-IT" dirty="0"/>
              <a:t>Art 10 comma 1 – codice urbani</a:t>
            </a:r>
          </a:p>
        </p:txBody>
      </p:sp>
      <p:sp>
        <p:nvSpPr>
          <p:cNvPr id="3" name="Segnaposto contenuto 2">
            <a:extLst>
              <a:ext uri="{FF2B5EF4-FFF2-40B4-BE49-F238E27FC236}">
                <a16:creationId xmlns:a16="http://schemas.microsoft.com/office/drawing/2014/main" id="{8FB5D619-AE6F-452A-951D-C0C86D3F99C6}"/>
              </a:ext>
            </a:extLst>
          </p:cNvPr>
          <p:cNvSpPr>
            <a:spLocks noGrp="1"/>
          </p:cNvSpPr>
          <p:nvPr>
            <p:ph idx="1"/>
          </p:nvPr>
        </p:nvSpPr>
        <p:spPr/>
        <p:txBody>
          <a:bodyPr/>
          <a:lstStyle/>
          <a:p>
            <a:pPr algn="just"/>
            <a:r>
              <a:rPr lang="it-IT" dirty="0"/>
              <a:t>1. Sono beni culturali le cose immobili e mobili appartenenti allo Stato, alle regioni, agli altri enti pubblici territoriali, nonché ad ogni altro ente ed istituto pubblico e a persone giuridiche private senza fine di lucro, ivi compresi gli enti ecclesiastici civilmente riconosciuti, che presentano interesse artistico, storico, archeologico o etnoantropologico.</a:t>
            </a:r>
          </a:p>
        </p:txBody>
      </p:sp>
    </p:spTree>
    <p:extLst>
      <p:ext uri="{BB962C8B-B14F-4D97-AF65-F5344CB8AC3E}">
        <p14:creationId xmlns:p14="http://schemas.microsoft.com/office/powerpoint/2010/main" val="35592524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DB0A11D-8F99-4F64-88E9-A7FBFE975BB5}"/>
              </a:ext>
            </a:extLst>
          </p:cNvPr>
          <p:cNvSpPr>
            <a:spLocks noGrp="1"/>
          </p:cNvSpPr>
          <p:nvPr>
            <p:ph type="title"/>
          </p:nvPr>
        </p:nvSpPr>
        <p:spPr/>
        <p:txBody>
          <a:bodyPr/>
          <a:lstStyle/>
          <a:p>
            <a:r>
              <a:rPr lang="it-IT" dirty="0"/>
              <a:t>Comma 5 art 10 codice urbani</a:t>
            </a:r>
          </a:p>
        </p:txBody>
      </p:sp>
      <p:sp>
        <p:nvSpPr>
          <p:cNvPr id="3" name="Segnaposto contenuto 2">
            <a:extLst>
              <a:ext uri="{FF2B5EF4-FFF2-40B4-BE49-F238E27FC236}">
                <a16:creationId xmlns:a16="http://schemas.microsoft.com/office/drawing/2014/main" id="{F24645D7-1149-4337-8F0E-3547A72C46F3}"/>
              </a:ext>
            </a:extLst>
          </p:cNvPr>
          <p:cNvSpPr>
            <a:spLocks noGrp="1"/>
          </p:cNvSpPr>
          <p:nvPr>
            <p:ph idx="1"/>
          </p:nvPr>
        </p:nvSpPr>
        <p:spPr/>
        <p:txBody>
          <a:bodyPr/>
          <a:lstStyle/>
          <a:p>
            <a:r>
              <a:rPr lang="it-IT" dirty="0"/>
              <a:t>5. Salvo quanto disposto dagli articoli 64 e 178, non sono soggette alla disciplina del presente titolo le cose indicate al comma 1 e al comma 3, lettere a) ed e), che siano opera di autore vivente o la cui esecuzione non risalga ad oltre settanta anni, nonché le cose indicate al comma 3, lettera d-bis), che siano opera di autore vivente o la cui esecuzione non risalga ad oltre cinquanta anni.</a:t>
            </a:r>
          </a:p>
        </p:txBody>
      </p:sp>
    </p:spTree>
    <p:extLst>
      <p:ext uri="{BB962C8B-B14F-4D97-AF65-F5344CB8AC3E}">
        <p14:creationId xmlns:p14="http://schemas.microsoft.com/office/powerpoint/2010/main" val="2617321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5ACDB9-2D55-4CC1-825A-3493729702B3}"/>
              </a:ext>
            </a:extLst>
          </p:cNvPr>
          <p:cNvSpPr>
            <a:spLocks noGrp="1"/>
          </p:cNvSpPr>
          <p:nvPr>
            <p:ph type="title"/>
          </p:nvPr>
        </p:nvSpPr>
        <p:spPr/>
        <p:txBody>
          <a:bodyPr/>
          <a:lstStyle/>
          <a:p>
            <a:r>
              <a:rPr lang="it-IT" dirty="0"/>
              <a:t>Art 12 comma 1 codice urbani</a:t>
            </a:r>
          </a:p>
        </p:txBody>
      </p:sp>
      <p:sp>
        <p:nvSpPr>
          <p:cNvPr id="3" name="Segnaposto contenuto 2">
            <a:extLst>
              <a:ext uri="{FF2B5EF4-FFF2-40B4-BE49-F238E27FC236}">
                <a16:creationId xmlns:a16="http://schemas.microsoft.com/office/drawing/2014/main" id="{6AA599BF-EE88-470B-9919-3B565027211B}"/>
              </a:ext>
            </a:extLst>
          </p:cNvPr>
          <p:cNvSpPr>
            <a:spLocks noGrp="1"/>
          </p:cNvSpPr>
          <p:nvPr>
            <p:ph idx="1"/>
          </p:nvPr>
        </p:nvSpPr>
        <p:spPr/>
        <p:txBody>
          <a:bodyPr/>
          <a:lstStyle/>
          <a:p>
            <a:r>
              <a:rPr lang="it-IT" dirty="0"/>
              <a:t>1. Le cose indicate all'articolo 10, comma 1, che siano opera di autore non più vivente e la cui esecuzione risalga ad oltre settanta anni, sono sottoposte alle disposizioni della presente Parte fino a quando non sia stata effettuata la verifica di cui al comma 2.</a:t>
            </a:r>
          </a:p>
        </p:txBody>
      </p:sp>
    </p:spTree>
    <p:extLst>
      <p:ext uri="{BB962C8B-B14F-4D97-AF65-F5344CB8AC3E}">
        <p14:creationId xmlns:p14="http://schemas.microsoft.com/office/powerpoint/2010/main" val="5710556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567230-2C55-463C-8B67-DB19B9A914C6}"/>
              </a:ext>
            </a:extLst>
          </p:cNvPr>
          <p:cNvSpPr>
            <a:spLocks noGrp="1"/>
          </p:cNvSpPr>
          <p:nvPr>
            <p:ph type="title"/>
          </p:nvPr>
        </p:nvSpPr>
        <p:spPr/>
        <p:txBody>
          <a:bodyPr/>
          <a:lstStyle/>
          <a:p>
            <a:r>
              <a:rPr lang="it-IT" dirty="0"/>
              <a:t>Fonti </a:t>
            </a:r>
            <a:r>
              <a:rPr lang="it-IT" dirty="0" err="1"/>
              <a:t>dell’ue</a:t>
            </a:r>
            <a:endParaRPr lang="it-IT" dirty="0"/>
          </a:p>
        </p:txBody>
      </p:sp>
      <p:sp>
        <p:nvSpPr>
          <p:cNvPr id="3" name="Segnaposto contenuto 2">
            <a:extLst>
              <a:ext uri="{FF2B5EF4-FFF2-40B4-BE49-F238E27FC236}">
                <a16:creationId xmlns:a16="http://schemas.microsoft.com/office/drawing/2014/main" id="{CCA4228E-4833-42E6-A694-63331534C335}"/>
              </a:ext>
            </a:extLst>
          </p:cNvPr>
          <p:cNvSpPr>
            <a:spLocks noGrp="1"/>
          </p:cNvSpPr>
          <p:nvPr>
            <p:ph idx="1"/>
          </p:nvPr>
        </p:nvSpPr>
        <p:spPr>
          <a:xfrm>
            <a:off x="596349" y="2015732"/>
            <a:ext cx="10458506" cy="3450613"/>
          </a:xfrm>
        </p:spPr>
        <p:txBody>
          <a:bodyPr>
            <a:normAutofit fontScale="77500" lnSpcReduction="20000"/>
          </a:bodyPr>
          <a:lstStyle/>
          <a:p>
            <a:r>
              <a:rPr lang="it-IT" sz="2100" dirty="0">
                <a:latin typeface="Garamond" panose="02020404030301010803" pitchFamily="18" charset="0"/>
              </a:rPr>
              <a:t>Trattato sull’ Unione Europea ed il Trattato sul Funzionamento dell’Unione Europea . Nella versione odierna in seguito all’entrata in vigore del Trattato di Lisbona la cui autorizzazione alla ratifica e ordine di esecuzione è avvenuto con Legge 2 agosto 2008, n. 130 pubblicata in Gazzetta Ufficiale 8 agosto 2008.</a:t>
            </a:r>
          </a:p>
          <a:p>
            <a:r>
              <a:rPr lang="it-IT" sz="2100" dirty="0">
                <a:latin typeface="Garamond" panose="02020404030301010803" pitchFamily="18" charset="0"/>
              </a:rPr>
              <a:t>I trattati da un punto di vista formale sono accordi internazionali soggetti alle regole del Diritto Internazionale. </a:t>
            </a:r>
          </a:p>
          <a:p>
            <a:r>
              <a:rPr lang="it-IT" sz="2100" dirty="0">
                <a:latin typeface="Garamond" panose="02020404030301010803" pitchFamily="18" charset="0"/>
              </a:rPr>
              <a:t>I Protocolli e gli allegati ai Trattati i quali ne costituiscono parte integrante. (art. 51 TUE)</a:t>
            </a:r>
          </a:p>
          <a:p>
            <a:r>
              <a:rPr lang="it-IT" sz="2100" dirty="0">
                <a:effectLst/>
                <a:latin typeface="Garamond" panose="02020404030301010803" pitchFamily="18" charset="0"/>
                <a:ea typeface="Calibri" panose="020F0502020204030204" pitchFamily="34" charset="0"/>
                <a:cs typeface="Times New Roman" panose="02020603050405020304" pitchFamily="18" charset="0"/>
              </a:rPr>
              <a:t>Le dichiarazioni, invece, allegate ai trattati hanno valore essenzialmente interpretativo.</a:t>
            </a:r>
          </a:p>
          <a:p>
            <a:r>
              <a:rPr lang="it-IT" sz="2100" dirty="0">
                <a:latin typeface="Garamond" panose="02020404030301010803" pitchFamily="18" charset="0"/>
                <a:ea typeface="Calibri" panose="020F0502020204030204" pitchFamily="34" charset="0"/>
                <a:cs typeface="Times New Roman" panose="02020603050405020304" pitchFamily="18" charset="0"/>
              </a:rPr>
              <a:t>Direttive </a:t>
            </a:r>
          </a:p>
          <a:p>
            <a:r>
              <a:rPr lang="it-IT" sz="2100" dirty="0">
                <a:effectLst/>
                <a:latin typeface="Garamond" panose="02020404030301010803" pitchFamily="18" charset="0"/>
                <a:ea typeface="Calibri" panose="020F0502020204030204" pitchFamily="34" charset="0"/>
                <a:cs typeface="Times New Roman" panose="02020603050405020304" pitchFamily="18" charset="0"/>
              </a:rPr>
              <a:t>Regolamenti </a:t>
            </a:r>
          </a:p>
          <a:p>
            <a:r>
              <a:rPr lang="it-IT" sz="2100" dirty="0">
                <a:latin typeface="Garamond" panose="02020404030301010803" pitchFamily="18" charset="0"/>
                <a:ea typeface="Calibri" panose="020F0502020204030204" pitchFamily="34" charset="0"/>
                <a:cs typeface="Times New Roman" panose="02020603050405020304" pitchFamily="18" charset="0"/>
              </a:rPr>
              <a:t>Decisioni </a:t>
            </a:r>
          </a:p>
          <a:p>
            <a:pPr marL="0" indent="0">
              <a:buNone/>
            </a:pPr>
            <a:r>
              <a:rPr lang="it-IT" sz="2100" dirty="0">
                <a:effectLst/>
                <a:latin typeface="Garamond" panose="02020404030301010803" pitchFamily="18" charset="0"/>
                <a:ea typeface="Calibri" panose="020F0502020204030204" pitchFamily="34" charset="0"/>
                <a:cs typeface="Times New Roman" panose="02020603050405020304" pitchFamily="18" charset="0"/>
              </a:rPr>
              <a:t>Pareri e </a:t>
            </a:r>
            <a:r>
              <a:rPr lang="it-IT" sz="2100" dirty="0">
                <a:latin typeface="Garamond" panose="02020404030301010803" pitchFamily="18" charset="0"/>
                <a:ea typeface="Calibri" panose="020F0502020204030204" pitchFamily="34" charset="0"/>
                <a:cs typeface="Times New Roman" panose="02020603050405020304" pitchFamily="18" charset="0"/>
              </a:rPr>
              <a:t>R</a:t>
            </a:r>
            <a:r>
              <a:rPr lang="it-IT" sz="2100" dirty="0">
                <a:effectLst/>
                <a:latin typeface="Garamond" panose="02020404030301010803" pitchFamily="18" charset="0"/>
                <a:ea typeface="Calibri" panose="020F0502020204030204" pitchFamily="34" charset="0"/>
                <a:cs typeface="Times New Roman" panose="02020603050405020304" pitchFamily="18" charset="0"/>
              </a:rPr>
              <a:t>accomandazioni non sono giuridicamente vincolanti </a:t>
            </a:r>
          </a:p>
          <a:p>
            <a:endParaRPr lang="it-IT" dirty="0"/>
          </a:p>
          <a:p>
            <a:endParaRPr lang="it-IT" dirty="0"/>
          </a:p>
        </p:txBody>
      </p:sp>
    </p:spTree>
    <p:extLst>
      <p:ext uri="{BB962C8B-B14F-4D97-AF65-F5344CB8AC3E}">
        <p14:creationId xmlns:p14="http://schemas.microsoft.com/office/powerpoint/2010/main" val="11581564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70AE080-97BD-4199-A8C3-112D120ABB1B}"/>
              </a:ext>
            </a:extLst>
          </p:cNvPr>
          <p:cNvSpPr>
            <a:spLocks noGrp="1"/>
          </p:cNvSpPr>
          <p:nvPr>
            <p:ph type="title"/>
          </p:nvPr>
        </p:nvSpPr>
        <p:spPr/>
        <p:txBody>
          <a:bodyPr/>
          <a:lstStyle/>
          <a:p>
            <a:r>
              <a:rPr lang="it-IT" dirty="0"/>
              <a:t>Carta di </a:t>
            </a:r>
            <a:r>
              <a:rPr lang="it-IT" dirty="0" err="1"/>
              <a:t>nizza</a:t>
            </a:r>
            <a:endParaRPr lang="it-IT" dirty="0"/>
          </a:p>
        </p:txBody>
      </p:sp>
      <p:sp>
        <p:nvSpPr>
          <p:cNvPr id="3" name="Segnaposto contenuto 2">
            <a:extLst>
              <a:ext uri="{FF2B5EF4-FFF2-40B4-BE49-F238E27FC236}">
                <a16:creationId xmlns:a16="http://schemas.microsoft.com/office/drawing/2014/main" id="{7A80AC4E-3E45-40EA-9D75-A40DA8534FD7}"/>
              </a:ext>
            </a:extLst>
          </p:cNvPr>
          <p:cNvSpPr>
            <a:spLocks noGrp="1"/>
          </p:cNvSpPr>
          <p:nvPr>
            <p:ph idx="1"/>
          </p:nvPr>
        </p:nvSpPr>
        <p:spPr/>
        <p:txBody>
          <a:bodyPr/>
          <a:lstStyle/>
          <a:p>
            <a:pPr algn="just"/>
            <a:r>
              <a:rPr lang="it-IT" dirty="0"/>
              <a:t>La Carta dei diritti fondamentali dell’UE che, come stabilito nell’art. 6 del Trattato sull’Unione Europea (versione risultante dal Trattato di Lisbona del 2007), ha lo stesso valore giuridico di quest’ultimo.</a:t>
            </a:r>
          </a:p>
          <a:p>
            <a:r>
              <a:rPr lang="it-IT" dirty="0"/>
              <a:t>Cfr. Relazione 2015 sull’applicazione della Carta dei diritti fondamentali dell’Unione europea (COM(2016) 265 </a:t>
            </a:r>
            <a:r>
              <a:rPr lang="it-IT" dirty="0" err="1"/>
              <a:t>final</a:t>
            </a:r>
            <a:r>
              <a:rPr lang="it-IT" dirty="0"/>
              <a:t> del 18.5.2016).</a:t>
            </a:r>
          </a:p>
          <a:p>
            <a:endParaRPr lang="it-IT" dirty="0"/>
          </a:p>
        </p:txBody>
      </p:sp>
    </p:spTree>
    <p:extLst>
      <p:ext uri="{BB962C8B-B14F-4D97-AF65-F5344CB8AC3E}">
        <p14:creationId xmlns:p14="http://schemas.microsoft.com/office/powerpoint/2010/main" val="34224010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CDA1C18-3BCB-4ED4-866E-5DF79B97AAC5}"/>
              </a:ext>
            </a:extLst>
          </p:cNvPr>
          <p:cNvSpPr>
            <a:spLocks noGrp="1"/>
          </p:cNvSpPr>
          <p:nvPr>
            <p:ph type="title"/>
          </p:nvPr>
        </p:nvSpPr>
        <p:spPr/>
        <p:txBody>
          <a:bodyPr/>
          <a:lstStyle/>
          <a:p>
            <a:pPr marL="228600" marR="0" lvl="0" indent="-228600" defTabSz="914400" rtl="0" eaLnBrk="1" fontAlgn="auto" latinLnBrk="0" hangingPunct="1">
              <a:lnSpc>
                <a:spcPct val="120000"/>
              </a:lnSpc>
              <a:spcBef>
                <a:spcPts val="1000"/>
              </a:spcBef>
              <a:spcAft>
                <a:spcPts val="0"/>
              </a:spcAft>
              <a:tabLst/>
              <a:defRPr/>
            </a:pPr>
            <a:r>
              <a:rPr kumimoji="0" lang="it-IT" sz="1900" b="0" i="0" u="none" strike="noStrike" kern="1200" cap="none" spc="0" normalizeH="0" baseline="0" noProof="0" dirty="0">
                <a:ln>
                  <a:noFill/>
                </a:ln>
                <a:solidFill>
                  <a:prstClr val="black"/>
                </a:solidFill>
                <a:effectLst/>
                <a:uLnTx/>
                <a:uFillTx/>
                <a:latin typeface="Gill Sans MT" panose="020B0502020104020203"/>
                <a:ea typeface="+mn-ea"/>
                <a:cs typeface="+mn-cs"/>
              </a:rPr>
              <a:t>3. Applicazione della Carta negli Stati membri e da parte degli Stati membri</a:t>
            </a:r>
            <a:br>
              <a:rPr kumimoji="0" lang="it-IT" sz="1900" b="0" i="0" u="none" strike="noStrike" kern="1200" cap="none" spc="0" normalizeH="0" baseline="0" noProof="0" dirty="0">
                <a:ln>
                  <a:noFill/>
                </a:ln>
                <a:solidFill>
                  <a:prstClr val="black"/>
                </a:solidFill>
                <a:effectLst/>
                <a:uLnTx/>
                <a:uFillTx/>
                <a:latin typeface="Gill Sans MT" panose="020B0502020104020203"/>
                <a:ea typeface="+mn-ea"/>
                <a:cs typeface="+mn-cs"/>
              </a:rPr>
            </a:br>
            <a:endParaRPr lang="it-IT" dirty="0"/>
          </a:p>
        </p:txBody>
      </p:sp>
      <p:sp>
        <p:nvSpPr>
          <p:cNvPr id="3" name="Segnaposto contenuto 2">
            <a:extLst>
              <a:ext uri="{FF2B5EF4-FFF2-40B4-BE49-F238E27FC236}">
                <a16:creationId xmlns:a16="http://schemas.microsoft.com/office/drawing/2014/main" id="{34FD298A-2F67-46B4-AC51-4FCF5FDB99B8}"/>
              </a:ext>
            </a:extLst>
          </p:cNvPr>
          <p:cNvSpPr>
            <a:spLocks noGrp="1"/>
          </p:cNvSpPr>
          <p:nvPr>
            <p:ph idx="1"/>
          </p:nvPr>
        </p:nvSpPr>
        <p:spPr/>
        <p:txBody>
          <a:bodyPr>
            <a:normAutofit/>
          </a:bodyPr>
          <a:lstStyle/>
          <a:p>
            <a:pPr marL="0" indent="0" algn="just">
              <a:buNone/>
            </a:pPr>
            <a:r>
              <a:rPr lang="it-IT" dirty="0"/>
              <a:t>«Sotto il controllo della Corte di giustizia, la Commissione verifica il rispetto della Carta da parte degli Stati membri nell'attuazione del diritto dell'UE. In caso di violazione, può avviare un procedimento di infrazione. I giudici nazionali applicano altresì la Carta per garantire il rispetto dei diritti fondamentali da parte degli Stati membri. Se nutre dubbi sull'applicabilità della Carta o sulla corretta interpretazione delle sue disposizioni, un giudice nazionale può — e, nel caso di un giudice nazionale di ultima istanza, deve — deferire il caso alla Corte di giustizia per una pronuncia pregiudiziale. Ciò contribuisce allo sviluppo della giurisprudenza collegata alla Carta e rafforza il ruolo dei giudici nazionali nella sua esecuzione».</a:t>
            </a:r>
          </a:p>
          <a:p>
            <a:endParaRPr lang="it-IT" dirty="0"/>
          </a:p>
        </p:txBody>
      </p:sp>
    </p:spTree>
    <p:extLst>
      <p:ext uri="{BB962C8B-B14F-4D97-AF65-F5344CB8AC3E}">
        <p14:creationId xmlns:p14="http://schemas.microsoft.com/office/powerpoint/2010/main" val="35161837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2089B47-0497-4768-B0AB-ED63E91103EE}"/>
              </a:ext>
            </a:extLst>
          </p:cNvPr>
          <p:cNvSpPr>
            <a:spLocks noGrp="1"/>
          </p:cNvSpPr>
          <p:nvPr>
            <p:ph type="title"/>
          </p:nvPr>
        </p:nvSpPr>
        <p:spPr/>
        <p:txBody>
          <a:bodyPr/>
          <a:lstStyle/>
          <a:p>
            <a:r>
              <a:rPr lang="it-IT" dirty="0"/>
              <a:t>Fonti secondarie </a:t>
            </a:r>
            <a:r>
              <a:rPr lang="it-IT" dirty="0" err="1"/>
              <a:t>ue</a:t>
            </a:r>
            <a:endParaRPr lang="it-IT" dirty="0"/>
          </a:p>
        </p:txBody>
      </p:sp>
      <p:sp>
        <p:nvSpPr>
          <p:cNvPr id="3" name="Segnaposto contenuto 2">
            <a:extLst>
              <a:ext uri="{FF2B5EF4-FFF2-40B4-BE49-F238E27FC236}">
                <a16:creationId xmlns:a16="http://schemas.microsoft.com/office/drawing/2014/main" id="{E5CFB234-D0C8-448B-B513-1E0883D772D8}"/>
              </a:ext>
            </a:extLst>
          </p:cNvPr>
          <p:cNvSpPr>
            <a:spLocks noGrp="1"/>
          </p:cNvSpPr>
          <p:nvPr>
            <p:ph idx="1"/>
          </p:nvPr>
        </p:nvSpPr>
        <p:spPr/>
        <p:txBody>
          <a:bodyPr/>
          <a:lstStyle/>
          <a:p>
            <a:pPr marL="0" indent="0">
              <a:buNone/>
            </a:pPr>
            <a:r>
              <a:rPr lang="it-IT" dirty="0"/>
              <a:t>Sono fonti secondarie dell’UE le Direttive e i Regolamenti. </a:t>
            </a:r>
          </a:p>
          <a:p>
            <a:pPr marL="0" indent="0">
              <a:buNone/>
            </a:pPr>
            <a:r>
              <a:rPr lang="it-IT" dirty="0"/>
              <a:t>Le Fonti primarie e secondarie stanno fra loro in rapporto gerarchico . </a:t>
            </a:r>
          </a:p>
          <a:p>
            <a:endParaRPr lang="it-IT" dirty="0"/>
          </a:p>
        </p:txBody>
      </p:sp>
    </p:spTree>
    <p:extLst>
      <p:ext uri="{BB962C8B-B14F-4D97-AF65-F5344CB8AC3E}">
        <p14:creationId xmlns:p14="http://schemas.microsoft.com/office/powerpoint/2010/main" val="26154341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0CAF57D-939B-416D-82AF-EE6FEAC7C301}"/>
              </a:ext>
            </a:extLst>
          </p:cNvPr>
          <p:cNvSpPr>
            <a:spLocks noGrp="1"/>
          </p:cNvSpPr>
          <p:nvPr>
            <p:ph type="title"/>
          </p:nvPr>
        </p:nvSpPr>
        <p:spPr/>
        <p:txBody>
          <a:bodyPr/>
          <a:lstStyle/>
          <a:p>
            <a:r>
              <a:rPr lang="it-IT" dirty="0"/>
              <a:t>regolamento</a:t>
            </a:r>
          </a:p>
        </p:txBody>
      </p:sp>
      <p:sp>
        <p:nvSpPr>
          <p:cNvPr id="3" name="Segnaposto contenuto 2">
            <a:extLst>
              <a:ext uri="{FF2B5EF4-FFF2-40B4-BE49-F238E27FC236}">
                <a16:creationId xmlns:a16="http://schemas.microsoft.com/office/drawing/2014/main" id="{9EEDA950-4F20-4FAB-93DA-AEC497C551A8}"/>
              </a:ext>
            </a:extLst>
          </p:cNvPr>
          <p:cNvSpPr>
            <a:spLocks noGrp="1"/>
          </p:cNvSpPr>
          <p:nvPr>
            <p:ph idx="1"/>
          </p:nvPr>
        </p:nvSpPr>
        <p:spPr/>
        <p:txBody>
          <a:bodyPr>
            <a:normAutofit lnSpcReduction="10000"/>
          </a:bodyPr>
          <a:lstStyle/>
          <a:p>
            <a:pPr algn="just"/>
            <a:r>
              <a:rPr lang="it-IT" dirty="0"/>
              <a:t>Il regolamento ha portata generale è obbligatorio in tuti i suoi elementi ed è direttamente applicabile in ciascuno Stato membro. È evidente la sua analogia con la legge statale (generalità, astrattezza della norma, piena obbligatorietà confermata dalla forma di pubblicità cioè la pubblicazione in una raccolta ufficiale quale la gazzetta dell’unione europea richiesta per la sua entrata in vigore).</a:t>
            </a:r>
          </a:p>
          <a:p>
            <a:r>
              <a:rPr lang="it-IT" dirty="0"/>
              <a:t>Si rivolge ad una serie indeterminata di destinatari conferendo ad essi diritti ed obblighi giuridici. </a:t>
            </a:r>
          </a:p>
          <a:p>
            <a:r>
              <a:rPr lang="it-IT" dirty="0"/>
              <a:t>La applicabilità diretta rappresenta un aspetto essenziale della </a:t>
            </a:r>
            <a:r>
              <a:rPr lang="it-IT" dirty="0" err="1"/>
              <a:t>sovranazionalità</a:t>
            </a:r>
            <a:r>
              <a:rPr lang="it-IT" dirty="0"/>
              <a:t> che caratterizza l’intero fenomeno dell’integrazione europea. </a:t>
            </a:r>
          </a:p>
        </p:txBody>
      </p:sp>
    </p:spTree>
    <p:extLst>
      <p:ext uri="{BB962C8B-B14F-4D97-AF65-F5344CB8AC3E}">
        <p14:creationId xmlns:p14="http://schemas.microsoft.com/office/powerpoint/2010/main" val="33480820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EAD09E5-E144-4E1C-A96D-6CCD0BD7D972}"/>
              </a:ext>
            </a:extLst>
          </p:cNvPr>
          <p:cNvSpPr>
            <a:spLocks noGrp="1"/>
          </p:cNvSpPr>
          <p:nvPr>
            <p:ph type="title"/>
          </p:nvPr>
        </p:nvSpPr>
        <p:spPr/>
        <p:txBody>
          <a:bodyPr/>
          <a:lstStyle/>
          <a:p>
            <a:r>
              <a:rPr lang="it-IT" dirty="0"/>
              <a:t>Efficacia diretta dei regolamenti </a:t>
            </a:r>
          </a:p>
        </p:txBody>
      </p:sp>
      <p:sp>
        <p:nvSpPr>
          <p:cNvPr id="3" name="Segnaposto contenuto 2">
            <a:extLst>
              <a:ext uri="{FF2B5EF4-FFF2-40B4-BE49-F238E27FC236}">
                <a16:creationId xmlns:a16="http://schemas.microsoft.com/office/drawing/2014/main" id="{BF76AB17-3315-40DC-82FD-FE376AC8A967}"/>
              </a:ext>
            </a:extLst>
          </p:cNvPr>
          <p:cNvSpPr>
            <a:spLocks noGrp="1"/>
          </p:cNvSpPr>
          <p:nvPr>
            <p:ph idx="1"/>
          </p:nvPr>
        </p:nvSpPr>
        <p:spPr/>
        <p:txBody>
          <a:bodyPr/>
          <a:lstStyle/>
          <a:p>
            <a:pPr algn="just"/>
            <a:r>
              <a:rPr lang="it-IT" dirty="0"/>
              <a:t>I regolamenti, infatti, esprimono la capacità dell’unione europea di produrre una normativa che, superando il diaframma statuale (il quale solitamente si interpone fra il diritto internazionale e ordinamento interno) raggiunge direttamente i consociati creando per essi diritti e obblighi giuridici e si impone per qualsiasi autorità giudiziaria o amministrativa che sia chiamata ad applicarla.</a:t>
            </a:r>
          </a:p>
        </p:txBody>
      </p:sp>
    </p:spTree>
    <p:extLst>
      <p:ext uri="{BB962C8B-B14F-4D97-AF65-F5344CB8AC3E}">
        <p14:creationId xmlns:p14="http://schemas.microsoft.com/office/powerpoint/2010/main" val="2690112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5929A86-D168-4EE3-B9BA-2F201365E40E}"/>
              </a:ext>
            </a:extLst>
          </p:cNvPr>
          <p:cNvSpPr>
            <a:spLocks noGrp="1"/>
          </p:cNvSpPr>
          <p:nvPr>
            <p:ph type="title"/>
          </p:nvPr>
        </p:nvSpPr>
        <p:spPr/>
        <p:txBody>
          <a:bodyPr/>
          <a:lstStyle/>
          <a:p>
            <a:r>
              <a:rPr lang="it-IT" dirty="0"/>
              <a:t>costituzione</a:t>
            </a:r>
          </a:p>
        </p:txBody>
      </p:sp>
      <p:sp>
        <p:nvSpPr>
          <p:cNvPr id="3" name="Segnaposto contenuto 2">
            <a:extLst>
              <a:ext uri="{FF2B5EF4-FFF2-40B4-BE49-F238E27FC236}">
                <a16:creationId xmlns:a16="http://schemas.microsoft.com/office/drawing/2014/main" id="{2A3FEABB-F634-45E9-8E99-5A7954B3B2C5}"/>
              </a:ext>
            </a:extLst>
          </p:cNvPr>
          <p:cNvSpPr>
            <a:spLocks noGrp="1"/>
          </p:cNvSpPr>
          <p:nvPr>
            <p:ph idx="1"/>
          </p:nvPr>
        </p:nvSpPr>
        <p:spPr/>
        <p:txBody>
          <a:bodyPr/>
          <a:lstStyle/>
          <a:p>
            <a:r>
              <a:rPr lang="it-IT" dirty="0"/>
              <a:t>La Costituzione fu approvata dall'Assemblea Costituente il 22 dicembre 1947 ed è entrata in vigore il 1° gennaio 1948</a:t>
            </a:r>
          </a:p>
          <a:p>
            <a:r>
              <a:rPr lang="it-IT" dirty="0"/>
              <a:t>Si compone di 139 articoli. </a:t>
            </a:r>
          </a:p>
          <a:p>
            <a:pPr marL="0" indent="0">
              <a:buNone/>
            </a:pPr>
            <a:r>
              <a:rPr lang="it-IT" dirty="0"/>
              <a:t>Caratteristiche:</a:t>
            </a:r>
          </a:p>
          <a:p>
            <a:pPr marL="0" indent="0">
              <a:buNone/>
            </a:pPr>
            <a:r>
              <a:rPr lang="it-IT" dirty="0"/>
              <a:t>Scritta: i principi fondamentali e la struttura dell’ordinamento repubblicano sono scritti nei 139 articoli e nelle Disposizioni transitorie e finali della Costituzione, un documento redatto in forma solenne.</a:t>
            </a:r>
          </a:p>
        </p:txBody>
      </p:sp>
    </p:spTree>
    <p:extLst>
      <p:ext uri="{BB962C8B-B14F-4D97-AF65-F5344CB8AC3E}">
        <p14:creationId xmlns:p14="http://schemas.microsoft.com/office/powerpoint/2010/main" val="28471203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AC492FC-88E5-491B-AB85-DC7B53E5EF1C}"/>
              </a:ext>
            </a:extLst>
          </p:cNvPr>
          <p:cNvSpPr>
            <a:spLocks noGrp="1"/>
          </p:cNvSpPr>
          <p:nvPr>
            <p:ph type="title"/>
          </p:nvPr>
        </p:nvSpPr>
        <p:spPr/>
        <p:txBody>
          <a:bodyPr/>
          <a:lstStyle/>
          <a:p>
            <a:r>
              <a:rPr lang="it-IT" dirty="0"/>
              <a:t>direttive</a:t>
            </a:r>
          </a:p>
        </p:txBody>
      </p:sp>
      <p:sp>
        <p:nvSpPr>
          <p:cNvPr id="3" name="Segnaposto contenuto 2">
            <a:extLst>
              <a:ext uri="{FF2B5EF4-FFF2-40B4-BE49-F238E27FC236}">
                <a16:creationId xmlns:a16="http://schemas.microsoft.com/office/drawing/2014/main" id="{D1D4E249-7CC4-4979-9CA7-468677E058EE}"/>
              </a:ext>
            </a:extLst>
          </p:cNvPr>
          <p:cNvSpPr>
            <a:spLocks noGrp="1"/>
          </p:cNvSpPr>
          <p:nvPr>
            <p:ph idx="1"/>
          </p:nvPr>
        </p:nvSpPr>
        <p:spPr/>
        <p:txBody>
          <a:bodyPr>
            <a:normAutofit fontScale="85000" lnSpcReduction="20000"/>
          </a:bodyPr>
          <a:lstStyle/>
          <a:p>
            <a:r>
              <a:rPr lang="it-IT" dirty="0"/>
              <a:t>Direttiva</a:t>
            </a:r>
          </a:p>
          <a:p>
            <a:r>
              <a:rPr lang="it-IT" dirty="0"/>
              <a:t>È rivolta agli Stati e non ai singoli.</a:t>
            </a:r>
          </a:p>
          <a:p>
            <a:r>
              <a:rPr lang="it-IT" dirty="0"/>
              <a:t>Possiede una efficacia parzialmente obbligatoria perché vincola gli stati destinatari solo per i risultati da raggiungere; mentre, riconosce una sfera di libertà di scelta in merito ai mezzi e alle forme necessarie per il conseguimento del risultato prescritto.</a:t>
            </a:r>
          </a:p>
          <a:p>
            <a:r>
              <a:rPr lang="it-IT" dirty="0"/>
              <a:t>Non è direttamente applicabile all’interno di uno Stato membro, ma acquista efficacia in via mediata cioè tramite atti statali che provvedono a dare attuazione alla direttiva e ad integrarne il suo contenuto normativo che di regola è incompleto limitandosi la direttiva a prescrivere l’obiettivo non anche la forma e i mezzi.</a:t>
            </a:r>
          </a:p>
          <a:p>
            <a:r>
              <a:rPr lang="it-IT" dirty="0"/>
              <a:t>Le direttive stabiliscono anche il termine temporale entro il quale gli stati membri devono darvi attuazione, tale termine può variare da pochi mesi ad alcuni anni.</a:t>
            </a:r>
          </a:p>
        </p:txBody>
      </p:sp>
    </p:spTree>
    <p:extLst>
      <p:ext uri="{BB962C8B-B14F-4D97-AF65-F5344CB8AC3E}">
        <p14:creationId xmlns:p14="http://schemas.microsoft.com/office/powerpoint/2010/main" val="10869799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B10200-5282-4D3C-BB13-3FD3E2E6ED50}"/>
              </a:ext>
            </a:extLst>
          </p:cNvPr>
          <p:cNvSpPr>
            <a:spLocks noGrp="1"/>
          </p:cNvSpPr>
          <p:nvPr>
            <p:ph type="title"/>
          </p:nvPr>
        </p:nvSpPr>
        <p:spPr/>
        <p:txBody>
          <a:bodyPr/>
          <a:lstStyle/>
          <a:p>
            <a:r>
              <a:rPr lang="it-IT" dirty="0"/>
              <a:t>Stand </a:t>
            </a:r>
            <a:r>
              <a:rPr lang="it-IT" dirty="0" err="1"/>
              <a:t>still</a:t>
            </a:r>
            <a:endParaRPr lang="it-IT" dirty="0"/>
          </a:p>
        </p:txBody>
      </p:sp>
      <p:sp>
        <p:nvSpPr>
          <p:cNvPr id="3" name="Segnaposto contenuto 2">
            <a:extLst>
              <a:ext uri="{FF2B5EF4-FFF2-40B4-BE49-F238E27FC236}">
                <a16:creationId xmlns:a16="http://schemas.microsoft.com/office/drawing/2014/main" id="{36BD87DE-85B2-41EC-9E74-A7F59CF31B41}"/>
              </a:ext>
            </a:extLst>
          </p:cNvPr>
          <p:cNvSpPr>
            <a:spLocks noGrp="1"/>
          </p:cNvSpPr>
          <p:nvPr>
            <p:ph idx="1"/>
          </p:nvPr>
        </p:nvSpPr>
        <p:spPr/>
        <p:txBody>
          <a:bodyPr/>
          <a:lstStyle/>
          <a:p>
            <a:pPr marL="0" indent="0" algn="just">
              <a:buNone/>
            </a:pPr>
            <a:r>
              <a:rPr lang="it-IT" dirty="0"/>
              <a:t>Tuttavia, anche prima della scadenza del termine, la direttiva non è priva di effetti giuridici; essendo già in vigore determina un obbligo a carico degli Stati destinatari, anche se ovviamente questi non possono considerarsi inadempienti ove non abbiano ancora emanato le misure di attuazione della direttiva, prima che il termine per adempiere non sia ancora scaduto. In questo lasso di tempo, fra l’emanazione della direttiva e la scadenza del termine per adempiere agli obblighi in essa statuiti, sussiste un obbligo particolare denominato stand </a:t>
            </a:r>
            <a:r>
              <a:rPr lang="it-IT" dirty="0" err="1"/>
              <a:t>still</a:t>
            </a:r>
            <a:r>
              <a:rPr lang="it-IT" dirty="0"/>
              <a:t>, che consiste nel divieto di adottare misure (in particolare legislative) che rendano più difficile l’attuazione della direttiva. </a:t>
            </a:r>
          </a:p>
        </p:txBody>
      </p:sp>
    </p:spTree>
    <p:extLst>
      <p:ext uri="{BB962C8B-B14F-4D97-AF65-F5344CB8AC3E}">
        <p14:creationId xmlns:p14="http://schemas.microsoft.com/office/powerpoint/2010/main" val="20556738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2B1E7A9-E83C-4632-A4B0-5C4796B91BAC}"/>
              </a:ext>
            </a:extLst>
          </p:cNvPr>
          <p:cNvSpPr>
            <a:spLocks noGrp="1"/>
          </p:cNvSpPr>
          <p:nvPr>
            <p:ph type="title"/>
          </p:nvPr>
        </p:nvSpPr>
        <p:spPr/>
        <p:txBody>
          <a:bodyPr/>
          <a:lstStyle/>
          <a:p>
            <a:r>
              <a:rPr lang="it-IT" dirty="0"/>
              <a:t>Procedura di infrazione</a:t>
            </a:r>
          </a:p>
        </p:txBody>
      </p:sp>
      <p:sp>
        <p:nvSpPr>
          <p:cNvPr id="3" name="Segnaposto contenuto 2">
            <a:extLst>
              <a:ext uri="{FF2B5EF4-FFF2-40B4-BE49-F238E27FC236}">
                <a16:creationId xmlns:a16="http://schemas.microsoft.com/office/drawing/2014/main" id="{B668A1D5-61B6-490E-BCB0-ED9FBC008E7D}"/>
              </a:ext>
            </a:extLst>
          </p:cNvPr>
          <p:cNvSpPr>
            <a:spLocks noGrp="1"/>
          </p:cNvSpPr>
          <p:nvPr>
            <p:ph idx="1"/>
          </p:nvPr>
        </p:nvSpPr>
        <p:spPr/>
        <p:txBody>
          <a:bodyPr>
            <a:normAutofit fontScale="85000" lnSpcReduction="10000"/>
          </a:bodyPr>
          <a:lstStyle/>
          <a:p>
            <a:r>
              <a:rPr lang="it-IT" dirty="0"/>
              <a:t>In sostanza lo Stato membro si deve astenere da portare avanti politiche e quindi emanare norme che modifichino l’ordinamento interno in modo da renderlo maggiormente distante dagli obbiettivi della direttiva e ne pregiudichino il risultato prescritto. Entro il termine prescritto gli stati membri destinatari hanno l’obbligo di adottare tutti i provvedimenti necessari per dare esecuzione alla direttiva nel proprio ordinamento. Se lo stato incontra difficoltà non è esentato dal dare attuazione alla direttiva ma semmai può chiedere una proroga del termine di scadenza. Una volta che il termine sia scaduto senza che lo Stato abbia dato attuazione, lo Stato è responsabile di violazione della direttiva e di inadempimento ex art 288 TFUE.</a:t>
            </a:r>
          </a:p>
          <a:p>
            <a:r>
              <a:rPr lang="it-IT" dirty="0"/>
              <a:t>Nei suoi confronti può essere esperita una procedura di infrazione ai sensi dell’art 258 o 259 TFUE; inoltre, a certe condizioni, è possibile chiedere il risarcimento dei danni che i singoli abbiano subito da tale inadempimento.</a:t>
            </a:r>
          </a:p>
          <a:p>
            <a:endParaRPr lang="it-IT" dirty="0"/>
          </a:p>
        </p:txBody>
      </p:sp>
    </p:spTree>
    <p:extLst>
      <p:ext uri="{BB962C8B-B14F-4D97-AF65-F5344CB8AC3E}">
        <p14:creationId xmlns:p14="http://schemas.microsoft.com/office/powerpoint/2010/main" val="26708322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8950B61-AF99-4609-8CCC-2B6F33F36155}"/>
              </a:ext>
            </a:extLst>
          </p:cNvPr>
          <p:cNvSpPr>
            <a:spLocks noGrp="1"/>
          </p:cNvSpPr>
          <p:nvPr>
            <p:ph type="title"/>
          </p:nvPr>
        </p:nvSpPr>
        <p:spPr/>
        <p:txBody>
          <a:bodyPr/>
          <a:lstStyle/>
          <a:p>
            <a:r>
              <a:rPr lang="it-IT" dirty="0"/>
              <a:t>Direttive self </a:t>
            </a:r>
            <a:r>
              <a:rPr lang="it-IT" dirty="0" err="1"/>
              <a:t>executing</a:t>
            </a:r>
            <a:endParaRPr lang="it-IT" dirty="0"/>
          </a:p>
        </p:txBody>
      </p:sp>
      <p:sp>
        <p:nvSpPr>
          <p:cNvPr id="3" name="Segnaposto contenuto 2">
            <a:extLst>
              <a:ext uri="{FF2B5EF4-FFF2-40B4-BE49-F238E27FC236}">
                <a16:creationId xmlns:a16="http://schemas.microsoft.com/office/drawing/2014/main" id="{2B706C33-FC1C-4EDB-BC64-59D26EACA730}"/>
              </a:ext>
            </a:extLst>
          </p:cNvPr>
          <p:cNvSpPr>
            <a:spLocks noGrp="1"/>
          </p:cNvSpPr>
          <p:nvPr>
            <p:ph idx="1"/>
          </p:nvPr>
        </p:nvSpPr>
        <p:spPr/>
        <p:txBody>
          <a:bodyPr/>
          <a:lstStyle/>
          <a:p>
            <a:r>
              <a:rPr lang="it-IT" dirty="0"/>
              <a:t>Occorre sottolineare che l’efficacia diretta costituisce l’eccezione per le direttive che ne sono normalmente prive, e che essa può riconoscersi solo in presenza delle condizioni dinanzi ricordate. </a:t>
            </a:r>
          </a:p>
          <a:p>
            <a:r>
              <a:rPr lang="it-IT" dirty="0"/>
              <a:t>Sono sostanzialmente self </a:t>
            </a:r>
            <a:r>
              <a:rPr lang="it-IT" dirty="0" err="1"/>
              <a:t>executing</a:t>
            </a:r>
            <a:r>
              <a:rPr lang="it-IT" dirty="0"/>
              <a:t> es quelle direttive che stabiliscono un divieto o un obbligo di abrogare una determinata normativa o siano comunque sufficientemente chiare e dettagliate.</a:t>
            </a:r>
          </a:p>
          <a:p>
            <a:endParaRPr lang="it-IT" dirty="0"/>
          </a:p>
        </p:txBody>
      </p:sp>
    </p:spTree>
    <p:extLst>
      <p:ext uri="{BB962C8B-B14F-4D97-AF65-F5344CB8AC3E}">
        <p14:creationId xmlns:p14="http://schemas.microsoft.com/office/powerpoint/2010/main" val="23482277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AB2637B-4B34-4F3E-BD71-E6DC36DC51B5}"/>
              </a:ext>
            </a:extLst>
          </p:cNvPr>
          <p:cNvSpPr>
            <a:spLocks noGrp="1"/>
          </p:cNvSpPr>
          <p:nvPr>
            <p:ph type="title"/>
          </p:nvPr>
        </p:nvSpPr>
        <p:spPr/>
        <p:txBody>
          <a:bodyPr/>
          <a:lstStyle/>
          <a:p>
            <a:r>
              <a:rPr lang="it-IT" dirty="0"/>
              <a:t>disapplicazione</a:t>
            </a:r>
          </a:p>
        </p:txBody>
      </p:sp>
      <p:sp>
        <p:nvSpPr>
          <p:cNvPr id="3" name="Segnaposto contenuto 2">
            <a:extLst>
              <a:ext uri="{FF2B5EF4-FFF2-40B4-BE49-F238E27FC236}">
                <a16:creationId xmlns:a16="http://schemas.microsoft.com/office/drawing/2014/main" id="{544447AD-EAE9-42EE-83C0-92367E37F55D}"/>
              </a:ext>
            </a:extLst>
          </p:cNvPr>
          <p:cNvSpPr>
            <a:spLocks noGrp="1"/>
          </p:cNvSpPr>
          <p:nvPr>
            <p:ph idx="1"/>
          </p:nvPr>
        </p:nvSpPr>
        <p:spPr/>
        <p:txBody>
          <a:bodyPr>
            <a:normAutofit fontScale="85000" lnSpcReduction="10000"/>
          </a:bodyPr>
          <a:lstStyle/>
          <a:p>
            <a:pPr algn="just"/>
            <a:r>
              <a:rPr lang="it-IT" dirty="0"/>
              <a:t>Nel caso di contrasto fra norme nazionali e diritto dell’unione europea direttamente applicabile è compito del giudice comune nonché della p.a. disapplicare  le suddette norme in base alla limitazione di sovranità fondata sull’art. 11 Costituzione e la primazia (“</a:t>
            </a:r>
            <a:r>
              <a:rPr lang="it-IT" dirty="0" err="1"/>
              <a:t>primauté</a:t>
            </a:r>
            <a:r>
              <a:rPr lang="it-IT" dirty="0"/>
              <a:t>”) del diritto dell'Unione, potendo anche esperire, nel caso di dubbi, il rinvio pregiudiziale alla corte di giustizia ex art 267 </a:t>
            </a:r>
            <a:r>
              <a:rPr lang="it-IT" dirty="0" err="1"/>
              <a:t>tfue</a:t>
            </a:r>
            <a:r>
              <a:rPr lang="it-IT" dirty="0"/>
              <a:t>. La conseguenza è la diretta applicazione della norma dell'Unione nel caso in cui risulti chiara, precisa e incondizionata, anche da parte della pubblica amministrazione.</a:t>
            </a:r>
          </a:p>
          <a:p>
            <a:pPr algn="just"/>
            <a:r>
              <a:rPr lang="it-IT" dirty="0"/>
              <a:t>L’obbligo di disapplicare la norma interna, dunque, si rinviene sia nel caso in cui il conflitto insorga con una disciplina contenuta in un regolamento o con una direttiva self-</a:t>
            </a:r>
            <a:r>
              <a:rPr lang="it-IT" dirty="0" err="1"/>
              <a:t>executing</a:t>
            </a:r>
            <a:r>
              <a:rPr lang="it-IT" dirty="0"/>
              <a:t> dopo la scadenza del termine per il recepimento o con le norme immediatamente applicabili contenute nei trattati, sia nel caso in cui il contrasto sia determinato da regole generali dell’ordinamento europeo, ricavate in sede di interpretazione dell’ordinamento da parte della Corte di giustizia. </a:t>
            </a:r>
          </a:p>
          <a:p>
            <a:endParaRPr lang="it-IT" dirty="0"/>
          </a:p>
        </p:txBody>
      </p:sp>
    </p:spTree>
    <p:extLst>
      <p:ext uri="{BB962C8B-B14F-4D97-AF65-F5344CB8AC3E}">
        <p14:creationId xmlns:p14="http://schemas.microsoft.com/office/powerpoint/2010/main" val="38092071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B83591-089B-4F2B-8CCD-E2D9AE34B740}"/>
              </a:ext>
            </a:extLst>
          </p:cNvPr>
          <p:cNvSpPr>
            <a:spLocks noGrp="1"/>
          </p:cNvSpPr>
          <p:nvPr>
            <p:ph type="title"/>
          </p:nvPr>
        </p:nvSpPr>
        <p:spPr/>
        <p:txBody>
          <a:bodyPr/>
          <a:lstStyle/>
          <a:p>
            <a:r>
              <a:rPr lang="it-IT" dirty="0"/>
              <a:t>Effetti della disapplicazione</a:t>
            </a:r>
          </a:p>
        </p:txBody>
      </p:sp>
      <p:sp>
        <p:nvSpPr>
          <p:cNvPr id="3" name="Segnaposto contenuto 2">
            <a:extLst>
              <a:ext uri="{FF2B5EF4-FFF2-40B4-BE49-F238E27FC236}">
                <a16:creationId xmlns:a16="http://schemas.microsoft.com/office/drawing/2014/main" id="{69564F2F-1599-42E7-8478-3B62AFF809F5}"/>
              </a:ext>
            </a:extLst>
          </p:cNvPr>
          <p:cNvSpPr>
            <a:spLocks noGrp="1"/>
          </p:cNvSpPr>
          <p:nvPr>
            <p:ph idx="1"/>
          </p:nvPr>
        </p:nvSpPr>
        <p:spPr/>
        <p:txBody>
          <a:bodyPr/>
          <a:lstStyle/>
          <a:p>
            <a:pPr algn="just"/>
            <a:r>
              <a:rPr lang="it-IT" dirty="0"/>
              <a:t>Tuttavia, questo fa si che la norma disapplicata non produca effetti per il solo caso sottoposto all’attenzione del giudice ma sia ancora valida ed efficace nell’ordinamento. “Resta, dunque, ferma l'esigenza che gli Stati membri apportino le necessarie modificazioni o abrogazioni del proprio diritto interno al fine di depurarlo da eventuali incompatibilità o disarmonie con le prevalenti norme dell’Unione.</a:t>
            </a:r>
          </a:p>
        </p:txBody>
      </p:sp>
    </p:spTree>
    <p:extLst>
      <p:ext uri="{BB962C8B-B14F-4D97-AF65-F5344CB8AC3E}">
        <p14:creationId xmlns:p14="http://schemas.microsoft.com/office/powerpoint/2010/main" val="29085533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963E32F-C67A-416B-9321-D94E5936E973}"/>
              </a:ext>
            </a:extLst>
          </p:cNvPr>
          <p:cNvSpPr>
            <a:spLocks noGrp="1"/>
          </p:cNvSpPr>
          <p:nvPr>
            <p:ph type="title"/>
          </p:nvPr>
        </p:nvSpPr>
        <p:spPr/>
        <p:txBody>
          <a:bodyPr/>
          <a:lstStyle/>
          <a:p>
            <a:r>
              <a:rPr lang="it-IT" dirty="0"/>
              <a:t>Regolamento efficacia</a:t>
            </a:r>
          </a:p>
        </p:txBody>
      </p:sp>
      <p:sp>
        <p:nvSpPr>
          <p:cNvPr id="3" name="Segnaposto contenuto 2">
            <a:extLst>
              <a:ext uri="{FF2B5EF4-FFF2-40B4-BE49-F238E27FC236}">
                <a16:creationId xmlns:a16="http://schemas.microsoft.com/office/drawing/2014/main" id="{226D6C0A-6168-4259-84C3-07355508A5D6}"/>
              </a:ext>
            </a:extLst>
          </p:cNvPr>
          <p:cNvSpPr>
            <a:spLocks noGrp="1"/>
          </p:cNvSpPr>
          <p:nvPr>
            <p:ph idx="1"/>
          </p:nvPr>
        </p:nvSpPr>
        <p:spPr/>
        <p:txBody>
          <a:bodyPr>
            <a:normAutofit fontScale="77500" lnSpcReduction="20000"/>
          </a:bodyPr>
          <a:lstStyle/>
          <a:p>
            <a:r>
              <a:rPr lang="it-IT" dirty="0"/>
              <a:t>Il regolamento comunitario: i regolamenti hanno sempre un’efficacia diretta. L’articolo 288 del trattato sul funzionamento dell’UE precisa, infatti, che i regolamenti sono direttamente applicabili negli Stati membri. La Corte di giustizia precisa nella sentenza Politi del 14 dicembre 1971 che si tratta di un’efficacia diretta piena. L’applicabilità diretta vuol dire che essi acquistano efficacia giuridica all’interno degli stati membri dal momento in cui sono pubblicati ed entrano nell’ordinamento dell’unione senza che gli stati debbano fare nulla per dare loro attuazione.</a:t>
            </a:r>
          </a:p>
          <a:p>
            <a:r>
              <a:rPr lang="it-IT" dirty="0"/>
              <a:t>Creano diritti ed obblighi a carico e a favore dei singoli sono cioè produttivi di effetti diretti sia orizzontali sia verticali.</a:t>
            </a:r>
          </a:p>
          <a:p>
            <a:r>
              <a:rPr lang="it-IT" dirty="0"/>
              <a:t>Tale efficacia diretta comporta che il titolare del diritto nascente da un regolamento può esercitarlo nei cfr. della controparte (privata o pubblica) tenuta all’obbligo corrispondente; e che ove il diritto non venga pienamente soddisfatto, il titolare può chiederne la tutela giudiziaria dinanzi al giudice nazionale art. 288, comma 2 </a:t>
            </a:r>
            <a:r>
              <a:rPr lang="it-IT" dirty="0" err="1"/>
              <a:t>tfue</a:t>
            </a:r>
            <a:r>
              <a:rPr lang="it-IT" dirty="0"/>
              <a:t>.</a:t>
            </a:r>
          </a:p>
          <a:p>
            <a:endParaRPr lang="it-IT" dirty="0"/>
          </a:p>
        </p:txBody>
      </p:sp>
    </p:spTree>
    <p:extLst>
      <p:ext uri="{BB962C8B-B14F-4D97-AF65-F5344CB8AC3E}">
        <p14:creationId xmlns:p14="http://schemas.microsoft.com/office/powerpoint/2010/main" val="15525287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1B76A94-F542-40A8-ADC0-92DBBDC9FDB1}"/>
              </a:ext>
            </a:extLst>
          </p:cNvPr>
          <p:cNvSpPr>
            <a:spLocks noGrp="1"/>
          </p:cNvSpPr>
          <p:nvPr>
            <p:ph type="title"/>
          </p:nvPr>
        </p:nvSpPr>
        <p:spPr/>
        <p:txBody>
          <a:bodyPr/>
          <a:lstStyle/>
          <a:p>
            <a:r>
              <a:rPr lang="it-IT" dirty="0"/>
              <a:t>Direttiva efficacia</a:t>
            </a:r>
          </a:p>
        </p:txBody>
      </p:sp>
      <p:sp>
        <p:nvSpPr>
          <p:cNvPr id="3" name="Segnaposto contenuto 2">
            <a:extLst>
              <a:ext uri="{FF2B5EF4-FFF2-40B4-BE49-F238E27FC236}">
                <a16:creationId xmlns:a16="http://schemas.microsoft.com/office/drawing/2014/main" id="{130285BE-3C62-4330-991E-6FF257122B9C}"/>
              </a:ext>
            </a:extLst>
          </p:cNvPr>
          <p:cNvSpPr>
            <a:spLocks noGrp="1"/>
          </p:cNvSpPr>
          <p:nvPr>
            <p:ph idx="1"/>
          </p:nvPr>
        </p:nvSpPr>
        <p:spPr/>
        <p:txBody>
          <a:bodyPr/>
          <a:lstStyle/>
          <a:p>
            <a:pPr algn="just"/>
            <a:r>
              <a:rPr lang="it-IT" dirty="0"/>
              <a:t>La direttiva: la direttiva è un atto rivolto agli Stati membri che deve essere recepito dai medesimi nei rispettivi diritti nazionali. Ciononostante, in alcuni casi, la Corte di giustizia riconosce alla direttiva un’efficacia diretta al fine di tutelare i diritti dei singoli. La Corte ha quindi stabilito nella propria giurisprudenza che una direttiva ha efficacia diretta quando le sue disposizioni sono incondizionate e sufficientemente chiare e precise (sentenza del 4 dicembre 1974, Van </a:t>
            </a:r>
            <a:r>
              <a:rPr lang="it-IT" dirty="0" err="1"/>
              <a:t>Duyn</a:t>
            </a:r>
            <a:r>
              <a:rPr lang="it-IT" dirty="0"/>
              <a:t>). </a:t>
            </a:r>
          </a:p>
        </p:txBody>
      </p:sp>
    </p:spTree>
    <p:extLst>
      <p:ext uri="{BB962C8B-B14F-4D97-AF65-F5344CB8AC3E}">
        <p14:creationId xmlns:p14="http://schemas.microsoft.com/office/powerpoint/2010/main" val="39342089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8FB192D-54C1-4E39-9A5A-1B90D741BCFE}"/>
              </a:ext>
            </a:extLst>
          </p:cNvPr>
          <p:cNvSpPr>
            <a:spLocks noGrp="1"/>
          </p:cNvSpPr>
          <p:nvPr>
            <p:ph type="title"/>
          </p:nvPr>
        </p:nvSpPr>
        <p:spPr/>
        <p:txBody>
          <a:bodyPr/>
          <a:lstStyle/>
          <a:p>
            <a:r>
              <a:rPr lang="it-IT" dirty="0"/>
              <a:t>Decisioni efficacia</a:t>
            </a:r>
          </a:p>
        </p:txBody>
      </p:sp>
      <p:sp>
        <p:nvSpPr>
          <p:cNvPr id="3" name="Segnaposto contenuto 2">
            <a:extLst>
              <a:ext uri="{FF2B5EF4-FFF2-40B4-BE49-F238E27FC236}">
                <a16:creationId xmlns:a16="http://schemas.microsoft.com/office/drawing/2014/main" id="{B27561AF-0D52-44B1-AC39-BB1040FB7235}"/>
              </a:ext>
            </a:extLst>
          </p:cNvPr>
          <p:cNvSpPr>
            <a:spLocks noGrp="1"/>
          </p:cNvSpPr>
          <p:nvPr>
            <p:ph idx="1"/>
          </p:nvPr>
        </p:nvSpPr>
        <p:spPr/>
        <p:txBody>
          <a:bodyPr/>
          <a:lstStyle/>
          <a:p>
            <a:pPr algn="just"/>
            <a:r>
              <a:rPr lang="it-IT" dirty="0"/>
              <a:t>La decisione: le decisioni possono avere efficacia diretta quando designano uno Stato membro come destinatario. La Corte di giustizia riconosce quindi un’efficacia diretta solo verticale (sentenza del 10 novembre 1972, </a:t>
            </a:r>
            <a:r>
              <a:rPr lang="it-IT" dirty="0" err="1"/>
              <a:t>HansaFleisch</a:t>
            </a:r>
            <a:r>
              <a:rPr lang="it-IT" dirty="0"/>
              <a:t>).</a:t>
            </a:r>
          </a:p>
          <a:p>
            <a:pPr algn="just"/>
            <a:r>
              <a:rPr lang="it-IT" dirty="0"/>
              <a:t>I pareri e le raccomandazioni non sono giuridicamente vincolanti e sono quindi privi di efficacia diretta.</a:t>
            </a:r>
          </a:p>
        </p:txBody>
      </p:sp>
    </p:spTree>
    <p:extLst>
      <p:ext uri="{BB962C8B-B14F-4D97-AF65-F5344CB8AC3E}">
        <p14:creationId xmlns:p14="http://schemas.microsoft.com/office/powerpoint/2010/main" val="41113211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E29AE8D-295A-4B95-8D10-85EB34DBE558}"/>
              </a:ext>
            </a:extLst>
          </p:cNvPr>
          <p:cNvSpPr>
            <a:spLocks noGrp="1"/>
          </p:cNvSpPr>
          <p:nvPr>
            <p:ph type="title"/>
          </p:nvPr>
        </p:nvSpPr>
        <p:spPr/>
        <p:txBody>
          <a:bodyPr/>
          <a:lstStyle/>
          <a:p>
            <a:r>
              <a:rPr lang="it-IT" dirty="0"/>
              <a:t>Eu </a:t>
            </a:r>
            <a:r>
              <a:rPr lang="it-IT" dirty="0" err="1"/>
              <a:t>pilot</a:t>
            </a:r>
            <a:r>
              <a:rPr lang="it-IT" dirty="0"/>
              <a:t> – procedura di infrazione</a:t>
            </a:r>
          </a:p>
        </p:txBody>
      </p:sp>
      <p:sp>
        <p:nvSpPr>
          <p:cNvPr id="3" name="Segnaposto contenuto 2">
            <a:extLst>
              <a:ext uri="{FF2B5EF4-FFF2-40B4-BE49-F238E27FC236}">
                <a16:creationId xmlns:a16="http://schemas.microsoft.com/office/drawing/2014/main" id="{8DC246C6-C597-49C8-9B5A-C2F5CCCF04B6}"/>
              </a:ext>
            </a:extLst>
          </p:cNvPr>
          <p:cNvSpPr>
            <a:spLocks noGrp="1"/>
          </p:cNvSpPr>
          <p:nvPr>
            <p:ph idx="1"/>
          </p:nvPr>
        </p:nvSpPr>
        <p:spPr/>
        <p:txBody>
          <a:bodyPr>
            <a:normAutofit fontScale="77500" lnSpcReduction="20000"/>
          </a:bodyPr>
          <a:lstStyle/>
          <a:p>
            <a:r>
              <a:rPr lang="it-IT" dirty="0"/>
              <a:t>'Eu </a:t>
            </a:r>
            <a:r>
              <a:rPr lang="it-IT" dirty="0" err="1"/>
              <a:t>pilot</a:t>
            </a:r>
            <a:r>
              <a:rPr lang="it-IT" dirty="0"/>
              <a:t> è un sistema lanciato dalla commissione nel 2008 con la Comunicazione della Commissione "Un'Europa dei risultati. Applicazione del diritto comunitario " che anticipa l’avvio di una procedura d’infrazione nell’ottica di evitare di giungere ad un contenzioso con uno stato membro. Generalmente le procedure di Eu </a:t>
            </a:r>
            <a:r>
              <a:rPr lang="it-IT" dirty="0" err="1"/>
              <a:t>pilot</a:t>
            </a:r>
            <a:r>
              <a:rPr lang="it-IT" dirty="0"/>
              <a:t> hanno un tasso di risoluzione molto alto. Si tratta di una procedura informale, </a:t>
            </a:r>
            <a:r>
              <a:rPr lang="it-IT" dirty="0" err="1"/>
              <a:t>friendly</a:t>
            </a:r>
            <a:r>
              <a:rPr lang="it-IT" dirty="0"/>
              <a:t>, attraverso la quale l’unione </a:t>
            </a:r>
            <a:r>
              <a:rPr lang="it-IT" dirty="0" err="1"/>
              <a:t>eurpea</a:t>
            </a:r>
            <a:r>
              <a:rPr lang="it-IT" dirty="0"/>
              <a:t> apre una fase interlocutoria informale inviando anche delle mail alle amministrazioni coinvolte. prima di aprire formalmente una procedura di infrazione per presunta violazione del diritto dell'UE In questo modo, la Commissione europea può sollevare dubbi e richiedere spiegazioni allo Stato Membro interessato, alle amministrazioni coinvolte attraverso un dialogo strutturato ma ancora giuridicamente informale, per capire i motivi dell’inadempienza e sollecitare lo stato ad adottare le misure appropriate. </a:t>
            </a:r>
          </a:p>
          <a:p>
            <a:r>
              <a:rPr lang="it-IT" dirty="0"/>
              <a:t>Se un caso EU </a:t>
            </a:r>
            <a:r>
              <a:rPr lang="it-IT" dirty="0" err="1"/>
              <a:t>Pilot</a:t>
            </a:r>
            <a:r>
              <a:rPr lang="it-IT" dirty="0"/>
              <a:t> viene aperto in risposta a un reclamo di un cittadino europeo presentato alla Commissione UE, il cittadino sarà informato dai servizi della Commissione che il meccanismo </a:t>
            </a:r>
            <a:r>
              <a:rPr lang="it-IT" dirty="0" err="1"/>
              <a:t>eu</a:t>
            </a:r>
            <a:r>
              <a:rPr lang="it-IT" dirty="0"/>
              <a:t> </a:t>
            </a:r>
            <a:r>
              <a:rPr lang="it-IT" dirty="0" err="1"/>
              <a:t>Pilot</a:t>
            </a:r>
            <a:r>
              <a:rPr lang="it-IT" dirty="0"/>
              <a:t> è stato attivato per trattare la questione sollevata. </a:t>
            </a:r>
          </a:p>
          <a:p>
            <a:endParaRPr lang="it-IT" dirty="0"/>
          </a:p>
        </p:txBody>
      </p:sp>
    </p:spTree>
    <p:extLst>
      <p:ext uri="{BB962C8B-B14F-4D97-AF65-F5344CB8AC3E}">
        <p14:creationId xmlns:p14="http://schemas.microsoft.com/office/powerpoint/2010/main" val="3156067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4D3BDF8-3EA6-4665-AE43-51F3D6046ADD}"/>
              </a:ext>
            </a:extLst>
          </p:cNvPr>
          <p:cNvSpPr>
            <a:spLocks noGrp="1"/>
          </p:cNvSpPr>
          <p:nvPr>
            <p:ph type="title"/>
          </p:nvPr>
        </p:nvSpPr>
        <p:spPr/>
        <p:txBody>
          <a:bodyPr/>
          <a:lstStyle/>
          <a:p>
            <a:pPr marL="228600" marR="0" lvl="0" indent="-228600" defTabSz="914400" rtl="0" eaLnBrk="1" fontAlgn="auto" latinLnBrk="0" hangingPunct="1">
              <a:lnSpc>
                <a:spcPct val="120000"/>
              </a:lnSpc>
              <a:spcBef>
                <a:spcPts val="1000"/>
              </a:spcBef>
              <a:spcAft>
                <a:spcPts val="0"/>
              </a:spcAft>
              <a:tabLst/>
              <a:defRPr/>
            </a:pPr>
            <a:r>
              <a:rPr kumimoji="0" lang="it-IT" sz="2000" b="0" i="0" u="none" strike="noStrike" kern="1200" cap="none" spc="0" normalizeH="0" baseline="0" noProof="0" dirty="0">
                <a:ln>
                  <a:noFill/>
                </a:ln>
                <a:solidFill>
                  <a:prstClr val="black"/>
                </a:solidFill>
                <a:effectLst/>
                <a:uLnTx/>
                <a:uFillTx/>
                <a:latin typeface="Gill Sans MT" panose="020B0502020104020203"/>
                <a:ea typeface="+mn-ea"/>
                <a:cs typeface="+mn-cs"/>
              </a:rPr>
              <a:t>Caratteristiche</a:t>
            </a:r>
            <a:br>
              <a:rPr kumimoji="0" lang="it-IT" sz="2000" b="0" i="0" u="none" strike="noStrike" kern="1200" cap="none" spc="0" normalizeH="0" baseline="0" noProof="0" dirty="0">
                <a:ln>
                  <a:noFill/>
                </a:ln>
                <a:solidFill>
                  <a:prstClr val="black"/>
                </a:solidFill>
                <a:effectLst/>
                <a:uLnTx/>
                <a:uFillTx/>
                <a:latin typeface="Gill Sans MT" panose="020B0502020104020203"/>
                <a:ea typeface="+mn-ea"/>
                <a:cs typeface="+mn-cs"/>
              </a:rPr>
            </a:br>
            <a:endParaRPr lang="it-IT" dirty="0"/>
          </a:p>
        </p:txBody>
      </p:sp>
      <p:sp>
        <p:nvSpPr>
          <p:cNvPr id="3" name="Segnaposto contenuto 2">
            <a:extLst>
              <a:ext uri="{FF2B5EF4-FFF2-40B4-BE49-F238E27FC236}">
                <a16:creationId xmlns:a16="http://schemas.microsoft.com/office/drawing/2014/main" id="{E2A5D28C-5BE5-4509-805A-3C9A3E5B3680}"/>
              </a:ext>
            </a:extLst>
          </p:cNvPr>
          <p:cNvSpPr>
            <a:spLocks noGrp="1"/>
          </p:cNvSpPr>
          <p:nvPr>
            <p:ph idx="1"/>
          </p:nvPr>
        </p:nvSpPr>
        <p:spPr/>
        <p:txBody>
          <a:bodyPr>
            <a:normAutofit fontScale="85000" lnSpcReduction="10000"/>
          </a:bodyPr>
          <a:lstStyle/>
          <a:p>
            <a:pPr marL="0" indent="0">
              <a:buNone/>
            </a:pPr>
            <a:r>
              <a:rPr lang="it-IT" dirty="0"/>
              <a:t>Votata: mentre lo Statuto Albertino era stato concesso dal Re ai suoi sudditi, la Costituzione è stata scritta e votata dall’Assemblea Costituente, eletta democraticamente dal popolo italiano.</a:t>
            </a:r>
          </a:p>
          <a:p>
            <a:pPr marL="0" indent="0" algn="just">
              <a:buNone/>
            </a:pPr>
            <a:r>
              <a:rPr lang="it-IT" dirty="0"/>
              <a:t>Lunga: l’Assemblea Costituente optò per una struttura articolata, della carta costituzionale comprendente una dettagliata enunciazione dei principi contenuti in essa. I costituenti scelsero una costituzione lunga perché l’Italia usciva da una dittatura e forte era l’esigenza di regolare in modo preciso i principi fondamentali, in modo da rendere più difficile un loro sovvertimento in futuro.</a:t>
            </a:r>
          </a:p>
          <a:p>
            <a:pPr marL="0" indent="0" algn="just">
              <a:buNone/>
            </a:pPr>
            <a:r>
              <a:rPr kumimoji="0" lang="it-IT" sz="2000" b="0" i="0" u="none" strike="noStrike" kern="1200" cap="none" spc="0" normalizeH="0" baseline="0" noProof="0" dirty="0">
                <a:ln>
                  <a:noFill/>
                </a:ln>
                <a:solidFill>
                  <a:prstClr val="black"/>
                </a:solidFill>
                <a:effectLst/>
                <a:uLnTx/>
                <a:uFillTx/>
                <a:latin typeface="Gill Sans MT" panose="020B0502020104020203"/>
                <a:ea typeface="+mn-ea"/>
                <a:cs typeface="+mn-cs"/>
              </a:rPr>
              <a:t>Compromissoria: La Costituzione </a:t>
            </a:r>
            <a:r>
              <a:rPr lang="it-IT" sz="2000" dirty="0">
                <a:solidFill>
                  <a:prstClr val="black"/>
                </a:solidFill>
                <a:latin typeface="Gill Sans MT" panose="020B0502020104020203"/>
              </a:rPr>
              <a:t>contiene norme frutto anche di un compromesso </a:t>
            </a:r>
            <a:r>
              <a:rPr kumimoji="0" lang="it-IT" sz="2000" b="0" i="0" u="none" strike="noStrike" kern="1200" cap="none" spc="0" normalizeH="0" baseline="0" noProof="0" dirty="0">
                <a:ln>
                  <a:noFill/>
                </a:ln>
                <a:solidFill>
                  <a:prstClr val="black"/>
                </a:solidFill>
                <a:effectLst/>
                <a:uLnTx/>
                <a:uFillTx/>
                <a:latin typeface="Gill Sans MT" panose="020B0502020104020203"/>
                <a:ea typeface="+mn-ea"/>
                <a:cs typeface="+mn-cs"/>
              </a:rPr>
              <a:t>politico tra le forze politiche maggiori del dopoguerra, </a:t>
            </a:r>
            <a:r>
              <a:rPr lang="it-IT" sz="2000" dirty="0">
                <a:solidFill>
                  <a:prstClr val="black"/>
                </a:solidFill>
                <a:latin typeface="Gill Sans MT" panose="020B0502020104020203"/>
              </a:rPr>
              <a:t> con ideologie politiche anche profondamente diverse, ma accomunate dall’obbiettivo di dotarsi di solide basi costituzionali di garanzia del funzionamento democratico del paese e scongiurare future derive totalitarie</a:t>
            </a:r>
            <a:endParaRPr lang="it-IT" dirty="0"/>
          </a:p>
          <a:p>
            <a:endParaRPr lang="it-IT" dirty="0"/>
          </a:p>
        </p:txBody>
      </p:sp>
    </p:spTree>
    <p:extLst>
      <p:ext uri="{BB962C8B-B14F-4D97-AF65-F5344CB8AC3E}">
        <p14:creationId xmlns:p14="http://schemas.microsoft.com/office/powerpoint/2010/main" val="4713690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3C55EF2-500A-4A85-B45D-8B13999FCC3D}"/>
              </a:ext>
            </a:extLst>
          </p:cNvPr>
          <p:cNvSpPr>
            <a:spLocks noGrp="1"/>
          </p:cNvSpPr>
          <p:nvPr>
            <p:ph type="title"/>
          </p:nvPr>
        </p:nvSpPr>
        <p:spPr/>
        <p:txBody>
          <a:bodyPr/>
          <a:lstStyle/>
          <a:p>
            <a:r>
              <a:rPr lang="it-IT" dirty="0"/>
              <a:t>Procedura di infrazione - formale</a:t>
            </a:r>
          </a:p>
        </p:txBody>
      </p:sp>
      <p:sp>
        <p:nvSpPr>
          <p:cNvPr id="3" name="Segnaposto contenuto 2">
            <a:extLst>
              <a:ext uri="{FF2B5EF4-FFF2-40B4-BE49-F238E27FC236}">
                <a16:creationId xmlns:a16="http://schemas.microsoft.com/office/drawing/2014/main" id="{87B8DD45-4762-4CD2-A2FB-FE40772D2820}"/>
              </a:ext>
            </a:extLst>
          </p:cNvPr>
          <p:cNvSpPr>
            <a:spLocks noGrp="1"/>
          </p:cNvSpPr>
          <p:nvPr>
            <p:ph idx="1"/>
          </p:nvPr>
        </p:nvSpPr>
        <p:spPr/>
        <p:txBody>
          <a:bodyPr>
            <a:normAutofit fontScale="55000" lnSpcReduction="20000"/>
          </a:bodyPr>
          <a:lstStyle/>
          <a:p>
            <a:r>
              <a:rPr lang="it-IT" dirty="0"/>
              <a:t>1. Lettera di costituzione in mora	</a:t>
            </a:r>
          </a:p>
          <a:p>
            <a:pPr marL="0" indent="0">
              <a:buNone/>
            </a:pPr>
            <a:r>
              <a:rPr lang="it-IT" dirty="0"/>
              <a:t>La Commissione invita i governi nazionali a presentare le loro osservazioni in merito all'inadempimento, al massimo entro due mesi dalla ricezione della lettera.</a:t>
            </a:r>
          </a:p>
          <a:p>
            <a:r>
              <a:rPr lang="it-IT" dirty="0"/>
              <a:t>2. Parere motivato	</a:t>
            </a:r>
          </a:p>
          <a:p>
            <a:pPr marL="0" indent="0">
              <a:buNone/>
            </a:pPr>
            <a:r>
              <a:rPr lang="it-IT" dirty="0"/>
              <a:t>Se la Commissione non riceve risposta alla lettera di costituzione in mora o riceve delle risposte insoddisfacenti la Commissione precisa le ragioni per cui ritiene che lo Stato membro abbia violato il diritto dell’UE, in un parere motivato. Da questo momento lo stato ha al massimo due mesi di tempo per conformarsi.</a:t>
            </a:r>
          </a:p>
          <a:p>
            <a:r>
              <a:rPr lang="it-IT" dirty="0"/>
              <a:t>3. Rinvio alla Corte di giustizia	</a:t>
            </a:r>
          </a:p>
          <a:p>
            <a:pPr marL="0" indent="0">
              <a:buNone/>
            </a:pPr>
            <a:r>
              <a:rPr lang="it-IT" dirty="0"/>
              <a:t>Se lo stato non si conforma a quanto richiestogli la Commissione chiede alla Corte di giustizia di avviare un procedimento contenzioso.</a:t>
            </a:r>
          </a:p>
          <a:p>
            <a:pPr marL="0" indent="0">
              <a:buNone/>
            </a:pPr>
            <a:r>
              <a:rPr lang="it-IT" dirty="0"/>
              <a:t>Solo raramente si arriva a questa fase. Negli ultimi anni più dell'85% dei casi sono stati risolti prima della fase contenziosa.</a:t>
            </a:r>
          </a:p>
          <a:p>
            <a:pPr marL="0" indent="0">
              <a:buNone/>
            </a:pPr>
            <a:r>
              <a:rPr lang="it-IT" dirty="0"/>
              <a:t>Se uno Stato membro non comunica le misure di attuazione di una direttiva, la Commissione può, in questa fase, chiedere alla Corte di giustizia di imporre il pagamento di una somma forfettaria e/o di una penalità.</a:t>
            </a:r>
          </a:p>
          <a:p>
            <a:r>
              <a:rPr lang="it-IT" dirty="0"/>
              <a:t>4. Sentenza della Corte di giustizia</a:t>
            </a:r>
          </a:p>
          <a:p>
            <a:endParaRPr lang="it-IT" dirty="0"/>
          </a:p>
        </p:txBody>
      </p:sp>
    </p:spTree>
    <p:extLst>
      <p:ext uri="{BB962C8B-B14F-4D97-AF65-F5344CB8AC3E}">
        <p14:creationId xmlns:p14="http://schemas.microsoft.com/office/powerpoint/2010/main" val="35803208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C8D1A05-1217-4975-A84E-D89C144AAE8A}"/>
              </a:ext>
            </a:extLst>
          </p:cNvPr>
          <p:cNvSpPr>
            <a:spLocks noGrp="1"/>
          </p:cNvSpPr>
          <p:nvPr>
            <p:ph type="title"/>
          </p:nvPr>
        </p:nvSpPr>
        <p:spPr/>
        <p:txBody>
          <a:bodyPr/>
          <a:lstStyle/>
          <a:p>
            <a:r>
              <a:rPr lang="it-IT" dirty="0"/>
              <a:t>Art. 21 costituzione </a:t>
            </a:r>
          </a:p>
        </p:txBody>
      </p:sp>
      <p:sp>
        <p:nvSpPr>
          <p:cNvPr id="3" name="Segnaposto contenuto 2">
            <a:extLst>
              <a:ext uri="{FF2B5EF4-FFF2-40B4-BE49-F238E27FC236}">
                <a16:creationId xmlns:a16="http://schemas.microsoft.com/office/drawing/2014/main" id="{B1862B90-5B7A-4475-A14A-874410EBDF43}"/>
              </a:ext>
            </a:extLst>
          </p:cNvPr>
          <p:cNvSpPr>
            <a:spLocks noGrp="1"/>
          </p:cNvSpPr>
          <p:nvPr>
            <p:ph idx="1"/>
          </p:nvPr>
        </p:nvSpPr>
        <p:spPr/>
        <p:txBody>
          <a:bodyPr>
            <a:normAutofit fontScale="70000" lnSpcReduction="20000"/>
          </a:bodyPr>
          <a:lstStyle/>
          <a:p>
            <a:pPr marL="0" indent="0" algn="just">
              <a:buNone/>
            </a:pPr>
            <a:endParaRPr lang="it-IT" dirty="0"/>
          </a:p>
          <a:p>
            <a:pPr algn="just"/>
            <a:r>
              <a:rPr lang="it-IT" dirty="0"/>
              <a:t>«Tutti hanno diritto di manifestare liberamente il proprio pensiero con la parola, lo scritto e ogni altro mezzo di diffusione. La stampa non può essere soggetta ad autorizzazioni o censure». </a:t>
            </a:r>
          </a:p>
          <a:p>
            <a:pPr algn="just"/>
            <a:r>
              <a:rPr lang="it-IT" dirty="0"/>
              <a:t>L’unico limite esplicito è posto nelle manifestazioni (a stampa, di spettacolo o di qualsiasi altro genere) «contrarie al buon costume» rispetto alle quali «la legge stabilisce provvedimenti adeguati a prevenire e a reprimere le violazioni». La libertà di manifestazione del pensiero – secondo l’ interpretazione dell’articolo 21 -  abbraccia oggi la libertà di informazione, di espressione, di opinione, di stampa; la libertà e il diritto di cronaca e di critica  nonché il diritto dei cittadini all’informazione. </a:t>
            </a:r>
          </a:p>
          <a:p>
            <a:pPr algn="just"/>
            <a:r>
              <a:rPr lang="it-IT" dirty="0"/>
              <a:t>Nella sentenza 15 giugno 1972 n. 105 la Corte costituzionale definisce espressamente il lato attivo della libertà di manifestazione del pensiero come «libertà di dare e divulgare notizie, opinioni, commenti» e il lato passivo come «interesse generale, anch’esso indirettamente protetto dall’articolo 21, alla informazione; il quale in un regime di libera democrazia, implica pluralità di fonti di informazioni, libero accesso alle medesime, assenza di ingiustificati ostacoli legali, anche temporanei, alla circolazione delle notizie e delle idee».</a:t>
            </a:r>
          </a:p>
        </p:txBody>
      </p:sp>
    </p:spTree>
    <p:extLst>
      <p:ext uri="{BB962C8B-B14F-4D97-AF65-F5344CB8AC3E}">
        <p14:creationId xmlns:p14="http://schemas.microsoft.com/office/powerpoint/2010/main" val="8568493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2DAA03E-7369-4D61-A825-7379B6E1642E}"/>
              </a:ext>
            </a:extLst>
          </p:cNvPr>
          <p:cNvSpPr>
            <a:spLocks noGrp="1"/>
          </p:cNvSpPr>
          <p:nvPr>
            <p:ph type="title"/>
          </p:nvPr>
        </p:nvSpPr>
        <p:spPr/>
        <p:txBody>
          <a:bodyPr/>
          <a:lstStyle/>
          <a:p>
            <a:r>
              <a:rPr lang="it-IT" dirty="0"/>
              <a:t>Carta di </a:t>
            </a:r>
            <a:r>
              <a:rPr lang="it-IT" dirty="0" err="1"/>
              <a:t>nizza</a:t>
            </a:r>
            <a:r>
              <a:rPr lang="it-IT" dirty="0"/>
              <a:t> – carta europea dei diritti fondamentali dell’unione </a:t>
            </a:r>
          </a:p>
        </p:txBody>
      </p:sp>
      <p:sp>
        <p:nvSpPr>
          <p:cNvPr id="3" name="Segnaposto contenuto 2">
            <a:extLst>
              <a:ext uri="{FF2B5EF4-FFF2-40B4-BE49-F238E27FC236}">
                <a16:creationId xmlns:a16="http://schemas.microsoft.com/office/drawing/2014/main" id="{2D7C585A-31C9-4833-8097-CE721A703A6A}"/>
              </a:ext>
            </a:extLst>
          </p:cNvPr>
          <p:cNvSpPr>
            <a:spLocks noGrp="1"/>
          </p:cNvSpPr>
          <p:nvPr>
            <p:ph idx="1"/>
          </p:nvPr>
        </p:nvSpPr>
        <p:spPr/>
        <p:txBody>
          <a:bodyPr>
            <a:normAutofit/>
          </a:bodyPr>
          <a:lstStyle/>
          <a:p>
            <a:r>
              <a:rPr lang="it-IT" dirty="0"/>
              <a:t>Articolo 11</a:t>
            </a:r>
          </a:p>
          <a:p>
            <a:r>
              <a:rPr lang="it-IT" dirty="0"/>
              <a:t>Libertà di espressione e d’informazione</a:t>
            </a:r>
          </a:p>
          <a:p>
            <a:r>
              <a:rPr lang="it-IT" dirty="0"/>
              <a:t>1. Ogni persona ha diritto alla libertà di espressione. Tale diritto include la libertà di opinione e la libertà di ricevere o di comunicare informazioni o idee senza che vi possa essere ingerenza da parte delle autorità pubbliche e senza limiti di frontiera.</a:t>
            </a:r>
          </a:p>
          <a:p>
            <a:r>
              <a:rPr lang="it-IT" dirty="0"/>
              <a:t>2. La libertà dei media e il loro pluralismo sono rispettati.</a:t>
            </a:r>
          </a:p>
        </p:txBody>
      </p:sp>
    </p:spTree>
    <p:extLst>
      <p:ext uri="{BB962C8B-B14F-4D97-AF65-F5344CB8AC3E}">
        <p14:creationId xmlns:p14="http://schemas.microsoft.com/office/powerpoint/2010/main" val="34344965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FD6718A-D0A1-43E5-BA5E-DE34F5804C42}"/>
              </a:ext>
            </a:extLst>
          </p:cNvPr>
          <p:cNvSpPr>
            <a:spLocks noGrp="1"/>
          </p:cNvSpPr>
          <p:nvPr>
            <p:ph type="title"/>
          </p:nvPr>
        </p:nvSpPr>
        <p:spPr/>
        <p:txBody>
          <a:bodyPr/>
          <a:lstStyle/>
          <a:p>
            <a:r>
              <a:rPr lang="it-IT" dirty="0"/>
              <a:t>Art 27</a:t>
            </a:r>
          </a:p>
        </p:txBody>
      </p:sp>
      <p:sp>
        <p:nvSpPr>
          <p:cNvPr id="3" name="Segnaposto contenuto 2">
            <a:extLst>
              <a:ext uri="{FF2B5EF4-FFF2-40B4-BE49-F238E27FC236}">
                <a16:creationId xmlns:a16="http://schemas.microsoft.com/office/drawing/2014/main" id="{37AC2024-944A-4A31-A794-72B9D89BD3FC}"/>
              </a:ext>
            </a:extLst>
          </p:cNvPr>
          <p:cNvSpPr>
            <a:spLocks noGrp="1"/>
          </p:cNvSpPr>
          <p:nvPr>
            <p:ph idx="1"/>
          </p:nvPr>
        </p:nvSpPr>
        <p:spPr/>
        <p:txBody>
          <a:bodyPr/>
          <a:lstStyle/>
          <a:p>
            <a:pPr marL="0" indent="0">
              <a:buNone/>
            </a:pPr>
            <a:endParaRPr lang="it-IT" dirty="0"/>
          </a:p>
          <a:p>
            <a:r>
              <a:rPr lang="it-IT" dirty="0"/>
              <a:t>Diritto dei lavoratori all’informazione e alla consultazione nell’ambito dell’impresa</a:t>
            </a:r>
          </a:p>
          <a:p>
            <a:r>
              <a:rPr lang="it-IT" dirty="0"/>
              <a:t>Ai lavoratori o ai loro rappresentanti devono essere garantite, ai livelli appropriati, l’informazione e la consultazione in tempo utile nei casi e alle condizioni previsti dal diritto dell’Unione e dalle legislazioni e prassi nazionali.</a:t>
            </a:r>
          </a:p>
        </p:txBody>
      </p:sp>
    </p:spTree>
    <p:extLst>
      <p:ext uri="{BB962C8B-B14F-4D97-AF65-F5344CB8AC3E}">
        <p14:creationId xmlns:p14="http://schemas.microsoft.com/office/powerpoint/2010/main" val="9095251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BD2397A-34F3-4FDD-B265-F482ACCE4AC6}"/>
              </a:ext>
            </a:extLst>
          </p:cNvPr>
          <p:cNvSpPr>
            <a:spLocks noGrp="1"/>
          </p:cNvSpPr>
          <p:nvPr>
            <p:ph type="title"/>
          </p:nvPr>
        </p:nvSpPr>
        <p:spPr/>
        <p:txBody>
          <a:bodyPr/>
          <a:lstStyle/>
          <a:p>
            <a:r>
              <a:rPr lang="it-IT" dirty="0"/>
              <a:t>Art 7</a:t>
            </a:r>
          </a:p>
        </p:txBody>
      </p:sp>
      <p:sp>
        <p:nvSpPr>
          <p:cNvPr id="3" name="Segnaposto contenuto 2">
            <a:extLst>
              <a:ext uri="{FF2B5EF4-FFF2-40B4-BE49-F238E27FC236}">
                <a16:creationId xmlns:a16="http://schemas.microsoft.com/office/drawing/2014/main" id="{4556E7AE-DE39-4732-B85D-8863D1EF32C7}"/>
              </a:ext>
            </a:extLst>
          </p:cNvPr>
          <p:cNvSpPr>
            <a:spLocks noGrp="1"/>
          </p:cNvSpPr>
          <p:nvPr>
            <p:ph idx="1"/>
          </p:nvPr>
        </p:nvSpPr>
        <p:spPr/>
        <p:txBody>
          <a:bodyPr/>
          <a:lstStyle/>
          <a:p>
            <a:pPr marL="0" indent="0">
              <a:buNone/>
            </a:pPr>
            <a:endParaRPr lang="it-IT" dirty="0"/>
          </a:p>
          <a:p>
            <a:r>
              <a:rPr lang="it-IT" dirty="0"/>
              <a:t>Rispetto della vita privata e della vita familiare</a:t>
            </a:r>
          </a:p>
          <a:p>
            <a:r>
              <a:rPr lang="it-IT" dirty="0"/>
              <a:t>Ogni persona ha diritto al rispetto della propria vita privata e familiare, del proprio domicilio e delle proprie comunicazioni.</a:t>
            </a:r>
          </a:p>
        </p:txBody>
      </p:sp>
    </p:spTree>
    <p:extLst>
      <p:ext uri="{BB962C8B-B14F-4D97-AF65-F5344CB8AC3E}">
        <p14:creationId xmlns:p14="http://schemas.microsoft.com/office/powerpoint/2010/main" val="271729087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E140E38-C57F-49EE-A65F-65848F8E32A2}"/>
              </a:ext>
            </a:extLst>
          </p:cNvPr>
          <p:cNvSpPr>
            <a:spLocks noGrp="1"/>
          </p:cNvSpPr>
          <p:nvPr>
            <p:ph type="title"/>
          </p:nvPr>
        </p:nvSpPr>
        <p:spPr/>
        <p:txBody>
          <a:bodyPr/>
          <a:lstStyle/>
          <a:p>
            <a:r>
              <a:rPr lang="it-IT" dirty="0"/>
              <a:t>Dichiarazione universale dei diritto dell’uomo </a:t>
            </a:r>
          </a:p>
        </p:txBody>
      </p:sp>
      <p:sp>
        <p:nvSpPr>
          <p:cNvPr id="3" name="Segnaposto contenuto 2">
            <a:extLst>
              <a:ext uri="{FF2B5EF4-FFF2-40B4-BE49-F238E27FC236}">
                <a16:creationId xmlns:a16="http://schemas.microsoft.com/office/drawing/2014/main" id="{BE89B3E6-9CE6-4A1F-92DE-126C5EDFAEED}"/>
              </a:ext>
            </a:extLst>
          </p:cNvPr>
          <p:cNvSpPr>
            <a:spLocks noGrp="1"/>
          </p:cNvSpPr>
          <p:nvPr>
            <p:ph idx="1"/>
          </p:nvPr>
        </p:nvSpPr>
        <p:spPr/>
        <p:txBody>
          <a:bodyPr/>
          <a:lstStyle/>
          <a:p>
            <a:pPr algn="just"/>
            <a:r>
              <a:rPr lang="it-IT" dirty="0"/>
              <a:t>La Dichiarazione universale dei diritti dell’uomo, approvata il 10 dicembre 1948 dall’Assemblea delle Nazioni Unite (assemblea di cui l’Italia fa parte dal 1954), all’articolo 19 afferma: «Ogni individuo  ha diritto alla libertà di opinione  e di espressione incluso il diritto di non essere molestato per la propria opinione e quello di cercare, ricevere e diffondere informazioni e idee attraverso ogni  mezzo e senza riguardo a frontiere».</a:t>
            </a:r>
          </a:p>
        </p:txBody>
      </p:sp>
    </p:spTree>
    <p:extLst>
      <p:ext uri="{BB962C8B-B14F-4D97-AF65-F5344CB8AC3E}">
        <p14:creationId xmlns:p14="http://schemas.microsoft.com/office/powerpoint/2010/main" val="32539060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69650CA-6D7D-4B59-BCEA-96DF93EE97CF}"/>
              </a:ext>
            </a:extLst>
          </p:cNvPr>
          <p:cNvSpPr>
            <a:spLocks noGrp="1"/>
          </p:cNvSpPr>
          <p:nvPr>
            <p:ph type="title"/>
          </p:nvPr>
        </p:nvSpPr>
        <p:spPr/>
        <p:txBody>
          <a:bodyPr>
            <a:normAutofit fontScale="90000"/>
          </a:bodyPr>
          <a:lstStyle/>
          <a:p>
            <a:r>
              <a:rPr lang="it-IT" dirty="0"/>
              <a:t>Convenzione europea per la salvaguardia dei diritti dell'uomo e delle libertà fondamentali</a:t>
            </a:r>
            <a:br>
              <a:rPr lang="it-IT" dirty="0"/>
            </a:br>
            <a:endParaRPr lang="it-IT" dirty="0"/>
          </a:p>
        </p:txBody>
      </p:sp>
      <p:sp>
        <p:nvSpPr>
          <p:cNvPr id="3" name="Segnaposto contenuto 2">
            <a:extLst>
              <a:ext uri="{FF2B5EF4-FFF2-40B4-BE49-F238E27FC236}">
                <a16:creationId xmlns:a16="http://schemas.microsoft.com/office/drawing/2014/main" id="{81FE4841-80CB-4F08-BED0-F924E66397AF}"/>
              </a:ext>
            </a:extLst>
          </p:cNvPr>
          <p:cNvSpPr>
            <a:spLocks noGrp="1"/>
          </p:cNvSpPr>
          <p:nvPr>
            <p:ph idx="1"/>
          </p:nvPr>
        </p:nvSpPr>
        <p:spPr/>
        <p:txBody>
          <a:bodyPr/>
          <a:lstStyle/>
          <a:p>
            <a:r>
              <a:rPr lang="it-IT" dirty="0"/>
              <a:t>Convenzione internazionale redatta e adottata nell'ambito del Consiglio d'Europa.</a:t>
            </a:r>
          </a:p>
          <a:p>
            <a:pPr marL="0" indent="0">
              <a:buNone/>
            </a:pPr>
            <a:endParaRPr lang="it-IT" dirty="0"/>
          </a:p>
          <a:p>
            <a:pPr algn="just"/>
            <a:r>
              <a:rPr lang="it-IT" dirty="0"/>
              <a:t>La CEDU è considerata il testo centrale in materia di protezione dei diritti fondamentali dell'uomo anche perché dotata di un meccanismo giurisdizionale permanente che consenta a ogni individuo di richiedere la tutela dei diritti ivi garantiti, attraverso il ricorso alla Corte europea dei diritti dell'uomo, con sede a Strasburgo.</a:t>
            </a:r>
          </a:p>
          <a:p>
            <a:pPr marL="0" indent="0" algn="just">
              <a:buNone/>
            </a:pPr>
            <a:endParaRPr lang="it-IT" dirty="0"/>
          </a:p>
        </p:txBody>
      </p:sp>
    </p:spTree>
    <p:extLst>
      <p:ext uri="{BB962C8B-B14F-4D97-AF65-F5344CB8AC3E}">
        <p14:creationId xmlns:p14="http://schemas.microsoft.com/office/powerpoint/2010/main" val="365816117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D87DB22-13E5-4469-8D50-F2D0566C1512}"/>
              </a:ext>
            </a:extLst>
          </p:cNvPr>
          <p:cNvSpPr>
            <a:spLocks noGrp="1"/>
          </p:cNvSpPr>
          <p:nvPr>
            <p:ph type="title"/>
          </p:nvPr>
        </p:nvSpPr>
        <p:spPr/>
        <p:txBody>
          <a:bodyPr/>
          <a:lstStyle/>
          <a:p>
            <a:r>
              <a:rPr kumimoji="0" lang="it-IT" sz="2000" b="0" i="0" u="none" strike="noStrike" kern="1200" cap="none" spc="0" normalizeH="0" baseline="0" noProof="0" dirty="0">
                <a:ln>
                  <a:noFill/>
                </a:ln>
                <a:solidFill>
                  <a:prstClr val="black"/>
                </a:solidFill>
                <a:effectLst/>
                <a:uLnTx/>
                <a:uFillTx/>
                <a:latin typeface="Gill Sans MT" panose="020B0502020104020203"/>
                <a:ea typeface="+mn-ea"/>
                <a:cs typeface="+mn-cs"/>
              </a:rPr>
              <a:t>Convenzione europea per la salvaguardia dei diritti dell’uomo e delle libertà fondamentali firma Roma il 4 novembre 1950 e ratifica e </a:t>
            </a:r>
            <a:r>
              <a:rPr lang="it-IT" sz="2000" cap="none" dirty="0">
                <a:solidFill>
                  <a:prstClr val="black"/>
                </a:solidFill>
                <a:latin typeface="Gill Sans MT" panose="020B0502020104020203"/>
                <a:ea typeface="+mn-ea"/>
                <a:cs typeface="+mn-cs"/>
              </a:rPr>
              <a:t>ordine esecuzione </a:t>
            </a:r>
            <a:r>
              <a:rPr kumimoji="0" lang="it-IT" sz="2000" b="0" i="0" u="none" strike="noStrike" kern="1200" cap="none" spc="0" normalizeH="0" baseline="0" noProof="0" dirty="0">
                <a:ln>
                  <a:noFill/>
                </a:ln>
                <a:solidFill>
                  <a:prstClr val="black"/>
                </a:solidFill>
                <a:effectLst/>
                <a:uLnTx/>
                <a:uFillTx/>
                <a:latin typeface="Gill Sans MT" panose="020B0502020104020203"/>
                <a:ea typeface="+mn-ea"/>
                <a:cs typeface="+mn-cs"/>
              </a:rPr>
              <a:t>con Legge 4 agosto 1955 n. 848.</a:t>
            </a:r>
            <a:endParaRPr lang="it-IT" dirty="0"/>
          </a:p>
        </p:txBody>
      </p:sp>
      <p:sp>
        <p:nvSpPr>
          <p:cNvPr id="3" name="Segnaposto contenuto 2">
            <a:extLst>
              <a:ext uri="{FF2B5EF4-FFF2-40B4-BE49-F238E27FC236}">
                <a16:creationId xmlns:a16="http://schemas.microsoft.com/office/drawing/2014/main" id="{C886EFD8-EBD6-470D-9195-300420F6B78A}"/>
              </a:ext>
            </a:extLst>
          </p:cNvPr>
          <p:cNvSpPr>
            <a:spLocks noGrp="1"/>
          </p:cNvSpPr>
          <p:nvPr>
            <p:ph idx="1"/>
          </p:nvPr>
        </p:nvSpPr>
        <p:spPr/>
        <p:txBody>
          <a:bodyPr>
            <a:normAutofit fontScale="85000" lnSpcReduction="20000"/>
          </a:bodyPr>
          <a:lstStyle/>
          <a:p>
            <a:pPr algn="l"/>
            <a:r>
              <a:rPr lang="it-IT" b="1" i="0" dirty="0">
                <a:solidFill>
                  <a:srgbClr val="777777"/>
                </a:solidFill>
                <a:effectLst/>
                <a:latin typeface="neue-haas-unica"/>
              </a:rPr>
              <a:t>Art. 10 Libertà di espressione.</a:t>
            </a:r>
            <a:endParaRPr lang="it-IT" b="0" i="0" dirty="0">
              <a:solidFill>
                <a:srgbClr val="777777"/>
              </a:solidFill>
              <a:effectLst/>
              <a:latin typeface="neue-haas-unica"/>
            </a:endParaRPr>
          </a:p>
          <a:p>
            <a:pPr algn="l"/>
            <a:r>
              <a:rPr lang="it-IT" b="0" i="0" dirty="0">
                <a:solidFill>
                  <a:srgbClr val="777777"/>
                </a:solidFill>
                <a:effectLst/>
                <a:latin typeface="neue-haas-unica"/>
              </a:rPr>
              <a:t>1. Ogni persona ha diritto alla libertà d’espressione. Tale diritto include la libertà d’opinione e la libertà di ricevere o di comunicare informazioni o idee senza che vi possa essere ingerenza da parte delle autorità pubbliche e senza limiti di frontiera. Il presente articolo non impedisce agli Stati di sottoporre a un regime di autorizzazione le imprese di radiodiffusione, cinematografiche o televisive.</a:t>
            </a:r>
          </a:p>
          <a:p>
            <a:pPr algn="l"/>
            <a:r>
              <a:rPr lang="it-IT" b="0" i="0" dirty="0">
                <a:solidFill>
                  <a:srgbClr val="777777"/>
                </a:solidFill>
                <a:effectLst/>
                <a:latin typeface="neue-haas-unica"/>
              </a:rPr>
              <a:t>2. L’esercizio di queste libertà, poiché comporta doveri e responsabilità, può essere sottoposto alle formalità, condizioni, restrizioni o sanzioni che sono previste dalla legge e che costituiscono misure necessarie, in una società democratica, alla sicurezza nazionale, all’integrità territoriale o alla pubblica sicurezza, alla difesa dell’ordine e alla prevenzione dei reati, alla protezione della salute o della morale, alla protezione della reputazione o dei diritti altrui, per impedire la divulgazione di informazioni riservate o per garantire l’autorità e l’imparzialità del potere giudiziario</a:t>
            </a:r>
          </a:p>
          <a:p>
            <a:endParaRPr lang="it-IT" dirty="0"/>
          </a:p>
        </p:txBody>
      </p:sp>
    </p:spTree>
    <p:extLst>
      <p:ext uri="{BB962C8B-B14F-4D97-AF65-F5344CB8AC3E}">
        <p14:creationId xmlns:p14="http://schemas.microsoft.com/office/powerpoint/2010/main" val="27155210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B0024E-85A1-4CBB-9D6B-6F3A3FADC6E1}"/>
              </a:ext>
            </a:extLst>
          </p:cNvPr>
          <p:cNvSpPr>
            <a:spLocks noGrp="1"/>
          </p:cNvSpPr>
          <p:nvPr>
            <p:ph type="title"/>
          </p:nvPr>
        </p:nvSpPr>
        <p:spPr/>
        <p:txBody>
          <a:bodyPr/>
          <a:lstStyle/>
          <a:p>
            <a:r>
              <a:rPr lang="it-IT" dirty="0"/>
              <a:t>Art. 15 costituzione </a:t>
            </a:r>
          </a:p>
        </p:txBody>
      </p:sp>
      <p:sp>
        <p:nvSpPr>
          <p:cNvPr id="3" name="Segnaposto contenuto 2">
            <a:extLst>
              <a:ext uri="{FF2B5EF4-FFF2-40B4-BE49-F238E27FC236}">
                <a16:creationId xmlns:a16="http://schemas.microsoft.com/office/drawing/2014/main" id="{FBF92588-44B5-42E9-9728-8BCB6DCF511C}"/>
              </a:ext>
            </a:extLst>
          </p:cNvPr>
          <p:cNvSpPr>
            <a:spLocks noGrp="1"/>
          </p:cNvSpPr>
          <p:nvPr>
            <p:ph idx="1"/>
          </p:nvPr>
        </p:nvSpPr>
        <p:spPr/>
        <p:txBody>
          <a:bodyPr/>
          <a:lstStyle/>
          <a:p>
            <a:r>
              <a:rPr lang="it-IT" dirty="0"/>
              <a:t>La libertà e la segretezza della corrispondenza e di ogni altra forma di comunicazione sono inviolabili.</a:t>
            </a:r>
          </a:p>
          <a:p>
            <a:r>
              <a:rPr lang="it-IT" dirty="0"/>
              <a:t>La loro limitazione può avvenire soltanto per atto motivato dell'autorità giudiziaria con le garanzie stabilite dalla legge.</a:t>
            </a:r>
          </a:p>
        </p:txBody>
      </p:sp>
    </p:spTree>
    <p:extLst>
      <p:ext uri="{BB962C8B-B14F-4D97-AF65-F5344CB8AC3E}">
        <p14:creationId xmlns:p14="http://schemas.microsoft.com/office/powerpoint/2010/main" val="28297672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92EFDCE-0EDB-45D4-8418-6159DC037F5D}"/>
              </a:ext>
            </a:extLst>
          </p:cNvPr>
          <p:cNvSpPr>
            <a:spLocks noGrp="1"/>
          </p:cNvSpPr>
          <p:nvPr>
            <p:ph type="title"/>
          </p:nvPr>
        </p:nvSpPr>
        <p:spPr/>
        <p:txBody>
          <a:bodyPr/>
          <a:lstStyle/>
          <a:p>
            <a:r>
              <a:rPr lang="it-IT" dirty="0" err="1"/>
              <a:t>Fb</a:t>
            </a:r>
            <a:r>
              <a:rPr lang="it-IT" dirty="0"/>
              <a:t> </a:t>
            </a:r>
          </a:p>
        </p:txBody>
      </p:sp>
      <p:sp>
        <p:nvSpPr>
          <p:cNvPr id="3" name="Segnaposto contenuto 2">
            <a:extLst>
              <a:ext uri="{FF2B5EF4-FFF2-40B4-BE49-F238E27FC236}">
                <a16:creationId xmlns:a16="http://schemas.microsoft.com/office/drawing/2014/main" id="{17762391-FEAC-4365-A1EC-B83A6E693603}"/>
              </a:ext>
            </a:extLst>
          </p:cNvPr>
          <p:cNvSpPr>
            <a:spLocks noGrp="1"/>
          </p:cNvSpPr>
          <p:nvPr>
            <p:ph idx="1"/>
          </p:nvPr>
        </p:nvSpPr>
        <p:spPr/>
        <p:txBody>
          <a:bodyPr/>
          <a:lstStyle/>
          <a:p>
            <a:pPr marL="0" indent="0">
              <a:buNone/>
            </a:pPr>
            <a:endParaRPr lang="it-IT" dirty="0"/>
          </a:p>
          <a:p>
            <a:endParaRPr lang="it-IT" dirty="0"/>
          </a:p>
          <a:p>
            <a:pPr marL="0" indent="0">
              <a:buNone/>
            </a:pPr>
            <a:r>
              <a:rPr lang="it-IT" dirty="0"/>
              <a:t>Quando la comunicazione è rivolta a un solo o pochi amici destinatari = privata ex art 15?</a:t>
            </a:r>
          </a:p>
          <a:p>
            <a:pPr marL="0" indent="0">
              <a:buNone/>
            </a:pPr>
            <a:r>
              <a:rPr lang="it-IT" dirty="0"/>
              <a:t>Quando è pubblica = art. 21? </a:t>
            </a:r>
          </a:p>
        </p:txBody>
      </p:sp>
    </p:spTree>
    <p:extLst>
      <p:ext uri="{BB962C8B-B14F-4D97-AF65-F5344CB8AC3E}">
        <p14:creationId xmlns:p14="http://schemas.microsoft.com/office/powerpoint/2010/main" val="13571666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CDF34F8-29E1-4734-8172-6E64AFC798DC}"/>
              </a:ext>
            </a:extLst>
          </p:cNvPr>
          <p:cNvSpPr>
            <a:spLocks noGrp="1"/>
          </p:cNvSpPr>
          <p:nvPr>
            <p:ph type="title"/>
          </p:nvPr>
        </p:nvSpPr>
        <p:spPr/>
        <p:txBody>
          <a:bodyPr/>
          <a:lstStyle/>
          <a:p>
            <a:r>
              <a:rPr lang="it-IT" dirty="0"/>
              <a:t>Rigidità </a:t>
            </a:r>
          </a:p>
        </p:txBody>
      </p:sp>
      <p:sp>
        <p:nvSpPr>
          <p:cNvPr id="3" name="Segnaposto contenuto 2">
            <a:extLst>
              <a:ext uri="{FF2B5EF4-FFF2-40B4-BE49-F238E27FC236}">
                <a16:creationId xmlns:a16="http://schemas.microsoft.com/office/drawing/2014/main" id="{31918B96-E87F-41B8-AF65-2577A7789AE3}"/>
              </a:ext>
            </a:extLst>
          </p:cNvPr>
          <p:cNvSpPr>
            <a:spLocks noGrp="1"/>
          </p:cNvSpPr>
          <p:nvPr>
            <p:ph idx="1"/>
          </p:nvPr>
        </p:nvSpPr>
        <p:spPr/>
        <p:txBody>
          <a:bodyPr>
            <a:normAutofit fontScale="70000" lnSpcReduction="20000"/>
          </a:bodyPr>
          <a:lstStyle/>
          <a:p>
            <a:pPr marL="0" indent="0">
              <a:buNone/>
            </a:pPr>
            <a:r>
              <a:rPr lang="it-IT" dirty="0"/>
              <a:t>Costituenti scelsero una costituzione rigida, in modo che nessuna legge ordinaria potesse essere in contrasto con la carta costituzionale e modificarla. La Costituzione si trova al vertice della gerarchia delle fonti.</a:t>
            </a:r>
          </a:p>
          <a:p>
            <a:pPr marL="0" indent="0" algn="just">
              <a:buNone/>
            </a:pPr>
            <a:endParaRPr lang="it-IT" dirty="0"/>
          </a:p>
          <a:p>
            <a:pPr marL="0" indent="0" algn="just">
              <a:buNone/>
            </a:pPr>
            <a:r>
              <a:rPr lang="it-IT" dirty="0"/>
              <a:t>Rigida: anche la scelta fra costituzione flessibile e costituzione rigida fu condizionata dai danni provocati dal regime dittatoriale che, approfittando della flessibilità dello Statuto Albertino, aveva sovvertito l’ordinamento giuridico per uno completamente diverso. </a:t>
            </a:r>
          </a:p>
          <a:p>
            <a:pPr marL="0" indent="0">
              <a:buNone/>
            </a:pPr>
            <a:endParaRPr lang="it-IT" dirty="0"/>
          </a:p>
          <a:p>
            <a:pPr marL="0" indent="0">
              <a:buNone/>
            </a:pPr>
            <a:r>
              <a:rPr lang="it-IT" dirty="0"/>
              <a:t>La Costituzione è rigida perché non può essere modificata da leggi ordinarie. Poiché nessuna legge può essere in contrasto con il dettato costituzionale, i Costituenti istituirono un organo, la Corte Costituzionale, con il compito di vigilare sulla conformità delle leggi alla Costituzione.</a:t>
            </a:r>
          </a:p>
          <a:p>
            <a:pPr marL="0" indent="0">
              <a:buNone/>
            </a:pPr>
            <a:r>
              <a:rPr lang="it-IT" dirty="0"/>
              <a:t>E’ possibile modificare la Costituzione solo attraverso un procedimento aggravato (disciplinato dall’art 138 della Costituzione). Non tutti gli articoli della Costituzione possono essere modificati. </a:t>
            </a:r>
          </a:p>
        </p:txBody>
      </p:sp>
    </p:spTree>
    <p:extLst>
      <p:ext uri="{BB962C8B-B14F-4D97-AF65-F5344CB8AC3E}">
        <p14:creationId xmlns:p14="http://schemas.microsoft.com/office/powerpoint/2010/main" val="24042504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DDC9072-0397-478A-A1A2-A0179A46FEC7}"/>
              </a:ext>
            </a:extLst>
          </p:cNvPr>
          <p:cNvSpPr>
            <a:spLocks noGrp="1"/>
          </p:cNvSpPr>
          <p:nvPr>
            <p:ph type="title"/>
          </p:nvPr>
        </p:nvSpPr>
        <p:spPr/>
        <p:txBody>
          <a:bodyPr/>
          <a:lstStyle/>
          <a:p>
            <a:r>
              <a:rPr lang="it-IT" dirty="0"/>
              <a:t>Art. 21 costituzione </a:t>
            </a:r>
          </a:p>
        </p:txBody>
      </p:sp>
      <p:sp>
        <p:nvSpPr>
          <p:cNvPr id="3" name="Segnaposto contenuto 2">
            <a:extLst>
              <a:ext uri="{FF2B5EF4-FFF2-40B4-BE49-F238E27FC236}">
                <a16:creationId xmlns:a16="http://schemas.microsoft.com/office/drawing/2014/main" id="{E8755D44-7E74-43BA-AF6F-6A381947A1E1}"/>
              </a:ext>
            </a:extLst>
          </p:cNvPr>
          <p:cNvSpPr>
            <a:spLocks noGrp="1"/>
          </p:cNvSpPr>
          <p:nvPr>
            <p:ph idx="1"/>
          </p:nvPr>
        </p:nvSpPr>
        <p:spPr>
          <a:xfrm>
            <a:off x="450575" y="2015732"/>
            <a:ext cx="10604280" cy="3709207"/>
          </a:xfrm>
          <a:ln>
            <a:solidFill>
              <a:schemeClr val="accent2">
                <a:lumMod val="75000"/>
              </a:schemeClr>
            </a:solidFill>
          </a:ln>
        </p:spPr>
        <p:txBody>
          <a:bodyPr>
            <a:normAutofit/>
          </a:bodyPr>
          <a:lstStyle/>
          <a:p>
            <a:pPr marL="118872" marR="0" lvl="0" indent="0" algn="just" defTabSz="914400" rtl="0" eaLnBrk="1" fontAlgn="auto" latinLnBrk="0" hangingPunct="1">
              <a:lnSpc>
                <a:spcPct val="80000"/>
              </a:lnSpc>
              <a:spcBef>
                <a:spcPts val="0"/>
              </a:spcBef>
              <a:spcAft>
                <a:spcPts val="0"/>
              </a:spcAft>
              <a:buClr>
                <a:srgbClr val="F0AD00"/>
              </a:buClr>
              <a:buSzPct val="80000"/>
              <a:buFont typeface="Arial" panose="020B0604020202020204" pitchFamily="34" charset="0"/>
              <a:buNone/>
              <a:tabLst/>
              <a:defRPr/>
            </a:pPr>
            <a:r>
              <a:rPr kumimoji="0" lang="it-IT" altLang="it-IT" sz="1900" b="0" i="0" u="none" strike="noStrike" kern="1200" cap="none" spc="0" normalizeH="0" baseline="0" noProof="0" dirty="0">
                <a:ln>
                  <a:noFill/>
                </a:ln>
                <a:solidFill>
                  <a:prstClr val="black"/>
                </a:solidFill>
                <a:effectLst/>
                <a:uLnTx/>
                <a:uFillTx/>
                <a:latin typeface="Garamond" panose="02020404030301010803" pitchFamily="18" charset="0"/>
                <a:cs typeface="Times New Roman" panose="02020603050405020304" pitchFamily="18" charset="0"/>
              </a:rPr>
              <a:t>Tutti hanno </a:t>
            </a:r>
            <a:r>
              <a:rPr kumimoji="0" lang="it-IT" altLang="it-IT" sz="1900" b="0" i="0" u="none" strike="noStrike" kern="1200" cap="none" spc="0" normalizeH="0" baseline="0" noProof="0" dirty="0">
                <a:ln>
                  <a:noFill/>
                </a:ln>
                <a:solidFill>
                  <a:schemeClr val="accent2">
                    <a:lumMod val="75000"/>
                  </a:schemeClr>
                </a:solidFill>
                <a:effectLst/>
                <a:uLnTx/>
                <a:uFillTx/>
                <a:latin typeface="Garamond" panose="02020404030301010803" pitchFamily="18" charset="0"/>
                <a:cs typeface="Times New Roman" panose="02020603050405020304" pitchFamily="18" charset="0"/>
              </a:rPr>
              <a:t>diritto di manifestare liberamente il proprio pensiero con la parola, lo scritto e </a:t>
            </a:r>
            <a:r>
              <a:rPr kumimoji="0" lang="it-IT" altLang="it-IT" sz="1900" b="1" i="0" u="none" strike="noStrike" kern="1200" cap="none" spc="0" normalizeH="0" baseline="0" noProof="0" dirty="0">
                <a:ln>
                  <a:noFill/>
                </a:ln>
                <a:solidFill>
                  <a:schemeClr val="accent2">
                    <a:lumMod val="75000"/>
                  </a:schemeClr>
                </a:solidFill>
                <a:effectLst/>
                <a:uLnTx/>
                <a:uFillTx/>
                <a:latin typeface="Garamond" panose="02020404030301010803" pitchFamily="18" charset="0"/>
                <a:cs typeface="Times New Roman" panose="02020603050405020304" pitchFamily="18" charset="0"/>
              </a:rPr>
              <a:t>ogni altro mezzo di diffusione</a:t>
            </a:r>
            <a:r>
              <a:rPr kumimoji="0" lang="it-IT" altLang="it-IT" sz="1900" b="0" i="0" u="none" strike="noStrike" kern="1200" cap="none" spc="0" normalizeH="0" baseline="0" noProof="0" dirty="0">
                <a:ln>
                  <a:noFill/>
                </a:ln>
                <a:solidFill>
                  <a:schemeClr val="accent2">
                    <a:lumMod val="75000"/>
                  </a:schemeClr>
                </a:solidFill>
                <a:effectLst/>
                <a:uLnTx/>
                <a:uFillTx/>
                <a:latin typeface="Garamond" panose="02020404030301010803" pitchFamily="18" charset="0"/>
                <a:cs typeface="Times New Roman" panose="02020603050405020304" pitchFamily="18" charset="0"/>
              </a:rPr>
              <a:t>.</a:t>
            </a:r>
          </a:p>
          <a:p>
            <a:pPr marL="118872" marR="0" lvl="0" indent="0" algn="just" defTabSz="914400" rtl="0" eaLnBrk="1" fontAlgn="auto" latinLnBrk="0" hangingPunct="1">
              <a:lnSpc>
                <a:spcPct val="80000"/>
              </a:lnSpc>
              <a:spcBef>
                <a:spcPts val="0"/>
              </a:spcBef>
              <a:spcAft>
                <a:spcPts val="0"/>
              </a:spcAft>
              <a:buClr>
                <a:srgbClr val="F0AD00"/>
              </a:buClr>
              <a:buSzPct val="80000"/>
              <a:buFont typeface="Arial" panose="020B0604020202020204" pitchFamily="34" charset="0"/>
              <a:buNone/>
              <a:tabLst/>
              <a:defRPr/>
            </a:pPr>
            <a:r>
              <a:rPr kumimoji="0" lang="it-IT" altLang="it-IT" sz="1900" b="0" i="0" u="none" strike="noStrike" kern="1200" cap="none" spc="0" normalizeH="0" baseline="0" noProof="0" dirty="0">
                <a:ln>
                  <a:noFill/>
                </a:ln>
                <a:solidFill>
                  <a:prstClr val="black"/>
                </a:solidFill>
                <a:effectLst/>
                <a:uLnTx/>
                <a:uFillTx/>
                <a:latin typeface="Garamond" panose="02020404030301010803" pitchFamily="18" charset="0"/>
                <a:cs typeface="Times New Roman" panose="02020603050405020304" pitchFamily="18" charset="0"/>
              </a:rPr>
              <a:t>La stampa non può essere soggetta ad autorizzazioni o censure. </a:t>
            </a:r>
          </a:p>
          <a:p>
            <a:pPr marL="118872" marR="0" lvl="0" indent="0" algn="just" defTabSz="914400" rtl="0" eaLnBrk="1" fontAlgn="auto" latinLnBrk="0" hangingPunct="1">
              <a:lnSpc>
                <a:spcPct val="80000"/>
              </a:lnSpc>
              <a:spcBef>
                <a:spcPts val="0"/>
              </a:spcBef>
              <a:spcAft>
                <a:spcPts val="0"/>
              </a:spcAft>
              <a:buClr>
                <a:srgbClr val="F0AD00"/>
              </a:buClr>
              <a:buSzPct val="80000"/>
              <a:buFont typeface="Arial" panose="020B0604020202020204" pitchFamily="34" charset="0"/>
              <a:buNone/>
              <a:tabLst/>
              <a:defRPr/>
            </a:pPr>
            <a:r>
              <a:rPr kumimoji="0" lang="it-IT" altLang="it-IT" sz="1900" b="0" i="0" u="none" strike="noStrike" kern="1200" cap="none" spc="0" normalizeH="0" baseline="0" noProof="0" dirty="0">
                <a:ln>
                  <a:noFill/>
                </a:ln>
                <a:solidFill>
                  <a:prstClr val="black"/>
                </a:solidFill>
                <a:effectLst/>
                <a:uLnTx/>
                <a:uFillTx/>
                <a:latin typeface="Garamond" panose="02020404030301010803" pitchFamily="18" charset="0"/>
                <a:cs typeface="Times New Roman" panose="02020603050405020304" pitchFamily="18" charset="0"/>
              </a:rPr>
              <a:t>Si può procedere a sequestro soltanto per atto motivato dell'autorità giudiziaria nel caso di delitti, per i quali la legge sulla stampa espressamente lo autorizzi, o nel caso di violazione delle norme che la legge stessa prescriva per l'indicazione dei responsabili. </a:t>
            </a:r>
          </a:p>
          <a:p>
            <a:pPr marL="118872" marR="0" lvl="0" indent="0" algn="just" defTabSz="914400" rtl="0" eaLnBrk="1" fontAlgn="auto" latinLnBrk="0" hangingPunct="1">
              <a:lnSpc>
                <a:spcPct val="80000"/>
              </a:lnSpc>
              <a:spcBef>
                <a:spcPts val="0"/>
              </a:spcBef>
              <a:spcAft>
                <a:spcPts val="0"/>
              </a:spcAft>
              <a:buClr>
                <a:srgbClr val="F0AD00"/>
              </a:buClr>
              <a:buSzPct val="80000"/>
              <a:buFont typeface="Arial" panose="020B0604020202020204" pitchFamily="34" charset="0"/>
              <a:buNone/>
              <a:tabLst/>
              <a:defRPr/>
            </a:pPr>
            <a:r>
              <a:rPr kumimoji="0" lang="it-IT" altLang="it-IT" sz="1900" b="0" i="0" u="none" strike="noStrike" kern="1200" cap="none" spc="0" normalizeH="0" baseline="0" noProof="0" dirty="0">
                <a:ln>
                  <a:noFill/>
                </a:ln>
                <a:solidFill>
                  <a:prstClr val="black"/>
                </a:solidFill>
                <a:effectLst/>
                <a:uLnTx/>
                <a:uFillTx/>
                <a:latin typeface="Garamond" panose="02020404030301010803" pitchFamily="18" charset="0"/>
                <a:cs typeface="Times New Roman" panose="02020603050405020304" pitchFamily="18" charset="0"/>
              </a:rPr>
              <a:t>In tali casi, quando vi sia assoluta urgenza e non sia possibile il tempestivo intervento dell'Autorità giudiziaria, il sequestro della stampa periodica può essere eseguito da ufficiali di polizia giudiziaria, che devono immediatamente, e non mai oltre ventiquattro ore, fare denunzia all'Autorità giudiziaria. Se questa non lo convalida nelle ventiquattro ore successive, il sequestro s'intende revocato e privo di ogni effetto.</a:t>
            </a:r>
          </a:p>
          <a:p>
            <a:pPr marL="118872" marR="0" lvl="0" indent="0" algn="just" defTabSz="914400" rtl="0" eaLnBrk="1" fontAlgn="auto" latinLnBrk="0" hangingPunct="1">
              <a:lnSpc>
                <a:spcPct val="80000"/>
              </a:lnSpc>
              <a:spcBef>
                <a:spcPts val="0"/>
              </a:spcBef>
              <a:spcAft>
                <a:spcPts val="0"/>
              </a:spcAft>
              <a:buClr>
                <a:srgbClr val="F0AD00"/>
              </a:buClr>
              <a:buSzPct val="80000"/>
              <a:buFont typeface="Arial" panose="020B0604020202020204" pitchFamily="34" charset="0"/>
              <a:buNone/>
              <a:tabLst/>
              <a:defRPr/>
            </a:pPr>
            <a:r>
              <a:rPr kumimoji="0" lang="it-IT" altLang="it-IT" sz="1900" b="0" i="0" u="none" strike="noStrike" kern="1200" cap="none" spc="0" normalizeH="0" baseline="0" noProof="0" dirty="0">
                <a:ln>
                  <a:noFill/>
                </a:ln>
                <a:solidFill>
                  <a:prstClr val="black"/>
                </a:solidFill>
                <a:effectLst/>
                <a:uLnTx/>
                <a:uFillTx/>
                <a:latin typeface="Garamond" panose="02020404030301010803" pitchFamily="18" charset="0"/>
                <a:cs typeface="Times New Roman" panose="02020603050405020304" pitchFamily="18" charset="0"/>
              </a:rPr>
              <a:t>La legge può stabilire, con norme di carattere generale, che siano resi noti i mezzi di finanziamento della stampa periodica. </a:t>
            </a:r>
          </a:p>
          <a:p>
            <a:pPr marL="118872" marR="0" lvl="0" indent="0" algn="just" defTabSz="914400" rtl="0" eaLnBrk="1" fontAlgn="auto" latinLnBrk="0" hangingPunct="1">
              <a:lnSpc>
                <a:spcPct val="80000"/>
              </a:lnSpc>
              <a:spcBef>
                <a:spcPts val="0"/>
              </a:spcBef>
              <a:spcAft>
                <a:spcPts val="0"/>
              </a:spcAft>
              <a:buClr>
                <a:srgbClr val="F0AD00"/>
              </a:buClr>
              <a:buSzPct val="80000"/>
              <a:buFont typeface="Arial" panose="020B0604020202020204" pitchFamily="34" charset="0"/>
              <a:buNone/>
              <a:tabLst/>
              <a:defRPr/>
            </a:pPr>
            <a:r>
              <a:rPr kumimoji="0" lang="it-IT" altLang="it-IT" sz="1900" b="0" i="0" u="none" strike="noStrike" kern="1200" cap="none" spc="0" normalizeH="0" baseline="0" noProof="0" dirty="0">
                <a:ln>
                  <a:noFill/>
                </a:ln>
                <a:solidFill>
                  <a:prstClr val="black"/>
                </a:solidFill>
                <a:effectLst/>
                <a:uLnTx/>
                <a:uFillTx/>
                <a:latin typeface="Garamond" panose="02020404030301010803" pitchFamily="18" charset="0"/>
                <a:cs typeface="Times New Roman" panose="02020603050405020304" pitchFamily="18" charset="0"/>
              </a:rPr>
              <a:t>Sono vietate le pubblicazioni a stampa, gli spettacoli e tutte le altre manifestazioni contrarie al buon costume. La legge stabilisce provvedimenti adeguati a prevenire e a reprimere le violazioni.</a:t>
            </a:r>
          </a:p>
          <a:p>
            <a:endParaRPr lang="it-IT" dirty="0"/>
          </a:p>
        </p:txBody>
      </p:sp>
    </p:spTree>
    <p:extLst>
      <p:ext uri="{BB962C8B-B14F-4D97-AF65-F5344CB8AC3E}">
        <p14:creationId xmlns:p14="http://schemas.microsoft.com/office/powerpoint/2010/main" val="355250434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096F0CF-6EFF-4C00-B4E7-4D58E315D415}"/>
              </a:ext>
            </a:extLst>
          </p:cNvPr>
          <p:cNvSpPr>
            <a:spLocks noGrp="1"/>
          </p:cNvSpPr>
          <p:nvPr>
            <p:ph type="title"/>
          </p:nvPr>
        </p:nvSpPr>
        <p:spPr/>
        <p:txBody>
          <a:bodyPr/>
          <a:lstStyle/>
          <a:p>
            <a:r>
              <a:rPr lang="it-IT" dirty="0"/>
              <a:t>stampa</a:t>
            </a:r>
          </a:p>
        </p:txBody>
      </p:sp>
      <p:sp>
        <p:nvSpPr>
          <p:cNvPr id="3" name="Segnaposto contenuto 2">
            <a:extLst>
              <a:ext uri="{FF2B5EF4-FFF2-40B4-BE49-F238E27FC236}">
                <a16:creationId xmlns:a16="http://schemas.microsoft.com/office/drawing/2014/main" id="{9E239262-1D04-4FA0-B566-B98889217747}"/>
              </a:ext>
            </a:extLst>
          </p:cNvPr>
          <p:cNvSpPr>
            <a:spLocks noGrp="1"/>
          </p:cNvSpPr>
          <p:nvPr>
            <p:ph idx="1"/>
          </p:nvPr>
        </p:nvSpPr>
        <p:spPr/>
        <p:txBody>
          <a:bodyPr/>
          <a:lstStyle/>
          <a:p>
            <a:r>
              <a:rPr lang="it-IT" dirty="0"/>
              <a:t>Riserva di legge</a:t>
            </a:r>
          </a:p>
          <a:p>
            <a:r>
              <a:rPr lang="it-IT" dirty="0"/>
              <a:t>Riserva di giurisdizione </a:t>
            </a:r>
          </a:p>
          <a:p>
            <a:r>
              <a:rPr lang="it-IT" dirty="0"/>
              <a:t>La stampa non può essere soggetta ad autorizzazioni e censure</a:t>
            </a:r>
          </a:p>
          <a:p>
            <a:r>
              <a:rPr lang="it-IT" dirty="0"/>
              <a:t>Unico limite espresso il buon costume</a:t>
            </a:r>
          </a:p>
          <a:p>
            <a:r>
              <a:rPr lang="it-IT" dirty="0"/>
              <a:t>Limiti impliciti          bilanciamento          ragionevolezza</a:t>
            </a:r>
          </a:p>
        </p:txBody>
      </p:sp>
      <p:sp>
        <p:nvSpPr>
          <p:cNvPr id="4" name="Freccia a destra 3">
            <a:extLst>
              <a:ext uri="{FF2B5EF4-FFF2-40B4-BE49-F238E27FC236}">
                <a16:creationId xmlns:a16="http://schemas.microsoft.com/office/drawing/2014/main" id="{0E1FF2E2-8F2E-4CD5-9609-27408A3ED927}"/>
              </a:ext>
            </a:extLst>
          </p:cNvPr>
          <p:cNvSpPr/>
          <p:nvPr/>
        </p:nvSpPr>
        <p:spPr>
          <a:xfrm>
            <a:off x="3339547" y="4174434"/>
            <a:ext cx="463827" cy="1533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6">
            <a:extLst>
              <a:ext uri="{FF2B5EF4-FFF2-40B4-BE49-F238E27FC236}">
                <a16:creationId xmlns:a16="http://schemas.microsoft.com/office/drawing/2014/main" id="{BAB9B7A5-6B49-40A9-A835-0C0576A65C51}"/>
              </a:ext>
            </a:extLst>
          </p:cNvPr>
          <p:cNvPicPr>
            <a:picLocks noChangeAspect="1"/>
          </p:cNvPicPr>
          <p:nvPr/>
        </p:nvPicPr>
        <p:blipFill>
          <a:blip r:embed="rId2"/>
          <a:stretch>
            <a:fillRect/>
          </a:stretch>
        </p:blipFill>
        <p:spPr>
          <a:xfrm>
            <a:off x="5447481" y="4147456"/>
            <a:ext cx="487722" cy="207282"/>
          </a:xfrm>
          <a:prstGeom prst="rect">
            <a:avLst/>
          </a:prstGeom>
        </p:spPr>
      </p:pic>
    </p:spTree>
    <p:extLst>
      <p:ext uri="{BB962C8B-B14F-4D97-AF65-F5344CB8AC3E}">
        <p14:creationId xmlns:p14="http://schemas.microsoft.com/office/powerpoint/2010/main" val="1722716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86ED1E7-C304-4BC0-AD4C-19C30A5153FE}"/>
              </a:ext>
            </a:extLst>
          </p:cNvPr>
          <p:cNvSpPr>
            <a:spLocks noGrp="1"/>
          </p:cNvSpPr>
          <p:nvPr>
            <p:ph type="title"/>
          </p:nvPr>
        </p:nvSpPr>
        <p:spPr/>
        <p:txBody>
          <a:bodyPr/>
          <a:lstStyle/>
          <a:p>
            <a:r>
              <a:rPr lang="it-IT" dirty="0"/>
              <a:t>Buon costume </a:t>
            </a:r>
          </a:p>
        </p:txBody>
      </p:sp>
      <p:sp>
        <p:nvSpPr>
          <p:cNvPr id="3" name="Segnaposto contenuto 2">
            <a:extLst>
              <a:ext uri="{FF2B5EF4-FFF2-40B4-BE49-F238E27FC236}">
                <a16:creationId xmlns:a16="http://schemas.microsoft.com/office/drawing/2014/main" id="{1021E32F-9202-4F54-A505-53491284F300}"/>
              </a:ext>
            </a:extLst>
          </p:cNvPr>
          <p:cNvSpPr>
            <a:spLocks noGrp="1"/>
          </p:cNvSpPr>
          <p:nvPr>
            <p:ph idx="1"/>
          </p:nvPr>
        </p:nvSpPr>
        <p:spPr/>
        <p:txBody>
          <a:bodyPr/>
          <a:lstStyle/>
          <a:p>
            <a:pPr marL="0" marR="0" lvl="0" indent="0" algn="just" defTabSz="914400" rtl="0" eaLnBrk="1" fontAlgn="auto" latinLnBrk="0" hangingPunct="1">
              <a:lnSpc>
                <a:spcPct val="100000"/>
              </a:lnSpc>
              <a:spcBef>
                <a:spcPts val="0"/>
              </a:spcBef>
              <a:spcAft>
                <a:spcPts val="0"/>
              </a:spcAft>
              <a:buClr>
                <a:srgbClr val="F0AD00"/>
              </a:buClr>
              <a:buSzPct val="80000"/>
              <a:buFont typeface="Wingdings 2"/>
              <a:buNone/>
              <a:tabLst/>
              <a:defRPr/>
            </a:pPr>
            <a:r>
              <a:rPr kumimoji="0" lang="it-IT"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Sentenza Corte costituzionale n. 9/1965 «</a:t>
            </a:r>
            <a:r>
              <a:rPr kumimoji="0" lang="it-IT"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il buon costume risulta da un insieme di precetti che impongono un determinato comportamento nella vita sociale di relazione, la inosservanza dei quali comporta in particolare la violazione del pudore sessuale, sia fuori sia soprattutto nell'ambito della famiglia, della dignità personale che con esso si congiunge, e del sentimento morale dei giovani, ed apre la via al contrario del buon costume, al mal costume e, come </a:t>
            </a:r>
            <a:r>
              <a:rPr kumimoji="0" lang="it-IT" sz="20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é</a:t>
            </a:r>
            <a:r>
              <a:rPr kumimoji="0" lang="it-IT"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stato anche detto, può comportare la perversione dei costumi, il prevalere, cioè, di regole e di comportamenti contrari ed opposti».</a:t>
            </a:r>
          </a:p>
          <a:p>
            <a:endParaRPr lang="it-IT" dirty="0"/>
          </a:p>
        </p:txBody>
      </p:sp>
    </p:spTree>
    <p:extLst>
      <p:ext uri="{BB962C8B-B14F-4D97-AF65-F5344CB8AC3E}">
        <p14:creationId xmlns:p14="http://schemas.microsoft.com/office/powerpoint/2010/main" val="40297279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97EB7FC-CB0E-451A-9AE8-2109A3B2AD99}"/>
              </a:ext>
            </a:extLst>
          </p:cNvPr>
          <p:cNvSpPr>
            <a:spLocks noGrp="1"/>
          </p:cNvSpPr>
          <p:nvPr>
            <p:ph type="title"/>
          </p:nvPr>
        </p:nvSpPr>
        <p:spPr/>
        <p:txBody>
          <a:bodyPr/>
          <a:lstStyle/>
          <a:p>
            <a:r>
              <a:rPr lang="it-IT" dirty="0"/>
              <a:t>Dignità </a:t>
            </a:r>
          </a:p>
        </p:txBody>
      </p:sp>
      <p:sp>
        <p:nvSpPr>
          <p:cNvPr id="3" name="Segnaposto contenuto 2">
            <a:extLst>
              <a:ext uri="{FF2B5EF4-FFF2-40B4-BE49-F238E27FC236}">
                <a16:creationId xmlns:a16="http://schemas.microsoft.com/office/drawing/2014/main" id="{21E586C6-405C-40ED-9418-9DA9A4AE46EF}"/>
              </a:ext>
            </a:extLst>
          </p:cNvPr>
          <p:cNvSpPr>
            <a:spLocks noGrp="1"/>
          </p:cNvSpPr>
          <p:nvPr>
            <p:ph idx="1"/>
          </p:nvPr>
        </p:nvSpPr>
        <p:spPr/>
        <p:txBody>
          <a:bodyPr/>
          <a:lstStyle/>
          <a:p>
            <a:pPr marL="0" marR="0" lvl="0" indent="0" algn="just" defTabSz="914400" rtl="0" eaLnBrk="1" fontAlgn="auto" latinLnBrk="0" hangingPunct="1">
              <a:lnSpc>
                <a:spcPct val="100000"/>
              </a:lnSpc>
              <a:spcBef>
                <a:spcPts val="0"/>
              </a:spcBef>
              <a:spcAft>
                <a:spcPts val="0"/>
              </a:spcAft>
              <a:buClr>
                <a:srgbClr val="F0AD00"/>
              </a:buClr>
              <a:buSzPct val="80000"/>
              <a:buFont typeface="Wingdings 2"/>
              <a:buNone/>
              <a:tabLst/>
              <a:defRPr/>
            </a:pPr>
            <a:r>
              <a:rPr kumimoji="0" lang="it-IT" sz="17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Sentenza Corte Costituzionale n. 293/2000</a:t>
            </a:r>
            <a:r>
              <a:rPr kumimoji="0" lang="it-IT" sz="1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«la fattispecie che incrimina la diffusione di stampati impressionanti o raccapriccianti (art. 15 l. 47/1948), è rivolta alla tutela della «pluralità delle concezioni etiche che convivono nella società contemporanea» riconducibili al «bene fondamentale della dignità umana». La dignità diviene, così, una sorta «di ‘</a:t>
            </a:r>
            <a:r>
              <a:rPr kumimoji="0" lang="it-IT" sz="17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supervalore</a:t>
            </a:r>
            <a:r>
              <a:rPr kumimoji="0" lang="it-IT" sz="1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costituzionale’, in quanto tale sempre invocabile per limitare qualsivoglia diritto di libertà»</a:t>
            </a:r>
            <a:r>
              <a:rPr kumimoji="0" lang="it-IT" sz="1700" b="0" i="0" u="none" strike="noStrike" kern="1200" cap="none" spc="0" normalizeH="0" baseline="0" noProof="0" dirty="0">
                <a:ln>
                  <a:noFill/>
                </a:ln>
                <a:solidFill>
                  <a:prstClr val="black"/>
                </a:solidFill>
                <a:effectLst/>
                <a:uLnTx/>
                <a:uFillTx/>
                <a:latin typeface="Corbel"/>
                <a:ea typeface="+mn-ea"/>
                <a:cs typeface="+mn-cs"/>
              </a:rPr>
              <a:t>.</a:t>
            </a:r>
            <a:endParaRPr kumimoji="0" lang="it-IT" sz="1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endParaRPr lang="it-IT" dirty="0"/>
          </a:p>
        </p:txBody>
      </p:sp>
    </p:spTree>
    <p:extLst>
      <p:ext uri="{BB962C8B-B14F-4D97-AF65-F5344CB8AC3E}">
        <p14:creationId xmlns:p14="http://schemas.microsoft.com/office/powerpoint/2010/main" val="65240099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AF77F48-C2A8-4276-A563-CB774BBDCB81}"/>
              </a:ext>
            </a:extLst>
          </p:cNvPr>
          <p:cNvSpPr>
            <a:spLocks noGrp="1"/>
          </p:cNvSpPr>
          <p:nvPr>
            <p:ph type="title"/>
          </p:nvPr>
        </p:nvSpPr>
        <p:spPr/>
        <p:txBody>
          <a:bodyPr/>
          <a:lstStyle/>
          <a:p>
            <a:r>
              <a:rPr lang="it-IT" dirty="0" err="1">
                <a:latin typeface="Garamond" panose="02020404030301010803" pitchFamily="18" charset="0"/>
              </a:rPr>
              <a:t>Cd</a:t>
            </a:r>
            <a:r>
              <a:rPr lang="it-IT" dirty="0">
                <a:latin typeface="Garamond" panose="02020404030301010803" pitchFamily="18" charset="0"/>
              </a:rPr>
              <a:t> Limiti impliciti</a:t>
            </a:r>
          </a:p>
        </p:txBody>
      </p:sp>
      <p:sp>
        <p:nvSpPr>
          <p:cNvPr id="3" name="Segnaposto contenuto 2">
            <a:extLst>
              <a:ext uri="{FF2B5EF4-FFF2-40B4-BE49-F238E27FC236}">
                <a16:creationId xmlns:a16="http://schemas.microsoft.com/office/drawing/2014/main" id="{F0AA66B0-1016-4E51-A5EA-3260AF0A077D}"/>
              </a:ext>
            </a:extLst>
          </p:cNvPr>
          <p:cNvSpPr>
            <a:spLocks noGrp="1"/>
          </p:cNvSpPr>
          <p:nvPr>
            <p:ph idx="1"/>
          </p:nvPr>
        </p:nvSpPr>
        <p:spPr/>
        <p: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it-IT" sz="2200" b="0" i="0" u="none" strike="noStrike" kern="1200" cap="none" spc="0" normalizeH="0" baseline="0" noProof="0" dirty="0">
                <a:ln>
                  <a:noFill/>
                </a:ln>
                <a:solidFill>
                  <a:prstClr val="black"/>
                </a:solidFill>
                <a:effectLst/>
                <a:uLnTx/>
                <a:uFillTx/>
                <a:latin typeface="Garamond" panose="02020404030301010803" pitchFamily="18" charset="0"/>
                <a:cs typeface="Times New Roman" panose="02020603050405020304" pitchFamily="18" charset="0"/>
              </a:rPr>
              <a:t>I Limiti impliciti possono essere rinvenuti unicamente nel testo della Costituzione, cfr. Corte cost. 20/1974 «questa Corte ha più volte ribadito che la tutela del buon costume non costituisce il solo limite alla libertà di manifestazione del pensiero, sussistendo invece altri limiti - impliciti - dipendenti dalla necessità di tutelare beni diversi, che siano parimenti garantiti dalla Costituzione»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2200" b="0" i="0" u="none" strike="noStrike" kern="1200" cap="none" spc="0" normalizeH="0" baseline="0" noProof="0" dirty="0">
              <a:ln>
                <a:noFill/>
              </a:ln>
              <a:solidFill>
                <a:prstClr val="black"/>
              </a:solidFill>
              <a:effectLst/>
              <a:uLnTx/>
              <a:uFillTx/>
              <a:latin typeface="Garamond" panose="02020404030301010803"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2200" b="0" i="0" u="none" strike="noStrike" kern="1200" cap="none" spc="0" normalizeH="0" baseline="0" noProof="0" dirty="0">
                <a:ln>
                  <a:noFill/>
                </a:ln>
                <a:solidFill>
                  <a:prstClr val="black"/>
                </a:solidFill>
                <a:effectLst/>
                <a:uLnTx/>
                <a:uFillTx/>
                <a:latin typeface="Garamond" panose="02020404030301010803" pitchFamily="18" charset="0"/>
                <a:cs typeface="Times New Roman" panose="02020603050405020304" pitchFamily="18" charset="0"/>
              </a:rPr>
              <a:t>«L'indagine va rivolta all'individuazione del bene protetto dalla norma impugnata ed all'accertamento se esso sia o meno considerato dalla Costituzione in grado tale da giustificare una disciplina che in qualche misura possa apparire limitativa della fondamentale libertà in argomento».</a:t>
            </a:r>
          </a:p>
          <a:p>
            <a:endParaRPr lang="it-IT" dirty="0"/>
          </a:p>
        </p:txBody>
      </p:sp>
    </p:spTree>
    <p:extLst>
      <p:ext uri="{BB962C8B-B14F-4D97-AF65-F5344CB8AC3E}">
        <p14:creationId xmlns:p14="http://schemas.microsoft.com/office/powerpoint/2010/main" val="187853620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FCB2FEC-46CF-4485-B8E7-3D0EE0B61437}"/>
              </a:ext>
            </a:extLst>
          </p:cNvPr>
          <p:cNvSpPr>
            <a:spLocks noGrp="1"/>
          </p:cNvSpPr>
          <p:nvPr>
            <p:ph type="title"/>
          </p:nvPr>
        </p:nvSpPr>
        <p:spPr/>
        <p:txBody>
          <a:bodyPr/>
          <a:lstStyle/>
          <a:p>
            <a:r>
              <a:rPr lang="it-IT" dirty="0"/>
              <a:t>Ragionevolezza </a:t>
            </a:r>
          </a:p>
        </p:txBody>
      </p:sp>
      <p:sp>
        <p:nvSpPr>
          <p:cNvPr id="3" name="Segnaposto contenuto 2">
            <a:extLst>
              <a:ext uri="{FF2B5EF4-FFF2-40B4-BE49-F238E27FC236}">
                <a16:creationId xmlns:a16="http://schemas.microsoft.com/office/drawing/2014/main" id="{CBC1D46D-F794-4646-8963-D48A949F80D3}"/>
              </a:ext>
            </a:extLst>
          </p:cNvPr>
          <p:cNvSpPr>
            <a:spLocks noGrp="1"/>
          </p:cNvSpPr>
          <p:nvPr>
            <p:ph idx="1"/>
          </p:nvPr>
        </p:nvSpPr>
        <p:spPr/>
        <p:txBody>
          <a:bodyPr>
            <a:normAutofit lnSpcReduction="10000"/>
          </a:bodyPr>
          <a:lstStyle/>
          <a:p>
            <a:pPr marL="118872" marR="0" lvl="0" indent="0" algn="just" defTabSz="914400" rtl="0" eaLnBrk="1" fontAlgn="auto" latinLnBrk="0" hangingPunct="1">
              <a:lnSpc>
                <a:spcPct val="90000"/>
              </a:lnSpc>
              <a:spcBef>
                <a:spcPts val="0"/>
              </a:spcBef>
              <a:spcAft>
                <a:spcPts val="0"/>
              </a:spcAft>
              <a:buClr>
                <a:srgbClr val="F0AD00"/>
              </a:buClr>
              <a:buSzPct val="80000"/>
              <a:buNone/>
              <a:tabLst/>
              <a:defRPr/>
            </a:pPr>
            <a:r>
              <a:rPr lang="it-IT" altLang="it-IT" sz="1900" dirty="0">
                <a:solidFill>
                  <a:prstClr val="black"/>
                </a:solidFill>
                <a:latin typeface="Times New Roman" panose="02020603050405020304" pitchFamily="18" charset="0"/>
                <a:cs typeface="Times New Roman" panose="02020603050405020304" pitchFamily="18" charset="0"/>
              </a:rPr>
              <a:t>L</a:t>
            </a:r>
            <a:r>
              <a:rPr kumimoji="0" lang="it-IT" altLang="it-IT" sz="19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 Corte ha precisato che l’indagine va rivolta all’individuazione del bene protetto e all’accertamento se esso sia o meno considerato dalla Costituzione in grado di giustificare una disciplina che in qualche misura possa apparire limitativa della fondamentale libertà di cui all’art 21  (Sentenza 20/1974)</a:t>
            </a:r>
          </a:p>
          <a:p>
            <a:pPr marL="438912" marR="0" lvl="0" indent="-320040" algn="just" defTabSz="914400" rtl="0" eaLnBrk="1" fontAlgn="auto" latinLnBrk="0" hangingPunct="1">
              <a:lnSpc>
                <a:spcPct val="90000"/>
              </a:lnSpc>
              <a:spcBef>
                <a:spcPts val="0"/>
              </a:spcBef>
              <a:spcAft>
                <a:spcPts val="0"/>
              </a:spcAft>
              <a:buClr>
                <a:srgbClr val="F0AD00"/>
              </a:buClr>
              <a:buSzPct val="80000"/>
              <a:buFont typeface="Arial" charset="0"/>
              <a:buNone/>
              <a:tabLst/>
              <a:defRPr/>
            </a:pPr>
            <a:endParaRPr kumimoji="0" lang="it-IT" altLang="it-IT" sz="19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118872" marR="0" lvl="0" indent="0" algn="just" defTabSz="914400" rtl="0" eaLnBrk="1" fontAlgn="auto" latinLnBrk="0" hangingPunct="1">
              <a:lnSpc>
                <a:spcPct val="90000"/>
              </a:lnSpc>
              <a:spcBef>
                <a:spcPts val="0"/>
              </a:spcBef>
              <a:spcAft>
                <a:spcPts val="0"/>
              </a:spcAft>
              <a:buClr>
                <a:srgbClr val="F0AD00"/>
              </a:buClr>
              <a:buSzPct val="80000"/>
              <a:buNone/>
              <a:tabLst/>
              <a:defRPr/>
            </a:pPr>
            <a:r>
              <a:rPr kumimoji="0" lang="it-IT" altLang="it-IT" sz="19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La soluzione dei conflitti potrà avvenire solo a seguito di un giudizio di bilanciamento tra i due valori contrapposti diretti a stabilire quale di essi e in quale misura, sia da prendere in considerazione quale limite.  (</a:t>
            </a:r>
            <a:r>
              <a:rPr kumimoji="0" lang="it-IT" altLang="it-IT" sz="19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sentt</a:t>
            </a:r>
            <a:r>
              <a:rPr kumimoji="0" lang="it-IT" altLang="it-IT" sz="19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18/66</a:t>
            </a:r>
            <a:r>
              <a:rPr kumimoji="0" lang="it-IT" altLang="it-IT" sz="19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it-IT" altLang="it-IT" sz="19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188/75 16/81 126/85) </a:t>
            </a:r>
          </a:p>
          <a:p>
            <a:pPr marL="438912" marR="0" lvl="0" indent="-320040" algn="just" defTabSz="914400" rtl="0" eaLnBrk="1" fontAlgn="auto" latinLnBrk="0" hangingPunct="1">
              <a:lnSpc>
                <a:spcPct val="90000"/>
              </a:lnSpc>
              <a:spcBef>
                <a:spcPts val="0"/>
              </a:spcBef>
              <a:spcAft>
                <a:spcPts val="0"/>
              </a:spcAft>
              <a:buClr>
                <a:srgbClr val="F0AD00"/>
              </a:buClr>
              <a:buSzPct val="80000"/>
              <a:buFont typeface="Arial" charset="0"/>
              <a:buNone/>
              <a:tabLst/>
              <a:defRPr/>
            </a:pPr>
            <a:endParaRPr kumimoji="0" lang="it-IT" altLang="it-IT" sz="19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118872" marR="0" lvl="0" indent="0" algn="just" defTabSz="914400" rtl="0" eaLnBrk="1" fontAlgn="auto" latinLnBrk="0" hangingPunct="1">
              <a:lnSpc>
                <a:spcPct val="90000"/>
              </a:lnSpc>
              <a:spcBef>
                <a:spcPts val="0"/>
              </a:spcBef>
              <a:spcAft>
                <a:spcPts val="0"/>
              </a:spcAft>
              <a:buClr>
                <a:srgbClr val="F0AD00"/>
              </a:buClr>
              <a:buSzPct val="80000"/>
              <a:buNone/>
              <a:tabLst/>
              <a:defRPr/>
            </a:pPr>
            <a:r>
              <a:rPr kumimoji="0" lang="it-IT" altLang="it-IT" sz="19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La legittimità delle limitazioni è subordinata all’esistenza di due condizioni: non ne risulti snaturato il contenuto e non ne sia arduo o impossibile l’esercizio; la limitazione deve essere giustificata dalla protezione di altri valori costituzionali attraverso un bilanciamento tra valori contrapposti in base al criterio della </a:t>
            </a:r>
            <a:r>
              <a:rPr kumimoji="0" lang="it-IT" altLang="it-IT" sz="1900" b="1" i="0" u="sng"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ragionevolezza.</a:t>
            </a:r>
          </a:p>
          <a:p>
            <a:pPr marL="118872" marR="0" lvl="0" indent="0" algn="just" defTabSz="914400" rtl="0" eaLnBrk="1" fontAlgn="auto" latinLnBrk="0" hangingPunct="1">
              <a:lnSpc>
                <a:spcPct val="90000"/>
              </a:lnSpc>
              <a:spcBef>
                <a:spcPts val="0"/>
              </a:spcBef>
              <a:spcAft>
                <a:spcPts val="0"/>
              </a:spcAft>
              <a:buClr>
                <a:srgbClr val="F0AD00"/>
              </a:buClr>
              <a:buSzPct val="80000"/>
              <a:buNone/>
              <a:tabLst/>
              <a:defRPr/>
            </a:pPr>
            <a:endParaRPr kumimoji="0" lang="it-IT" altLang="it-IT" sz="1900" b="1" i="0" u="sng"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118872" marR="0" lvl="0" indent="0" algn="just" defTabSz="914400" rtl="0" eaLnBrk="1" fontAlgn="auto" latinLnBrk="0" hangingPunct="1">
              <a:lnSpc>
                <a:spcPct val="90000"/>
              </a:lnSpc>
              <a:spcBef>
                <a:spcPts val="0"/>
              </a:spcBef>
              <a:spcAft>
                <a:spcPts val="0"/>
              </a:spcAft>
              <a:buClr>
                <a:srgbClr val="F0AD00"/>
              </a:buClr>
              <a:buSzPct val="80000"/>
              <a:buNone/>
              <a:tabLst/>
              <a:defRPr/>
            </a:pPr>
            <a:endParaRPr kumimoji="0" lang="it-IT" altLang="it-IT" sz="19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endParaRPr lang="it-IT" dirty="0"/>
          </a:p>
        </p:txBody>
      </p:sp>
    </p:spTree>
    <p:extLst>
      <p:ext uri="{BB962C8B-B14F-4D97-AF65-F5344CB8AC3E}">
        <p14:creationId xmlns:p14="http://schemas.microsoft.com/office/powerpoint/2010/main" val="3288942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2C919A-7ED1-4D7D-9F55-5BF73EE757B4}"/>
              </a:ext>
            </a:extLst>
          </p:cNvPr>
          <p:cNvSpPr>
            <a:spLocks noGrp="1"/>
          </p:cNvSpPr>
          <p:nvPr>
            <p:ph type="title"/>
          </p:nvPr>
        </p:nvSpPr>
        <p:spPr/>
        <p:txBody>
          <a:bodyPr/>
          <a:lstStyle/>
          <a:p>
            <a:r>
              <a:rPr lang="it-IT" dirty="0"/>
              <a:t>Art 138 cost </a:t>
            </a:r>
          </a:p>
        </p:txBody>
      </p:sp>
      <p:sp>
        <p:nvSpPr>
          <p:cNvPr id="3" name="Segnaposto contenuto 2">
            <a:extLst>
              <a:ext uri="{FF2B5EF4-FFF2-40B4-BE49-F238E27FC236}">
                <a16:creationId xmlns:a16="http://schemas.microsoft.com/office/drawing/2014/main" id="{EDB69B46-B344-4E0D-AFEC-614C4DFD2E0E}"/>
              </a:ext>
            </a:extLst>
          </p:cNvPr>
          <p:cNvSpPr>
            <a:spLocks noGrp="1"/>
          </p:cNvSpPr>
          <p:nvPr>
            <p:ph idx="1"/>
          </p:nvPr>
        </p:nvSpPr>
        <p:spPr/>
        <p:txBody>
          <a:bodyPr/>
          <a:lstStyle/>
          <a:p>
            <a:pPr algn="just"/>
            <a:r>
              <a:rPr lang="it-IT" dirty="0"/>
              <a:t>Maggioranza: si tratta di un principio in base al quale quando un gruppo deve prendere una decisione, tra le diverse opzioni prevale quella che ha raccolto più consensi rispetto alle altre.</a:t>
            </a:r>
          </a:p>
          <a:p>
            <a:r>
              <a:rPr lang="it-IT" dirty="0"/>
              <a:t>Maggioranza assoluta la metà +1 degli aventi diritto </a:t>
            </a:r>
          </a:p>
          <a:p>
            <a:r>
              <a:rPr lang="it-IT" dirty="0"/>
              <a:t>Maggioranza semplice o relativa la metà +1 dei voti espressi dei presenti </a:t>
            </a:r>
          </a:p>
          <a:p>
            <a:r>
              <a:rPr lang="it-IT" dirty="0">
                <a:highlight>
                  <a:srgbClr val="FFFF00"/>
                </a:highlight>
              </a:rPr>
              <a:t>Maggioranza qualificata: 2/3</a:t>
            </a:r>
          </a:p>
        </p:txBody>
      </p:sp>
    </p:spTree>
    <p:extLst>
      <p:ext uri="{BB962C8B-B14F-4D97-AF65-F5344CB8AC3E}">
        <p14:creationId xmlns:p14="http://schemas.microsoft.com/office/powerpoint/2010/main" val="795859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850E218-5FA3-4441-9CBF-1C1FFDEE9FF7}"/>
              </a:ext>
            </a:extLst>
          </p:cNvPr>
          <p:cNvSpPr>
            <a:spLocks noGrp="1"/>
          </p:cNvSpPr>
          <p:nvPr>
            <p:ph type="title"/>
          </p:nvPr>
        </p:nvSpPr>
        <p:spPr/>
        <p:txBody>
          <a:bodyPr/>
          <a:lstStyle/>
          <a:p>
            <a:r>
              <a:rPr lang="it-IT" dirty="0"/>
              <a:t>Limiti alla revisione costituzionale</a:t>
            </a:r>
          </a:p>
        </p:txBody>
      </p:sp>
      <p:sp>
        <p:nvSpPr>
          <p:cNvPr id="3" name="Segnaposto contenuto 2">
            <a:extLst>
              <a:ext uri="{FF2B5EF4-FFF2-40B4-BE49-F238E27FC236}">
                <a16:creationId xmlns:a16="http://schemas.microsoft.com/office/drawing/2014/main" id="{0A4DA10E-715E-45F6-B249-3A6BE31F8FFF}"/>
              </a:ext>
            </a:extLst>
          </p:cNvPr>
          <p:cNvSpPr>
            <a:spLocks noGrp="1"/>
          </p:cNvSpPr>
          <p:nvPr>
            <p:ph idx="1"/>
          </p:nvPr>
        </p:nvSpPr>
        <p:spPr/>
        <p:txBody>
          <a:bodyPr/>
          <a:lstStyle/>
          <a:p>
            <a:r>
              <a:rPr lang="it-IT" dirty="0"/>
              <a:t>Divieto espresso = art 139 forma repubblicana</a:t>
            </a:r>
          </a:p>
          <a:p>
            <a:r>
              <a:rPr lang="it-IT" dirty="0" err="1"/>
              <a:t>Artt</a:t>
            </a:r>
            <a:r>
              <a:rPr lang="it-IT" dirty="0"/>
              <a:t> da 1 a 12  e garanzie dei diritti e libertà fondamentali (anche controlimiti alle limitazioni di sovranità).</a:t>
            </a:r>
          </a:p>
          <a:p>
            <a:r>
              <a:rPr lang="it-IT" dirty="0"/>
              <a:t>Specialità regionale = portato della storia, extragiuridico</a:t>
            </a:r>
          </a:p>
          <a:p>
            <a:endParaRPr lang="it-IT" dirty="0"/>
          </a:p>
        </p:txBody>
      </p:sp>
    </p:spTree>
    <p:extLst>
      <p:ext uri="{BB962C8B-B14F-4D97-AF65-F5344CB8AC3E}">
        <p14:creationId xmlns:p14="http://schemas.microsoft.com/office/powerpoint/2010/main" val="524579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B445AA-35D9-4AA9-8ECB-D03FB5506E01}"/>
              </a:ext>
            </a:extLst>
          </p:cNvPr>
          <p:cNvSpPr>
            <a:spLocks noGrp="1"/>
          </p:cNvSpPr>
          <p:nvPr>
            <p:ph type="title"/>
          </p:nvPr>
        </p:nvSpPr>
        <p:spPr/>
        <p:txBody>
          <a:bodyPr/>
          <a:lstStyle/>
          <a:p>
            <a:r>
              <a:rPr lang="it-IT" dirty="0"/>
              <a:t>Art. 1 costituzione </a:t>
            </a:r>
          </a:p>
        </p:txBody>
      </p:sp>
      <p:sp>
        <p:nvSpPr>
          <p:cNvPr id="3" name="Segnaposto contenuto 2">
            <a:extLst>
              <a:ext uri="{FF2B5EF4-FFF2-40B4-BE49-F238E27FC236}">
                <a16:creationId xmlns:a16="http://schemas.microsoft.com/office/drawing/2014/main" id="{30840D53-9A05-49CA-B671-A4E501BF1DF3}"/>
              </a:ext>
            </a:extLst>
          </p:cNvPr>
          <p:cNvSpPr>
            <a:spLocks noGrp="1"/>
          </p:cNvSpPr>
          <p:nvPr>
            <p:ph idx="1"/>
          </p:nvPr>
        </p:nvSpPr>
        <p:spPr/>
        <p:txBody>
          <a:bodyPr/>
          <a:lstStyle/>
          <a:p>
            <a:pPr marL="0" indent="0">
              <a:buNone/>
            </a:pPr>
            <a:r>
              <a:rPr lang="it-IT" dirty="0"/>
              <a:t>Principio democratico</a:t>
            </a:r>
          </a:p>
          <a:p>
            <a:r>
              <a:rPr lang="it-IT" dirty="0"/>
              <a:t>L'Italia è una Repubblica democratica, fondata sul lavoro.</a:t>
            </a:r>
          </a:p>
          <a:p>
            <a:r>
              <a:rPr lang="it-IT" dirty="0"/>
              <a:t>La sovranità appartiene al popolo, che la esercita nelle forme e nei limiti della Costituzione.</a:t>
            </a:r>
          </a:p>
        </p:txBody>
      </p:sp>
    </p:spTree>
    <p:extLst>
      <p:ext uri="{BB962C8B-B14F-4D97-AF65-F5344CB8AC3E}">
        <p14:creationId xmlns:p14="http://schemas.microsoft.com/office/powerpoint/2010/main" val="3812069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BC1AFD-129B-4994-A598-5DB690369E38}"/>
              </a:ext>
            </a:extLst>
          </p:cNvPr>
          <p:cNvSpPr>
            <a:spLocks noGrp="1"/>
          </p:cNvSpPr>
          <p:nvPr>
            <p:ph type="title"/>
          </p:nvPr>
        </p:nvSpPr>
        <p:spPr/>
        <p:txBody>
          <a:bodyPr/>
          <a:lstStyle/>
          <a:p>
            <a:r>
              <a:rPr lang="it-IT" dirty="0"/>
              <a:t>Art. 2 costituzione</a:t>
            </a:r>
          </a:p>
        </p:txBody>
      </p:sp>
      <p:sp>
        <p:nvSpPr>
          <p:cNvPr id="3" name="Segnaposto contenuto 2">
            <a:extLst>
              <a:ext uri="{FF2B5EF4-FFF2-40B4-BE49-F238E27FC236}">
                <a16:creationId xmlns:a16="http://schemas.microsoft.com/office/drawing/2014/main" id="{FD97A5A5-DC02-45E4-8BE8-27169BCA4E25}"/>
              </a:ext>
            </a:extLst>
          </p:cNvPr>
          <p:cNvSpPr>
            <a:spLocks noGrp="1"/>
          </p:cNvSpPr>
          <p:nvPr>
            <p:ph idx="1"/>
          </p:nvPr>
        </p:nvSpPr>
        <p:spPr/>
        <p:txBody>
          <a:bodyPr/>
          <a:lstStyle/>
          <a:p>
            <a:pPr marL="0" indent="0">
              <a:buNone/>
            </a:pPr>
            <a:r>
              <a:rPr lang="it-IT" dirty="0"/>
              <a:t>Principio personalista</a:t>
            </a:r>
          </a:p>
          <a:p>
            <a:pPr marL="0" indent="0" algn="just">
              <a:buNone/>
            </a:pPr>
            <a:r>
              <a:rPr lang="it-IT" dirty="0"/>
              <a:t>La Repubblica riconosce e garantisce i diritti inviolabili dell'uomo, sia come singolo sia nelle formazioni sociali ove si svolge la sua personalità, e richiede l'adempimento dei doveri inderogabili di solidarietà politica, economica e sociale.</a:t>
            </a:r>
          </a:p>
        </p:txBody>
      </p:sp>
    </p:spTree>
    <p:extLst>
      <p:ext uri="{BB962C8B-B14F-4D97-AF65-F5344CB8AC3E}">
        <p14:creationId xmlns:p14="http://schemas.microsoft.com/office/powerpoint/2010/main" val="85597802"/>
      </p:ext>
    </p:extLst>
  </p:cSld>
  <p:clrMapOvr>
    <a:masterClrMapping/>
  </p:clrMapOvr>
</p:sld>
</file>

<file path=ppt/theme/theme1.xml><?xml version="1.0" encoding="utf-8"?>
<a:theme xmlns:a="http://schemas.openxmlformats.org/drawingml/2006/main" name="Raccolta">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{979A1239-06D5-408C-83DD-DFFF9C52223D}tf10001114</Template>
  <TotalTime>736</TotalTime>
  <Words>4903</Words>
  <Application>Microsoft Office PowerPoint</Application>
  <PresentationFormat>Widescreen</PresentationFormat>
  <Paragraphs>217</Paragraphs>
  <Slides>55</Slides>
  <Notes>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55</vt:i4>
      </vt:variant>
    </vt:vector>
  </HeadingPairs>
  <TitlesOfParts>
    <vt:vector size="63" baseType="lpstr">
      <vt:lpstr>Arial</vt:lpstr>
      <vt:lpstr>Corbel</vt:lpstr>
      <vt:lpstr>Garamond</vt:lpstr>
      <vt:lpstr>Gill Sans MT</vt:lpstr>
      <vt:lpstr>neue-haas-unica</vt:lpstr>
      <vt:lpstr>Times New Roman</vt:lpstr>
      <vt:lpstr>Wingdings 2</vt:lpstr>
      <vt:lpstr>Raccolta</vt:lpstr>
      <vt:lpstr>          Laboratorio Nozioni giuridiche di base</vt:lpstr>
      <vt:lpstr>Le fonti – art. 21 Costituzione </vt:lpstr>
      <vt:lpstr>costituzione</vt:lpstr>
      <vt:lpstr>Caratteristiche </vt:lpstr>
      <vt:lpstr>Rigidità </vt:lpstr>
      <vt:lpstr>Art 138 cost </vt:lpstr>
      <vt:lpstr>Limiti alla revisione costituzionale</vt:lpstr>
      <vt:lpstr>Art. 1 costituzione </vt:lpstr>
      <vt:lpstr>Art. 2 costituzione</vt:lpstr>
      <vt:lpstr>Art. 3 costituzione</vt:lpstr>
      <vt:lpstr>Art. 5 costituzione</vt:lpstr>
      <vt:lpstr>Elementi costitutivi stato</vt:lpstr>
      <vt:lpstr>Art. 117 competenza legislativa di stato e regioni </vt:lpstr>
      <vt:lpstr>Comma 2 art. 117 competenza esclusiva statale</vt:lpstr>
      <vt:lpstr>Art 117 comma 2 competenza concorrente stato - regioni</vt:lpstr>
      <vt:lpstr>Competenza «residuale» delle regioni art. 117 comma 3</vt:lpstr>
      <vt:lpstr>Art 10 costituzione fonti internazionali consuetudinarie comma 1</vt:lpstr>
      <vt:lpstr>Art. 11 costituzione – fonti ue</vt:lpstr>
      <vt:lpstr>Art. 117 comma 4</vt:lpstr>
      <vt:lpstr>Art 117 comma 5</vt:lpstr>
      <vt:lpstr>Art 10 comma 1 – codice urbani</vt:lpstr>
      <vt:lpstr>Comma 5 art 10 codice urbani</vt:lpstr>
      <vt:lpstr>Art 12 comma 1 codice urbani</vt:lpstr>
      <vt:lpstr>Fonti dell’ue</vt:lpstr>
      <vt:lpstr>Carta di nizza</vt:lpstr>
      <vt:lpstr>3. Applicazione della Carta negli Stati membri e da parte degli Stati membri </vt:lpstr>
      <vt:lpstr>Fonti secondarie ue</vt:lpstr>
      <vt:lpstr>regolamento</vt:lpstr>
      <vt:lpstr>Efficacia diretta dei regolamenti </vt:lpstr>
      <vt:lpstr>direttive</vt:lpstr>
      <vt:lpstr>Stand still</vt:lpstr>
      <vt:lpstr>Procedura di infrazione</vt:lpstr>
      <vt:lpstr>Direttive self executing</vt:lpstr>
      <vt:lpstr>disapplicazione</vt:lpstr>
      <vt:lpstr>Effetti della disapplicazione</vt:lpstr>
      <vt:lpstr>Regolamento efficacia</vt:lpstr>
      <vt:lpstr>Direttiva efficacia</vt:lpstr>
      <vt:lpstr>Decisioni efficacia</vt:lpstr>
      <vt:lpstr>Eu pilot – procedura di infrazione</vt:lpstr>
      <vt:lpstr>Procedura di infrazione - formale</vt:lpstr>
      <vt:lpstr>Art. 21 costituzione </vt:lpstr>
      <vt:lpstr>Carta di nizza – carta europea dei diritti fondamentali dell’unione </vt:lpstr>
      <vt:lpstr>Art 27</vt:lpstr>
      <vt:lpstr>Art 7</vt:lpstr>
      <vt:lpstr>Dichiarazione universale dei diritto dell’uomo </vt:lpstr>
      <vt:lpstr>Convenzione europea per la salvaguardia dei diritti dell'uomo e delle libertà fondamentali </vt:lpstr>
      <vt:lpstr>Convenzione europea per la salvaguardia dei diritti dell’uomo e delle libertà fondamentali firma Roma il 4 novembre 1950 e ratifica e ordine esecuzione con Legge 4 agosto 1955 n. 848.</vt:lpstr>
      <vt:lpstr>Art. 15 costituzione </vt:lpstr>
      <vt:lpstr>Fb </vt:lpstr>
      <vt:lpstr>Art. 21 costituzione </vt:lpstr>
      <vt:lpstr>stampa</vt:lpstr>
      <vt:lpstr>Buon costume </vt:lpstr>
      <vt:lpstr>Dignità </vt:lpstr>
      <vt:lpstr>Cd Limiti impliciti</vt:lpstr>
      <vt:lpstr>Ragionevolezza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Laboratorio Nozioni giuridiche di base</dc:title>
  <dc:creator>Elisabetta Sanna</dc:creator>
  <cp:lastModifiedBy>UTENTE</cp:lastModifiedBy>
  <cp:revision>25</cp:revision>
  <dcterms:created xsi:type="dcterms:W3CDTF">2021-11-02T05:48:21Z</dcterms:created>
  <dcterms:modified xsi:type="dcterms:W3CDTF">2021-11-06T10:29:00Z</dcterms:modified>
</cp:coreProperties>
</file>